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76" r:id="rId6"/>
    <p:sldId id="277" r:id="rId7"/>
    <p:sldId id="278" r:id="rId8"/>
    <p:sldId id="279" r:id="rId9"/>
    <p:sldId id="280" r:id="rId10"/>
    <p:sldId id="264" r:id="rId11"/>
    <p:sldId id="269" r:id="rId12"/>
    <p:sldId id="270"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30-09-2023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ypi.org/project/scipy/"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fontScale="90000"/>
          </a:bodyPr>
          <a:lstStyle/>
          <a:p>
            <a:r>
              <a:rPr lang="en-US" sz="4000" dirty="0">
                <a:latin typeface="Times New Roman" panose="02020603050405020304" pitchFamily="18" charset="0"/>
                <a:cs typeface="Times New Roman" panose="02020603050405020304" pitchFamily="18" charset="0"/>
              </a:rPr>
              <a:t>Shape and voice command detection using DTW algorithm</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4416082" cy="3075215"/>
          </a:xfrm>
        </p:spPr>
        <p:txBody>
          <a:bodyPr/>
          <a:lstStyle/>
          <a:p>
            <a:pPr marL="12700" algn="l">
              <a:lnSpc>
                <a:spcPct val="100000"/>
              </a:lnSpc>
              <a:spcBef>
                <a:spcPts val="10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15"/>
              </a:spcBef>
            </a:pPr>
            <a:endParaRPr lang="en-US" sz="2000" dirty="0">
              <a:latin typeface="Times New Roman" panose="02020603050405020304" pitchFamily="18" charset="0"/>
              <a:cs typeface="Times New Roman" panose="02020603050405020304" pitchFamily="18" charset="0"/>
            </a:endParaRP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2000" spc="-10" dirty="0">
                <a:latin typeface="Times New Roman" panose="02020603050405020304" pitchFamily="18" charset="0"/>
                <a:cs typeface="Times New Roman" panose="02020603050405020304" pitchFamily="18" charset="0"/>
              </a:rPr>
              <a:t>Pratik Desai(1438367)</a:t>
            </a:r>
            <a:endParaRPr lang="en-US" sz="2000" dirty="0">
              <a:latin typeface="Times New Roman" panose="02020603050405020304" pitchFamily="18" charset="0"/>
              <a:cs typeface="Times New Roman" panose="02020603050405020304" pitchFamily="18" charset="0"/>
            </a:endParaRPr>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707260"/>
            <a:ext cx="9144000" cy="883719"/>
          </a:xfrm>
        </p:spPr>
        <p:txBody>
          <a:bodyPr>
            <a:noAutofit/>
          </a:bodyPr>
          <a:lstStyle/>
          <a:p>
            <a:r>
              <a:rPr lang="en-US" sz="3200" dirty="0">
                <a:latin typeface="Times New Roman" panose="02020603050405020304" pitchFamily="18" charset="0"/>
                <a:cs typeface="Times New Roman" panose="02020603050405020304" pitchFamily="18" charset="0"/>
              </a:rPr>
              <a:t>Implementation Details of DTW and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voice command recognition :</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604911" y="1761008"/>
            <a:ext cx="10940357" cy="4499116"/>
          </a:xfrm>
        </p:spPr>
        <p:txBody>
          <a:bodyPr>
            <a:noAutofit/>
          </a:bodyPr>
          <a:lstStyle/>
          <a:p>
            <a:pPr marL="457200" indent="-457200" algn="l">
              <a:buAutoNum type="arabicPeriod"/>
            </a:pPr>
            <a:r>
              <a:rPr lang="en-US" sz="1800" dirty="0">
                <a:latin typeface="Times New Roman" panose="02020603050405020304" pitchFamily="18" charset="0"/>
                <a:cs typeface="Times New Roman" panose="02020603050405020304" pitchFamily="18" charset="0"/>
              </a:rPr>
              <a:t>Many Python packages calculate the DTW</a:t>
            </a:r>
          </a:p>
          <a:p>
            <a:pPr algn="l"/>
            <a:r>
              <a:rPr lang="en-US" sz="1800" dirty="0">
                <a:latin typeface="Times New Roman" panose="02020603050405020304" pitchFamily="18" charset="0"/>
                <a:cs typeface="Times New Roman" panose="02020603050405020304" pitchFamily="18" charset="0"/>
              </a:rPr>
              <a:t> by just providing the sequences and the type of distance,</a:t>
            </a:r>
          </a:p>
          <a:p>
            <a:pPr algn="l"/>
            <a:r>
              <a:rPr lang="en-US" sz="1800" dirty="0">
                <a:latin typeface="Times New Roman" panose="02020603050405020304" pitchFamily="18" charset="0"/>
                <a:cs typeface="Times New Roman" panose="02020603050405020304" pitchFamily="18" charset="0"/>
              </a:rPr>
              <a:t> which is usually Euclidean.</a:t>
            </a:r>
          </a:p>
          <a:p>
            <a:pPr algn="l"/>
            <a:r>
              <a:rPr lang="en-US" sz="1800"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dtw_distance</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warp_path</a:t>
            </a:r>
            <a:r>
              <a:rPr lang="en-US" sz="1800" i="1" dirty="0">
                <a:latin typeface="Times New Roman" panose="02020603050405020304" pitchFamily="18" charset="0"/>
                <a:cs typeface="Times New Roman" panose="02020603050405020304" pitchFamily="18" charset="0"/>
              </a:rPr>
              <a:t> = </a:t>
            </a:r>
            <a:r>
              <a:rPr lang="en-US" sz="1800" i="1" dirty="0" err="1">
                <a:latin typeface="Times New Roman" panose="02020603050405020304" pitchFamily="18" charset="0"/>
                <a:cs typeface="Times New Roman" panose="02020603050405020304" pitchFamily="18" charset="0"/>
              </a:rPr>
              <a:t>fastdtw</a:t>
            </a:r>
            <a:r>
              <a:rPr lang="en-US" sz="1800" i="1" dirty="0">
                <a:latin typeface="Times New Roman" panose="02020603050405020304" pitchFamily="18" charset="0"/>
                <a:cs typeface="Times New Roman" panose="02020603050405020304" pitchFamily="18" charset="0"/>
              </a:rPr>
              <a:t>(x, y, </a:t>
            </a:r>
            <a:r>
              <a:rPr lang="en-US" sz="1800" i="1" dirty="0" err="1">
                <a:latin typeface="Times New Roman" panose="02020603050405020304" pitchFamily="18" charset="0"/>
                <a:cs typeface="Times New Roman" panose="02020603050405020304" pitchFamily="18" charset="0"/>
              </a:rPr>
              <a:t>dist</a:t>
            </a:r>
            <a:r>
              <a:rPr lang="en-US" sz="1800" i="1" dirty="0">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euclidean</a:t>
            </a:r>
            <a:r>
              <a:rPr lang="en-US" sz="1800" i="1"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2. We are using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SciPy’s</a:t>
            </a:r>
            <a:r>
              <a:rPr lang="en-US" sz="1800" dirty="0">
                <a:latin typeface="Times New Roman" panose="02020603050405020304" pitchFamily="18" charset="0"/>
                <a:cs typeface="Times New Roman" panose="02020603050405020304" pitchFamily="18" charset="0"/>
              </a:rPr>
              <a:t> distance function.</a:t>
            </a:r>
            <a:endParaRPr lang="en-IN" sz="200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Result matrix:</a:t>
            </a:r>
          </a:p>
          <a:p>
            <a:pPr algn="l"/>
            <a:r>
              <a:rPr lang="en-US" sz="1800" dirty="0">
                <a:latin typeface="Times New Roman" panose="02020603050405020304" pitchFamily="18" charset="0"/>
                <a:cs typeface="Times New Roman" panose="02020603050405020304" pitchFamily="18" charset="0"/>
              </a:rPr>
              <a:t>Minimum distance</a:t>
            </a:r>
          </a:p>
          <a:p>
            <a:pPr algn="l"/>
            <a:r>
              <a:rPr lang="en-US" sz="1800" dirty="0">
                <a:latin typeface="Times New Roman" panose="02020603050405020304" pitchFamily="18" charset="0"/>
                <a:cs typeface="Times New Roman" panose="02020603050405020304" pitchFamily="18" charset="0"/>
              </a:rPr>
              <a:t> calculated by DTW </a:t>
            </a:r>
          </a:p>
          <a:p>
            <a:pPr algn="l"/>
            <a:r>
              <a:rPr lang="en-US" sz="1800" dirty="0">
                <a:latin typeface="Times New Roman" panose="02020603050405020304" pitchFamily="18" charset="0"/>
                <a:cs typeface="Times New Roman" panose="02020603050405020304" pitchFamily="18" charset="0"/>
              </a:rPr>
              <a:t>algorithm and </a:t>
            </a:r>
          </a:p>
          <a:p>
            <a:pPr algn="l"/>
            <a:r>
              <a:rPr lang="en-US" sz="1800" dirty="0">
                <a:latin typeface="Times New Roman" panose="02020603050405020304" pitchFamily="18" charset="0"/>
                <a:cs typeface="Times New Roman" panose="02020603050405020304" pitchFamily="18" charset="0"/>
              </a:rPr>
              <a:t>traceback path.</a:t>
            </a:r>
          </a:p>
          <a:p>
            <a:pPr algn="l"/>
            <a:endParaRPr lang="en-IN" sz="18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pic>
        <p:nvPicPr>
          <p:cNvPr id="5" name="Picture 4" descr="A close-up of a black background&#10;&#10;Description automatically generated">
            <a:extLst>
              <a:ext uri="{FF2B5EF4-FFF2-40B4-BE49-F238E27FC236}">
                <a16:creationId xmlns:a16="http://schemas.microsoft.com/office/drawing/2014/main" id="{F4F83022-94F6-D71B-875F-2E515ECCAD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4844" y="707260"/>
            <a:ext cx="1487362" cy="5760447"/>
          </a:xfrm>
          <a:prstGeom prst="rect">
            <a:avLst/>
          </a:prstGeom>
          <a:noFill/>
          <a:ln>
            <a:noFill/>
          </a:ln>
        </p:spPr>
      </p:pic>
      <p:pic>
        <p:nvPicPr>
          <p:cNvPr id="6" name="Picture 5" descr="A graph of a graph with a line and a blue line&#10;&#10;Description automatically generated with medium confidence">
            <a:extLst>
              <a:ext uri="{FF2B5EF4-FFF2-40B4-BE49-F238E27FC236}">
                <a16:creationId xmlns:a16="http://schemas.microsoft.com/office/drawing/2014/main" id="{06F02721-269A-19F3-55CD-E910A4283C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83877" y="3641725"/>
            <a:ext cx="3713872" cy="2788428"/>
          </a:xfrm>
          <a:prstGeom prst="rect">
            <a:avLst/>
          </a:prstGeom>
          <a:noFill/>
          <a:ln>
            <a:noFill/>
          </a:ln>
        </p:spPr>
      </p:pic>
    </p:spTree>
    <p:extLst>
      <p:ext uri="{BB962C8B-B14F-4D97-AF65-F5344CB8AC3E}">
        <p14:creationId xmlns:p14="http://schemas.microsoft.com/office/powerpoint/2010/main" val="144080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a:bodyPr>
          <a:lstStyle/>
          <a:p>
            <a:r>
              <a:rPr lang="en-IN" sz="3600" dirty="0">
                <a:latin typeface="Times New Roman" panose="02020603050405020304" pitchFamily="18" charset="0"/>
                <a:cs typeface="Times New Roman" panose="02020603050405020304" pitchFamily="18" charset="0"/>
              </a:rPr>
              <a:t>Voice command Recognition:</a:t>
            </a: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p:txBody>
      </p:sp>
      <p:pic>
        <p:nvPicPr>
          <p:cNvPr id="4" name="Picture 3">
            <a:extLst>
              <a:ext uri="{FF2B5EF4-FFF2-40B4-BE49-F238E27FC236}">
                <a16:creationId xmlns:a16="http://schemas.microsoft.com/office/drawing/2014/main" id="{198DDE2F-201B-2BF2-9311-7FE5022A40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385" y="1026797"/>
            <a:ext cx="4417255" cy="5685723"/>
          </a:xfrm>
          <a:prstGeom prst="rect">
            <a:avLst/>
          </a:prstGeom>
          <a:noFill/>
          <a:ln>
            <a:noFill/>
          </a:ln>
        </p:spPr>
      </p:pic>
      <p:sp>
        <p:nvSpPr>
          <p:cNvPr id="5" name="TextBox 4">
            <a:extLst>
              <a:ext uri="{FF2B5EF4-FFF2-40B4-BE49-F238E27FC236}">
                <a16:creationId xmlns:a16="http://schemas.microsoft.com/office/drawing/2014/main" id="{5BA48B73-E17C-B62E-0F72-1C2C5DFD88A4}"/>
              </a:ext>
            </a:extLst>
          </p:cNvPr>
          <p:cNvSpPr txBox="1"/>
          <p:nvPr/>
        </p:nvSpPr>
        <p:spPr>
          <a:xfrm>
            <a:off x="5627077" y="1448972"/>
            <a:ext cx="5894363" cy="160043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Result: Prediction of audio command by using KNN classifier.</a:t>
            </a:r>
          </a:p>
          <a:p>
            <a:r>
              <a:rPr lang="en-US" sz="2000" dirty="0">
                <a:latin typeface="Times New Roman" panose="02020603050405020304" pitchFamily="18" charset="0"/>
                <a:cs typeface="Times New Roman" panose="02020603050405020304" pitchFamily="18" charset="0"/>
              </a:rPr>
              <a:t>Normalized distance between trained sound and test sound.</a:t>
            </a:r>
          </a:p>
          <a:p>
            <a:endParaRPr lang="en-US" dirty="0"/>
          </a:p>
        </p:txBody>
      </p:sp>
      <p:pic>
        <p:nvPicPr>
          <p:cNvPr id="6" name="Picture 5" descr="A computer screen shot of a code&#10;&#10;Description automatically generated">
            <a:extLst>
              <a:ext uri="{FF2B5EF4-FFF2-40B4-BE49-F238E27FC236}">
                <a16:creationId xmlns:a16="http://schemas.microsoft.com/office/drawing/2014/main" id="{F93E8020-CACB-EA01-19FF-11E91DA81955}"/>
              </a:ext>
            </a:extLst>
          </p:cNvPr>
          <p:cNvPicPr>
            <a:picLocks noChangeAspect="1"/>
          </p:cNvPicPr>
          <p:nvPr/>
        </p:nvPicPr>
        <p:blipFill>
          <a:blip r:embed="rId3"/>
          <a:stretch>
            <a:fillRect/>
          </a:stretch>
        </p:blipFill>
        <p:spPr>
          <a:xfrm>
            <a:off x="5627077" y="3049410"/>
            <a:ext cx="5438775" cy="2219325"/>
          </a:xfrm>
          <a:prstGeom prst="rect">
            <a:avLst/>
          </a:prstGeom>
        </p:spPr>
      </p:pic>
    </p:spTree>
    <p:extLst>
      <p:ext uri="{BB962C8B-B14F-4D97-AF65-F5344CB8AC3E}">
        <p14:creationId xmlns:p14="http://schemas.microsoft.com/office/powerpoint/2010/main" val="140230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15652B-6B09-EB7A-A5B0-15E3CF5A08C8}"/>
              </a:ext>
            </a:extLst>
          </p:cNvPr>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Pothole Detection (shape) :</a:t>
            </a:r>
          </a:p>
        </p:txBody>
      </p:sp>
      <p:pic>
        <p:nvPicPr>
          <p:cNvPr id="8" name="Content Placeholder 7">
            <a:extLst>
              <a:ext uri="{FF2B5EF4-FFF2-40B4-BE49-F238E27FC236}">
                <a16:creationId xmlns:a16="http://schemas.microsoft.com/office/drawing/2014/main" id="{CA54F3B4-7041-5EDE-4273-FD2A214A6F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378" y="1420862"/>
            <a:ext cx="4051495" cy="5170487"/>
          </a:xfrm>
          <a:prstGeom prst="rect">
            <a:avLst/>
          </a:prstGeom>
          <a:noFill/>
          <a:ln>
            <a:noFill/>
          </a:ln>
        </p:spPr>
      </p:pic>
      <p:sp>
        <p:nvSpPr>
          <p:cNvPr id="9" name="TextBox 8">
            <a:extLst>
              <a:ext uri="{FF2B5EF4-FFF2-40B4-BE49-F238E27FC236}">
                <a16:creationId xmlns:a16="http://schemas.microsoft.com/office/drawing/2014/main" id="{0CD41B67-28F0-1D0A-3C09-0931AA121F06}"/>
              </a:ext>
            </a:extLst>
          </p:cNvPr>
          <p:cNvSpPr txBox="1"/>
          <p:nvPr/>
        </p:nvSpPr>
        <p:spPr>
          <a:xfrm>
            <a:off x="6096000" y="1341930"/>
            <a:ext cx="558487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Result: In the result below we can see that result in the form of image number – Matched/No matched, and DTW distance.</a:t>
            </a:r>
          </a:p>
        </p:txBody>
      </p:sp>
      <p:pic>
        <p:nvPicPr>
          <p:cNvPr id="10" name="Picture 9">
            <a:extLst>
              <a:ext uri="{FF2B5EF4-FFF2-40B4-BE49-F238E27FC236}">
                <a16:creationId xmlns:a16="http://schemas.microsoft.com/office/drawing/2014/main" id="{E50DB8E6-7EE9-CBD9-CB92-9E98198B780A}"/>
              </a:ext>
            </a:extLst>
          </p:cNvPr>
          <p:cNvPicPr>
            <a:picLocks noChangeAspect="1"/>
          </p:cNvPicPr>
          <p:nvPr/>
        </p:nvPicPr>
        <p:blipFill>
          <a:blip r:embed="rId3"/>
          <a:stretch>
            <a:fillRect/>
          </a:stretch>
        </p:blipFill>
        <p:spPr>
          <a:xfrm>
            <a:off x="6280051" y="2371636"/>
            <a:ext cx="4256651" cy="4121239"/>
          </a:xfrm>
          <a:prstGeom prst="rect">
            <a:avLst/>
          </a:prstGeom>
        </p:spPr>
      </p:pic>
    </p:spTree>
    <p:extLst>
      <p:ext uri="{BB962C8B-B14F-4D97-AF65-F5344CB8AC3E}">
        <p14:creationId xmlns:p14="http://schemas.microsoft.com/office/powerpoint/2010/main" val="17384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a:xfrm>
            <a:off x="838200" y="393261"/>
            <a:ext cx="10515600" cy="1325563"/>
          </a:xfrm>
        </p:spPr>
        <p:txBody>
          <a:bodyPr/>
          <a:lstStyle/>
          <a:p>
            <a:pPr algn="ctr"/>
            <a:r>
              <a:rPr lang="en-US" dirty="0">
                <a:latin typeface="Times New Roman" panose="02020603050405020304" pitchFamily="18" charset="0"/>
                <a:cs typeface="Times New Roman" panose="02020603050405020304" pitchFamily="18" charset="0"/>
              </a:rPr>
              <a:t>Conclusion &amp; Future Scope:</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tabLst>
                <a:tab pos="182880" algn="l"/>
              </a:tabLst>
            </a:pPr>
            <a:r>
              <a:rPr lang="en-US" sz="2000" dirty="0">
                <a:latin typeface="Times New Roman" panose="02020603050405020304" pitchFamily="18" charset="0"/>
                <a:cs typeface="Times New Roman" panose="02020603050405020304" pitchFamily="18" charset="0"/>
              </a:rPr>
              <a:t>We have described and demonstrated the working of dynamic time warping algorithm and worked on two use cases namely shape (pothole detection), voice command recognition at low level. </a:t>
            </a:r>
          </a:p>
          <a:p>
            <a:pPr marR="0" algn="just">
              <a:lnSpc>
                <a:spcPct val="95000"/>
              </a:lnSpc>
              <a:spcBef>
                <a:spcPts val="0"/>
              </a:spcBef>
              <a:spcAft>
                <a:spcPts val="600"/>
              </a:spcAft>
              <a:tabLst>
                <a:tab pos="182880" algn="l"/>
              </a:tabLst>
            </a:pPr>
            <a:endParaRPr lang="en-US" sz="2000" dirty="0">
              <a:latin typeface="Times New Roman" panose="02020603050405020304" pitchFamily="18" charset="0"/>
              <a:cs typeface="Times New Roman" panose="02020603050405020304" pitchFamily="18" charset="0"/>
            </a:endParaRPr>
          </a:p>
          <a:p>
            <a:pPr marR="0" algn="just">
              <a:lnSpc>
                <a:spcPct val="95000"/>
              </a:lnSpc>
              <a:spcBef>
                <a:spcPts val="0"/>
              </a:spcBef>
              <a:spcAft>
                <a:spcPts val="600"/>
              </a:spcAft>
              <a:tabLst>
                <a:tab pos="182880" algn="l"/>
              </a:tabLst>
            </a:pPr>
            <a:r>
              <a:rPr lang="en-US" sz="2000" dirty="0">
                <a:latin typeface="Times New Roman" panose="02020603050405020304" pitchFamily="18" charset="0"/>
                <a:cs typeface="Times New Roman" panose="02020603050405020304" pitchFamily="18" charset="0"/>
              </a:rPr>
              <a:t>Understanding complex algorithm like DTW is a key take away from working on this project.</a:t>
            </a:r>
          </a:p>
          <a:p>
            <a:pPr marR="0" algn="just">
              <a:lnSpc>
                <a:spcPct val="95000"/>
              </a:lnSpc>
              <a:spcBef>
                <a:spcPts val="0"/>
              </a:spcBef>
              <a:spcAft>
                <a:spcPts val="600"/>
              </a:spcAft>
              <a:tabLst>
                <a:tab pos="182880" algn="l"/>
              </a:tabLst>
            </a:pPr>
            <a:endParaRPr lang="en-US" sz="2000" dirty="0">
              <a:latin typeface="Times New Roman" panose="02020603050405020304" pitchFamily="18" charset="0"/>
              <a:cs typeface="Times New Roman" panose="02020603050405020304" pitchFamily="18" charset="0"/>
            </a:endParaRPr>
          </a:p>
          <a:p>
            <a:pPr marR="0" algn="just">
              <a:lnSpc>
                <a:spcPct val="95000"/>
              </a:lnSpc>
              <a:spcBef>
                <a:spcPts val="0"/>
              </a:spcBef>
              <a:spcAft>
                <a:spcPts val="600"/>
              </a:spcAft>
              <a:tabLst>
                <a:tab pos="182880" algn="l"/>
              </a:tabLst>
            </a:pPr>
            <a:r>
              <a:rPr lang="en-US" sz="2000" dirty="0">
                <a:latin typeface="Times New Roman" panose="02020603050405020304" pitchFamily="18" charset="0"/>
                <a:cs typeface="Times New Roman" panose="02020603050405020304" pitchFamily="18" charset="0"/>
              </a:rPr>
              <a:t>In the future we hope to extend the technique to higher level representations such as Voice-Activated Smart Devices, Security Systems as Voice recognition can enhance the security of access control systems, ensuring that only authorized individuals gain entry to restricted areas.</a:t>
            </a: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a:bodyPr>
          <a:lstStyle/>
          <a:p>
            <a:r>
              <a:rPr lang="en-IN" sz="4800" dirty="0">
                <a:latin typeface="Times New Roman" panose="02020603050405020304" pitchFamily="18" charset="0"/>
                <a:cs typeface="Times New Roman" panose="02020603050405020304" pitchFamily="18" charset="0"/>
              </a:rPr>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normAutofit fontScale="92500" lnSpcReduction="10000"/>
          </a:bodyPr>
          <a:lstStyle/>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514350" indent="-51435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Limitation Euclidean Distance</a:t>
            </a:r>
            <a:endParaRPr lang="en-IN" sz="2000"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Dynamic Time Warping Algorithm(DTW)</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Advantages and Disadvantages of DTW algorithm.</a:t>
            </a:r>
          </a:p>
          <a:p>
            <a:pPr marL="514350" indent="-51435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Implementation details of DTW and voice command recognition and results</a:t>
            </a:r>
            <a:endParaRPr lang="en-IN" sz="2000"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Pothole detection results </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 &amp; Future scope</a:t>
            </a:r>
          </a:p>
          <a:p>
            <a:pPr marL="514350" indent="-514350" algn="l">
              <a:lnSpc>
                <a:spcPct val="150000"/>
              </a:lnSpc>
              <a:buAutoNum type="arabicPeriod"/>
            </a:pPr>
            <a:endParaRPr lang="en-IN" dirty="0">
              <a:latin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normAutofit/>
          </a:bodyPr>
          <a:lstStyle/>
          <a:p>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1472944"/>
            <a:ext cx="10599575" cy="4301413"/>
          </a:xfrm>
        </p:spPr>
        <p:txBody>
          <a:bodyPr>
            <a:normAutofit/>
          </a:bodyPr>
          <a:lstStyle/>
          <a:p>
            <a:pPr lvl="1"/>
            <a:endParaRPr lang="en-US" dirty="0">
              <a:latin typeface="Times New Roman" panose="02020603050405020304" pitchFamily="18" charset="0"/>
              <a:cs typeface="Times New Roman" panose="02020603050405020304" pitchFamily="18" charset="0"/>
            </a:endParaRPr>
          </a:p>
          <a:p>
            <a:pPr lvl="1" algn="l"/>
            <a:endParaRPr lang="en-US" dirty="0">
              <a:latin typeface="Times New Roman" panose="02020603050405020304" pitchFamily="18" charset="0"/>
              <a:cs typeface="Times New Roman" panose="02020603050405020304" pitchFamily="18" charset="0"/>
            </a:endParaRPr>
          </a:p>
          <a:p>
            <a:pPr lvl="1" algn="l"/>
            <a:r>
              <a:rPr lang="en-US" dirty="0">
                <a:latin typeface="Times New Roman" panose="02020603050405020304" pitchFamily="18" charset="0"/>
                <a:cs typeface="Times New Roman" panose="02020603050405020304" pitchFamily="18" charset="0"/>
              </a:rPr>
              <a:t>Project focuses on Dynamic Time Warping algorithm:</a:t>
            </a:r>
          </a:p>
          <a:p>
            <a:pPr lvl="1"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distance-based approach is a prevalent technique used in time series classification.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non-parametric method combines distance measurements with a classifier, often employing the k-nearest neighbor (KNN) algorithm</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several fields, the Dynamic Time Warping algorithm (DTW) is a well-known algorithm. Although it was first developed in the 1960s  and widely researched in the 1970s by using it for voice recognition, it is today utilized in a variety of fields, including handwriting and online signature matching , and identification of gestures and sign language.</a:t>
            </a:r>
          </a:p>
          <a:p>
            <a:pPr algn="l"/>
            <a:endParaRPr lang="en-US" sz="1600" b="0" i="0" dirty="0">
              <a:solidFill>
                <a:srgbClr val="374151"/>
              </a:solidFill>
              <a:effectLst/>
              <a:latin typeface="Söhne"/>
            </a:endParaRPr>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7623605-814E-DD7B-BA8A-5FA8ACC2B38D}"/>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Euclidean</a:t>
            </a:r>
            <a:r>
              <a:rPr lang="en-US" sz="4800" dirty="0"/>
              <a:t> </a:t>
            </a:r>
            <a:r>
              <a:rPr lang="en-US" sz="4800" dirty="0">
                <a:latin typeface="Times New Roman" panose="02020603050405020304" pitchFamily="18" charset="0"/>
                <a:cs typeface="Times New Roman" panose="02020603050405020304" pitchFamily="18" charset="0"/>
              </a:rPr>
              <a:t>Distance Limitation</a:t>
            </a:r>
            <a:r>
              <a:rPr lang="en-US" sz="4800" dirty="0"/>
              <a:t>:</a:t>
            </a:r>
          </a:p>
        </p:txBody>
      </p:sp>
      <p:sp>
        <p:nvSpPr>
          <p:cNvPr id="13" name="TextBox 12">
            <a:extLst>
              <a:ext uri="{FF2B5EF4-FFF2-40B4-BE49-F238E27FC236}">
                <a16:creationId xmlns:a16="http://schemas.microsoft.com/office/drawing/2014/main" id="{08B2B33B-5110-A710-5881-70D2DF6BB4DB}"/>
              </a:ext>
            </a:extLst>
          </p:cNvPr>
          <p:cNvSpPr txBox="1"/>
          <p:nvPr/>
        </p:nvSpPr>
        <p:spPr>
          <a:xfrm>
            <a:off x="838200" y="1800665"/>
            <a:ext cx="105156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simple and intuitive measure that calculates the distance between two time series as the straight-line distance between their corresponding points.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it is inappropriate to use in time series classification because, only amplitude is considered when computing the similarity using Euclidean distance of two time series, regardless of phase shift, time shifting, or distortion.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for Time series comparison using Euclidean Distance: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DDC24-DFAA-7718-1D19-9E1ECDFAB9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6025"/>
            <a:ext cx="5943600" cy="4024630"/>
          </a:xfrm>
          <a:prstGeom prst="rect">
            <a:avLst/>
          </a:prstGeom>
          <a:noFill/>
          <a:ln>
            <a:noFill/>
          </a:ln>
        </p:spPr>
      </p:pic>
      <p:sp>
        <p:nvSpPr>
          <p:cNvPr id="5" name="TextBox 4">
            <a:extLst>
              <a:ext uri="{FF2B5EF4-FFF2-40B4-BE49-F238E27FC236}">
                <a16:creationId xmlns:a16="http://schemas.microsoft.com/office/drawing/2014/main" id="{F8C7AABD-C5CE-C5FB-4785-73F766B59E06}"/>
              </a:ext>
            </a:extLst>
          </p:cNvPr>
          <p:cNvSpPr txBox="1"/>
          <p:nvPr/>
        </p:nvSpPr>
        <p:spPr>
          <a:xfrm>
            <a:off x="6794696" y="1645920"/>
            <a:ext cx="4698609" cy="252376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Euclidean distance focuses on maintaining the temporal order, it estimates the distance in a pointwise fashion.</a:t>
            </a:r>
          </a:p>
          <a:p>
            <a:r>
              <a:rPr lang="en-US" sz="2000" dirty="0">
                <a:latin typeface="Times New Roman" panose="02020603050405020304" pitchFamily="18" charset="0"/>
                <a:cs typeface="Times New Roman" panose="02020603050405020304" pitchFamily="18" charset="0"/>
              </a:rPr>
              <a:t>This phenomenon is happening because the Euclidean Distance is comparing the amplitudes of the curves, without allowing any time stretch.</a:t>
            </a:r>
          </a:p>
          <a:p>
            <a:endParaRPr lang="en-US" dirty="0"/>
          </a:p>
        </p:txBody>
      </p:sp>
      <p:sp>
        <p:nvSpPr>
          <p:cNvPr id="6" name="TextBox 5">
            <a:extLst>
              <a:ext uri="{FF2B5EF4-FFF2-40B4-BE49-F238E27FC236}">
                <a16:creationId xmlns:a16="http://schemas.microsoft.com/office/drawing/2014/main" id="{5EABDFFD-1B50-60F0-0EA1-1519B95F75CC}"/>
              </a:ext>
            </a:extLst>
          </p:cNvPr>
          <p:cNvSpPr txBox="1"/>
          <p:nvPr/>
        </p:nvSpPr>
        <p:spPr>
          <a:xfrm>
            <a:off x="1378633" y="5190978"/>
            <a:ext cx="4290647" cy="369332"/>
          </a:xfrm>
          <a:prstGeom prst="rect">
            <a:avLst/>
          </a:prstGeom>
          <a:noFill/>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rPr>
              <a:t>Fig. 1. Examples of time series to compare</a:t>
            </a:r>
            <a:endParaRPr lang="en-US" dirty="0"/>
          </a:p>
        </p:txBody>
      </p:sp>
    </p:spTree>
    <p:extLst>
      <p:ext uri="{BB962C8B-B14F-4D97-AF65-F5344CB8AC3E}">
        <p14:creationId xmlns:p14="http://schemas.microsoft.com/office/powerpoint/2010/main" val="339092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EEF9E1-8E9A-DDD6-861B-1515C10982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884478"/>
            <a:ext cx="5943600" cy="4041775"/>
          </a:xfrm>
          <a:prstGeom prst="rect">
            <a:avLst/>
          </a:prstGeom>
          <a:noFill/>
          <a:ln>
            <a:noFill/>
          </a:ln>
        </p:spPr>
      </p:pic>
      <p:sp>
        <p:nvSpPr>
          <p:cNvPr id="6" name="TextBox 5">
            <a:extLst>
              <a:ext uri="{FF2B5EF4-FFF2-40B4-BE49-F238E27FC236}">
                <a16:creationId xmlns:a16="http://schemas.microsoft.com/office/drawing/2014/main" id="{632C9B72-3751-A78F-2204-783F76A0AC58}"/>
              </a:ext>
            </a:extLst>
          </p:cNvPr>
          <p:cNvSpPr txBox="1"/>
          <p:nvPr/>
        </p:nvSpPr>
        <p:spPr>
          <a:xfrm>
            <a:off x="3124200" y="5336904"/>
            <a:ext cx="6516859" cy="369332"/>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Fig. 2. Result of time series to compare using Euclidean Matching</a:t>
            </a:r>
            <a:endParaRPr lang="en-US" dirty="0"/>
          </a:p>
        </p:txBody>
      </p:sp>
    </p:spTree>
    <p:extLst>
      <p:ext uri="{BB962C8B-B14F-4D97-AF65-F5344CB8AC3E}">
        <p14:creationId xmlns:p14="http://schemas.microsoft.com/office/powerpoint/2010/main" val="326178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A94E-F0D1-5CE4-5805-6E1127409D37}"/>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Dynamic Time Warping Algorithm:</a:t>
            </a:r>
          </a:p>
        </p:txBody>
      </p:sp>
      <p:sp>
        <p:nvSpPr>
          <p:cNvPr id="3" name="Content Placeholder 2">
            <a:extLst>
              <a:ext uri="{FF2B5EF4-FFF2-40B4-BE49-F238E27FC236}">
                <a16:creationId xmlns:a16="http://schemas.microsoft.com/office/drawing/2014/main" id="{F69CD6AA-1784-172C-A72D-500BA1873EB8}"/>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Dynamic Time Warping has been introduced to avoid the problem of the Euclidean Distance.</a:t>
            </a:r>
          </a:p>
          <a:p>
            <a:r>
              <a:rPr lang="en-US" sz="2000" dirty="0">
                <a:latin typeface="Times New Roman" panose="02020603050405020304" pitchFamily="18" charset="0"/>
                <a:cs typeface="Times New Roman" panose="02020603050405020304" pitchFamily="18" charset="0"/>
              </a:rPr>
              <a:t>It was initially developed for speech recognition, but eventually it grow in applications.</a:t>
            </a:r>
          </a:p>
          <a:p>
            <a:pPr marL="228600" marR="0">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By determining the optimal alignment between them and reducing the impacts of time distortion and shifting, DTW enables you to quantify the similarity between the time series.</a:t>
            </a:r>
          </a:p>
          <a:p>
            <a:endParaRPr lang="en-US" dirty="0"/>
          </a:p>
        </p:txBody>
      </p:sp>
      <p:pic>
        <p:nvPicPr>
          <p:cNvPr id="4" name="Picture 3">
            <a:extLst>
              <a:ext uri="{FF2B5EF4-FFF2-40B4-BE49-F238E27FC236}">
                <a16:creationId xmlns:a16="http://schemas.microsoft.com/office/drawing/2014/main" id="{448C8B29-2278-E96C-4681-6FC2514D2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7957" y="3429000"/>
            <a:ext cx="3986065" cy="2774411"/>
          </a:xfrm>
          <a:prstGeom prst="rect">
            <a:avLst/>
          </a:prstGeom>
          <a:noFill/>
          <a:ln>
            <a:noFill/>
          </a:ln>
        </p:spPr>
      </p:pic>
      <p:sp>
        <p:nvSpPr>
          <p:cNvPr id="5" name="TextBox 4">
            <a:extLst>
              <a:ext uri="{FF2B5EF4-FFF2-40B4-BE49-F238E27FC236}">
                <a16:creationId xmlns:a16="http://schemas.microsoft.com/office/drawing/2014/main" id="{0D50C7C4-E2A4-17DF-D352-B2FD53F61205}"/>
              </a:ext>
            </a:extLst>
          </p:cNvPr>
          <p:cNvSpPr txBox="1"/>
          <p:nvPr/>
        </p:nvSpPr>
        <p:spPr>
          <a:xfrm>
            <a:off x="5669280" y="4001294"/>
            <a:ext cx="568452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 3. Result of DTW on the same example as of Euclidean distance</a:t>
            </a:r>
          </a:p>
        </p:txBody>
      </p:sp>
    </p:spTree>
    <p:extLst>
      <p:ext uri="{BB962C8B-B14F-4D97-AF65-F5344CB8AC3E}">
        <p14:creationId xmlns:p14="http://schemas.microsoft.com/office/powerpoint/2010/main" val="231721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3E3AB2-7F56-F5E0-3973-CC0B99F215F1}"/>
              </a:ext>
            </a:extLst>
          </p:cNvPr>
          <p:cNvSpPr txBox="1"/>
          <p:nvPr/>
        </p:nvSpPr>
        <p:spPr>
          <a:xfrm>
            <a:off x="1487658" y="966205"/>
            <a:ext cx="9189720" cy="6863417"/>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Dynamic time warping (DTW) is a way to compare two, usually temporal, sequences that do not perfectly sync up. It is a method to calculate the optimal matching between two sequences.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works mainly based on three and some additional constraints.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warping path is found using a dynamic programming approach to align two sequences:</a:t>
            </a:r>
          </a:p>
          <a:p>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Boundary condition: This constraint ensures that the warping path begins with the start points of both signals and terminates with their endpoints.</a:t>
            </a:r>
          </a:p>
          <a:p>
            <a:pPr marL="457200" indent="-457200">
              <a:buAutoNum type="arabicPeriod"/>
            </a:pPr>
            <a:r>
              <a:rPr lang="en-US" sz="2000" dirty="0">
                <a:latin typeface="Times New Roman" panose="02020603050405020304" pitchFamily="18" charset="0"/>
                <a:cs typeface="Times New Roman" panose="02020603050405020304" pitchFamily="18" charset="0"/>
              </a:rPr>
              <a:t>Monotonicity condition: This constraint preserves the time-order of points so that it doesn’t go back in time.</a:t>
            </a:r>
          </a:p>
          <a:p>
            <a:pPr marL="457200" indent="-457200">
              <a:buAutoNum type="arabicPeriod"/>
            </a:pPr>
            <a:r>
              <a:rPr lang="en-US" sz="2000" dirty="0">
                <a:latin typeface="Times New Roman" panose="02020603050405020304" pitchFamily="18" charset="0"/>
                <a:cs typeface="Times New Roman" panose="02020603050405020304" pitchFamily="18" charset="0"/>
              </a:rPr>
              <a:t>Continuity (step-size) condition: This constraint limits the path transitions to adjacent points in time so that it doesn’t jump in time.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41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C1CC-7C63-0BB6-002A-A3EF49A2137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Advantages and Disadvantages of DTW Algorithm: </a:t>
            </a:r>
          </a:p>
        </p:txBody>
      </p:sp>
      <p:sp>
        <p:nvSpPr>
          <p:cNvPr id="3" name="Content Placeholder 2">
            <a:extLst>
              <a:ext uri="{FF2B5EF4-FFF2-40B4-BE49-F238E27FC236}">
                <a16:creationId xmlns:a16="http://schemas.microsoft.com/office/drawing/2014/main" id="{387C3E7D-4036-EFB1-4F75-88A09604821C}"/>
              </a:ext>
            </a:extLst>
          </p:cNvPr>
          <p:cNvSpPr>
            <a:spLocks noGrp="1"/>
          </p:cNvSpPr>
          <p:nvPr>
            <p:ph idx="1"/>
          </p:nvPr>
        </p:nvSpPr>
        <p:spPr>
          <a:xfrm>
            <a:off x="838200" y="1547446"/>
            <a:ext cx="10515600" cy="4825219"/>
          </a:xfrm>
        </p:spPr>
        <p:txBody>
          <a:bodyPr>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DTW algorithm is a helpful distance measure to have in your toolkit since it can assist you in determining the best alignment between two sequences.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working with two non-linear sequences, this technique is especially helpful if one of the sequences is a non-linear extended or reduced counterpart of the other.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Noise Tolerance: DTW is relatively robust to noise and small variations in the data. It can find meaningful matches even in the presence of noise or minor distortions</a:t>
            </a:r>
            <a:r>
              <a:rPr lang="en-US" sz="1400" b="0" i="0" dirty="0">
                <a:solidFill>
                  <a:srgbClr val="374151"/>
                </a:solidFill>
                <a:effectLst/>
                <a:latin typeface="Söhne"/>
              </a:rPr>
              <a:t>.</a:t>
            </a:r>
            <a:endParaRPr lang="en-US" sz="20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Disadvantages:</a:t>
            </a:r>
          </a:p>
          <a:p>
            <a:r>
              <a:rPr lang="en-US" sz="2000" dirty="0">
                <a:latin typeface="Times New Roman" panose="02020603050405020304" pitchFamily="18" charset="0"/>
                <a:cs typeface="Times New Roman" panose="02020603050405020304" pitchFamily="18" charset="0"/>
              </a:rPr>
              <a:t>Computational Complexity: DTW can be computationally intensive, especially for long time series or large datasets.</a:t>
            </a:r>
          </a:p>
          <a:p>
            <a:r>
              <a:rPr lang="en-US" sz="2000" dirty="0">
                <a:latin typeface="Times New Roman" panose="02020603050405020304" pitchFamily="18" charset="0"/>
                <a:cs typeface="Times New Roman" panose="02020603050405020304" pitchFamily="18" charset="0"/>
              </a:rPr>
              <a:t>Sensitivity to Parameter Tuning.</a:t>
            </a:r>
          </a:p>
          <a:p>
            <a:r>
              <a:rPr lang="en-US" sz="2000" dirty="0">
                <a:latin typeface="Times New Roman" panose="02020603050405020304" pitchFamily="18" charset="0"/>
                <a:cs typeface="Times New Roman" panose="02020603050405020304" pitchFamily="18" charset="0"/>
              </a:rPr>
              <a:t>Memory Usage</a:t>
            </a:r>
          </a:p>
        </p:txBody>
      </p:sp>
    </p:spTree>
    <p:extLst>
      <p:ext uri="{BB962C8B-B14F-4D97-AF65-F5344CB8AC3E}">
        <p14:creationId xmlns:p14="http://schemas.microsoft.com/office/powerpoint/2010/main" val="1405517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1119</TotalTime>
  <Words>862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Office Theme</vt:lpstr>
      <vt:lpstr>Shape and voice command detection using DTW algorithm</vt:lpstr>
      <vt:lpstr>Index</vt:lpstr>
      <vt:lpstr>Introduction</vt:lpstr>
      <vt:lpstr>Euclidean Distance Limitation:</vt:lpstr>
      <vt:lpstr>PowerPoint Presentation</vt:lpstr>
      <vt:lpstr>PowerPoint Presentation</vt:lpstr>
      <vt:lpstr>Dynamic Time Warping Algorithm:</vt:lpstr>
      <vt:lpstr>PowerPoint Presentation</vt:lpstr>
      <vt:lpstr>Advantages and Disadvantages of DTW Algorithm: </vt:lpstr>
      <vt:lpstr>Implementation Details of DTW and  voice command recognition :</vt:lpstr>
      <vt:lpstr>Voice command Recognition:</vt:lpstr>
      <vt:lpstr>Pothole Detection (shape) :</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Poonam Dashrath Paraskar</cp:lastModifiedBy>
  <cp:revision>252</cp:revision>
  <dcterms:created xsi:type="dcterms:W3CDTF">2023-03-08T14:13:26Z</dcterms:created>
  <dcterms:modified xsi:type="dcterms:W3CDTF">2023-09-30T08:43:55Z</dcterms:modified>
</cp:coreProperties>
</file>