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regular.fntdata"/><Relationship Id="rId14" Type="http://schemas.openxmlformats.org/officeDocument/2006/relationships/slide" Target="slides/slide10.xml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f8e654f4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f8e654f4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f8e654f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f8e654f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8e654f4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f8e654f4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751048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751048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8a169290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8a169290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8a169290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8a169290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8a169290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8a169290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f8e654f4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f8e654f4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f8e654f4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f8e654f4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" y="400050"/>
            <a:ext cx="8001000" cy="159305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905000" y="2171700"/>
            <a:ext cx="53340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685800" y="800100"/>
            <a:ext cx="7772400" cy="1086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4000"/>
              <a:buFont typeface="Open Sans"/>
              <a:buNone/>
              <a:defRPr b="0" sz="40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2"/>
          <p:cNvSpPr txBox="1"/>
          <p:nvPr>
            <p:ph idx="2" type="subTitle"/>
          </p:nvPr>
        </p:nvSpPr>
        <p:spPr>
          <a:xfrm>
            <a:off x="1524000" y="3543300"/>
            <a:ext cx="60198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3" type="subTitle"/>
          </p:nvPr>
        </p:nvSpPr>
        <p:spPr>
          <a:xfrm>
            <a:off x="2133600" y="3028950"/>
            <a:ext cx="4876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568225" y="4978575"/>
            <a:ext cx="5757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3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1" name="Google Shape;71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_4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5" name="Google Shape;75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5">
  <p:cSld name="TITLE_5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6">
  <p:cSld name="TITLE_6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7">
  <p:cSld name="TITLE_7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7" name="Google Shape;8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472458" y="486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D0000"/>
              </a:buClr>
              <a:buSzPts val="3600"/>
              <a:buNone/>
              <a:defRPr>
                <a:solidFill>
                  <a:srgbClr val="BD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228600" y="1009650"/>
            <a:ext cx="8763000" cy="3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–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3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3" type="subTitle"/>
          </p:nvPr>
        </p:nvSpPr>
        <p:spPr>
          <a:xfrm>
            <a:off x="457200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BD0000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568225" y="4978500"/>
            <a:ext cx="5757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Centered">
  <p:cSld name="TITLE_AND_BODY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D0000"/>
              </a:buClr>
              <a:buSzPts val="3600"/>
              <a:buNone/>
              <a:defRPr>
                <a:solidFill>
                  <a:srgbClr val="BD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228600" y="971550"/>
            <a:ext cx="8763000" cy="34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–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4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3" type="subTitle"/>
          </p:nvPr>
        </p:nvSpPr>
        <p:spPr>
          <a:xfrm>
            <a:off x="457200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BD0000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568225" y="4978575"/>
            <a:ext cx="5757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D0000"/>
              </a:buClr>
              <a:buSzPts val="3600"/>
              <a:buNone/>
              <a:defRPr>
                <a:solidFill>
                  <a:srgbClr val="BD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228600" y="1085850"/>
            <a:ext cx="4059900" cy="3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–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648200" y="1085850"/>
            <a:ext cx="4059900" cy="3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–"/>
              <a:defRPr sz="26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5"/>
          <p:cNvSpPr txBox="1"/>
          <p:nvPr>
            <p:ph idx="3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4" type="subTitle"/>
          </p:nvPr>
        </p:nvSpPr>
        <p:spPr>
          <a:xfrm>
            <a:off x="457200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BD0000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8568225" y="4978575"/>
            <a:ext cx="5757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>
            <a:off x="0" y="228600"/>
            <a:ext cx="9144000" cy="74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D0000"/>
              </a:buClr>
              <a:buSzPts val="3600"/>
              <a:buNone/>
              <a:defRPr>
                <a:solidFill>
                  <a:srgbClr val="BD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2" type="subTitle"/>
          </p:nvPr>
        </p:nvSpPr>
        <p:spPr>
          <a:xfrm>
            <a:off x="457200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BD0000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568225" y="4978575"/>
            <a:ext cx="5757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3" name="Google Shape;53;p7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3" type="subTitle"/>
          </p:nvPr>
        </p:nvSpPr>
        <p:spPr>
          <a:xfrm>
            <a:off x="457200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BD0000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568225" y="4978575"/>
            <a:ext cx="5757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2" type="subTitle"/>
          </p:nvPr>
        </p:nvSpPr>
        <p:spPr>
          <a:xfrm>
            <a:off x="457200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1100">
                <a:solidFill>
                  <a:srgbClr val="BD0000"/>
                </a:solidFill>
              </a:defRPr>
            </a:lvl1pPr>
            <a:lvl2pPr lvl="1" rtl="0" algn="r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568225" y="4978575"/>
            <a:ext cx="5757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120150" y="4297525"/>
            <a:ext cx="988500" cy="64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568225" y="4978575"/>
            <a:ext cx="5757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568225" y="4978575"/>
            <a:ext cx="5757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239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–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–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–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0" y="0"/>
            <a:ext cx="4572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4572000" y="0"/>
            <a:ext cx="4572000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0" y="4972050"/>
            <a:ext cx="3048000" cy="1716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6096000" y="4972050"/>
            <a:ext cx="3048000" cy="171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3048000" y="4972050"/>
            <a:ext cx="3048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Automated Learning &amp; Data Analysis</a:t>
            </a:r>
            <a:endParaRPr sz="11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0" y="4972050"/>
            <a:ext cx="3048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Dr. Thomas Price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568225" y="4978575"/>
            <a:ext cx="5757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buNone/>
              <a:defRPr sz="11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Dr. Thomas Price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Automated Learning and Data Analysis</a:t>
            </a:r>
            <a:endParaRPr/>
          </a:p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72458" y="486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228600" y="1009650"/>
            <a:ext cx="8763000" cy="3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 txBox="1"/>
          <p:nvPr>
            <p:ph idx="3" type="subTitle"/>
          </p:nvPr>
        </p:nvSpPr>
        <p:spPr>
          <a:xfrm>
            <a:off x="457200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8568225" y="4978500"/>
            <a:ext cx="5757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01" name="Google Shape;101;p17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568225" y="4978500"/>
            <a:ext cx="5757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228600" y="1009650"/>
            <a:ext cx="8763000" cy="3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ASAP: Sign up for project partners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Mar 21: Proposal Due (1-2 pages)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Apr 11: Midterm Report Due (4-5 pages)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Apr 27: F</a:t>
            </a:r>
            <a:r>
              <a:rPr lang="en"/>
              <a:t>inal Report Due (6-7 pages)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Details in Project Description document on Moodle.</a:t>
            </a:r>
            <a:endParaRPr b="1"/>
          </a:p>
        </p:txBody>
      </p:sp>
      <p:sp>
        <p:nvSpPr>
          <p:cNvPr id="104" name="Google Shape;104;p17"/>
          <p:cNvSpPr txBox="1"/>
          <p:nvPr>
            <p:ph idx="3" type="subTitle"/>
          </p:nvPr>
        </p:nvSpPr>
        <p:spPr>
          <a:xfrm>
            <a:off x="457200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228600" y="1009650"/>
            <a:ext cx="8763000" cy="3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Engage in a novel research project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Understand relevant literature and new techniques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Innovate on a machine learning method: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/>
              <a:t>Novel application of a technique to a new domain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/>
              <a:t>Feature extraction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/>
              <a:t>Modifying/improving/combining methods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Gain insight!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This should take 3x as much effort as a homework!</a:t>
            </a:r>
            <a:endParaRPr b="1"/>
          </a:p>
        </p:txBody>
      </p:sp>
      <p:sp>
        <p:nvSpPr>
          <p:cNvPr id="111" name="Google Shape;111;p18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>
            <p:ph idx="3" type="subTitle"/>
          </p:nvPr>
        </p:nvSpPr>
        <p:spPr>
          <a:xfrm>
            <a:off x="457200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568225" y="4978500"/>
            <a:ext cx="5757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228600" y="1009650"/>
            <a:ext cx="8763000" cy="3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–"/>
            </a:pPr>
            <a:r>
              <a:rPr lang="en"/>
              <a:t>ECONet (next slide)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–"/>
            </a:pPr>
            <a:r>
              <a:rPr lang="en"/>
              <a:t>Kaggle.com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UCI Data Repository (archive.ics.uci.edu/ml/index.php)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PSLC Datashop (</a:t>
            </a:r>
            <a:r>
              <a:rPr lang="en"/>
              <a:t>pslcdatashop.web.cmu.edu)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Other sources in the proposal description document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You own research data</a:t>
            </a:r>
            <a:endParaRPr/>
          </a:p>
        </p:txBody>
      </p:sp>
      <p:sp>
        <p:nvSpPr>
          <p:cNvPr id="120" name="Google Shape;120;p19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idx="3" type="subTitle"/>
          </p:nvPr>
        </p:nvSpPr>
        <p:spPr>
          <a:xfrm>
            <a:off x="457200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8568225" y="4978500"/>
            <a:ext cx="5757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EcoNET Dataset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228600" y="1009650"/>
            <a:ext cx="8763000" cy="3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From our Course Client: The NC Climate Office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Includes </a:t>
            </a:r>
            <a:r>
              <a:rPr lang="en"/>
              <a:t>23 </a:t>
            </a:r>
            <a:r>
              <a:rPr lang="en"/>
              <a:t>measurements at 45 weather stations at each minute of each day for 2021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/>
              <a:t>23 * 45 * 60 * 24 * 365 = 544M data points!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Data is run through automated quality control (QC).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/>
              <a:t>Then flagged data is </a:t>
            </a:r>
            <a:r>
              <a:rPr i="1" lang="en"/>
              <a:t>manually</a:t>
            </a:r>
            <a:r>
              <a:rPr lang="en"/>
              <a:t> reviewed by experts.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/>
              <a:t>This is still about 8M+ reviewed readings each year!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b="1" lang="en"/>
              <a:t>Our Goal</a:t>
            </a:r>
            <a:r>
              <a:rPr lang="en"/>
              <a:t>: Predict which measurements are erroneous.</a:t>
            </a:r>
            <a:endParaRPr/>
          </a:p>
        </p:txBody>
      </p:sp>
      <p:sp>
        <p:nvSpPr>
          <p:cNvPr id="129" name="Google Shape;129;p20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3" type="subTitle"/>
          </p:nvPr>
        </p:nvSpPr>
        <p:spPr>
          <a:xfrm>
            <a:off x="457200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568225" y="4978500"/>
            <a:ext cx="5757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EcoNET: The Data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228600" y="1009650"/>
            <a:ext cx="8763000" cy="3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Features</a:t>
            </a:r>
            <a:r>
              <a:rPr lang="en"/>
              <a:t>: Station, Date, Measure, Value, 4 QC flags.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Target</a:t>
            </a:r>
            <a:r>
              <a:rPr lang="en"/>
              <a:t>: 0 if correct, 1 if erroneous.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Challenge</a:t>
            </a:r>
            <a:r>
              <a:rPr lang="en"/>
              <a:t>: Data is highly </a:t>
            </a:r>
            <a:r>
              <a:rPr lang="en"/>
              <a:t>imbalanced</a:t>
            </a:r>
            <a:r>
              <a:rPr lang="en"/>
              <a:t> (only ~3.5% positive):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You will explore techniques for imbalanced data: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/>
              <a:t>E.g. Over/under sample, synthetic data.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You will explore evaluation metrics for imbalanced data: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/>
              <a:t>E.g. Area Under the Precision-Recall Curve.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contributes to your </a:t>
            </a:r>
            <a:r>
              <a:rPr b="1" lang="en"/>
              <a:t>novelty </a:t>
            </a:r>
            <a:r>
              <a:rPr lang="en"/>
              <a:t>requirement.</a:t>
            </a:r>
            <a:endParaRPr/>
          </a:p>
        </p:txBody>
      </p:sp>
      <p:sp>
        <p:nvSpPr>
          <p:cNvPr id="138" name="Google Shape;138;p21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idx="3" type="subTitle"/>
          </p:nvPr>
        </p:nvSpPr>
        <p:spPr>
          <a:xfrm>
            <a:off x="457200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8568225" y="4978500"/>
            <a:ext cx="5757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EcoNET: Competition &amp; Extra Credit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228600" y="1009650"/>
            <a:ext cx="8763000" cy="3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If you choose to use the EcoNET dataset for your project, you will earn </a:t>
            </a:r>
            <a:r>
              <a:rPr b="1" lang="en"/>
              <a:t>+3% extra credit</a:t>
            </a:r>
            <a:r>
              <a:rPr lang="en"/>
              <a:t> on your project.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I will hold an in-class competition to see which model can perform the best on a holdout dataset.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/>
              <a:t>The top-3 scoring models in each section (422 and 522) will earn an additional </a:t>
            </a:r>
            <a:r>
              <a:rPr b="1" lang="en"/>
              <a:t>+5% extra credit</a:t>
            </a:r>
            <a:r>
              <a:rPr lang="en"/>
              <a:t>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/>
              <a:t>To qualify, you must submit reproducible code for the climate office.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More details to come...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>
            <p:ph idx="3" type="subTitle"/>
          </p:nvPr>
        </p:nvSpPr>
        <p:spPr>
          <a:xfrm>
            <a:off x="457200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68225" y="4978500"/>
            <a:ext cx="5757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228600" y="1009650"/>
            <a:ext cx="8763000" cy="3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Proposal	(1 page)				8</a:t>
            </a:r>
            <a:r>
              <a:rPr lang="en"/>
              <a:t>%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Midway Report					16</a:t>
            </a:r>
            <a:r>
              <a:rPr lang="en"/>
              <a:t>%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Final Report						76%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Page limits are strict</a:t>
            </a:r>
            <a:r>
              <a:rPr lang="en"/>
              <a:t> but do not include references.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You can include an optional appendix with extra images.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>
            <p:ph idx="3" type="subTitle"/>
          </p:nvPr>
        </p:nvSpPr>
        <p:spPr>
          <a:xfrm>
            <a:off x="457200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8568225" y="4978500"/>
            <a:ext cx="5757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152400" y="228600"/>
            <a:ext cx="88392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228600" y="1009650"/>
            <a:ext cx="8763000" cy="3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Project Title: Group 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Dataset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Project idea: 2 paragraphs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Software you will need to </a:t>
            </a:r>
            <a:r>
              <a:rPr b="1" i="1" lang="en"/>
              <a:t>create</a:t>
            </a:r>
            <a:endParaRPr b="1" i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Papers to read: </a:t>
            </a:r>
            <a:r>
              <a:rPr lang="en"/>
              <a:t>1-</a:t>
            </a:r>
            <a:r>
              <a:rPr lang="en"/>
              <a:t>3 relevant papers (have read 1)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Teammates and work division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Midterm milestone: what will you have done by the midterm report?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1-2</a:t>
            </a:r>
            <a:r>
              <a:rPr b="1" lang="en"/>
              <a:t> page limit</a:t>
            </a:r>
            <a:endParaRPr b="1"/>
          </a:p>
        </p:txBody>
      </p:sp>
      <p:sp>
        <p:nvSpPr>
          <p:cNvPr id="165" name="Google Shape;165;p24"/>
          <p:cNvSpPr txBox="1"/>
          <p:nvPr>
            <p:ph idx="2" type="subTitle"/>
          </p:nvPr>
        </p:nvSpPr>
        <p:spPr>
          <a:xfrm>
            <a:off x="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>
            <p:ph idx="3" type="subTitle"/>
          </p:nvPr>
        </p:nvSpPr>
        <p:spPr>
          <a:xfrm>
            <a:off x="4572000" y="0"/>
            <a:ext cx="45720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8568225" y="4978500"/>
            <a:ext cx="575700" cy="1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mer / Cambridg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