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3"/>
  </p:notesMasterIdLst>
  <p:handoutMasterIdLst>
    <p:handoutMasterId r:id="rId24"/>
  </p:handoutMasterIdLst>
  <p:sldIdLst>
    <p:sldId id="256" r:id="rId5"/>
    <p:sldId id="271" r:id="rId6"/>
    <p:sldId id="279" r:id="rId7"/>
    <p:sldId id="281" r:id="rId8"/>
    <p:sldId id="280" r:id="rId9"/>
    <p:sldId id="257" r:id="rId10"/>
    <p:sldId id="275" r:id="rId11"/>
    <p:sldId id="276" r:id="rId12"/>
    <p:sldId id="282" r:id="rId13"/>
    <p:sldId id="285" r:id="rId14"/>
    <p:sldId id="286" r:id="rId15"/>
    <p:sldId id="287" r:id="rId16"/>
    <p:sldId id="288" r:id="rId17"/>
    <p:sldId id="289" r:id="rId18"/>
    <p:sldId id="292" r:id="rId19"/>
    <p:sldId id="290" r:id="rId20"/>
    <p:sldId id="293"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 id="282"/>
            <p14:sldId id="285"/>
            <p14:sldId id="286"/>
            <p14:sldId id="287"/>
            <p14:sldId id="288"/>
            <p14:sldId id="289"/>
            <p14:sldId id="292"/>
            <p14:sldId id="290"/>
          </p14:sldIdLst>
        </p14:section>
        <p14:section name="Learn More" id="{2CC34DB2-6590-42C0-AD4B-A04C6060184E}">
          <p14:sldIdLst>
            <p14:sldId id="293"/>
            <p14:sldId id="29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4726"/>
    <a:srgbClr val="404040"/>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varScale="1">
        <p:scale>
          <a:sx n="76" d="100"/>
          <a:sy n="76" d="100"/>
        </p:scale>
        <p:origin x="45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28-May-22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28-May-22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624295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120455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537668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90879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1337745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1880603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3911495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3392793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Click to 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28-May-22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Click to 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462F"/>
        </a:solidFill>
        <a:effectLst/>
      </p:bgPr>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28-May-22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94524"/>
            <a:ext cx="10515600" cy="2387600"/>
          </a:xfrm>
        </p:spPr>
        <p:txBody>
          <a:bodyPr anchor="ctr" anchorCtr="0">
            <a:normAutofit/>
          </a:bodyPr>
          <a:lstStyle/>
          <a:p>
            <a:r>
              <a:rPr lang="en-US" sz="4800" dirty="0" smtClean="0">
                <a:solidFill>
                  <a:schemeClr val="bg1"/>
                </a:solidFill>
                <a:latin typeface="Aharoni" panose="02010803020104030203" pitchFamily="2" charset="-79"/>
                <a:cs typeface="Aharoni" panose="02010803020104030203" pitchFamily="2" charset="-79"/>
              </a:rPr>
              <a:t>Blood Donation App</a:t>
            </a:r>
            <a:endParaRPr lang="en-US" sz="4800" dirty="0">
              <a:solidFill>
                <a:schemeClr val="bg1"/>
              </a:solidFill>
              <a:latin typeface="Aharoni" panose="02010803020104030203" pitchFamily="2" charset="-79"/>
              <a:cs typeface="Aharoni" panose="02010803020104030203" pitchFamily="2" charset="-79"/>
            </a:endParaRPr>
          </a:p>
        </p:txBody>
      </p:sp>
      <p:sp>
        <p:nvSpPr>
          <p:cNvPr id="3" name="Subtitle 2"/>
          <p:cNvSpPr>
            <a:spLocks noGrp="1"/>
          </p:cNvSpPr>
          <p:nvPr>
            <p:ph type="subTitle" idx="4294967295"/>
          </p:nvPr>
        </p:nvSpPr>
        <p:spPr>
          <a:xfrm>
            <a:off x="838200" y="3453805"/>
            <a:ext cx="9582736" cy="1137793"/>
          </a:xfrm>
        </p:spPr>
        <p:txBody>
          <a:bodyPr>
            <a:normAutofit fontScale="77500" lnSpcReduction="20000"/>
          </a:bodyPr>
          <a:lstStyle/>
          <a:p>
            <a:pPr marL="0" indent="0">
              <a:buNone/>
            </a:pPr>
            <a:r>
              <a:rPr lang="en-US" sz="2400" b="1" dirty="0" smtClean="0">
                <a:solidFill>
                  <a:schemeClr val="bg1"/>
                </a:solidFill>
                <a:latin typeface="+mj-lt"/>
              </a:rPr>
              <a:t>Under the guidance of </a:t>
            </a:r>
          </a:p>
          <a:p>
            <a:pPr marL="0" indent="0">
              <a:buNone/>
            </a:pPr>
            <a:r>
              <a:rPr lang="en-US" sz="2400" b="1" dirty="0" smtClean="0">
                <a:solidFill>
                  <a:schemeClr val="bg1"/>
                </a:solidFill>
                <a:latin typeface="+mj-lt"/>
              </a:rPr>
              <a:t>Asst. Prof. Shaikh S.M.</a:t>
            </a:r>
            <a:endParaRPr lang="en-US" sz="2400" b="1" dirty="0">
              <a:solidFill>
                <a:schemeClr val="bg1"/>
              </a:solidFill>
              <a:latin typeface="+mj-lt"/>
            </a:endParaRPr>
          </a:p>
        </p:txBody>
      </p:sp>
      <p:sp>
        <p:nvSpPr>
          <p:cNvPr id="5" name="TextBox 4"/>
          <p:cNvSpPr txBox="1"/>
          <p:nvPr/>
        </p:nvSpPr>
        <p:spPr>
          <a:xfrm>
            <a:off x="9304284" y="4755695"/>
            <a:ext cx="2233304" cy="1533753"/>
          </a:xfrm>
          <a:prstGeom prst="rect">
            <a:avLst/>
          </a:prstGeom>
          <a:noFill/>
        </p:spPr>
        <p:txBody>
          <a:bodyPr wrap="none" rtlCol="0">
            <a:spAutoFit/>
          </a:bodyPr>
          <a:lstStyle/>
          <a:p>
            <a:pPr algn="ctr">
              <a:spcBef>
                <a:spcPts val="1000"/>
              </a:spcBef>
              <a:spcAft>
                <a:spcPts val="1200"/>
              </a:spcAft>
            </a:pPr>
            <a:r>
              <a:rPr lang="en-US" sz="1900" b="1" dirty="0">
                <a:solidFill>
                  <a:schemeClr val="bg1"/>
                </a:solidFill>
              </a:rPr>
              <a:t>Submitted by, </a:t>
            </a:r>
          </a:p>
          <a:p>
            <a:pPr algn="ctr">
              <a:spcBef>
                <a:spcPts val="1000"/>
              </a:spcBef>
              <a:spcAft>
                <a:spcPts val="1200"/>
              </a:spcAft>
            </a:pPr>
            <a:r>
              <a:rPr lang="en-US" sz="1900" b="1" dirty="0" err="1">
                <a:solidFill>
                  <a:schemeClr val="bg1"/>
                </a:solidFill>
              </a:rPr>
              <a:t>Sharada</a:t>
            </a:r>
            <a:r>
              <a:rPr lang="en-US" sz="1900" b="1" dirty="0">
                <a:solidFill>
                  <a:schemeClr val="bg1"/>
                </a:solidFill>
              </a:rPr>
              <a:t> </a:t>
            </a:r>
            <a:r>
              <a:rPr lang="en-US" sz="1900" b="1" dirty="0" err="1">
                <a:solidFill>
                  <a:schemeClr val="bg1"/>
                </a:solidFill>
              </a:rPr>
              <a:t>Shinde</a:t>
            </a:r>
            <a:r>
              <a:rPr lang="en-US" sz="1900" b="1" dirty="0">
                <a:solidFill>
                  <a:schemeClr val="bg1"/>
                </a:solidFill>
              </a:rPr>
              <a:t> &amp;</a:t>
            </a:r>
          </a:p>
          <a:p>
            <a:pPr algn="ctr">
              <a:spcBef>
                <a:spcPts val="1000"/>
              </a:spcBef>
              <a:spcAft>
                <a:spcPts val="1200"/>
              </a:spcAft>
            </a:pPr>
            <a:r>
              <a:rPr lang="en-US" sz="1900" b="1" dirty="0">
                <a:solidFill>
                  <a:schemeClr val="bg1"/>
                </a:solidFill>
              </a:rPr>
              <a:t>Pratik </a:t>
            </a:r>
            <a:r>
              <a:rPr lang="en-US" sz="1900" b="1" dirty="0" err="1">
                <a:solidFill>
                  <a:schemeClr val="bg1"/>
                </a:solidFill>
              </a:rPr>
              <a:t>Devre</a:t>
            </a:r>
            <a:endParaRPr lang="en-US" sz="1900" b="1"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43824"/>
            <a:ext cx="10515600" cy="2387600"/>
          </a:xfrm>
        </p:spPr>
        <p:txBody>
          <a:bodyPr anchor="ctr" anchorCtr="0">
            <a:normAutofit/>
          </a:bodyPr>
          <a:lstStyle/>
          <a:p>
            <a:pPr algn="ctr"/>
            <a:r>
              <a:rPr lang="en-US" sz="4800" dirty="0" smtClean="0">
                <a:solidFill>
                  <a:schemeClr val="bg1"/>
                </a:solidFill>
                <a:latin typeface="Aharoni" panose="02010803020104030203" pitchFamily="2" charset="-79"/>
                <a:cs typeface="Aharoni" panose="02010803020104030203" pitchFamily="2" charset="-79"/>
              </a:rPr>
              <a:t>Blood Donation App-</a:t>
            </a:r>
            <a:br>
              <a:rPr lang="en-US" sz="4800" dirty="0" smtClean="0">
                <a:solidFill>
                  <a:schemeClr val="bg1"/>
                </a:solidFill>
                <a:latin typeface="Aharoni" panose="02010803020104030203" pitchFamily="2" charset="-79"/>
                <a:cs typeface="Aharoni" panose="02010803020104030203" pitchFamily="2" charset="-79"/>
              </a:rPr>
            </a:br>
            <a:r>
              <a:rPr lang="en-US" sz="4800" dirty="0" smtClean="0">
                <a:solidFill>
                  <a:schemeClr val="bg1"/>
                </a:solidFill>
                <a:latin typeface="Aharoni" panose="02010803020104030203" pitchFamily="2" charset="-79"/>
                <a:cs typeface="Aharoni" panose="02010803020104030203" pitchFamily="2" charset="-79"/>
              </a:rPr>
              <a:t>Output Screens </a:t>
            </a:r>
            <a:br>
              <a:rPr lang="en-US" sz="4800" dirty="0" smtClean="0">
                <a:solidFill>
                  <a:schemeClr val="bg1"/>
                </a:solidFill>
                <a:latin typeface="Aharoni" panose="02010803020104030203" pitchFamily="2" charset="-79"/>
                <a:cs typeface="Aharoni" panose="02010803020104030203" pitchFamily="2" charset="-79"/>
              </a:rPr>
            </a:br>
            <a:r>
              <a:rPr lang="en-US" sz="4800" dirty="0" smtClean="0">
                <a:solidFill>
                  <a:schemeClr val="bg1"/>
                </a:solidFill>
                <a:latin typeface="Aharoni" panose="02010803020104030203" pitchFamily="2" charset="-79"/>
                <a:cs typeface="Aharoni" panose="02010803020104030203" pitchFamily="2" charset="-79"/>
              </a:rPr>
              <a:t>--&gt;</a:t>
            </a:r>
            <a:endParaRPr lang="en-US" sz="48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3246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2"/>
                </a:solidFill>
                <a:latin typeface="Aharoni" panose="02010803020104030203" pitchFamily="2" charset="-79"/>
                <a:cs typeface="Aharoni" panose="02010803020104030203" pitchFamily="2" charset="-79"/>
              </a:rPr>
              <a:t>Screen 1 - Splash Screen</a:t>
            </a:r>
            <a:endParaRPr lang="en-US" dirty="0">
              <a:solidFill>
                <a:schemeClr val="bg2"/>
              </a:solidFill>
              <a:latin typeface="Aharoni" panose="02010803020104030203" pitchFamily="2" charset="-79"/>
              <a:cs typeface="Aharoni" panose="02010803020104030203" pitchFamily="2" charset="-79"/>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87" y="1088136"/>
            <a:ext cx="3135313" cy="5573890"/>
          </a:xfrm>
          <a:prstGeom prst="rect">
            <a:avLst/>
          </a:prstGeom>
        </p:spPr>
      </p:pic>
    </p:spTree>
    <p:extLst>
      <p:ext uri="{BB962C8B-B14F-4D97-AF65-F5344CB8AC3E}">
        <p14:creationId xmlns:p14="http://schemas.microsoft.com/office/powerpoint/2010/main" val="117873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2"/>
                </a:solidFill>
                <a:latin typeface="Aharoni" panose="02010803020104030203" pitchFamily="2" charset="-79"/>
                <a:cs typeface="Aharoni" panose="02010803020104030203" pitchFamily="2" charset="-79"/>
              </a:rPr>
              <a:t>Screen </a:t>
            </a:r>
            <a:r>
              <a:rPr lang="en-US" dirty="0">
                <a:solidFill>
                  <a:schemeClr val="bg2"/>
                </a:solidFill>
                <a:latin typeface="Aharoni" panose="02010803020104030203" pitchFamily="2" charset="-79"/>
                <a:cs typeface="Aharoni" panose="02010803020104030203" pitchFamily="2" charset="-79"/>
              </a:rPr>
              <a:t>2</a:t>
            </a:r>
            <a:r>
              <a:rPr lang="en-US" dirty="0" smtClean="0">
                <a:solidFill>
                  <a:schemeClr val="bg2"/>
                </a:solidFill>
                <a:latin typeface="Aharoni" panose="02010803020104030203" pitchFamily="2" charset="-79"/>
                <a:cs typeface="Aharoni" panose="02010803020104030203" pitchFamily="2" charset="-79"/>
              </a:rPr>
              <a:t> – Login Screen</a:t>
            </a:r>
            <a:endParaRPr lang="en-US" dirty="0">
              <a:solidFill>
                <a:schemeClr val="bg2"/>
              </a:solidFill>
              <a:latin typeface="Aharoni" panose="02010803020104030203" pitchFamily="2" charset="-79"/>
              <a:cs typeface="Aharoni" panose="02010803020104030203" pitchFamily="2" charset="-79"/>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987" y="1088136"/>
            <a:ext cx="3059113" cy="5438423"/>
          </a:xfrm>
          <a:prstGeom prst="rect">
            <a:avLst/>
          </a:prstGeom>
        </p:spPr>
      </p:pic>
    </p:spTree>
    <p:extLst>
      <p:ext uri="{BB962C8B-B14F-4D97-AF65-F5344CB8AC3E}">
        <p14:creationId xmlns:p14="http://schemas.microsoft.com/office/powerpoint/2010/main" val="2755126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0845292" cy="923544"/>
          </a:xfrm>
        </p:spPr>
        <p:txBody>
          <a:bodyPr>
            <a:normAutofit fontScale="90000"/>
          </a:bodyPr>
          <a:lstStyle/>
          <a:p>
            <a:r>
              <a:rPr lang="en-US" dirty="0" smtClean="0">
                <a:solidFill>
                  <a:schemeClr val="bg2"/>
                </a:solidFill>
                <a:latin typeface="Aharoni" panose="02010803020104030203" pitchFamily="2" charset="-79"/>
                <a:cs typeface="Aharoni" panose="02010803020104030203" pitchFamily="2" charset="-79"/>
              </a:rPr>
              <a:t>Screen 3, 4, 5 –Choose Signup Screen, Signup as a donor and </a:t>
            </a:r>
            <a:br>
              <a:rPr lang="en-US" dirty="0" smtClean="0">
                <a:solidFill>
                  <a:schemeClr val="bg2"/>
                </a:solidFill>
                <a:latin typeface="Aharoni" panose="02010803020104030203" pitchFamily="2" charset="-79"/>
                <a:cs typeface="Aharoni" panose="02010803020104030203" pitchFamily="2" charset="-79"/>
              </a:rPr>
            </a:br>
            <a:r>
              <a:rPr lang="en-US" dirty="0">
                <a:solidFill>
                  <a:schemeClr val="bg2"/>
                </a:solidFill>
                <a:latin typeface="Aharoni" panose="02010803020104030203" pitchFamily="2" charset="-79"/>
                <a:cs typeface="Aharoni" panose="02010803020104030203" pitchFamily="2" charset="-79"/>
              </a:rPr>
              <a:t>	</a:t>
            </a:r>
            <a:r>
              <a:rPr lang="en-US" dirty="0" smtClean="0">
                <a:solidFill>
                  <a:schemeClr val="bg2"/>
                </a:solidFill>
                <a:latin typeface="Aharoni" panose="02010803020104030203" pitchFamily="2" charset="-79"/>
                <a:cs typeface="Aharoni" panose="02010803020104030203" pitchFamily="2" charset="-79"/>
              </a:rPr>
              <a:t>	as a recipient Screen</a:t>
            </a:r>
            <a:endParaRPr lang="en-US" dirty="0">
              <a:solidFill>
                <a:schemeClr val="bg2"/>
              </a:solidFill>
              <a:latin typeface="Aharoni" panose="02010803020104030203" pitchFamily="2" charset="-79"/>
              <a:cs typeface="Aharoni" panose="02010803020104030203" pitchFamily="2" charset="-79"/>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7" y="1371600"/>
            <a:ext cx="2878931" cy="51181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715" y="1330677"/>
            <a:ext cx="2924969" cy="519994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2931" y="1289755"/>
            <a:ext cx="2924969" cy="5199945"/>
          </a:xfrm>
          <a:prstGeom prst="rect">
            <a:avLst/>
          </a:prstGeom>
        </p:spPr>
      </p:pic>
      <p:sp>
        <p:nvSpPr>
          <p:cNvPr id="6" name="Curved Down Arrow 5"/>
          <p:cNvSpPr/>
          <p:nvPr/>
        </p:nvSpPr>
        <p:spPr>
          <a:xfrm rot="19830345">
            <a:off x="2017276" y="2273300"/>
            <a:ext cx="3162300" cy="736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Up Arrow 6"/>
          <p:cNvSpPr/>
          <p:nvPr/>
        </p:nvSpPr>
        <p:spPr>
          <a:xfrm>
            <a:off x="2425700" y="4650544"/>
            <a:ext cx="6311900" cy="18161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33327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4508" y="229171"/>
            <a:ext cx="10845292" cy="720344"/>
          </a:xfrm>
        </p:spPr>
        <p:txBody>
          <a:bodyPr>
            <a:normAutofit/>
          </a:bodyPr>
          <a:lstStyle/>
          <a:p>
            <a:r>
              <a:rPr lang="en-US" dirty="0" smtClean="0">
                <a:solidFill>
                  <a:schemeClr val="bg2"/>
                </a:solidFill>
                <a:latin typeface="Aharoni" panose="02010803020104030203" pitchFamily="2" charset="-79"/>
                <a:cs typeface="Aharoni" panose="02010803020104030203" pitchFamily="2" charset="-79"/>
              </a:rPr>
              <a:t>Screen 6, 7 –Home page and navigation drawer</a:t>
            </a:r>
            <a:endParaRPr lang="en-US" dirty="0">
              <a:solidFill>
                <a:schemeClr val="bg2"/>
              </a:solidFill>
              <a:latin typeface="Aharoni" panose="02010803020104030203" pitchFamily="2" charset="-79"/>
              <a:cs typeface="Aharoni" panose="02010803020104030203" pitchFamily="2" charset="-79"/>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7287" y="1435100"/>
            <a:ext cx="2914650" cy="51816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1435100"/>
            <a:ext cx="2914650" cy="5181600"/>
          </a:xfrm>
          <a:prstGeom prst="rect">
            <a:avLst/>
          </a:prstGeom>
        </p:spPr>
      </p:pic>
      <p:sp>
        <p:nvSpPr>
          <p:cNvPr id="5" name="Curved Down Arrow 4"/>
          <p:cNvSpPr/>
          <p:nvPr/>
        </p:nvSpPr>
        <p:spPr>
          <a:xfrm>
            <a:off x="2148116" y="949515"/>
            <a:ext cx="6144983" cy="79682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3035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4508" y="229171"/>
            <a:ext cx="10845292" cy="720344"/>
          </a:xfrm>
        </p:spPr>
        <p:txBody>
          <a:bodyPr>
            <a:normAutofit fontScale="90000"/>
          </a:bodyPr>
          <a:lstStyle/>
          <a:p>
            <a:r>
              <a:rPr lang="en-US" dirty="0" smtClean="0">
                <a:solidFill>
                  <a:schemeClr val="bg2"/>
                </a:solidFill>
                <a:latin typeface="Aharoni" panose="02010803020104030203" pitchFamily="2" charset="-79"/>
                <a:cs typeface="Aharoni" panose="02010803020104030203" pitchFamily="2" charset="-79"/>
              </a:rPr>
              <a:t>Screen 8, 9, 10, 11, 12 –Near my location , compatible with me, sent emails, my profile,  about us</a:t>
            </a:r>
            <a:endParaRPr lang="en-US" dirty="0">
              <a:solidFill>
                <a:schemeClr val="bg2"/>
              </a:solidFill>
              <a:latin typeface="Aharoni" panose="02010803020104030203" pitchFamily="2" charset="-79"/>
              <a:cs typeface="Aharoni" panose="02010803020104030203" pitchFamily="2" charset="-79"/>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8534" y="1119236"/>
            <a:ext cx="2180130" cy="38757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4700" y="1111647"/>
            <a:ext cx="2184400" cy="388337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6617" y="2681792"/>
            <a:ext cx="2239821" cy="398190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700" y="1104058"/>
            <a:ext cx="2107879" cy="3747342"/>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93332" y="2736429"/>
            <a:ext cx="2214368" cy="3936654"/>
          </a:xfrm>
          <a:prstGeom prst="rect">
            <a:avLst/>
          </a:prstGeom>
        </p:spPr>
      </p:pic>
    </p:spTree>
    <p:extLst>
      <p:ext uri="{BB962C8B-B14F-4D97-AF65-F5344CB8AC3E}">
        <p14:creationId xmlns:p14="http://schemas.microsoft.com/office/powerpoint/2010/main" val="2190426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4508" y="229171"/>
            <a:ext cx="10845292" cy="720344"/>
          </a:xfrm>
        </p:spPr>
        <p:txBody>
          <a:bodyPr>
            <a:normAutofit fontScale="90000"/>
          </a:bodyPr>
          <a:lstStyle/>
          <a:p>
            <a:r>
              <a:rPr lang="en-US" dirty="0" smtClean="0">
                <a:solidFill>
                  <a:schemeClr val="bg2"/>
                </a:solidFill>
                <a:latin typeface="Aharoni" panose="02010803020104030203" pitchFamily="2" charset="-79"/>
                <a:cs typeface="Aharoni" panose="02010803020104030203" pitchFamily="2" charset="-79"/>
              </a:rPr>
              <a:t>Screen 13, 14, 15 –Full Information page, send message </a:t>
            </a:r>
            <a:br>
              <a:rPr lang="en-US" dirty="0" smtClean="0">
                <a:solidFill>
                  <a:schemeClr val="bg2"/>
                </a:solidFill>
                <a:latin typeface="Aharoni" panose="02010803020104030203" pitchFamily="2" charset="-79"/>
                <a:cs typeface="Aharoni" panose="02010803020104030203" pitchFamily="2" charset="-79"/>
              </a:rPr>
            </a:br>
            <a:r>
              <a:rPr lang="en-US" dirty="0">
                <a:solidFill>
                  <a:schemeClr val="bg2"/>
                </a:solidFill>
                <a:latin typeface="Aharoni" panose="02010803020104030203" pitchFamily="2" charset="-79"/>
                <a:cs typeface="Aharoni" panose="02010803020104030203" pitchFamily="2" charset="-79"/>
              </a:rPr>
              <a:t>	</a:t>
            </a:r>
            <a:r>
              <a:rPr lang="en-US" dirty="0" smtClean="0">
                <a:solidFill>
                  <a:schemeClr val="bg2"/>
                </a:solidFill>
                <a:latin typeface="Aharoni" panose="02010803020104030203" pitchFamily="2" charset="-79"/>
                <a:cs typeface="Aharoni" panose="02010803020104030203" pitchFamily="2" charset="-79"/>
              </a:rPr>
              <a:t>	and message sent box </a:t>
            </a:r>
            <a:endParaRPr lang="en-US" dirty="0">
              <a:solidFill>
                <a:schemeClr val="bg2"/>
              </a:solidFill>
              <a:latin typeface="Aharoni" panose="02010803020104030203" pitchFamily="2" charset="-79"/>
              <a:cs typeface="Aharoni" panose="02010803020104030203" pitchFamily="2" charset="-79"/>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0881" y="1765300"/>
            <a:ext cx="2664619" cy="47371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000" y="1778000"/>
            <a:ext cx="2664619" cy="47371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5440" y="1765300"/>
            <a:ext cx="2664619" cy="4737100"/>
          </a:xfrm>
          <a:prstGeom prst="rect">
            <a:avLst/>
          </a:prstGeom>
        </p:spPr>
      </p:pic>
    </p:spTree>
    <p:extLst>
      <p:ext uri="{BB962C8B-B14F-4D97-AF65-F5344CB8AC3E}">
        <p14:creationId xmlns:p14="http://schemas.microsoft.com/office/powerpoint/2010/main" val="1120631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584200" y="1773910"/>
            <a:ext cx="11010900" cy="3661690"/>
          </a:xfrm>
        </p:spPr>
        <p:txBody>
          <a:bodyPr vert="horz" lIns="91440" tIns="45720" rIns="91440" bIns="45720" rtlCol="0">
            <a:noAutofit/>
          </a:bodyPr>
          <a:lstStyle/>
          <a:p>
            <a:pPr algn="ctr">
              <a:spcBef>
                <a:spcPct val="0"/>
              </a:spcBef>
              <a:spcAft>
                <a:spcPts val="600"/>
              </a:spcAft>
            </a:pPr>
            <a:r>
              <a:rPr lang="en-US" sz="2400" dirty="0" smtClean="0">
                <a:solidFill>
                  <a:schemeClr val="bg2">
                    <a:lumMod val="25000"/>
                  </a:schemeClr>
                </a:solidFill>
                <a:latin typeface="Aharoni" panose="02010803020104030203" pitchFamily="2" charset="-79"/>
                <a:ea typeface="+mj-ea"/>
                <a:cs typeface="Aharoni" panose="02010803020104030203" pitchFamily="2" charset="-79"/>
              </a:rPr>
              <a:t>When </a:t>
            </a:r>
            <a:r>
              <a:rPr lang="en-US" sz="2400" dirty="0">
                <a:solidFill>
                  <a:schemeClr val="bg2">
                    <a:lumMod val="25000"/>
                  </a:schemeClr>
                </a:solidFill>
                <a:latin typeface="Aharoni" panose="02010803020104030203" pitchFamily="2" charset="-79"/>
                <a:ea typeface="+mj-ea"/>
                <a:cs typeface="Aharoni" panose="02010803020104030203" pitchFamily="2" charset="-79"/>
              </a:rPr>
              <a:t>we develop any software it quality must be reliable the software includes maintainability modularity user friendly and good documentation. </a:t>
            </a:r>
            <a:r>
              <a:rPr lang="en-US" sz="2400" dirty="0">
                <a:solidFill>
                  <a:schemeClr val="bg2">
                    <a:lumMod val="25000"/>
                  </a:schemeClr>
                </a:solidFill>
                <a:latin typeface="Aharoni" panose="02010803020104030203" pitchFamily="2" charset="-79"/>
                <a:ea typeface="+mj-ea"/>
                <a:cs typeface="Aharoni" panose="02010803020104030203" pitchFamily="2" charset="-79"/>
              </a:rPr>
              <a:t>A high quality Software predict satisfies user needs confirm to its requirements and design specification and exhibit errors free. Before and at the time of developing a computerized material following books are referred.</a:t>
            </a:r>
          </a:p>
        </p:txBody>
      </p:sp>
      <p:sp>
        <p:nvSpPr>
          <p:cNvPr id="6" name="Title 7"/>
          <p:cNvSpPr txBox="1">
            <a:spLocks/>
          </p:cNvSpPr>
          <p:nvPr/>
        </p:nvSpPr>
        <p:spPr>
          <a:xfrm>
            <a:off x="584200" y="397256"/>
            <a:ext cx="11010900"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dirty="0" smtClean="0">
                <a:latin typeface="Aharoni" panose="02010803020104030203" pitchFamily="2" charset="-79"/>
                <a:cs typeface="Aharoni" panose="02010803020104030203" pitchFamily="2" charset="-79"/>
              </a:rPr>
              <a:t>Conclusion</a:t>
            </a:r>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14373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43824"/>
            <a:ext cx="10515600" cy="2387600"/>
          </a:xfrm>
        </p:spPr>
        <p:txBody>
          <a:bodyPr anchor="ctr" anchorCtr="0">
            <a:normAutofit/>
          </a:bodyPr>
          <a:lstStyle/>
          <a:p>
            <a:pPr algn="ctr"/>
            <a:r>
              <a:rPr lang="en-US" sz="4800" smtClean="0">
                <a:solidFill>
                  <a:schemeClr val="bg1"/>
                </a:solidFill>
                <a:latin typeface="Aharoni" panose="02010803020104030203" pitchFamily="2" charset="-79"/>
                <a:cs typeface="Aharoni" panose="02010803020104030203" pitchFamily="2" charset="-79"/>
              </a:rPr>
              <a:t>Thank You</a:t>
            </a:r>
            <a:r>
              <a:rPr lang="en-US" sz="4800" dirty="0" smtClean="0">
                <a:solidFill>
                  <a:schemeClr val="bg1"/>
                </a:solidFill>
                <a:latin typeface="Aharoni" panose="02010803020104030203" pitchFamily="2" charset="-79"/>
                <a:cs typeface="Aharoni" panose="02010803020104030203" pitchFamily="2" charset="-79"/>
              </a:rPr>
              <a:t>…</a:t>
            </a:r>
            <a:endParaRPr lang="en-US" sz="48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813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462F"/>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584200" y="397256"/>
            <a:ext cx="11010900" cy="640080"/>
          </a:xfrm>
        </p:spPr>
        <p:txBody>
          <a:bodyPr>
            <a:noAutofit/>
          </a:bodyPr>
          <a:lstStyle/>
          <a:p>
            <a:pPr algn="ctr"/>
            <a:r>
              <a:rPr lang="en-US" dirty="0" smtClean="0">
                <a:latin typeface="Aharoni" panose="02010803020104030203" pitchFamily="2" charset="-79"/>
                <a:cs typeface="Aharoni" panose="02010803020104030203" pitchFamily="2" charset="-79"/>
              </a:rPr>
              <a:t>Definition Of App</a:t>
            </a:r>
            <a:endParaRPr lang="en-US" dirty="0">
              <a:latin typeface="Aharoni" panose="02010803020104030203" pitchFamily="2" charset="-79"/>
              <a:cs typeface="Aharoni" panose="02010803020104030203" pitchFamily="2" charset="-79"/>
            </a:endParaRPr>
          </a:p>
        </p:txBody>
      </p:sp>
      <p:sp>
        <p:nvSpPr>
          <p:cNvPr id="38" name="Content Placeholder 17"/>
          <p:cNvSpPr txBox="1">
            <a:spLocks/>
          </p:cNvSpPr>
          <p:nvPr/>
        </p:nvSpPr>
        <p:spPr>
          <a:xfrm>
            <a:off x="1098550" y="1907523"/>
            <a:ext cx="9982200"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200000"/>
              </a:lnSpc>
              <a:spcAft>
                <a:spcPts val="600"/>
              </a:spcAft>
              <a:buNone/>
              <a:defRPr/>
            </a:pPr>
            <a:r>
              <a:rPr lang="en-US" sz="2800" dirty="0">
                <a:solidFill>
                  <a:schemeClr val="bg2">
                    <a:lumMod val="25000"/>
                  </a:schemeClr>
                </a:solidFill>
                <a:latin typeface="Aharoni" panose="02010803020104030203" pitchFamily="2" charset="-79"/>
                <a:ea typeface="+mj-ea"/>
                <a:cs typeface="Aharoni" panose="02010803020104030203" pitchFamily="2" charset="-79"/>
              </a:rPr>
              <a:t>“Blood Donation App “is an android application that helps user to find the blood donor or blood recipient. Find compatible blood donor and message them for blood. Which is in the end, time and cost saving for users. </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descr="Number 4"/>
          <p:cNvSpPr txBox="1">
            <a:spLocks noChangeAspect="1"/>
          </p:cNvSpPr>
          <p:nvPr/>
        </p:nvSpPr>
        <p:spPr bwMode="blackWhite">
          <a:xfrm>
            <a:off x="531552" y="5153669"/>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smtClean="0">
                <a:solidFill>
                  <a:prstClr val="black">
                    <a:lumMod val="75000"/>
                    <a:lumOff val="25000"/>
                  </a:prstClr>
                </a:solidFill>
                <a:latin typeface="Segoe UI" panose="020B0502040204020203" pitchFamily="34" charset="0"/>
                <a:cs typeface="Segoe UI" panose="020B0502040204020203" pitchFamily="34" charset="0"/>
              </a:rPr>
              <a:t>.</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6" name="Title 7"/>
          <p:cNvSpPr txBox="1">
            <a:spLocks/>
          </p:cNvSpPr>
          <p:nvPr/>
        </p:nvSpPr>
        <p:spPr>
          <a:xfrm>
            <a:off x="584200" y="397256"/>
            <a:ext cx="11010900"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dirty="0" smtClean="0">
                <a:latin typeface="Aharoni" panose="02010803020104030203" pitchFamily="2" charset="-79"/>
                <a:cs typeface="Aharoni" panose="02010803020104030203" pitchFamily="2" charset="-79"/>
              </a:rPr>
              <a:t>Technologies used</a:t>
            </a:r>
            <a:endParaRPr lang="en-US" dirty="0">
              <a:latin typeface="Aharoni" panose="02010803020104030203" pitchFamily="2" charset="-79"/>
              <a:cs typeface="Aharoni" panose="02010803020104030203" pitchFamily="2" charset="-79"/>
            </a:endParaRPr>
          </a:p>
        </p:txBody>
      </p:sp>
      <p:sp>
        <p:nvSpPr>
          <p:cNvPr id="5" name="Rectangle 4"/>
          <p:cNvSpPr/>
          <p:nvPr/>
        </p:nvSpPr>
        <p:spPr>
          <a:xfrm>
            <a:off x="584200" y="1673689"/>
            <a:ext cx="11010900" cy="4154984"/>
          </a:xfrm>
          <a:prstGeom prst="rect">
            <a:avLst/>
          </a:prstGeom>
        </p:spPr>
        <p:txBody>
          <a:bodyPr wrap="square">
            <a:spAutoFit/>
          </a:bodyPr>
          <a:lstStyle/>
          <a:p>
            <a:r>
              <a:rPr lang="en-US" sz="2400" dirty="0">
                <a:solidFill>
                  <a:schemeClr val="tx1">
                    <a:lumMod val="75000"/>
                    <a:lumOff val="25000"/>
                  </a:schemeClr>
                </a:solidFill>
                <a:latin typeface="Aharoni" panose="02010803020104030203" pitchFamily="2" charset="-79"/>
                <a:cs typeface="Aharoni" panose="02010803020104030203" pitchFamily="2" charset="-79"/>
              </a:rPr>
              <a:t>The Application Blood Donation App is an android application and uses following technologies. </a:t>
            </a:r>
            <a:endParaRPr lang="en-US" sz="2400" dirty="0" smtClean="0">
              <a:solidFill>
                <a:schemeClr val="tx1">
                  <a:lumMod val="75000"/>
                  <a:lumOff val="25000"/>
                </a:schemeClr>
              </a:solidFill>
              <a:latin typeface="Aharoni" panose="02010803020104030203" pitchFamily="2" charset="-79"/>
              <a:cs typeface="Aharoni" panose="02010803020104030203" pitchFamily="2" charset="-79"/>
            </a:endParaRPr>
          </a:p>
          <a:p>
            <a:endParaRPr lang="en-US" sz="2400" dirty="0" smtClean="0">
              <a:solidFill>
                <a:schemeClr val="tx1">
                  <a:lumMod val="75000"/>
                  <a:lumOff val="25000"/>
                </a:schemeClr>
              </a:solidFill>
              <a:latin typeface="Aharoni" panose="02010803020104030203" pitchFamily="2" charset="-79"/>
              <a:cs typeface="Aharoni" panose="02010803020104030203" pitchFamily="2" charset="-79"/>
            </a:endParaRPr>
          </a:p>
          <a:p>
            <a:r>
              <a:rPr lang="en-US" sz="2400" dirty="0">
                <a:solidFill>
                  <a:schemeClr val="tx1">
                    <a:lumMod val="75000"/>
                    <a:lumOff val="25000"/>
                  </a:schemeClr>
                </a:solidFill>
                <a:latin typeface="Aharoni" panose="02010803020104030203" pitchFamily="2" charset="-79"/>
                <a:cs typeface="Aharoni" panose="02010803020104030203" pitchFamily="2" charset="-79"/>
              </a:rPr>
              <a:t> </a:t>
            </a:r>
            <a:r>
              <a:rPr lang="en-US" sz="2400" dirty="0" smtClean="0">
                <a:solidFill>
                  <a:schemeClr val="tx1">
                    <a:lumMod val="75000"/>
                    <a:lumOff val="25000"/>
                  </a:schemeClr>
                </a:solidFill>
                <a:latin typeface="Aharoni" panose="02010803020104030203" pitchFamily="2" charset="-79"/>
                <a:cs typeface="Aharoni" panose="02010803020104030203" pitchFamily="2" charset="-79"/>
              </a:rPr>
              <a:t>   Component 					</a:t>
            </a:r>
            <a:r>
              <a:rPr lang="en-US" sz="2400" dirty="0">
                <a:solidFill>
                  <a:schemeClr val="tx1">
                    <a:lumMod val="75000"/>
                    <a:lumOff val="25000"/>
                  </a:schemeClr>
                </a:solidFill>
                <a:latin typeface="Aharoni" panose="02010803020104030203" pitchFamily="2" charset="-79"/>
                <a:cs typeface="Aharoni" panose="02010803020104030203" pitchFamily="2" charset="-79"/>
              </a:rPr>
              <a:t> </a:t>
            </a:r>
            <a:r>
              <a:rPr lang="en-US" sz="2400" dirty="0" smtClean="0">
                <a:solidFill>
                  <a:schemeClr val="tx1">
                    <a:lumMod val="75000"/>
                    <a:lumOff val="25000"/>
                  </a:schemeClr>
                </a:solidFill>
                <a:latin typeface="Aharoni" panose="02010803020104030203" pitchFamily="2" charset="-79"/>
                <a:cs typeface="Aharoni" panose="02010803020104030203" pitchFamily="2" charset="-79"/>
              </a:rPr>
              <a:t>    Reason </a:t>
            </a:r>
          </a:p>
          <a:p>
            <a:r>
              <a:rPr lang="en-US" sz="2400" dirty="0" smtClean="0">
                <a:solidFill>
                  <a:schemeClr val="tx1">
                    <a:lumMod val="75000"/>
                    <a:lumOff val="25000"/>
                  </a:schemeClr>
                </a:solidFill>
                <a:latin typeface="Aharoni" panose="02010803020104030203" pitchFamily="2" charset="-79"/>
                <a:cs typeface="Aharoni" panose="02010803020104030203" pitchFamily="2" charset="-79"/>
              </a:rPr>
              <a:t>Development </a:t>
            </a:r>
            <a:r>
              <a:rPr lang="en-US" sz="2400" dirty="0">
                <a:solidFill>
                  <a:schemeClr val="tx1">
                    <a:lumMod val="75000"/>
                    <a:lumOff val="25000"/>
                  </a:schemeClr>
                </a:solidFill>
                <a:latin typeface="Aharoni" panose="02010803020104030203" pitchFamily="2" charset="-79"/>
                <a:cs typeface="Aharoni" panose="02010803020104030203" pitchFamily="2" charset="-79"/>
              </a:rPr>
              <a:t>Tool </a:t>
            </a:r>
            <a:r>
              <a:rPr lang="en-US" sz="2400" dirty="0" smtClean="0">
                <a:solidFill>
                  <a:schemeClr val="tx1">
                    <a:lumMod val="75000"/>
                    <a:lumOff val="25000"/>
                  </a:schemeClr>
                </a:solidFill>
                <a:latin typeface="Aharoni" panose="02010803020104030203" pitchFamily="2" charset="-79"/>
                <a:cs typeface="Aharoni" panose="02010803020104030203" pitchFamily="2" charset="-79"/>
              </a:rPr>
              <a:t>					</a:t>
            </a:r>
          </a:p>
          <a:p>
            <a:r>
              <a:rPr lang="en-US" sz="2400" dirty="0" smtClean="0">
                <a:solidFill>
                  <a:schemeClr val="tx1">
                    <a:lumMod val="75000"/>
                    <a:lumOff val="25000"/>
                  </a:schemeClr>
                </a:solidFill>
                <a:latin typeface="Aharoni" panose="02010803020104030203" pitchFamily="2" charset="-79"/>
                <a:cs typeface="Aharoni" panose="02010803020104030203" pitchFamily="2" charset="-79"/>
              </a:rPr>
              <a:t>* </a:t>
            </a:r>
            <a:r>
              <a:rPr lang="en-US" sz="2400" dirty="0">
                <a:solidFill>
                  <a:schemeClr val="tx1">
                    <a:lumMod val="75000"/>
                    <a:lumOff val="25000"/>
                  </a:schemeClr>
                </a:solidFill>
                <a:latin typeface="Aharoni" panose="02010803020104030203" pitchFamily="2" charset="-79"/>
                <a:cs typeface="Aharoni" panose="02010803020104030203" pitchFamily="2" charset="-79"/>
              </a:rPr>
              <a:t>Android </a:t>
            </a:r>
            <a:r>
              <a:rPr lang="en-US" sz="2400" dirty="0" smtClean="0">
                <a:solidFill>
                  <a:schemeClr val="tx1">
                    <a:lumMod val="75000"/>
                    <a:lumOff val="25000"/>
                  </a:schemeClr>
                </a:solidFill>
                <a:latin typeface="Aharoni" panose="02010803020104030203" pitchFamily="2" charset="-79"/>
                <a:cs typeface="Aharoni" panose="02010803020104030203" pitchFamily="2" charset="-79"/>
              </a:rPr>
              <a:t>studio				* </a:t>
            </a:r>
            <a:r>
              <a:rPr lang="en-US" sz="2400" dirty="0">
                <a:solidFill>
                  <a:schemeClr val="tx1">
                    <a:lumMod val="75000"/>
                    <a:lumOff val="25000"/>
                  </a:schemeClr>
                </a:solidFill>
                <a:latin typeface="Aharoni" panose="02010803020104030203" pitchFamily="2" charset="-79"/>
                <a:cs typeface="Aharoni" panose="02010803020104030203" pitchFamily="2" charset="-79"/>
              </a:rPr>
              <a:t>Android studio is official IDE </a:t>
            </a:r>
            <a:r>
              <a:rPr lang="en-US" sz="2400" dirty="0" smtClean="0">
                <a:solidFill>
                  <a:schemeClr val="tx1">
                    <a:lumMod val="75000"/>
                    <a:lumOff val="25000"/>
                  </a:schemeClr>
                </a:solidFill>
                <a:latin typeface="Aharoni" panose="02010803020104030203" pitchFamily="2" charset="-79"/>
                <a:cs typeface="Aharoni" panose="02010803020104030203" pitchFamily="2" charset="-79"/>
              </a:rPr>
              <a:t>							for </a:t>
            </a:r>
            <a:r>
              <a:rPr lang="en-US" sz="2400" dirty="0">
                <a:solidFill>
                  <a:schemeClr val="tx1">
                    <a:lumMod val="75000"/>
                    <a:lumOff val="25000"/>
                  </a:schemeClr>
                </a:solidFill>
                <a:latin typeface="Aharoni" panose="02010803020104030203" pitchFamily="2" charset="-79"/>
                <a:cs typeface="Aharoni" panose="02010803020104030203" pitchFamily="2" charset="-79"/>
              </a:rPr>
              <a:t>android development, by </a:t>
            </a:r>
            <a:r>
              <a:rPr lang="en-US" sz="2400" dirty="0" smtClean="0">
                <a:solidFill>
                  <a:schemeClr val="tx1">
                    <a:lumMod val="75000"/>
                    <a:lumOff val="25000"/>
                  </a:schemeClr>
                </a:solidFill>
                <a:latin typeface="Aharoni" panose="02010803020104030203" pitchFamily="2" charset="-79"/>
                <a:cs typeface="Aharoni" panose="02010803020104030203" pitchFamily="2" charset="-79"/>
              </a:rPr>
              <a:t>								Google</a:t>
            </a:r>
            <a:r>
              <a:rPr lang="en-US" sz="2400" dirty="0">
                <a:solidFill>
                  <a:schemeClr val="tx1">
                    <a:lumMod val="75000"/>
                    <a:lumOff val="25000"/>
                  </a:schemeClr>
                </a:solidFill>
                <a:latin typeface="Aharoni" panose="02010803020104030203" pitchFamily="2" charset="-79"/>
                <a:cs typeface="Aharoni" panose="02010803020104030203" pitchFamily="2" charset="-79"/>
              </a:rPr>
              <a:t>. </a:t>
            </a:r>
            <a:endParaRPr lang="en-US" sz="2400" dirty="0" smtClean="0">
              <a:solidFill>
                <a:schemeClr val="tx1">
                  <a:lumMod val="75000"/>
                  <a:lumOff val="25000"/>
                </a:schemeClr>
              </a:solidFill>
              <a:latin typeface="Aharoni" panose="02010803020104030203" pitchFamily="2" charset="-79"/>
              <a:cs typeface="Aharoni" panose="02010803020104030203" pitchFamily="2" charset="-79"/>
            </a:endParaRPr>
          </a:p>
          <a:p>
            <a:r>
              <a:rPr lang="en-US" sz="2400" dirty="0" smtClean="0">
                <a:solidFill>
                  <a:schemeClr val="tx1">
                    <a:lumMod val="75000"/>
                    <a:lumOff val="25000"/>
                  </a:schemeClr>
                </a:solidFill>
                <a:latin typeface="Aharoni" panose="02010803020104030203" pitchFamily="2" charset="-79"/>
                <a:cs typeface="Aharoni" panose="02010803020104030203" pitchFamily="2" charset="-79"/>
              </a:rPr>
              <a:t>* </a:t>
            </a:r>
            <a:r>
              <a:rPr lang="en-US" sz="2400" dirty="0">
                <a:solidFill>
                  <a:schemeClr val="tx1">
                    <a:lumMod val="75000"/>
                    <a:lumOff val="25000"/>
                  </a:schemeClr>
                </a:solidFill>
                <a:latin typeface="Aharoni" panose="02010803020104030203" pitchFamily="2" charset="-79"/>
                <a:cs typeface="Aharoni" panose="02010803020104030203" pitchFamily="2" charset="-79"/>
              </a:rPr>
              <a:t>AVD </a:t>
            </a:r>
            <a:r>
              <a:rPr lang="en-US" sz="2400" dirty="0" smtClean="0">
                <a:solidFill>
                  <a:schemeClr val="tx1">
                    <a:lumMod val="75000"/>
                    <a:lumOff val="25000"/>
                  </a:schemeClr>
                </a:solidFill>
                <a:latin typeface="Aharoni" panose="02010803020104030203" pitchFamily="2" charset="-79"/>
                <a:cs typeface="Aharoni" panose="02010803020104030203" pitchFamily="2" charset="-79"/>
              </a:rPr>
              <a:t>manager				 * </a:t>
            </a:r>
            <a:r>
              <a:rPr lang="en-US" sz="2400" dirty="0">
                <a:solidFill>
                  <a:schemeClr val="tx1">
                    <a:lumMod val="75000"/>
                    <a:lumOff val="25000"/>
                  </a:schemeClr>
                </a:solidFill>
                <a:latin typeface="Aharoni" panose="02010803020104030203" pitchFamily="2" charset="-79"/>
                <a:cs typeface="Aharoni" panose="02010803020104030203" pitchFamily="2" charset="-79"/>
              </a:rPr>
              <a:t>AVD is android virtual device to </a:t>
            </a:r>
            <a:r>
              <a:rPr lang="en-US" sz="2400" dirty="0" smtClean="0">
                <a:solidFill>
                  <a:schemeClr val="tx1">
                    <a:lumMod val="75000"/>
                    <a:lumOff val="25000"/>
                  </a:schemeClr>
                </a:solidFill>
                <a:latin typeface="Aharoni" panose="02010803020104030203" pitchFamily="2" charset="-79"/>
                <a:cs typeface="Aharoni" panose="02010803020104030203" pitchFamily="2" charset="-79"/>
              </a:rPr>
              <a:t>						test </a:t>
            </a:r>
            <a:r>
              <a:rPr lang="en-US" sz="2400" dirty="0">
                <a:solidFill>
                  <a:schemeClr val="tx1">
                    <a:lumMod val="75000"/>
                    <a:lumOff val="25000"/>
                  </a:schemeClr>
                </a:solidFill>
                <a:latin typeface="Aharoni" panose="02010803020104030203" pitchFamily="2" charset="-79"/>
                <a:cs typeface="Aharoni" panose="02010803020104030203" pitchFamily="2" charset="-79"/>
              </a:rPr>
              <a:t>application on different devices </a:t>
            </a:r>
            <a:r>
              <a:rPr lang="en-US" sz="2400" dirty="0" smtClean="0">
                <a:solidFill>
                  <a:schemeClr val="tx1">
                    <a:lumMod val="75000"/>
                    <a:lumOff val="25000"/>
                  </a:schemeClr>
                </a:solidFill>
                <a:latin typeface="Aharoni" panose="02010803020104030203" pitchFamily="2" charset="-79"/>
                <a:cs typeface="Aharoni" panose="02010803020104030203" pitchFamily="2" charset="-79"/>
              </a:rPr>
              <a:t>							virtually</a:t>
            </a:r>
            <a:r>
              <a:rPr lang="en-US" sz="2400" dirty="0">
                <a:solidFill>
                  <a:schemeClr val="tx1">
                    <a:lumMod val="75000"/>
                    <a:lumOff val="25000"/>
                  </a:schemeClr>
                </a:solidFill>
                <a:latin typeface="Aharoni" panose="02010803020104030203" pitchFamily="2" charset="-79"/>
                <a:cs typeface="Aharoni" panose="02010803020104030203" pitchFamily="2" charset="-79"/>
              </a:rPr>
              <a:t>. </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3811068" y="1558010"/>
            <a:ext cx="4557164" cy="4790886"/>
          </a:xfrm>
        </p:spPr>
        <p:txBody>
          <a:bodyPr vert="horz" lIns="91440" tIns="45720" rIns="91440" bIns="45720" rtlCol="0">
            <a:normAutofit/>
          </a:bodyPr>
          <a:lstStyle/>
          <a:p>
            <a:pPr marL="342900" indent="-342900">
              <a:spcAft>
                <a:spcPts val="600"/>
              </a:spcAft>
              <a:buFont typeface="Wingdings" panose="05000000000000000000" pitchFamily="2" charset="2"/>
              <a:buChar char="Ø"/>
            </a:pPr>
            <a:r>
              <a:rPr lang="en-US" sz="2400" dirty="0" smtClean="0">
                <a:solidFill>
                  <a:schemeClr val="tx1">
                    <a:lumMod val="75000"/>
                    <a:lumOff val="25000"/>
                  </a:schemeClr>
                </a:solidFill>
                <a:latin typeface="Aharoni" panose="02010803020104030203" pitchFamily="2" charset="-79"/>
                <a:cs typeface="Aharoni" panose="02010803020104030203" pitchFamily="2" charset="-79"/>
              </a:rPr>
              <a:t>FRONT </a:t>
            </a:r>
            <a:r>
              <a:rPr lang="en-US" sz="2400" dirty="0">
                <a:solidFill>
                  <a:schemeClr val="tx1">
                    <a:lumMod val="75000"/>
                    <a:lumOff val="25000"/>
                  </a:schemeClr>
                </a:solidFill>
                <a:latin typeface="Aharoni" panose="02010803020104030203" pitchFamily="2" charset="-79"/>
                <a:cs typeface="Aharoni" panose="02010803020104030203" pitchFamily="2" charset="-79"/>
              </a:rPr>
              <a:t>- END </a:t>
            </a:r>
            <a:endParaRPr lang="en-US" sz="2400" dirty="0" smtClean="0">
              <a:solidFill>
                <a:schemeClr val="tx1">
                  <a:lumMod val="75000"/>
                  <a:lumOff val="25000"/>
                </a:schemeClr>
              </a:solidFill>
              <a:latin typeface="Aharoni" panose="02010803020104030203" pitchFamily="2" charset="-79"/>
              <a:cs typeface="Aharoni" panose="02010803020104030203" pitchFamily="2" charset="-79"/>
            </a:endParaRPr>
          </a:p>
          <a:p>
            <a:pPr marL="342900" indent="-342900">
              <a:spcAft>
                <a:spcPts val="600"/>
              </a:spcAft>
              <a:buFont typeface="Courier New" panose="02070309020205020404" pitchFamily="49" charset="0"/>
              <a:buChar char="o"/>
            </a:pPr>
            <a:r>
              <a:rPr lang="en-US" sz="1900" dirty="0" smtClean="0">
                <a:solidFill>
                  <a:schemeClr val="tx1">
                    <a:lumMod val="75000"/>
                    <a:lumOff val="25000"/>
                  </a:schemeClr>
                </a:solidFill>
                <a:latin typeface="Aharoni" panose="02010803020104030203" pitchFamily="2" charset="-79"/>
                <a:cs typeface="Aharoni" panose="02010803020104030203" pitchFamily="2" charset="-79"/>
              </a:rPr>
              <a:t>XML </a:t>
            </a:r>
          </a:p>
          <a:p>
            <a:pPr marL="342900" indent="-342900">
              <a:spcAft>
                <a:spcPts val="600"/>
              </a:spcAft>
              <a:buFont typeface="Wingdings" panose="05000000000000000000" pitchFamily="2" charset="2"/>
              <a:buChar char="Ø"/>
            </a:pPr>
            <a:r>
              <a:rPr lang="en-US" sz="2400" dirty="0" smtClean="0">
                <a:solidFill>
                  <a:schemeClr val="tx1">
                    <a:lumMod val="75000"/>
                    <a:lumOff val="25000"/>
                  </a:schemeClr>
                </a:solidFill>
                <a:latin typeface="Aharoni" panose="02010803020104030203" pitchFamily="2" charset="-79"/>
                <a:cs typeface="Aharoni" panose="02010803020104030203" pitchFamily="2" charset="-79"/>
              </a:rPr>
              <a:t>BACK </a:t>
            </a:r>
            <a:r>
              <a:rPr lang="en-US" sz="2400" dirty="0">
                <a:solidFill>
                  <a:schemeClr val="tx1">
                    <a:lumMod val="75000"/>
                    <a:lumOff val="25000"/>
                  </a:schemeClr>
                </a:solidFill>
                <a:latin typeface="Aharoni" panose="02010803020104030203" pitchFamily="2" charset="-79"/>
                <a:cs typeface="Aharoni" panose="02010803020104030203" pitchFamily="2" charset="-79"/>
              </a:rPr>
              <a:t>– END </a:t>
            </a:r>
            <a:endParaRPr lang="en-US" sz="2400" dirty="0" smtClean="0">
              <a:solidFill>
                <a:schemeClr val="tx1">
                  <a:lumMod val="75000"/>
                  <a:lumOff val="25000"/>
                </a:schemeClr>
              </a:solidFill>
              <a:latin typeface="Aharoni" panose="02010803020104030203" pitchFamily="2" charset="-79"/>
              <a:cs typeface="Aharoni" panose="02010803020104030203" pitchFamily="2" charset="-79"/>
            </a:endParaRPr>
          </a:p>
          <a:p>
            <a:pPr marL="342900" indent="-342900">
              <a:spcAft>
                <a:spcPts val="600"/>
              </a:spcAft>
              <a:buFont typeface="Courier New" panose="02070309020205020404" pitchFamily="49" charset="0"/>
              <a:buChar char="o"/>
            </a:pPr>
            <a:r>
              <a:rPr lang="en-US" sz="1900" dirty="0">
                <a:solidFill>
                  <a:schemeClr val="tx1">
                    <a:lumMod val="75000"/>
                    <a:lumOff val="25000"/>
                  </a:schemeClr>
                </a:solidFill>
                <a:latin typeface="Aharoni" panose="02010803020104030203" pitchFamily="2" charset="-79"/>
                <a:cs typeface="Aharoni" panose="02010803020104030203" pitchFamily="2" charset="-79"/>
              </a:rPr>
              <a:t>JAVA </a:t>
            </a:r>
          </a:p>
          <a:p>
            <a:pPr marL="342900" indent="-342900">
              <a:spcAft>
                <a:spcPts val="600"/>
              </a:spcAft>
              <a:buFont typeface="Wingdings" panose="05000000000000000000" pitchFamily="2" charset="2"/>
              <a:buChar char="Ø"/>
            </a:pPr>
            <a:r>
              <a:rPr lang="en-US" sz="2400" dirty="0" smtClean="0">
                <a:solidFill>
                  <a:schemeClr val="tx1">
                    <a:lumMod val="75000"/>
                    <a:lumOff val="25000"/>
                  </a:schemeClr>
                </a:solidFill>
                <a:latin typeface="Aharoni" panose="02010803020104030203" pitchFamily="2" charset="-79"/>
                <a:cs typeface="Aharoni" panose="02010803020104030203" pitchFamily="2" charset="-79"/>
              </a:rPr>
              <a:t>DESIGNING TOOL</a:t>
            </a:r>
          </a:p>
          <a:p>
            <a:pPr marL="342900" indent="-342900">
              <a:spcAft>
                <a:spcPts val="600"/>
              </a:spcAft>
              <a:buFont typeface="Courier New" panose="02070309020205020404" pitchFamily="49" charset="0"/>
              <a:buChar char="o"/>
            </a:pPr>
            <a:r>
              <a:rPr lang="en-US" sz="1900" dirty="0" smtClean="0">
                <a:solidFill>
                  <a:schemeClr val="tx1">
                    <a:lumMod val="75000"/>
                    <a:lumOff val="25000"/>
                  </a:schemeClr>
                </a:solidFill>
                <a:latin typeface="Aharoni" panose="02010803020104030203" pitchFamily="2" charset="-79"/>
                <a:cs typeface="Aharoni" panose="02010803020104030203" pitchFamily="2" charset="-79"/>
              </a:rPr>
              <a:t>IN-BUILT </a:t>
            </a:r>
            <a:r>
              <a:rPr lang="en-US" sz="1900" dirty="0">
                <a:solidFill>
                  <a:schemeClr val="tx1">
                    <a:lumMod val="75000"/>
                    <a:lumOff val="25000"/>
                  </a:schemeClr>
                </a:solidFill>
                <a:latin typeface="Aharoni" panose="02010803020104030203" pitchFamily="2" charset="-79"/>
                <a:cs typeface="Aharoni" panose="02010803020104030203" pitchFamily="2" charset="-79"/>
              </a:rPr>
              <a:t>TOOLS PROVIDED BY ANDROID STUDIO </a:t>
            </a:r>
          </a:p>
        </p:txBody>
      </p:sp>
      <p:sp>
        <p:nvSpPr>
          <p:cNvPr id="6" name="Title 7"/>
          <p:cNvSpPr txBox="1">
            <a:spLocks/>
          </p:cNvSpPr>
          <p:nvPr/>
        </p:nvSpPr>
        <p:spPr>
          <a:xfrm>
            <a:off x="584200" y="397256"/>
            <a:ext cx="11010900"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dirty="0" smtClean="0">
                <a:latin typeface="Aharoni" panose="02010803020104030203" pitchFamily="2" charset="-79"/>
                <a:cs typeface="Aharoni" panose="02010803020104030203" pitchFamily="2" charset="-79"/>
              </a:rPr>
              <a:t>Software requirement</a:t>
            </a:r>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7"/>
          <p:cNvSpPr txBox="1">
            <a:spLocks/>
          </p:cNvSpPr>
          <p:nvPr/>
        </p:nvSpPr>
        <p:spPr>
          <a:xfrm>
            <a:off x="584200" y="397256"/>
            <a:ext cx="11010900"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dirty="0" smtClean="0">
                <a:latin typeface="Aharoni" panose="02010803020104030203" pitchFamily="2" charset="-79"/>
                <a:cs typeface="Aharoni" panose="02010803020104030203" pitchFamily="2" charset="-79"/>
              </a:rPr>
              <a:t>Modules</a:t>
            </a:r>
            <a:endParaRPr lang="en-US" dirty="0">
              <a:latin typeface="Aharoni" panose="02010803020104030203" pitchFamily="2" charset="-79"/>
              <a:cs typeface="Aharoni" panose="02010803020104030203" pitchFamily="2" charset="-79"/>
            </a:endParaRPr>
          </a:p>
        </p:txBody>
      </p:sp>
      <p:sp>
        <p:nvSpPr>
          <p:cNvPr id="32" name="Content Placeholder 4"/>
          <p:cNvSpPr>
            <a:spLocks noGrp="1"/>
          </p:cNvSpPr>
          <p:nvPr>
            <p:ph sz="half" idx="4294967295"/>
          </p:nvPr>
        </p:nvSpPr>
        <p:spPr>
          <a:xfrm>
            <a:off x="584200" y="1346200"/>
            <a:ext cx="11010900" cy="3327400"/>
          </a:xfrm>
        </p:spPr>
        <p:txBody>
          <a:bodyPr vert="horz" lIns="91440" tIns="45720" rIns="91440" bIns="45720" rtlCol="0">
            <a:normAutofit fontScale="25000" lnSpcReduction="20000"/>
          </a:bodyPr>
          <a:lstStyle/>
          <a:p>
            <a:pPr marL="342900" indent="-342900">
              <a:lnSpc>
                <a:spcPct val="120000"/>
              </a:lnSpc>
              <a:spcAft>
                <a:spcPts val="600"/>
              </a:spcAft>
              <a:buFont typeface="Wingdings" panose="05000000000000000000" pitchFamily="2" charset="2"/>
              <a:buChar char="Ø"/>
            </a:pPr>
            <a:r>
              <a:rPr lang="en-US" sz="6000" dirty="0">
                <a:solidFill>
                  <a:schemeClr val="tx1">
                    <a:lumMod val="75000"/>
                    <a:lumOff val="25000"/>
                  </a:schemeClr>
                </a:solidFill>
                <a:latin typeface="Aharoni" panose="02010803020104030203" pitchFamily="2" charset="-79"/>
                <a:cs typeface="Aharoni" panose="02010803020104030203" pitchFamily="2" charset="-79"/>
              </a:rPr>
              <a:t>Login Module</a:t>
            </a:r>
          </a:p>
          <a:p>
            <a:pPr marL="342900" indent="-342900">
              <a:lnSpc>
                <a:spcPct val="120000"/>
              </a:lnSpc>
              <a:spcAft>
                <a:spcPts val="600"/>
              </a:spcAft>
              <a:buFont typeface="Courier New" panose="02070309020205020404" pitchFamily="49" charset="0"/>
              <a:buChar char="o"/>
            </a:pPr>
            <a:r>
              <a:rPr lang="en-US" sz="6000" dirty="0" smtClean="0">
                <a:solidFill>
                  <a:schemeClr val="tx1">
                    <a:lumMod val="75000"/>
                    <a:lumOff val="25000"/>
                  </a:schemeClr>
                </a:solidFill>
                <a:latin typeface="Aharoni" panose="02010803020104030203" pitchFamily="2" charset="-79"/>
                <a:cs typeface="Aharoni" panose="02010803020104030203" pitchFamily="2" charset="-79"/>
              </a:rPr>
              <a:t>Login </a:t>
            </a:r>
            <a:r>
              <a:rPr lang="en-US" sz="6000" dirty="0">
                <a:solidFill>
                  <a:schemeClr val="tx1">
                    <a:lumMod val="75000"/>
                    <a:lumOff val="25000"/>
                  </a:schemeClr>
                </a:solidFill>
                <a:latin typeface="Aharoni" panose="02010803020104030203" pitchFamily="2" charset="-79"/>
                <a:cs typeface="Aharoni" panose="02010803020104030203" pitchFamily="2" charset="-79"/>
              </a:rPr>
              <a:t>module is used to check whether the user is an authorized person to use the system or not. </a:t>
            </a:r>
          </a:p>
          <a:p>
            <a:pPr marL="342900" indent="-342900">
              <a:lnSpc>
                <a:spcPct val="120000"/>
              </a:lnSpc>
              <a:spcAft>
                <a:spcPts val="600"/>
              </a:spcAft>
              <a:buFont typeface="Courier New" panose="02070309020205020404" pitchFamily="49" charset="0"/>
              <a:buChar char="o"/>
            </a:pPr>
            <a:r>
              <a:rPr lang="en-US" sz="6000" dirty="0" smtClean="0">
                <a:solidFill>
                  <a:schemeClr val="tx1">
                    <a:lumMod val="75000"/>
                    <a:lumOff val="25000"/>
                  </a:schemeClr>
                </a:solidFill>
                <a:latin typeface="Aharoni" panose="02010803020104030203" pitchFamily="2" charset="-79"/>
                <a:cs typeface="Aharoni" panose="02010803020104030203" pitchFamily="2" charset="-79"/>
              </a:rPr>
              <a:t>For </a:t>
            </a:r>
            <a:r>
              <a:rPr lang="en-US" sz="6000" dirty="0">
                <a:solidFill>
                  <a:schemeClr val="tx1">
                    <a:lumMod val="75000"/>
                    <a:lumOff val="25000"/>
                  </a:schemeClr>
                </a:solidFill>
                <a:latin typeface="Aharoni" panose="02010803020104030203" pitchFamily="2" charset="-79"/>
                <a:cs typeface="Aharoni" panose="02010803020104030203" pitchFamily="2" charset="-79"/>
              </a:rPr>
              <a:t>this the user should give the correct user name and password </a:t>
            </a:r>
            <a:endParaRPr lang="en-US" sz="6000" dirty="0" smtClean="0">
              <a:solidFill>
                <a:schemeClr val="tx1">
                  <a:lumMod val="75000"/>
                  <a:lumOff val="25000"/>
                </a:schemeClr>
              </a:solidFill>
              <a:latin typeface="Aharoni" panose="02010803020104030203" pitchFamily="2" charset="-79"/>
              <a:cs typeface="Aharoni" panose="02010803020104030203" pitchFamily="2" charset="-79"/>
            </a:endParaRPr>
          </a:p>
          <a:p>
            <a:pPr>
              <a:spcAft>
                <a:spcPts val="600"/>
              </a:spcAft>
              <a:buFont typeface="Wingdings" panose="05000000000000000000" pitchFamily="2" charset="2"/>
              <a:buChar char="Ø"/>
            </a:pPr>
            <a:r>
              <a:rPr lang="en-US" sz="6000" dirty="0" smtClean="0">
                <a:solidFill>
                  <a:schemeClr val="tx1">
                    <a:lumMod val="75000"/>
                    <a:lumOff val="25000"/>
                  </a:schemeClr>
                </a:solidFill>
                <a:latin typeface="Aharoni" panose="02010803020104030203" pitchFamily="2" charset="-79"/>
                <a:cs typeface="Aharoni" panose="02010803020104030203" pitchFamily="2" charset="-79"/>
              </a:rPr>
              <a:t>    Forms</a:t>
            </a:r>
            <a:r>
              <a:rPr lang="en-US" sz="6000" dirty="0">
                <a:solidFill>
                  <a:schemeClr val="tx1">
                    <a:lumMod val="75000"/>
                    <a:lumOff val="25000"/>
                  </a:schemeClr>
                </a:solidFill>
                <a:latin typeface="Aharoni" panose="02010803020104030203" pitchFamily="2" charset="-79"/>
                <a:cs typeface="Aharoni" panose="02010803020104030203" pitchFamily="2" charset="-79"/>
              </a:rPr>
              <a:t>: </a:t>
            </a:r>
            <a:endParaRPr lang="en-US" sz="6000" dirty="0" smtClean="0">
              <a:solidFill>
                <a:schemeClr val="tx1">
                  <a:lumMod val="75000"/>
                  <a:lumOff val="25000"/>
                </a:schemeClr>
              </a:solidFill>
              <a:latin typeface="Aharoni" panose="02010803020104030203" pitchFamily="2" charset="-79"/>
              <a:cs typeface="Aharoni" panose="02010803020104030203" pitchFamily="2" charset="-79"/>
            </a:endParaRPr>
          </a:p>
          <a:p>
            <a:pPr>
              <a:spcAft>
                <a:spcPts val="600"/>
              </a:spcAft>
            </a:pPr>
            <a:r>
              <a:rPr lang="en-US" sz="6000" dirty="0" smtClean="0">
                <a:solidFill>
                  <a:schemeClr val="tx1">
                    <a:lumMod val="75000"/>
                    <a:lumOff val="25000"/>
                  </a:schemeClr>
                </a:solidFill>
                <a:latin typeface="Aharoni" panose="02010803020104030203" pitchFamily="2" charset="-79"/>
                <a:cs typeface="Aharoni" panose="02010803020104030203" pitchFamily="2" charset="-79"/>
              </a:rPr>
              <a:t>This </a:t>
            </a:r>
            <a:r>
              <a:rPr lang="en-US" sz="6000" dirty="0">
                <a:solidFill>
                  <a:schemeClr val="tx1">
                    <a:lumMod val="75000"/>
                    <a:lumOff val="25000"/>
                  </a:schemeClr>
                </a:solidFill>
                <a:latin typeface="Aharoni" panose="02010803020104030203" pitchFamily="2" charset="-79"/>
                <a:cs typeface="Aharoni" panose="02010803020104030203" pitchFamily="2" charset="-79"/>
              </a:rPr>
              <a:t>module consists of the following sub modules </a:t>
            </a:r>
            <a:endParaRPr lang="en-US" sz="6000" dirty="0" smtClean="0">
              <a:solidFill>
                <a:schemeClr val="tx1">
                  <a:lumMod val="75000"/>
                  <a:lumOff val="25000"/>
                </a:schemeClr>
              </a:solidFill>
              <a:latin typeface="Aharoni" panose="02010803020104030203" pitchFamily="2" charset="-79"/>
              <a:cs typeface="Aharoni" panose="02010803020104030203" pitchFamily="2" charset="-79"/>
            </a:endParaRPr>
          </a:p>
          <a:p>
            <a:pPr marL="1143000" indent="-1143000">
              <a:spcAft>
                <a:spcPts val="600"/>
              </a:spcAft>
              <a:buAutoNum type="arabicPeriod"/>
            </a:pPr>
            <a:r>
              <a:rPr lang="en-US" sz="6000" dirty="0" smtClean="0">
                <a:solidFill>
                  <a:schemeClr val="tx1">
                    <a:lumMod val="75000"/>
                    <a:lumOff val="25000"/>
                  </a:schemeClr>
                </a:solidFill>
                <a:latin typeface="Aharoni" panose="02010803020104030203" pitchFamily="2" charset="-79"/>
                <a:cs typeface="Aharoni" panose="02010803020104030203" pitchFamily="2" charset="-79"/>
              </a:rPr>
              <a:t>General </a:t>
            </a:r>
            <a:r>
              <a:rPr lang="en-US" sz="6000" dirty="0">
                <a:solidFill>
                  <a:schemeClr val="tx1">
                    <a:lumMod val="75000"/>
                    <a:lumOff val="25000"/>
                  </a:schemeClr>
                </a:solidFill>
                <a:latin typeface="Aharoni" panose="02010803020104030203" pitchFamily="2" charset="-79"/>
                <a:cs typeface="Aharoni" panose="02010803020104030203" pitchFamily="2" charset="-79"/>
              </a:rPr>
              <a:t>sign in activity </a:t>
            </a:r>
            <a:endParaRPr lang="en-US" sz="6000" dirty="0" smtClean="0">
              <a:solidFill>
                <a:schemeClr val="tx1">
                  <a:lumMod val="75000"/>
                  <a:lumOff val="25000"/>
                </a:schemeClr>
              </a:solidFill>
              <a:latin typeface="Aharoni" panose="02010803020104030203" pitchFamily="2" charset="-79"/>
              <a:cs typeface="Aharoni" panose="02010803020104030203" pitchFamily="2" charset="-79"/>
            </a:endParaRPr>
          </a:p>
          <a:p>
            <a:pPr marL="1143000" indent="-1143000">
              <a:spcAft>
                <a:spcPts val="600"/>
              </a:spcAft>
              <a:buAutoNum type="arabicPeriod"/>
            </a:pPr>
            <a:r>
              <a:rPr lang="en-US" sz="6000" dirty="0" smtClean="0">
                <a:solidFill>
                  <a:schemeClr val="tx1">
                    <a:lumMod val="75000"/>
                    <a:lumOff val="25000"/>
                  </a:schemeClr>
                </a:solidFill>
                <a:latin typeface="Aharoni" panose="02010803020104030203" pitchFamily="2" charset="-79"/>
                <a:cs typeface="Aharoni" panose="02010803020104030203" pitchFamily="2" charset="-79"/>
              </a:rPr>
              <a:t>Blood </a:t>
            </a:r>
            <a:r>
              <a:rPr lang="en-US" sz="6000" dirty="0">
                <a:solidFill>
                  <a:schemeClr val="tx1">
                    <a:lumMod val="75000"/>
                    <a:lumOff val="25000"/>
                  </a:schemeClr>
                </a:solidFill>
                <a:latin typeface="Aharoni" panose="02010803020104030203" pitchFamily="2" charset="-79"/>
                <a:cs typeface="Aharoni" panose="02010803020104030203" pitchFamily="2" charset="-79"/>
              </a:rPr>
              <a:t>donor registration activity </a:t>
            </a:r>
            <a:endParaRPr lang="en-US" sz="6000" dirty="0" smtClean="0">
              <a:solidFill>
                <a:schemeClr val="tx1">
                  <a:lumMod val="75000"/>
                  <a:lumOff val="25000"/>
                </a:schemeClr>
              </a:solidFill>
              <a:latin typeface="Aharoni" panose="02010803020104030203" pitchFamily="2" charset="-79"/>
              <a:cs typeface="Aharoni" panose="02010803020104030203" pitchFamily="2" charset="-79"/>
            </a:endParaRPr>
          </a:p>
          <a:p>
            <a:pPr marL="1143000" indent="-1143000">
              <a:spcAft>
                <a:spcPts val="600"/>
              </a:spcAft>
              <a:buAutoNum type="arabicPeriod"/>
            </a:pPr>
            <a:r>
              <a:rPr lang="en-US" sz="6000" dirty="0" smtClean="0">
                <a:solidFill>
                  <a:schemeClr val="tx1">
                    <a:lumMod val="75000"/>
                    <a:lumOff val="25000"/>
                  </a:schemeClr>
                </a:solidFill>
                <a:latin typeface="Aharoni" panose="02010803020104030203" pitchFamily="2" charset="-79"/>
                <a:cs typeface="Aharoni" panose="02010803020104030203" pitchFamily="2" charset="-79"/>
              </a:rPr>
              <a:t> </a:t>
            </a:r>
            <a:r>
              <a:rPr lang="en-US" sz="6000" dirty="0">
                <a:solidFill>
                  <a:schemeClr val="tx1">
                    <a:lumMod val="75000"/>
                    <a:lumOff val="25000"/>
                  </a:schemeClr>
                </a:solidFill>
                <a:latin typeface="Aharoni" panose="02010803020104030203" pitchFamily="2" charset="-79"/>
                <a:cs typeface="Aharoni" panose="02010803020104030203" pitchFamily="2" charset="-79"/>
              </a:rPr>
              <a:t>Blood recipient registration activity </a:t>
            </a:r>
          </a:p>
          <a:p>
            <a:pPr marL="857250" indent="-857250">
              <a:spcAft>
                <a:spcPts val="600"/>
              </a:spcAft>
              <a:buFont typeface="Arial" panose="020B0604020202020204" pitchFamily="34" charset="0"/>
              <a:buChar char="•"/>
            </a:pPr>
            <a:r>
              <a:rPr lang="en-US" sz="6000" dirty="0" smtClean="0">
                <a:solidFill>
                  <a:schemeClr val="tx1">
                    <a:lumMod val="75000"/>
                    <a:lumOff val="25000"/>
                  </a:schemeClr>
                </a:solidFill>
                <a:latin typeface="Aharoni" panose="02010803020104030203" pitchFamily="2" charset="-79"/>
                <a:cs typeface="Aharoni" panose="02010803020104030203" pitchFamily="2" charset="-79"/>
              </a:rPr>
              <a:t>The </a:t>
            </a:r>
            <a:r>
              <a:rPr lang="en-US" sz="6000" dirty="0">
                <a:solidFill>
                  <a:schemeClr val="tx1">
                    <a:lumMod val="75000"/>
                    <a:lumOff val="25000"/>
                  </a:schemeClr>
                </a:solidFill>
                <a:latin typeface="Aharoni" panose="02010803020104030203" pitchFamily="2" charset="-79"/>
                <a:cs typeface="Aharoni" panose="02010803020104030203" pitchFamily="2" charset="-79"/>
              </a:rPr>
              <a:t>General sign in activity is designed for sign in the users. </a:t>
            </a:r>
          </a:p>
          <a:p>
            <a:pPr marL="857250" indent="-857250">
              <a:spcAft>
                <a:spcPts val="600"/>
              </a:spcAft>
              <a:buFont typeface="Arial" panose="020B0604020202020204" pitchFamily="34" charset="0"/>
              <a:buChar char="•"/>
            </a:pPr>
            <a:r>
              <a:rPr lang="en-US" sz="6000" dirty="0" smtClean="0">
                <a:solidFill>
                  <a:schemeClr val="tx1">
                    <a:lumMod val="75000"/>
                    <a:lumOff val="25000"/>
                  </a:schemeClr>
                </a:solidFill>
                <a:latin typeface="Aharoni" panose="02010803020104030203" pitchFamily="2" charset="-79"/>
                <a:cs typeface="Aharoni" panose="02010803020104030203" pitchFamily="2" charset="-79"/>
              </a:rPr>
              <a:t>The </a:t>
            </a:r>
            <a:r>
              <a:rPr lang="en-US" sz="6000" dirty="0">
                <a:solidFill>
                  <a:schemeClr val="tx1">
                    <a:lumMod val="75000"/>
                    <a:lumOff val="25000"/>
                  </a:schemeClr>
                </a:solidFill>
                <a:latin typeface="Aharoni" panose="02010803020104030203" pitchFamily="2" charset="-79"/>
                <a:cs typeface="Aharoni" panose="02010803020104030203" pitchFamily="2" charset="-79"/>
              </a:rPr>
              <a:t>Blood Donor registration is designed for registering user as a donor. </a:t>
            </a:r>
            <a:endParaRPr lang="en-US" sz="6000" dirty="0" smtClean="0">
              <a:solidFill>
                <a:schemeClr val="tx1">
                  <a:lumMod val="75000"/>
                  <a:lumOff val="25000"/>
                </a:schemeClr>
              </a:solidFill>
              <a:latin typeface="Aharoni" panose="02010803020104030203" pitchFamily="2" charset="-79"/>
              <a:cs typeface="Aharoni" panose="02010803020104030203" pitchFamily="2" charset="-79"/>
            </a:endParaRPr>
          </a:p>
          <a:p>
            <a:pPr marL="857250" indent="-857250">
              <a:spcAft>
                <a:spcPts val="600"/>
              </a:spcAft>
              <a:buFont typeface="Arial" panose="020B0604020202020204" pitchFamily="34" charset="0"/>
              <a:buChar char="•"/>
            </a:pPr>
            <a:r>
              <a:rPr lang="en-US" sz="6000" dirty="0" smtClean="0">
                <a:solidFill>
                  <a:schemeClr val="tx1">
                    <a:lumMod val="75000"/>
                    <a:lumOff val="25000"/>
                  </a:schemeClr>
                </a:solidFill>
                <a:latin typeface="Aharoni" panose="02010803020104030203" pitchFamily="2" charset="-79"/>
                <a:cs typeface="Aharoni" panose="02010803020104030203" pitchFamily="2" charset="-79"/>
              </a:rPr>
              <a:t>The </a:t>
            </a:r>
            <a:r>
              <a:rPr lang="en-US" sz="6000" dirty="0">
                <a:solidFill>
                  <a:schemeClr val="tx1">
                    <a:lumMod val="75000"/>
                    <a:lumOff val="25000"/>
                  </a:schemeClr>
                </a:solidFill>
                <a:latin typeface="Aharoni" panose="02010803020104030203" pitchFamily="2" charset="-79"/>
                <a:cs typeface="Aharoni" panose="02010803020104030203" pitchFamily="2" charset="-79"/>
              </a:rPr>
              <a:t>Blood Recipient registration is designed for registering user as a recipient.</a:t>
            </a: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7"/>
          <p:cNvSpPr txBox="1">
            <a:spLocks/>
          </p:cNvSpPr>
          <p:nvPr/>
        </p:nvSpPr>
        <p:spPr>
          <a:xfrm>
            <a:off x="584200" y="397256"/>
            <a:ext cx="11010900"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dirty="0" smtClean="0">
                <a:latin typeface="Aharoni" panose="02010803020104030203" pitchFamily="2" charset="-79"/>
                <a:cs typeface="Aharoni" panose="02010803020104030203" pitchFamily="2" charset="-79"/>
              </a:rPr>
              <a:t>Data flow Diagram (DFD)</a:t>
            </a:r>
            <a:endParaRPr lang="en-US" dirty="0">
              <a:latin typeface="Aharoni" panose="02010803020104030203" pitchFamily="2" charset="-79"/>
              <a:cs typeface="Aharoni" panose="02010803020104030203" pitchFamily="2" charset="-79"/>
            </a:endParaRPr>
          </a:p>
        </p:txBody>
      </p:sp>
      <p:pic>
        <p:nvPicPr>
          <p:cNvPr id="22" name="Picture 2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1468120"/>
            <a:ext cx="9105900" cy="5123180"/>
          </a:xfrm>
          <a:prstGeom prst="rect">
            <a:avLst/>
          </a:prstGeom>
          <a:noFill/>
          <a:ln>
            <a:noFill/>
          </a:ln>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7"/>
          <p:cNvSpPr txBox="1">
            <a:spLocks/>
          </p:cNvSpPr>
          <p:nvPr/>
        </p:nvSpPr>
        <p:spPr>
          <a:xfrm>
            <a:off x="584200" y="397256"/>
            <a:ext cx="11010900"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dirty="0" smtClean="0">
                <a:latin typeface="Aharoni" panose="02010803020104030203" pitchFamily="2" charset="-79"/>
                <a:cs typeface="Aharoni" panose="02010803020104030203" pitchFamily="2" charset="-79"/>
              </a:rPr>
              <a:t>ER Diagram</a:t>
            </a:r>
            <a:endParaRPr lang="en-US" dirty="0">
              <a:latin typeface="Aharoni" panose="02010803020104030203" pitchFamily="2" charset="-79"/>
              <a:cs typeface="Aharoni" panose="02010803020104030203" pitchFamily="2" charset="-79"/>
            </a:endParaRPr>
          </a:p>
        </p:txBody>
      </p:sp>
      <p:pic>
        <p:nvPicPr>
          <p:cNvPr id="27" name="Picture 26"/>
          <p:cNvPicPr/>
          <p:nvPr/>
        </p:nvPicPr>
        <p:blipFill>
          <a:blip r:embed="rId2"/>
          <a:stretch>
            <a:fillRect/>
          </a:stretch>
        </p:blipFill>
        <p:spPr>
          <a:xfrm>
            <a:off x="1600200" y="1538604"/>
            <a:ext cx="8356599" cy="4900295"/>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7"/>
          <p:cNvSpPr txBox="1">
            <a:spLocks/>
          </p:cNvSpPr>
          <p:nvPr/>
        </p:nvSpPr>
        <p:spPr>
          <a:xfrm>
            <a:off x="584200" y="397256"/>
            <a:ext cx="11010900"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dirty="0" smtClean="0">
                <a:latin typeface="Aharoni" panose="02010803020104030203" pitchFamily="2" charset="-79"/>
                <a:cs typeface="Aharoni" panose="02010803020104030203" pitchFamily="2" charset="-79"/>
              </a:rPr>
              <a:t>Class Diagram</a:t>
            </a:r>
            <a:endParaRPr lang="en-US" dirty="0">
              <a:latin typeface="Aharoni" panose="02010803020104030203" pitchFamily="2" charset="-79"/>
              <a:cs typeface="Aharoni" panose="02010803020104030203" pitchFamily="2" charset="-79"/>
            </a:endParaRPr>
          </a:p>
        </p:txBody>
      </p:sp>
      <p:pic>
        <p:nvPicPr>
          <p:cNvPr id="21" name="Picture 20"/>
          <p:cNvPicPr/>
          <p:nvPr/>
        </p:nvPicPr>
        <p:blipFill>
          <a:blip r:embed="rId2"/>
          <a:stretch>
            <a:fillRect/>
          </a:stretch>
        </p:blipFill>
        <p:spPr>
          <a:xfrm>
            <a:off x="2467768" y="1917700"/>
            <a:ext cx="7243763" cy="4000500"/>
          </a:xfrm>
          <a:prstGeom prst="rect">
            <a:avLst/>
          </a:prstGeom>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7"/>
          <p:cNvSpPr txBox="1">
            <a:spLocks/>
          </p:cNvSpPr>
          <p:nvPr/>
        </p:nvSpPr>
        <p:spPr>
          <a:xfrm>
            <a:off x="584200" y="397256"/>
            <a:ext cx="11010900"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dirty="0" smtClean="0">
                <a:latin typeface="Aharoni" panose="02010803020104030203" pitchFamily="2" charset="-79"/>
                <a:cs typeface="Aharoni" panose="02010803020104030203" pitchFamily="2" charset="-79"/>
              </a:rPr>
              <a:t>Activity Diagram</a:t>
            </a:r>
            <a:endParaRPr lang="en-US" dirty="0">
              <a:latin typeface="Aharoni" panose="02010803020104030203" pitchFamily="2" charset="-79"/>
              <a:cs typeface="Aharoni" panose="02010803020104030203" pitchFamily="2" charset="-79"/>
            </a:endParaRPr>
          </a:p>
        </p:txBody>
      </p:sp>
      <p:pic>
        <p:nvPicPr>
          <p:cNvPr id="4" name="Picture 3"/>
          <p:cNvPicPr/>
          <p:nvPr/>
        </p:nvPicPr>
        <p:blipFill>
          <a:blip r:embed="rId2"/>
          <a:stretch>
            <a:fillRect/>
          </a:stretch>
        </p:blipFill>
        <p:spPr>
          <a:xfrm>
            <a:off x="2869723" y="1784350"/>
            <a:ext cx="6439853" cy="3867150"/>
          </a:xfrm>
          <a:prstGeom prst="rect">
            <a:avLst/>
          </a:prstGeom>
        </p:spPr>
      </p:pic>
    </p:spTree>
    <p:extLst>
      <p:ext uri="{BB962C8B-B14F-4D97-AF65-F5344CB8AC3E}">
        <p14:creationId xmlns:p14="http://schemas.microsoft.com/office/powerpoint/2010/main" val="3567676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365</Words>
  <Application>Microsoft Office PowerPoint</Application>
  <PresentationFormat>Widescreen</PresentationFormat>
  <Paragraphs>59</Paragraphs>
  <Slides>18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Aharoni</vt:lpstr>
      <vt:lpstr>Arial</vt:lpstr>
      <vt:lpstr>Calibri</vt:lpstr>
      <vt:lpstr>Courier New</vt:lpstr>
      <vt:lpstr>Segoe UI</vt:lpstr>
      <vt:lpstr>Segoe UI Light</vt:lpstr>
      <vt:lpstr>Segoe UI Semibold</vt:lpstr>
      <vt:lpstr>Wingdings</vt:lpstr>
      <vt:lpstr>WelcomeDoc</vt:lpstr>
      <vt:lpstr>Blood Donation App</vt:lpstr>
      <vt:lpstr>Definition Of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Blood Donation App- Output Screens  --&gt;</vt:lpstr>
      <vt:lpstr>Screen 1 - Splash Screen</vt:lpstr>
      <vt:lpstr>Screen 2 – Login Screen</vt:lpstr>
      <vt:lpstr>Screen 3, 4, 5 –Choose Signup Screen, Signup as a donor and    as a recipient Screen</vt:lpstr>
      <vt:lpstr>Screen 6, 7 –Home page and navigation drawer</vt:lpstr>
      <vt:lpstr>Screen 8, 9, 10, 11, 12 –Near my location , compatible with me, sent emails, my profile,  about us</vt:lpstr>
      <vt:lpstr>Screen 13, 14, 15 –Full Information page, send message    and message sent box </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2022-05-28T01:02:08Z</dcterms:created>
  <dcterms:modified xsi:type="dcterms:W3CDTF">2022-05-28T05:00:41Z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