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76" r:id="rId7"/>
    <p:sldId id="262" r:id="rId8"/>
    <p:sldId id="274" r:id="rId9"/>
    <p:sldId id="265" r:id="rId10"/>
    <p:sldId id="263" r:id="rId11"/>
    <p:sldId id="266" r:id="rId12"/>
    <p:sldId id="267" r:id="rId13"/>
    <p:sldId id="268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27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00" autoAdjust="0"/>
    <p:restoredTop sz="94630" autoAdjust="0"/>
  </p:normalViewPr>
  <p:slideViewPr>
    <p:cSldViewPr snapToGrid="0">
      <p:cViewPr>
        <p:scale>
          <a:sx n="85" d="100"/>
          <a:sy n="85" d="100"/>
        </p:scale>
        <p:origin x="-858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8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0945-E4AA-4CF3-AB03-DB920DF14C65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E5720-D984-4077-8233-CF77D472BF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703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EAE81-44BA-450E-834F-63728AF316FE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99168-D9FD-487E-9C2A-EF8031F1C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881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5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2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1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9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3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3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6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9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84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54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53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93AC-D7A5-48FF-83EF-75DF893C7BD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DFD0-9A6D-4049-BCE0-1FE568D4C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1806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UML Tool Assessment</a:t>
            </a:r>
            <a:r>
              <a:rPr lang="en-US" sz="3600" b="1" i="1" dirty="0" smtClean="0">
                <a:solidFill>
                  <a:srgbClr val="0070C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/>
            </a:r>
            <a:br>
              <a:rPr lang="en-US" sz="3600" b="1" i="1" dirty="0" smtClean="0">
                <a:solidFill>
                  <a:srgbClr val="0070C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en-US" sz="3600" b="1" i="1" dirty="0" smtClean="0">
                <a:solidFill>
                  <a:srgbClr val="0070C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EcclipseUML and PowerDesigner</a:t>
            </a:r>
            <a:endParaRPr lang="en-US" sz="3600" b="1" i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999" y="3509963"/>
            <a:ext cx="8701741" cy="1655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Ranadheer Errabelly, </a:t>
            </a:r>
            <a:r>
              <a:rPr lang="en-US" sz="2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Bhavana Ganne,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College of Science and Engineering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University of Houston – Clear Lake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{</a:t>
            </a:r>
            <a:r>
              <a:rPr lang="en-US" sz="2000" dirty="0" err="1" smtClean="0">
                <a:solidFill>
                  <a:srgbClr val="00B050"/>
                </a:solidFill>
              </a:rPr>
              <a:t>errabelly</a:t>
            </a:r>
            <a:r>
              <a:rPr lang="en-US" sz="2000" dirty="0" smtClean="0">
                <a:solidFill>
                  <a:srgbClr val="00B050"/>
                </a:solidFill>
              </a:rPr>
              <a:t>,}@uhcl.edu</a:t>
            </a:r>
            <a:endParaRPr lang="en-US" sz="2000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41533" y="3509963"/>
            <a:ext cx="298873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2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latin typeface="Trebuchet MS" panose="020B0603020202020204" pitchFamily="34" charset="0"/>
              </a:rPr>
              <a:t>Model </a:t>
            </a:r>
            <a:r>
              <a:rPr lang="en-US" sz="3600" i="1" dirty="0" smtClean="0">
                <a:latin typeface="Trebuchet MS" panose="020B0603020202020204" pitchFamily="34" charset="0"/>
              </a:rPr>
              <a:t>Navigation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smtClean="0"/>
              <a:t>You can use the </a:t>
            </a:r>
            <a:r>
              <a:rPr lang="en-US" sz="2400" dirty="0" err="1" smtClean="0"/>
              <a:t>Omondo</a:t>
            </a:r>
            <a:r>
              <a:rPr lang="en-US" sz="2400" dirty="0" smtClean="0"/>
              <a:t> modeling perspective or use any </a:t>
            </a:r>
            <a:r>
              <a:rPr lang="en-US" sz="2400" dirty="0" err="1" smtClean="0"/>
              <a:t>Omondo</a:t>
            </a:r>
            <a:r>
              <a:rPr lang="en-US" sz="2400" dirty="0" smtClean="0"/>
              <a:t> views inside another perspective like Java, web services etc. </a:t>
            </a:r>
            <a:br>
              <a:rPr lang="en-US" sz="2400" dirty="0" smtClean="0"/>
            </a:b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latin typeface="Trebuchet MS" panose="020B0603020202020204" pitchFamily="34" charset="0"/>
              </a:rPr>
              <a:t>Printing </a:t>
            </a:r>
            <a:r>
              <a:rPr lang="en-US" sz="3600" i="1" dirty="0" smtClean="0">
                <a:latin typeface="Trebuchet MS" panose="020B0603020202020204" pitchFamily="34" charset="0"/>
              </a:rPr>
              <a:t>Support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smtClean="0"/>
              <a:t> Both </a:t>
            </a:r>
            <a:r>
              <a:rPr lang="en-US" sz="2400" dirty="0" err="1" smtClean="0"/>
              <a:t>EclipseUML</a:t>
            </a:r>
            <a:r>
              <a:rPr lang="en-US" sz="2400" dirty="0" smtClean="0"/>
              <a:t> free edition and studio edition </a:t>
            </a:r>
            <a:r>
              <a:rPr lang="en-US" sz="2400" dirty="0" smtClean="0"/>
              <a:t>offers the </a:t>
            </a:r>
            <a:r>
              <a:rPr lang="en-US" sz="2400" dirty="0" smtClean="0"/>
              <a:t>users print </a:t>
            </a:r>
            <a:r>
              <a:rPr lang="en-US" sz="2400" dirty="0" smtClean="0"/>
              <a:t>function.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latin typeface="Trebuchet MS" panose="020B0603020202020204" pitchFamily="34" charset="0"/>
              </a:rPr>
              <a:t>Diagram </a:t>
            </a:r>
            <a:r>
              <a:rPr lang="en-US" sz="3600" i="1" dirty="0" smtClean="0">
                <a:latin typeface="Trebuchet MS" panose="020B0603020202020204" pitchFamily="34" charset="0"/>
              </a:rPr>
              <a:t>Views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err="1" smtClean="0"/>
              <a:t>EclipseUML</a:t>
            </a:r>
            <a:r>
              <a:rPr lang="en-US" sz="2400" dirty="0" smtClean="0"/>
              <a:t> </a:t>
            </a:r>
            <a:r>
              <a:rPr lang="en-US" sz="2400" dirty="0" smtClean="0"/>
              <a:t>contains feature to highly customize and view the diagrams </a:t>
            </a:r>
            <a:r>
              <a:rPr lang="en-US" sz="2400" dirty="0" smtClean="0"/>
              <a:t>clearly.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/>
              <a:t> The </a:t>
            </a:r>
            <a:r>
              <a:rPr lang="en-US" sz="2400" dirty="0" smtClean="0"/>
              <a:t>view selector allows the class to be viewed in customized </a:t>
            </a:r>
            <a:r>
              <a:rPr lang="en-US" sz="2400" dirty="0" smtClean="0"/>
              <a:t>format.</a:t>
            </a: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45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latin typeface="Trebuchet MS" panose="020B0603020202020204" pitchFamily="34" charset="0"/>
              </a:rPr>
              <a:t>Exporting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err="1" smtClean="0"/>
              <a:t>EclipseUML</a:t>
            </a:r>
            <a:r>
              <a:rPr lang="en-US" sz="2400" dirty="0" smtClean="0"/>
              <a:t> supports Graphical Export Functions. The diagrams are saved in ‘.</a:t>
            </a:r>
            <a:r>
              <a:rPr lang="en-US" sz="2400" dirty="0" err="1" smtClean="0"/>
              <a:t>ucd</a:t>
            </a:r>
            <a:r>
              <a:rPr lang="en-US" sz="2400" dirty="0" smtClean="0"/>
              <a:t>’ format by default. The diagrams can be exported as SVG, Window Metafile, JPEG, and </a:t>
            </a:r>
            <a:r>
              <a:rPr lang="en-US" sz="2400" dirty="0" err="1" smtClean="0"/>
              <a:t>CompueServe</a:t>
            </a:r>
            <a:r>
              <a:rPr lang="en-US" sz="2400" dirty="0" smtClean="0"/>
              <a:t> Graphics Interchange.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latin typeface="Trebuchet MS" panose="020B0603020202020204" pitchFamily="34" charset="0"/>
              </a:rPr>
              <a:t>Robustness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smtClean="0"/>
              <a:t>The XMI Backup menu is available in the Package Explorer by selecting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&gt; Open / Reverse UML &gt; Deep Reverse &gt; XMI </a:t>
            </a:r>
            <a:r>
              <a:rPr lang="en-US" sz="2400" b="1" dirty="0" smtClean="0"/>
              <a:t>Backup.</a:t>
            </a:r>
          </a:p>
          <a:p>
            <a:pPr marL="0" indent="0">
              <a:lnSpc>
                <a:spcPct val="150000"/>
              </a:lnSpc>
            </a:pPr>
            <a:endParaRPr lang="en-US" sz="2400" b="1" dirty="0" smtClean="0"/>
          </a:p>
          <a:p>
            <a:pPr marL="0" indent="0">
              <a:lnSpc>
                <a:spcPct val="150000"/>
              </a:lnSpc>
            </a:pPr>
            <a:endParaRPr lang="en-US" sz="2400" b="1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dirty="0" smtClean="0"/>
              <a:t>http</a:t>
            </a:r>
            <a:r>
              <a:rPr lang="en-US" sz="1200" dirty="0" smtClean="0"/>
              <a:t>://www.uml2.org/documentation_eclipseuml_2008/reverse/reverse/index.html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164" y="3345366"/>
            <a:ext cx="7582829" cy="238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271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latin typeface="Trebuchet MS" panose="020B0603020202020204" pitchFamily="34" charset="0"/>
              </a:rPr>
              <a:t>New </a:t>
            </a:r>
            <a:r>
              <a:rPr lang="en-US" sz="3600" i="1" dirty="0" smtClean="0">
                <a:latin typeface="Trebuchet MS" panose="020B0603020202020204" pitchFamily="34" charset="0"/>
              </a:rPr>
              <a:t>Releases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 </a:t>
            </a:r>
            <a:r>
              <a:rPr lang="en-US" sz="2400" dirty="0" err="1" smtClean="0"/>
              <a:t>EclipseUML</a:t>
            </a:r>
            <a:r>
              <a:rPr lang="en-US" sz="2400" dirty="0" smtClean="0"/>
              <a:t> 2.2 was launched in August 2009. It is built on the top of EclipseUML2 </a:t>
            </a:r>
            <a:r>
              <a:rPr lang="en-US" sz="2400" dirty="0" err="1" smtClean="0"/>
              <a:t>xmi</a:t>
            </a:r>
            <a:r>
              <a:rPr lang="en-US" sz="2400" dirty="0" smtClean="0"/>
              <a:t> 2.2 </a:t>
            </a:r>
            <a:r>
              <a:rPr lang="en-US" sz="2400" dirty="0" err="1" smtClean="0"/>
              <a:t>metamodel</a:t>
            </a:r>
            <a:r>
              <a:rPr lang="en-US" sz="2400" dirty="0" smtClean="0"/>
              <a:t>. It is now a native JDT and </a:t>
            </a:r>
            <a:r>
              <a:rPr lang="en-US" sz="2400" dirty="0" err="1" smtClean="0"/>
              <a:t>metamodel</a:t>
            </a:r>
            <a:r>
              <a:rPr lang="en-US" sz="2400" dirty="0" smtClean="0"/>
              <a:t> integration which is a live three-directional tool .</a:t>
            </a:r>
          </a:p>
          <a:p>
            <a:r>
              <a:rPr lang="en-US" sz="2400" dirty="0" err="1" smtClean="0"/>
              <a:t>EclipseUML</a:t>
            </a:r>
            <a:r>
              <a:rPr lang="en-US" sz="2400" dirty="0" smtClean="0"/>
              <a:t> 2012 Studio Edition was launched on May 2011 for Eclipse 3.7. Stable build for Eclipse 3.7.1 Indigo released January 2012. (current)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7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smtClean="0"/>
              <a:t>http://www.uml2.org/</a:t>
            </a:r>
            <a:endParaRPr lang="en-US" dirty="0" smtClean="0"/>
          </a:p>
          <a:p>
            <a:pPr lvl="0"/>
            <a:r>
              <a:rPr lang="en-US" u="sng" dirty="0" smtClean="0"/>
              <a:t>http://www.uml2.org/documentation_eclipseuml_2008/index.html</a:t>
            </a:r>
            <a:endParaRPr lang="en-US" dirty="0" smtClean="0"/>
          </a:p>
          <a:p>
            <a:pPr lvl="0"/>
            <a:r>
              <a:rPr lang="en-US" u="sng" dirty="0" smtClean="0"/>
              <a:t>https://projects.eclipse.org/projects/modeling.mdt.uml2/developer</a:t>
            </a:r>
            <a:endParaRPr lang="en-US" dirty="0" smtClean="0"/>
          </a:p>
          <a:p>
            <a:pPr lvl="0"/>
            <a:r>
              <a:rPr lang="en-US" u="sng" dirty="0" smtClean="0"/>
              <a:t>https://technology.amis.nl/2004/11/04/evalutation-omondo-a-hrefhttpwwwomondocomdownloadfreeindexhtmleclipseuml-free-editiona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latin typeface="Trebuchet MS" panose="020B0603020202020204" pitchFamily="34" charset="0"/>
              </a:rPr>
              <a:t>Agenda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Introduction-</a:t>
            </a:r>
            <a:r>
              <a:rPr lang="en-US" sz="2400" dirty="0" err="1" smtClean="0"/>
              <a:t>EclipseUML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Omondo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Repository Support</a:t>
            </a:r>
            <a:endParaRPr lang="en-US" sz="2400" dirty="0" smtClean="0"/>
          </a:p>
          <a:p>
            <a:r>
              <a:rPr lang="en-US" sz="2400" dirty="0" smtClean="0"/>
              <a:t>Roundtrip engineering</a:t>
            </a:r>
          </a:p>
          <a:p>
            <a:r>
              <a:rPr lang="en-US" sz="2400" dirty="0" smtClean="0"/>
              <a:t>Documentation </a:t>
            </a:r>
          </a:p>
          <a:p>
            <a:r>
              <a:rPr lang="en-US" sz="2400" dirty="0" smtClean="0"/>
              <a:t>Data model integration </a:t>
            </a:r>
          </a:p>
          <a:p>
            <a:r>
              <a:rPr lang="en-US" sz="2400" dirty="0" smtClean="0"/>
              <a:t>Model navigation</a:t>
            </a:r>
          </a:p>
          <a:p>
            <a:r>
              <a:rPr lang="en-US" sz="2400" dirty="0" smtClean="0"/>
              <a:t>Printing support </a:t>
            </a:r>
          </a:p>
          <a:p>
            <a:r>
              <a:rPr lang="en-US" sz="2400" dirty="0" smtClean="0"/>
              <a:t>Diagram views</a:t>
            </a:r>
          </a:p>
          <a:p>
            <a:r>
              <a:rPr lang="en-US" sz="2400" dirty="0" smtClean="0"/>
              <a:t>Robustness </a:t>
            </a:r>
          </a:p>
          <a:p>
            <a:r>
              <a:rPr lang="en-US" sz="2400" dirty="0" smtClean="0"/>
              <a:t>Releases</a:t>
            </a:r>
          </a:p>
          <a:p>
            <a:r>
              <a:rPr lang="en-US" sz="2400" dirty="0" smtClean="0"/>
              <a:t>References</a:t>
            </a: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14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latin typeface="Trebuchet MS" panose="020B0603020202020204" pitchFamily="34" charset="0"/>
              </a:rPr>
              <a:t>Introduction </a:t>
            </a:r>
            <a:r>
              <a:rPr lang="en-US" sz="3600" i="1" dirty="0" smtClean="0">
                <a:latin typeface="Trebuchet MS" panose="020B0603020202020204" pitchFamily="34" charset="0"/>
              </a:rPr>
              <a:t>– </a:t>
            </a:r>
            <a:r>
              <a:rPr lang="en-US" sz="3600" i="1" dirty="0" err="1" smtClean="0">
                <a:latin typeface="Trebuchet MS" panose="020B0603020202020204" pitchFamily="34" charset="0"/>
              </a:rPr>
              <a:t>EclipseUML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Omondo</a:t>
            </a:r>
            <a:r>
              <a:rPr lang="en-US" sz="2400" dirty="0" smtClean="0"/>
              <a:t> was founded  by a team of marketing professionals and java developers.</a:t>
            </a:r>
          </a:p>
          <a:p>
            <a:pPr algn="just"/>
            <a:r>
              <a:rPr lang="en-US" sz="2400" dirty="0" err="1" smtClean="0"/>
              <a:t>EclipseUML</a:t>
            </a:r>
            <a:r>
              <a:rPr lang="en-US" sz="2400" dirty="0" smtClean="0"/>
              <a:t> Free Edition, was launched on September 22nd, 2002.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 smtClean="0"/>
              <a:t>was built on the top of the UML </a:t>
            </a:r>
            <a:r>
              <a:rPr lang="en-US" sz="2400" dirty="0" err="1" smtClean="0"/>
              <a:t>metamodel</a:t>
            </a:r>
            <a:r>
              <a:rPr lang="en-US" sz="2400" dirty="0" smtClean="0"/>
              <a:t> created by </a:t>
            </a:r>
            <a:r>
              <a:rPr lang="en-US" sz="2400" dirty="0" err="1" smtClean="0"/>
              <a:t>Novosoft</a:t>
            </a:r>
            <a:r>
              <a:rPr lang="en-US" sz="2400" dirty="0" smtClean="0"/>
              <a:t> for UML 1.4 and </a:t>
            </a:r>
            <a:r>
              <a:rPr lang="en-US" sz="2400" dirty="0" err="1" smtClean="0"/>
              <a:t>xmi</a:t>
            </a:r>
            <a:r>
              <a:rPr lang="en-US" sz="2400" dirty="0" smtClean="0"/>
              <a:t> 1.3.</a:t>
            </a:r>
          </a:p>
          <a:p>
            <a:pPr algn="just"/>
            <a:r>
              <a:rPr lang="en-US" sz="2400" dirty="0" err="1" smtClean="0"/>
              <a:t>Omondo</a:t>
            </a:r>
            <a:r>
              <a:rPr lang="en-US" sz="2400" dirty="0" smtClean="0"/>
              <a:t> partners with Eclipse, OMG and IBM for providing the software solutions for business needs.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06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latin typeface="Trebuchet MS" panose="020B0603020202020204" pitchFamily="34" charset="0"/>
              </a:rPr>
              <a:t>Repository </a:t>
            </a:r>
            <a:r>
              <a:rPr lang="en-US" sz="3600" i="1" dirty="0" smtClean="0">
                <a:latin typeface="Trebuchet MS" panose="020B0603020202020204" pitchFamily="34" charset="0"/>
              </a:rPr>
              <a:t>Support 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EclipseUML</a:t>
            </a:r>
            <a:r>
              <a:rPr lang="en-US" sz="2400" dirty="0" smtClean="0"/>
              <a:t> consists of an EMF-based implementation of the UMLTM 2.x </a:t>
            </a:r>
            <a:r>
              <a:rPr lang="en-US" sz="2400" dirty="0" err="1" smtClean="0"/>
              <a:t>metamodel</a:t>
            </a:r>
            <a:r>
              <a:rPr lang="en-US" sz="2400" dirty="0" smtClean="0"/>
              <a:t> for the Eclipse platform</a:t>
            </a:r>
            <a:r>
              <a:rPr lang="en-US" sz="2400" dirty="0" smtClean="0"/>
              <a:t>. Developers </a:t>
            </a:r>
            <a:r>
              <a:rPr lang="en-US" sz="2400" dirty="0" smtClean="0"/>
              <a:t>can use the code from uml2 project repository(git://git.eclipse.org/gitroot/uml2/org.eclipse.uml2.git) to experiment, test, build, create patches, issue pull requests, etc. There is a proper versioning done every year.</a:t>
            </a:r>
            <a:br>
              <a:rPr lang="en-US" sz="2400" dirty="0" smtClean="0"/>
            </a:b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5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latin typeface="Trebuchet MS" panose="020B0603020202020204" pitchFamily="34" charset="0"/>
              </a:rPr>
              <a:t>Round-Trip Engineering</a:t>
            </a: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UML </a:t>
            </a:r>
            <a:r>
              <a:rPr lang="en-US" sz="2400" dirty="0" smtClean="0"/>
              <a:t>to Java, Java to UML</a:t>
            </a:r>
            <a:br>
              <a:rPr lang="en-US" sz="2400" dirty="0" smtClean="0"/>
            </a:br>
            <a:r>
              <a:rPr lang="en-US" sz="2400" dirty="0" smtClean="0"/>
              <a:t>UML to C#, C# to UML</a:t>
            </a:r>
            <a:br>
              <a:rPr lang="en-US" sz="2400" dirty="0" smtClean="0"/>
            </a:br>
            <a:r>
              <a:rPr lang="en-US" sz="2400" dirty="0" smtClean="0"/>
              <a:t>UML to PHP, PHP to UML</a:t>
            </a:r>
            <a:br>
              <a:rPr lang="en-US" sz="2400" dirty="0" smtClean="0"/>
            </a:br>
            <a:r>
              <a:rPr lang="en-US" sz="2400" dirty="0" smtClean="0"/>
              <a:t>UML to C++, C++ to UML</a:t>
            </a:r>
            <a:br>
              <a:rPr lang="en-US" sz="2400" dirty="0" smtClean="0"/>
            </a:br>
            <a:r>
              <a:rPr lang="en-US" sz="2400" dirty="0" smtClean="0"/>
              <a:t>It uses a common XMI schema to facilitate interchange of semantic models, </a:t>
            </a:r>
            <a:r>
              <a:rPr lang="en-US" sz="2400" dirty="0" smtClean="0"/>
              <a:t>test cases </a:t>
            </a:r>
            <a:r>
              <a:rPr lang="en-US" sz="2400" dirty="0" smtClean="0"/>
              <a:t>etc.</a:t>
            </a: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2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of java to UML </a:t>
            </a: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7729" y="1282390"/>
            <a:ext cx="4843344" cy="514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41074" y="1918010"/>
            <a:ext cx="336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on your JPA project in your </a:t>
            </a:r>
            <a:r>
              <a:rPr lang="en-US" b="1" dirty="0" smtClean="0"/>
              <a:t>Package Explorer &gt; UML &gt; Create/Update UML Model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latin typeface="Trebuchet MS" panose="020B0603020202020204" pitchFamily="34" charset="0"/>
              </a:rPr>
              <a:t> </a:t>
            </a:r>
            <a:r>
              <a:rPr lang="en-US" sz="3600" i="1" dirty="0">
                <a:latin typeface="Trebuchet MS" panose="020B0603020202020204" pitchFamily="34" charset="0"/>
              </a:rPr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2400" dirty="0" err="1" smtClean="0"/>
              <a:t>EclipseUML</a:t>
            </a:r>
            <a:r>
              <a:rPr lang="en-US" sz="2400" dirty="0" smtClean="0"/>
              <a:t> has the documentation generation feature which can be accessed from the menu bar.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 smtClean="0"/>
              <a:t>provides scope for generating documentation either for the selected elements or for the whole project.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 smtClean="0"/>
              <a:t>also provides various templates for document generation. The document generated has HTML pages of packages, diagrams and classes.</a:t>
            </a: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6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Sample generated Documentation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8502" y="1538868"/>
            <a:ext cx="6908864" cy="408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69115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http://www.uml2.org/documentation_eclipseuml_2008/docgen/launching.html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latin typeface="Trebuchet MS" panose="020B0603020202020204" pitchFamily="34" charset="0"/>
              </a:rPr>
              <a:t>Data Modeling Integration</a:t>
            </a:r>
            <a:br>
              <a:rPr lang="en-US" sz="3600" i="1" dirty="0">
                <a:latin typeface="Trebuchet MS" panose="020B0603020202020204" pitchFamily="34" charset="0"/>
              </a:rPr>
            </a:br>
            <a:endParaRPr lang="en-US" sz="3600" i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smtClean="0"/>
              <a:t>To </a:t>
            </a:r>
            <a:r>
              <a:rPr lang="en-US" sz="2400" dirty="0" smtClean="0"/>
              <a:t>reverse an existing Database into the Class diagram you need to use </a:t>
            </a:r>
            <a:r>
              <a:rPr lang="en-US" sz="2400" dirty="0" err="1" smtClean="0"/>
              <a:t>EclipseUML</a:t>
            </a:r>
            <a:r>
              <a:rPr lang="en-US" sz="2400" dirty="0" smtClean="0"/>
              <a:t> plug-in. It is not possible to reverse an existing database if you don't use the </a:t>
            </a:r>
            <a:r>
              <a:rPr lang="en-US" sz="2400" dirty="0" err="1" smtClean="0"/>
              <a:t>EclipseUML</a:t>
            </a:r>
            <a:r>
              <a:rPr lang="en-US" sz="2400" dirty="0" smtClean="0"/>
              <a:t> JEE build including Eclipse 3.3 </a:t>
            </a:r>
            <a:r>
              <a:rPr lang="en-US" sz="2400" dirty="0" err="1" smtClean="0"/>
              <a:t>Europa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470212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936" y="6167998"/>
            <a:ext cx="7886700" cy="0"/>
          </a:xfrm>
          <a:prstGeom prst="line">
            <a:avLst/>
          </a:prstGeom>
          <a:ln w="381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" y="78395"/>
            <a:ext cx="1270001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416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UML Tool Assessment EcclipseUML and PowerDesigner</vt:lpstr>
      <vt:lpstr>Agenda</vt:lpstr>
      <vt:lpstr>Introduction – EclipseUML</vt:lpstr>
      <vt:lpstr>Repository Support </vt:lpstr>
      <vt:lpstr>Round-Trip Engineering</vt:lpstr>
      <vt:lpstr>Example of java to UML </vt:lpstr>
      <vt:lpstr> Documentation</vt:lpstr>
      <vt:lpstr>Sample generated Documentation</vt:lpstr>
      <vt:lpstr>Data Modeling Integration </vt:lpstr>
      <vt:lpstr>Model Navigation</vt:lpstr>
      <vt:lpstr>Printing Support</vt:lpstr>
      <vt:lpstr>Diagram Views</vt:lpstr>
      <vt:lpstr>Exporting Diagrams</vt:lpstr>
      <vt:lpstr>Robustness</vt:lpstr>
      <vt:lpstr>New Releases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EdgeSec: Design of an Edge Layer Security Service to Enhance IoT Security</dc:title>
  <dc:creator>Windows User</dc:creator>
  <cp:lastModifiedBy>sai</cp:lastModifiedBy>
  <cp:revision>167</cp:revision>
  <dcterms:created xsi:type="dcterms:W3CDTF">2017-05-06T22:25:31Z</dcterms:created>
  <dcterms:modified xsi:type="dcterms:W3CDTF">2017-09-21T00:10:55Z</dcterms:modified>
</cp:coreProperties>
</file>