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69" r:id="rId3"/>
    <p:sldId id="282" r:id="rId4"/>
    <p:sldId id="260" r:id="rId5"/>
    <p:sldId id="292" r:id="rId6"/>
    <p:sldId id="262" r:id="rId7"/>
    <p:sldId id="271" r:id="rId8"/>
    <p:sldId id="272" r:id="rId9"/>
    <p:sldId id="283" r:id="rId10"/>
    <p:sldId id="270" r:id="rId11"/>
    <p:sldId id="284" r:id="rId12"/>
    <p:sldId id="273" r:id="rId13"/>
    <p:sldId id="274" r:id="rId14"/>
    <p:sldId id="275" r:id="rId15"/>
    <p:sldId id="285" r:id="rId16"/>
    <p:sldId id="276" r:id="rId17"/>
    <p:sldId id="286" r:id="rId18"/>
    <p:sldId id="277" r:id="rId19"/>
    <p:sldId id="287" r:id="rId20"/>
    <p:sldId id="278" r:id="rId21"/>
    <p:sldId id="288" r:id="rId22"/>
    <p:sldId id="279" r:id="rId23"/>
    <p:sldId id="280" r:id="rId24"/>
    <p:sldId id="289" r:id="rId25"/>
    <p:sldId id="293" r:id="rId26"/>
    <p:sldId id="290" r:id="rId27"/>
    <p:sldId id="281" r:id="rId28"/>
    <p:sldId id="291" r:id="rId29"/>
  </p:sldIdLst>
  <p:sldSz cx="9144000" cy="5143500" type="screen16x9"/>
  <p:notesSz cx="6858000" cy="9144000"/>
  <p:embeddedFontLst>
    <p:embeddedFont>
      <p:font typeface="Montserra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66" autoAdjust="0"/>
    <p:restoredTop sz="94660"/>
  </p:normalViewPr>
  <p:slideViewPr>
    <p:cSldViewPr snapToGrid="0">
      <p:cViewPr varScale="1">
        <p:scale>
          <a:sx n="98" d="100"/>
          <a:sy n="98" d="100"/>
        </p:scale>
        <p:origin x="29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9516820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5810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44657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4801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4881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27582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26150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0662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35081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2478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7572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84046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5787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7925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95098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763682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46602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11741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36073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0432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2999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69996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7286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03298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62105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530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0101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s://maken.wikiwijs.nl/89222/Mensen_onder_de_grond?_escaped_fragment_=page-2607338"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30114" y="0"/>
            <a:ext cx="8598136" cy="4859676"/>
          </a:xfrm>
          <a:prstGeom prst="rect">
            <a:avLst/>
          </a:prstGeom>
          <a:noFill/>
          <a:ln>
            <a:noFill/>
          </a:ln>
        </p:spPr>
        <p:txBody>
          <a:bodyPr spcFirstLastPara="1" wrap="square" lIns="91425" tIns="91425" rIns="91425" bIns="91425" anchor="b" anchorCtr="0">
            <a:noAutofit/>
          </a:bodyPr>
          <a:lstStyle/>
          <a:p>
            <a:pPr marL="0" lvl="0" indent="0" algn="l" rtl="0">
              <a:lnSpc>
                <a:spcPct val="15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Capstone Project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r>
              <a:rPr lang="en-US" sz="3600" b="1" dirty="0">
                <a:solidFill>
                  <a:schemeClr val="lt1"/>
                </a:solidFill>
                <a:latin typeface="Montserrat"/>
                <a:ea typeface="Montserrat"/>
                <a:cs typeface="Montserrat"/>
                <a:sym typeface="Montserrat"/>
              </a:rPr>
              <a:t>Hotel Booking Analysis </a:t>
            </a:r>
            <a:br>
              <a:rPr lang="en-US" sz="3600" b="1" dirty="0">
                <a:solidFill>
                  <a:schemeClr val="lt1"/>
                </a:solidFill>
                <a:latin typeface="Montserrat"/>
                <a:ea typeface="Montserrat"/>
                <a:cs typeface="Montserrat"/>
                <a:sym typeface="Montserrat"/>
              </a:rPr>
            </a:br>
            <a:r>
              <a:rPr lang="en-US" sz="3600" b="1" dirty="0">
                <a:solidFill>
                  <a:schemeClr val="lt1"/>
                </a:solidFill>
                <a:latin typeface="Montserrat"/>
                <a:ea typeface="Montserrat"/>
                <a:cs typeface="Montserrat"/>
                <a:sym typeface="Montserrat"/>
              </a:rPr>
              <a:t/>
            </a:r>
            <a:br>
              <a:rPr lang="en-US" sz="3600" b="1" dirty="0">
                <a:solidFill>
                  <a:schemeClr val="lt1"/>
                </a:solidFill>
                <a:latin typeface="Montserrat"/>
                <a:ea typeface="Montserrat"/>
                <a:cs typeface="Montserrat"/>
                <a:sym typeface="Montserrat"/>
              </a:rPr>
            </a:br>
            <a:r>
              <a:rPr lang="en-US" sz="3600" b="1" dirty="0">
                <a:solidFill>
                  <a:schemeClr val="lt1"/>
                </a:solidFill>
                <a:latin typeface="Montserrat"/>
                <a:ea typeface="Montserrat"/>
                <a:cs typeface="Montserrat"/>
                <a:sym typeface="Montserrat"/>
              </a:rPr>
              <a:t/>
            </a:r>
            <a:br>
              <a:rPr lang="en-US" sz="3600" b="1" dirty="0">
                <a:solidFill>
                  <a:schemeClr val="lt1"/>
                </a:solidFill>
                <a:latin typeface="Montserrat"/>
                <a:ea typeface="Montserrat"/>
                <a:cs typeface="Montserrat"/>
                <a:sym typeface="Montserrat"/>
              </a:rPr>
            </a:b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486" y="2161233"/>
            <a:ext cx="7595392" cy="29822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2)Cancelled bookings</a:t>
            </a:r>
            <a:endParaRPr lang="en-US" dirty="0">
              <a:solidFill>
                <a:srgbClr val="FF0000"/>
              </a:solidFill>
            </a:endParaRPr>
          </a:p>
        </p:txBody>
      </p:sp>
      <p:pic>
        <p:nvPicPr>
          <p:cNvPr id="6" name="Picture 5"/>
          <p:cNvPicPr>
            <a:picLocks noChangeAspect="1"/>
          </p:cNvPicPr>
          <p:nvPr/>
        </p:nvPicPr>
        <p:blipFill rotWithShape="1">
          <a:blip r:embed="rId3"/>
          <a:srcRect l="3617" t="24574" r="58192" b="15444"/>
          <a:stretch/>
        </p:blipFill>
        <p:spPr>
          <a:xfrm>
            <a:off x="5493497" y="601988"/>
            <a:ext cx="3492230" cy="43591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496111" y="671209"/>
            <a:ext cx="4309353" cy="738664"/>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 We can clearly seen that amongst the total booking count of cancelled booking is 44224 which is 27.48 % of total booking</a:t>
            </a:r>
            <a:endParaRPr lang="en-US" dirty="0"/>
          </a:p>
        </p:txBody>
      </p:sp>
      <p:pic>
        <p:nvPicPr>
          <p:cNvPr id="8" name="Picture 7"/>
          <p:cNvPicPr>
            <a:picLocks noChangeAspect="1"/>
          </p:cNvPicPr>
          <p:nvPr/>
        </p:nvPicPr>
        <p:blipFill>
          <a:blip r:embed="rId4"/>
          <a:stretch>
            <a:fillRect/>
          </a:stretch>
        </p:blipFill>
        <p:spPr>
          <a:xfrm>
            <a:off x="496111" y="2149813"/>
            <a:ext cx="4886325" cy="28112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59280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2)Cancelled bookings</a:t>
            </a:r>
            <a:endParaRPr lang="en-US" dirty="0">
              <a:solidFill>
                <a:srgbClr val="FF0000"/>
              </a:solidFill>
            </a:endParaRPr>
          </a:p>
        </p:txBody>
      </p:sp>
      <p:sp>
        <p:nvSpPr>
          <p:cNvPr id="7" name="TextBox 6"/>
          <p:cNvSpPr txBox="1"/>
          <p:nvPr/>
        </p:nvSpPr>
        <p:spPr>
          <a:xfrm>
            <a:off x="156192" y="734102"/>
            <a:ext cx="4309353" cy="1169551"/>
          </a:xfrm>
          <a:prstGeom prst="rect">
            <a:avLst/>
          </a:prstGeom>
          <a:noFill/>
        </p:spPr>
        <p:txBody>
          <a:bodyPr wrap="square" rtlCol="0">
            <a:spAutoFit/>
          </a:bodyPr>
          <a:lstStyle/>
          <a:p>
            <a:pPr marL="342900" indent="-342900">
              <a:buAutoNum type="arabicParenR"/>
            </a:pPr>
            <a:r>
              <a:rPr lang="en-US" dirty="0" smtClean="0"/>
              <a:t>We can have deeper look into a data then we can realized the booking from which Hotel category has more confirm booking and cancellation coming from</a:t>
            </a:r>
          </a:p>
          <a:p>
            <a:pPr marL="342900" indent="-342900">
              <a:buAutoNum type="arabicParenR"/>
            </a:pPr>
            <a:r>
              <a:rPr lang="en-US" dirty="0" smtClean="0"/>
              <a:t>City hotels have max number of cancellation.</a:t>
            </a:r>
            <a:endParaRPr lang="en-US" dirty="0"/>
          </a:p>
        </p:txBody>
      </p:sp>
      <p:pic>
        <p:nvPicPr>
          <p:cNvPr id="3" name="Picture 2"/>
          <p:cNvPicPr>
            <a:picLocks noChangeAspect="1"/>
          </p:cNvPicPr>
          <p:nvPr/>
        </p:nvPicPr>
        <p:blipFill>
          <a:blip r:embed="rId3"/>
          <a:stretch>
            <a:fillRect/>
          </a:stretch>
        </p:blipFill>
        <p:spPr>
          <a:xfrm>
            <a:off x="4659549" y="509500"/>
            <a:ext cx="4066163" cy="43555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4"/>
          <a:stretch>
            <a:fillRect/>
          </a:stretch>
        </p:blipFill>
        <p:spPr>
          <a:xfrm>
            <a:off x="156192" y="2024598"/>
            <a:ext cx="4503357" cy="2987299"/>
          </a:xfrm>
          <a:prstGeom prst="rect">
            <a:avLst/>
          </a:prstGeom>
        </p:spPr>
      </p:pic>
    </p:spTree>
    <p:extLst>
      <p:ext uri="{BB962C8B-B14F-4D97-AF65-F5344CB8AC3E}">
        <p14:creationId xmlns:p14="http://schemas.microsoft.com/office/powerpoint/2010/main" val="1145827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724942"/>
            <a:ext cx="8512500" cy="356935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315750" y="201723"/>
            <a:ext cx="5462480" cy="523220"/>
          </a:xfrm>
          <a:prstGeom prst="rect">
            <a:avLst/>
          </a:prstGeom>
        </p:spPr>
        <p:txBody>
          <a:bodyPr wrap="square">
            <a:spAutoFit/>
          </a:bodyPr>
          <a:lstStyle/>
          <a:p>
            <a:r>
              <a:rPr lang="en-US" b="1" dirty="0">
                <a:solidFill>
                  <a:srgbClr val="FF0000"/>
                </a:solidFill>
              </a:rPr>
              <a:t>3)Average Daily Rate (ADR) :- dividing the sum of all lodging transactions by the total number of staying nights</a:t>
            </a:r>
            <a:endParaRPr lang="en-US" dirty="0">
              <a:solidFill>
                <a:srgbClr val="FF0000"/>
              </a:solidFill>
            </a:endParaRPr>
          </a:p>
        </p:txBody>
      </p:sp>
      <p:pic>
        <p:nvPicPr>
          <p:cNvPr id="3" name="Picture 2"/>
          <p:cNvPicPr>
            <a:picLocks noChangeAspect="1"/>
          </p:cNvPicPr>
          <p:nvPr/>
        </p:nvPicPr>
        <p:blipFill>
          <a:blip r:embed="rId3"/>
          <a:stretch>
            <a:fillRect/>
          </a:stretch>
        </p:blipFill>
        <p:spPr>
          <a:xfrm>
            <a:off x="4372377" y="724944"/>
            <a:ext cx="4455873" cy="42784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310734" y="982015"/>
            <a:ext cx="3907097" cy="3539430"/>
          </a:xfrm>
          <a:prstGeom prst="rect">
            <a:avLst/>
          </a:prstGeom>
        </p:spPr>
        <p:txBody>
          <a:bodyPr wrap="square">
            <a:spAutoFit/>
          </a:bodyPr>
          <a:lstStyle/>
          <a:p>
            <a:r>
              <a:rPr lang="en-US" dirty="0"/>
              <a:t>1.Blue margin indicates Resort Hotel .</a:t>
            </a:r>
          </a:p>
          <a:p>
            <a:endParaRPr lang="en-US" dirty="0"/>
          </a:p>
          <a:p>
            <a:r>
              <a:rPr lang="en-US" dirty="0"/>
              <a:t>2.Red margin indicates City Hotel.</a:t>
            </a:r>
          </a:p>
          <a:p>
            <a:endParaRPr lang="en-US" dirty="0"/>
          </a:p>
          <a:p>
            <a:r>
              <a:rPr lang="en-US" dirty="0"/>
              <a:t>3.Resort hotels, the average daily rate is more expensive during august, </a:t>
            </a:r>
            <a:r>
              <a:rPr lang="en-US" dirty="0" err="1"/>
              <a:t>july</a:t>
            </a:r>
            <a:r>
              <a:rPr lang="en-US" dirty="0"/>
              <a:t> and </a:t>
            </a:r>
            <a:r>
              <a:rPr lang="en-US" dirty="0" err="1"/>
              <a:t>september</a:t>
            </a:r>
            <a:r>
              <a:rPr lang="en-US" dirty="0"/>
              <a:t>.</a:t>
            </a:r>
          </a:p>
          <a:p>
            <a:endParaRPr lang="en-US" dirty="0"/>
          </a:p>
          <a:p>
            <a:r>
              <a:rPr lang="en-US" dirty="0"/>
              <a:t>4.For city hotels, the average daily rate is more expensive during </a:t>
            </a:r>
            <a:r>
              <a:rPr lang="en-US" dirty="0" smtClean="0"/>
              <a:t>august,jully, </a:t>
            </a:r>
            <a:r>
              <a:rPr lang="en-US" dirty="0" err="1"/>
              <a:t>june</a:t>
            </a:r>
            <a:r>
              <a:rPr lang="en-US" dirty="0"/>
              <a:t> and may</a:t>
            </a:r>
            <a:r>
              <a:rPr lang="en-US" dirty="0" smtClean="0"/>
              <a:t>.</a:t>
            </a:r>
          </a:p>
          <a:p>
            <a:endParaRPr lang="en-US" dirty="0"/>
          </a:p>
          <a:p>
            <a:r>
              <a:rPr lang="en-US" dirty="0"/>
              <a:t>The average daily rate (ADR) shows how much revenue is made per room on average. The higher the ADR, the better. A rising ADR suggests that </a:t>
            </a:r>
            <a:r>
              <a:rPr lang="en-US" b="1" dirty="0"/>
              <a:t>a hotel is increasing the money it's making from renting out rooms</a:t>
            </a:r>
            <a:r>
              <a:rPr lang="en-US" dirty="0"/>
              <a:t>.</a:t>
            </a:r>
          </a:p>
          <a:p>
            <a:endParaRPr lang="en-US" dirty="0"/>
          </a:p>
        </p:txBody>
      </p:sp>
    </p:spTree>
    <p:extLst>
      <p:ext uri="{BB962C8B-B14F-4D97-AF65-F5344CB8AC3E}">
        <p14:creationId xmlns:p14="http://schemas.microsoft.com/office/powerpoint/2010/main" val="1484088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4)Now lets check the arrival date by months</a:t>
            </a:r>
            <a:endParaRPr lang="en-US" dirty="0">
              <a:solidFill>
                <a:srgbClr val="FF0000"/>
              </a:solidFill>
            </a:endParaRPr>
          </a:p>
        </p:txBody>
      </p:sp>
      <p:sp>
        <p:nvSpPr>
          <p:cNvPr id="4" name="TextBox 3">
            <a:extLst>
              <a:ext uri="{FF2B5EF4-FFF2-40B4-BE49-F238E27FC236}">
                <a16:creationId xmlns:a16="http://schemas.microsoft.com/office/drawing/2014/main" xmlns="" id="{37A25475-9726-C92F-4ACE-9E6E73642AC0}"/>
              </a:ext>
            </a:extLst>
          </p:cNvPr>
          <p:cNvSpPr txBox="1"/>
          <p:nvPr/>
        </p:nvSpPr>
        <p:spPr>
          <a:xfrm>
            <a:off x="457200" y="592428"/>
            <a:ext cx="8226178" cy="2246769"/>
          </a:xfrm>
          <a:prstGeom prst="rect">
            <a:avLst/>
          </a:prstGeom>
          <a:noFill/>
        </p:spPr>
        <p:txBody>
          <a:bodyPr wrap="square" rtlCol="0">
            <a:spAutoFit/>
          </a:bodyPr>
          <a:lstStyle/>
          <a:p>
            <a:r>
              <a:rPr lang="en-IN" dirty="0"/>
              <a:t>a.  The arrivals of customers is more in the month of August and next month with more numbers of </a:t>
            </a:r>
          </a:p>
          <a:p>
            <a:r>
              <a:rPr lang="en-IN" dirty="0"/>
              <a:t>      arrivals was in the month of July </a:t>
            </a:r>
            <a:r>
              <a:rPr lang="en-IN" dirty="0" smtClean="0"/>
              <a:t>comparatively </a:t>
            </a:r>
            <a:r>
              <a:rPr lang="en-IN" dirty="0"/>
              <a:t>less arrivals in other months .</a:t>
            </a:r>
          </a:p>
          <a:p>
            <a:endParaRPr lang="en-IN" dirty="0"/>
          </a:p>
          <a:p>
            <a:pPr marL="342900" indent="-342900">
              <a:buAutoNum type="alphaLcPeriod" startAt="2"/>
            </a:pPr>
            <a:r>
              <a:rPr lang="en-IN" dirty="0"/>
              <a:t>In the month of august the number of arrivals are more than 10,000.</a:t>
            </a:r>
          </a:p>
          <a:p>
            <a:pPr marL="342900" indent="-342900">
              <a:buAutoNum type="alphaLcPeriod" startAt="2"/>
            </a:pPr>
            <a:endParaRPr lang="en-IN" dirty="0"/>
          </a:p>
          <a:p>
            <a:pPr marL="342900" indent="-342900">
              <a:buAutoNum type="alphaLcPeriod" startAt="2"/>
            </a:pPr>
            <a:r>
              <a:rPr lang="en-IN" dirty="0"/>
              <a:t>In the month of July the arrivals are equal to </a:t>
            </a:r>
            <a:r>
              <a:rPr lang="en-IN" dirty="0" smtClean="0"/>
              <a:t>12663</a:t>
            </a:r>
            <a:endParaRPr lang="en-IN" dirty="0"/>
          </a:p>
          <a:p>
            <a:pPr marL="342900" indent="-342900">
              <a:buAutoNum type="alphaLcPeriod" startAt="2"/>
            </a:pPr>
            <a:endParaRPr lang="en-IN" dirty="0"/>
          </a:p>
          <a:p>
            <a:pPr marL="342900" indent="-342900">
              <a:buAutoNum type="alphaLcPeriod" startAt="2"/>
            </a:pPr>
            <a:r>
              <a:rPr lang="en-IN" dirty="0"/>
              <a:t>The number of arrivals were even good in number in the month of September, October, march,</a:t>
            </a:r>
          </a:p>
          <a:p>
            <a:r>
              <a:rPr lang="en-IN" dirty="0"/>
              <a:t>       </a:t>
            </a:r>
            <a:r>
              <a:rPr lang="en-IN" dirty="0" err="1"/>
              <a:t>april</a:t>
            </a:r>
            <a:r>
              <a:rPr lang="en-IN" dirty="0"/>
              <a:t>, may, June.</a:t>
            </a:r>
          </a:p>
          <a:p>
            <a:pPr marL="342900" indent="-342900">
              <a:buAutoNum type="alphaLcPeriod" startAt="2"/>
            </a:pPr>
            <a:endParaRPr lang="en-IN" dirty="0"/>
          </a:p>
        </p:txBody>
      </p:sp>
      <p:pic>
        <p:nvPicPr>
          <p:cNvPr id="5" name="Picture 4"/>
          <p:cNvPicPr>
            <a:picLocks noChangeAspect="1"/>
          </p:cNvPicPr>
          <p:nvPr/>
        </p:nvPicPr>
        <p:blipFill>
          <a:blip r:embed="rId3"/>
          <a:stretch>
            <a:fillRect/>
          </a:stretch>
        </p:blipFill>
        <p:spPr>
          <a:xfrm>
            <a:off x="136187" y="2704289"/>
            <a:ext cx="8868204" cy="2317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6904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499"/>
            <a:ext cx="8512500" cy="526023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145089" y="52226"/>
            <a:ext cx="5462480" cy="307777"/>
          </a:xfrm>
          <a:prstGeom prst="rect">
            <a:avLst/>
          </a:prstGeom>
        </p:spPr>
        <p:txBody>
          <a:bodyPr wrap="square">
            <a:spAutoFit/>
          </a:bodyPr>
          <a:lstStyle/>
          <a:p>
            <a:r>
              <a:rPr lang="en-US" b="1" dirty="0">
                <a:solidFill>
                  <a:srgbClr val="FF0000"/>
                </a:solidFill>
              </a:rPr>
              <a:t>5)Market Segment</a:t>
            </a:r>
            <a:endParaRPr lang="en-US" dirty="0">
              <a:solidFill>
                <a:srgbClr val="FF0000"/>
              </a:solidFill>
            </a:endParaRPr>
          </a:p>
        </p:txBody>
      </p:sp>
      <p:sp>
        <p:nvSpPr>
          <p:cNvPr id="4" name="Rectangle 3"/>
          <p:cNvSpPr/>
          <p:nvPr/>
        </p:nvSpPr>
        <p:spPr>
          <a:xfrm>
            <a:off x="145089" y="409920"/>
            <a:ext cx="5618948" cy="1846659"/>
          </a:xfrm>
          <a:prstGeom prst="rect">
            <a:avLst/>
          </a:prstGeom>
        </p:spPr>
        <p:txBody>
          <a:bodyPr wrap="square">
            <a:spAutoFit/>
          </a:bodyPr>
          <a:lstStyle/>
          <a:p>
            <a:pPr marL="285750" indent="-285750">
              <a:buFont typeface="Wingdings" panose="05000000000000000000" pitchFamily="2" charset="2"/>
              <a:buChar char="q"/>
            </a:pPr>
            <a:r>
              <a:rPr lang="en-US" sz="1200" dirty="0"/>
              <a:t>Lets check the Market segment designation. In categories, the term “TA” means “Travel Agents” and “TO” means “Tour Operators”.</a:t>
            </a:r>
          </a:p>
          <a:p>
            <a:endParaRPr lang="en-US" sz="1200" dirty="0"/>
          </a:p>
          <a:p>
            <a:pPr marL="342900" indent="-342900">
              <a:buFont typeface="Wingdings" panose="05000000000000000000" pitchFamily="2" charset="2"/>
              <a:buChar char="q"/>
            </a:pPr>
            <a:r>
              <a:rPr lang="en-US" sz="1200" dirty="0"/>
              <a:t>When hotels </a:t>
            </a:r>
            <a:r>
              <a:rPr lang="en-US" sz="1200" dirty="0" smtClean="0"/>
              <a:t>collaborate </a:t>
            </a:r>
            <a:r>
              <a:rPr lang="en-US" sz="1200" dirty="0"/>
              <a:t>effectively with online TA they reduce their inventories of </a:t>
            </a:r>
            <a:r>
              <a:rPr lang="en-US" sz="1200" dirty="0" smtClean="0"/>
              <a:t>uncooked </a:t>
            </a:r>
            <a:r>
              <a:rPr lang="en-US" sz="1200" dirty="0"/>
              <a:t>rooms and boost revenue .</a:t>
            </a:r>
          </a:p>
          <a:p>
            <a:endParaRPr lang="en-US" sz="1200" dirty="0"/>
          </a:p>
          <a:p>
            <a:pPr marL="285750" indent="-285750">
              <a:buFont typeface="Wingdings" panose="05000000000000000000" pitchFamily="2" charset="2"/>
              <a:buChar char="q"/>
            </a:pPr>
            <a:r>
              <a:rPr lang="en-US" sz="1200" dirty="0"/>
              <a:t>Compared to other market segment designation online TA is high in range.</a:t>
            </a:r>
          </a:p>
          <a:p>
            <a:r>
              <a:rPr lang="en-US" dirty="0" smtClean="0"/>
              <a:t>       </a:t>
            </a:r>
            <a:r>
              <a:rPr lang="en-US" sz="1200" dirty="0" smtClean="0"/>
              <a:t>With 56477.</a:t>
            </a:r>
            <a:endParaRPr lang="en-US" sz="1200" dirty="0"/>
          </a:p>
          <a:p>
            <a:endParaRPr lang="en-US" dirty="0"/>
          </a:p>
        </p:txBody>
      </p:sp>
      <p:pic>
        <p:nvPicPr>
          <p:cNvPr id="5" name="Picture 4"/>
          <p:cNvPicPr>
            <a:picLocks noChangeAspect="1"/>
          </p:cNvPicPr>
          <p:nvPr/>
        </p:nvPicPr>
        <p:blipFill>
          <a:blip r:embed="rId3"/>
          <a:stretch>
            <a:fillRect/>
          </a:stretch>
        </p:blipFill>
        <p:spPr>
          <a:xfrm>
            <a:off x="165372" y="2384249"/>
            <a:ext cx="8662878" cy="25441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4"/>
          <a:srcRect l="4681" t="31764" r="61809" b="31764"/>
          <a:stretch/>
        </p:blipFill>
        <p:spPr>
          <a:xfrm>
            <a:off x="5756941" y="409665"/>
            <a:ext cx="3064213" cy="18750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54389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499"/>
            <a:ext cx="8512500" cy="526023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145089" y="52226"/>
            <a:ext cx="5462480" cy="307777"/>
          </a:xfrm>
          <a:prstGeom prst="rect">
            <a:avLst/>
          </a:prstGeom>
        </p:spPr>
        <p:txBody>
          <a:bodyPr wrap="square">
            <a:spAutoFit/>
          </a:bodyPr>
          <a:lstStyle/>
          <a:p>
            <a:r>
              <a:rPr lang="en-US" b="1" dirty="0" smtClean="0">
                <a:solidFill>
                  <a:srgbClr val="FF0000"/>
                </a:solidFill>
              </a:rPr>
              <a:t>Market </a:t>
            </a:r>
            <a:r>
              <a:rPr lang="en-US" b="1" dirty="0">
                <a:solidFill>
                  <a:srgbClr val="FF0000"/>
                </a:solidFill>
              </a:rPr>
              <a:t>Segment</a:t>
            </a:r>
            <a:endParaRPr lang="en-US" dirty="0">
              <a:solidFill>
                <a:srgbClr val="FF0000"/>
              </a:solidFill>
            </a:endParaRPr>
          </a:p>
        </p:txBody>
      </p:sp>
      <p:sp>
        <p:nvSpPr>
          <p:cNvPr id="4" name="Rectangle 3"/>
          <p:cNvSpPr/>
          <p:nvPr/>
        </p:nvSpPr>
        <p:spPr>
          <a:xfrm>
            <a:off x="145089" y="409920"/>
            <a:ext cx="5618948" cy="1600438"/>
          </a:xfrm>
          <a:prstGeom prst="rect">
            <a:avLst/>
          </a:prstGeom>
        </p:spPr>
        <p:txBody>
          <a:bodyPr wrap="square">
            <a:spAutoFit/>
          </a:bodyPr>
          <a:lstStyle/>
          <a:p>
            <a:r>
              <a:rPr lang="en-US" dirty="0" smtClean="0"/>
              <a:t>The market segment graph follows below pattern</a:t>
            </a:r>
          </a:p>
          <a:p>
            <a:pPr marL="285750" indent="-285750">
              <a:buFont typeface="Arial" panose="020B0604020202020204" pitchFamily="34" charset="0"/>
              <a:buChar char="•"/>
            </a:pPr>
            <a:r>
              <a:rPr lang="en-US" dirty="0" smtClean="0"/>
              <a:t>Online TA (travel Agent) – 59 %</a:t>
            </a:r>
          </a:p>
          <a:p>
            <a:pPr marL="285750" indent="-285750">
              <a:buFont typeface="Arial" panose="020B0604020202020204" pitchFamily="34" charset="0"/>
              <a:buChar char="•"/>
            </a:pPr>
            <a:r>
              <a:rPr lang="en-US" dirty="0" smtClean="0"/>
              <a:t>Offline TA/TO                  - 15 % </a:t>
            </a:r>
          </a:p>
          <a:p>
            <a:pPr marL="285750" indent="-285750">
              <a:buFont typeface="Arial" panose="020B0604020202020204" pitchFamily="34" charset="0"/>
              <a:buChar char="•"/>
            </a:pPr>
            <a:r>
              <a:rPr lang="en-US" dirty="0" smtClean="0"/>
              <a:t>Direct booking                 - 13 %</a:t>
            </a:r>
          </a:p>
          <a:p>
            <a:pPr marL="285750" indent="-285750">
              <a:buFont typeface="Arial" panose="020B0604020202020204" pitchFamily="34" charset="0"/>
              <a:buChar char="•"/>
            </a:pPr>
            <a:r>
              <a:rPr lang="en-US" dirty="0" smtClean="0"/>
              <a:t>Total more than 87% booking are happening from above three mode only</a:t>
            </a:r>
            <a:endParaRPr lang="en-US" dirty="0"/>
          </a:p>
          <a:p>
            <a:endParaRPr lang="en-US" dirty="0"/>
          </a:p>
        </p:txBody>
      </p:sp>
      <p:pic>
        <p:nvPicPr>
          <p:cNvPr id="6" name="Picture 5"/>
          <p:cNvPicPr>
            <a:picLocks noChangeAspect="1"/>
          </p:cNvPicPr>
          <p:nvPr/>
        </p:nvPicPr>
        <p:blipFill rotWithShape="1">
          <a:blip r:embed="rId3"/>
          <a:srcRect l="4681" t="31764" r="61809" b="31764"/>
          <a:stretch/>
        </p:blipFill>
        <p:spPr>
          <a:xfrm>
            <a:off x="5232470" y="2010358"/>
            <a:ext cx="3595780" cy="28466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4"/>
          <a:stretch>
            <a:fillRect/>
          </a:stretch>
        </p:blipFill>
        <p:spPr>
          <a:xfrm>
            <a:off x="435414" y="2010359"/>
            <a:ext cx="4136586" cy="28466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22131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6) Year of arrival date</a:t>
            </a:r>
            <a:endParaRPr lang="en-US" dirty="0">
              <a:solidFill>
                <a:srgbClr val="FF0000"/>
              </a:solidFill>
            </a:endParaRPr>
          </a:p>
        </p:txBody>
      </p:sp>
      <p:sp>
        <p:nvSpPr>
          <p:cNvPr id="4" name="TextBox 3">
            <a:extLst>
              <a:ext uri="{FF2B5EF4-FFF2-40B4-BE49-F238E27FC236}">
                <a16:creationId xmlns:a16="http://schemas.microsoft.com/office/drawing/2014/main" xmlns="" id="{59777783-29EF-2F76-F7BC-D3081DA03EC7}"/>
              </a:ext>
            </a:extLst>
          </p:cNvPr>
          <p:cNvSpPr txBox="1"/>
          <p:nvPr/>
        </p:nvSpPr>
        <p:spPr>
          <a:xfrm>
            <a:off x="85624" y="607281"/>
            <a:ext cx="8377707" cy="1169551"/>
          </a:xfrm>
          <a:prstGeom prst="rect">
            <a:avLst/>
          </a:prstGeom>
          <a:noFill/>
        </p:spPr>
        <p:txBody>
          <a:bodyPr wrap="square" rtlCol="0">
            <a:spAutoFit/>
          </a:bodyPr>
          <a:lstStyle/>
          <a:p>
            <a:r>
              <a:rPr lang="en-IN" dirty="0"/>
              <a:t>a. The number of arrivals in the year of 2016 is high with </a:t>
            </a:r>
            <a:r>
              <a:rPr lang="en-IN" dirty="0" smtClean="0"/>
              <a:t>56707 and </a:t>
            </a:r>
            <a:r>
              <a:rPr lang="en-IN" dirty="0"/>
              <a:t>the next year in 2017 </a:t>
            </a:r>
            <a:r>
              <a:rPr lang="en-IN" dirty="0" smtClean="0"/>
              <a:t>is 40667</a:t>
            </a:r>
            <a:endParaRPr lang="en-IN" dirty="0"/>
          </a:p>
          <a:p>
            <a:endParaRPr lang="en-IN" dirty="0"/>
          </a:p>
          <a:p>
            <a:r>
              <a:rPr lang="en-IN" dirty="0"/>
              <a:t>b. In 2015 there were few number of arrivals with less than </a:t>
            </a:r>
            <a:r>
              <a:rPr lang="en-IN" dirty="0" smtClean="0"/>
              <a:t>21996.</a:t>
            </a:r>
            <a:endParaRPr lang="en-IN" dirty="0"/>
          </a:p>
          <a:p>
            <a:endParaRPr lang="en-IN" dirty="0"/>
          </a:p>
          <a:p>
            <a:endParaRPr lang="en-IN" dirty="0"/>
          </a:p>
        </p:txBody>
      </p:sp>
      <p:pic>
        <p:nvPicPr>
          <p:cNvPr id="5" name="Picture 4"/>
          <p:cNvPicPr>
            <a:picLocks noChangeAspect="1"/>
          </p:cNvPicPr>
          <p:nvPr/>
        </p:nvPicPr>
        <p:blipFill>
          <a:blip r:embed="rId3"/>
          <a:stretch>
            <a:fillRect/>
          </a:stretch>
        </p:blipFill>
        <p:spPr>
          <a:xfrm>
            <a:off x="315750" y="1874613"/>
            <a:ext cx="8392991" cy="3115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81926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145914" y="111288"/>
            <a:ext cx="5462480" cy="307777"/>
          </a:xfrm>
          <a:prstGeom prst="rect">
            <a:avLst/>
          </a:prstGeom>
        </p:spPr>
        <p:txBody>
          <a:bodyPr wrap="square">
            <a:spAutoFit/>
          </a:bodyPr>
          <a:lstStyle/>
          <a:p>
            <a:r>
              <a:rPr lang="en-US" b="1" dirty="0">
                <a:solidFill>
                  <a:srgbClr val="FF0000"/>
                </a:solidFill>
              </a:rPr>
              <a:t>Year of arrival date</a:t>
            </a:r>
            <a:endParaRPr lang="en-US" dirty="0">
              <a:solidFill>
                <a:srgbClr val="FF0000"/>
              </a:solidFill>
            </a:endParaRPr>
          </a:p>
        </p:txBody>
      </p:sp>
      <p:pic>
        <p:nvPicPr>
          <p:cNvPr id="3" name="Picture 2"/>
          <p:cNvPicPr>
            <a:picLocks noChangeAspect="1"/>
          </p:cNvPicPr>
          <p:nvPr/>
        </p:nvPicPr>
        <p:blipFill>
          <a:blip r:embed="rId3"/>
          <a:stretch>
            <a:fillRect/>
          </a:stretch>
        </p:blipFill>
        <p:spPr>
          <a:xfrm>
            <a:off x="145914" y="2101418"/>
            <a:ext cx="3521412" cy="27429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4"/>
          <a:srcRect l="4469" t="31953" r="58510" b="32096"/>
          <a:stretch/>
        </p:blipFill>
        <p:spPr>
          <a:xfrm>
            <a:off x="3837162" y="2101418"/>
            <a:ext cx="4845769" cy="27429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172866" y="651754"/>
            <a:ext cx="2704288" cy="738664"/>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In 2016    -  47 % </a:t>
            </a:r>
          </a:p>
          <a:p>
            <a:pPr marL="285750" indent="-285750">
              <a:buFont typeface="Wingdings" panose="05000000000000000000" pitchFamily="2" charset="2"/>
              <a:buChar char="q"/>
            </a:pPr>
            <a:r>
              <a:rPr lang="en-US" dirty="0" smtClean="0"/>
              <a:t>In 2017    -  34 %</a:t>
            </a:r>
          </a:p>
          <a:p>
            <a:pPr marL="285750" indent="-285750">
              <a:buFont typeface="Wingdings" panose="05000000000000000000" pitchFamily="2" charset="2"/>
              <a:buChar char="q"/>
            </a:pPr>
            <a:r>
              <a:rPr lang="en-US" dirty="0" smtClean="0"/>
              <a:t>In 2015    -  18 %</a:t>
            </a:r>
            <a:endParaRPr lang="en-US" dirty="0"/>
          </a:p>
        </p:txBody>
      </p:sp>
    </p:spTree>
    <p:extLst>
      <p:ext uri="{BB962C8B-B14F-4D97-AF65-F5344CB8AC3E}">
        <p14:creationId xmlns:p14="http://schemas.microsoft.com/office/powerpoint/2010/main" val="4134889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41906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145914" y="111288"/>
            <a:ext cx="5462480" cy="307777"/>
          </a:xfrm>
          <a:prstGeom prst="rect">
            <a:avLst/>
          </a:prstGeom>
        </p:spPr>
        <p:txBody>
          <a:bodyPr wrap="square">
            <a:spAutoFit/>
          </a:bodyPr>
          <a:lstStyle/>
          <a:p>
            <a:r>
              <a:rPr lang="en-US" b="1" dirty="0">
                <a:solidFill>
                  <a:srgbClr val="FF0000"/>
                </a:solidFill>
              </a:rPr>
              <a:t>7)Customer Type</a:t>
            </a:r>
            <a:endParaRPr lang="en-US" dirty="0">
              <a:solidFill>
                <a:srgbClr val="FF0000"/>
              </a:solidFill>
            </a:endParaRPr>
          </a:p>
        </p:txBody>
      </p:sp>
      <p:sp>
        <p:nvSpPr>
          <p:cNvPr id="4" name="Rectangle 3"/>
          <p:cNvSpPr/>
          <p:nvPr/>
        </p:nvSpPr>
        <p:spPr>
          <a:xfrm>
            <a:off x="145914" y="412530"/>
            <a:ext cx="8485620" cy="2031325"/>
          </a:xfrm>
          <a:prstGeom prst="rect">
            <a:avLst/>
          </a:prstGeom>
        </p:spPr>
        <p:txBody>
          <a:bodyPr wrap="square">
            <a:spAutoFit/>
          </a:bodyPr>
          <a:lstStyle/>
          <a:p>
            <a:r>
              <a:rPr lang="en-US" dirty="0"/>
              <a:t>Type of booking, assuming one of four categories:</a:t>
            </a:r>
          </a:p>
          <a:p>
            <a:endParaRPr lang="en-US" dirty="0"/>
          </a:p>
          <a:p>
            <a:r>
              <a:rPr lang="en-US" dirty="0"/>
              <a:t>a)Contract - when the booking has an allotment or other type of contract associated to it;</a:t>
            </a:r>
          </a:p>
          <a:p>
            <a:endParaRPr lang="en-US" dirty="0"/>
          </a:p>
          <a:p>
            <a:r>
              <a:rPr lang="en-US" dirty="0"/>
              <a:t>b)Group – when the booking is associated to a group;</a:t>
            </a:r>
          </a:p>
          <a:p>
            <a:endParaRPr lang="en-US" dirty="0"/>
          </a:p>
          <a:p>
            <a:r>
              <a:rPr lang="en-US" dirty="0"/>
              <a:t>c)Transient – when the booking is not part of a group or contract, and is not associated to other transient </a:t>
            </a:r>
            <a:r>
              <a:rPr lang="en-US" dirty="0" smtClean="0"/>
              <a:t>         booking;</a:t>
            </a:r>
            <a:endParaRPr lang="en-US" dirty="0"/>
          </a:p>
          <a:p>
            <a:r>
              <a:rPr lang="en-US" dirty="0"/>
              <a:t>d)Transient-party – when the booking is transient, but is associated to at least other transient booking</a:t>
            </a:r>
          </a:p>
        </p:txBody>
      </p:sp>
      <p:pic>
        <p:nvPicPr>
          <p:cNvPr id="5" name="Picture 4"/>
          <p:cNvPicPr>
            <a:picLocks noChangeAspect="1"/>
          </p:cNvPicPr>
          <p:nvPr/>
        </p:nvPicPr>
        <p:blipFill>
          <a:blip r:embed="rId3"/>
          <a:stretch>
            <a:fillRect/>
          </a:stretch>
        </p:blipFill>
        <p:spPr>
          <a:xfrm>
            <a:off x="315750" y="2562328"/>
            <a:ext cx="8512500" cy="24216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611854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145914" y="111288"/>
            <a:ext cx="5462480" cy="307777"/>
          </a:xfrm>
          <a:prstGeom prst="rect">
            <a:avLst/>
          </a:prstGeom>
        </p:spPr>
        <p:txBody>
          <a:bodyPr wrap="square">
            <a:spAutoFit/>
          </a:bodyPr>
          <a:lstStyle/>
          <a:p>
            <a:r>
              <a:rPr lang="en-US" b="1" dirty="0" smtClean="0">
                <a:solidFill>
                  <a:srgbClr val="FF0000"/>
                </a:solidFill>
              </a:rPr>
              <a:t>Customer </a:t>
            </a:r>
            <a:r>
              <a:rPr lang="en-US" b="1" dirty="0">
                <a:solidFill>
                  <a:srgbClr val="FF0000"/>
                </a:solidFill>
              </a:rPr>
              <a:t>Type</a:t>
            </a:r>
            <a:endParaRPr lang="en-US" dirty="0">
              <a:solidFill>
                <a:srgbClr val="FF0000"/>
              </a:solidFill>
            </a:endParaRPr>
          </a:p>
        </p:txBody>
      </p:sp>
      <p:pic>
        <p:nvPicPr>
          <p:cNvPr id="3" name="Picture 2"/>
          <p:cNvPicPr>
            <a:picLocks noChangeAspect="1"/>
          </p:cNvPicPr>
          <p:nvPr/>
        </p:nvPicPr>
        <p:blipFill>
          <a:blip r:embed="rId3"/>
          <a:stretch>
            <a:fillRect/>
          </a:stretch>
        </p:blipFill>
        <p:spPr>
          <a:xfrm>
            <a:off x="145914" y="2091404"/>
            <a:ext cx="3501958" cy="27894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4"/>
          <a:srcRect l="4043" t="24574" r="62127" b="41367"/>
          <a:stretch/>
        </p:blipFill>
        <p:spPr>
          <a:xfrm>
            <a:off x="3939702" y="2091404"/>
            <a:ext cx="4928102" cy="27894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291829" y="651753"/>
            <a:ext cx="4484451" cy="954107"/>
          </a:xfrm>
          <a:prstGeom prst="rect">
            <a:avLst/>
          </a:prstGeom>
          <a:noFill/>
        </p:spPr>
        <p:txBody>
          <a:bodyPr wrap="square" rtlCol="0">
            <a:spAutoFit/>
          </a:bodyPr>
          <a:lstStyle/>
          <a:p>
            <a:pPr marL="285750" indent="-285750">
              <a:buFont typeface="Wingdings" panose="05000000000000000000" pitchFamily="2" charset="2"/>
              <a:buChar char="q"/>
            </a:pPr>
            <a:r>
              <a:rPr lang="en-US" dirty="0"/>
              <a:t>Transient  </a:t>
            </a:r>
            <a:r>
              <a:rPr lang="en-US" dirty="0" smtClean="0"/>
              <a:t>           - 82.36 %</a:t>
            </a:r>
          </a:p>
          <a:p>
            <a:pPr marL="285750" indent="-285750">
              <a:buFont typeface="Wingdings" panose="05000000000000000000" pitchFamily="2" charset="2"/>
              <a:buChar char="q"/>
            </a:pPr>
            <a:r>
              <a:rPr lang="en-US" dirty="0" smtClean="0"/>
              <a:t>Transient-Party   - 13.41 %</a:t>
            </a:r>
          </a:p>
          <a:p>
            <a:pPr marL="285750" indent="-285750">
              <a:buFont typeface="Wingdings" panose="05000000000000000000" pitchFamily="2" charset="2"/>
              <a:buChar char="q"/>
            </a:pPr>
            <a:r>
              <a:rPr lang="en-US" dirty="0" smtClean="0"/>
              <a:t>Contract              - 3.59 %</a:t>
            </a:r>
          </a:p>
          <a:p>
            <a:pPr marL="285750" indent="-285750">
              <a:buFont typeface="Wingdings" panose="05000000000000000000" pitchFamily="2" charset="2"/>
              <a:buChar char="q"/>
            </a:pPr>
            <a:r>
              <a:rPr lang="en-US" dirty="0" smtClean="0"/>
              <a:t>Group                  - 0.62%</a:t>
            </a:r>
            <a:endParaRPr lang="en-US" dirty="0"/>
          </a:p>
        </p:txBody>
      </p:sp>
    </p:spTree>
    <p:extLst>
      <p:ext uri="{BB962C8B-B14F-4D97-AF65-F5344CB8AC3E}">
        <p14:creationId xmlns:p14="http://schemas.microsoft.com/office/powerpoint/2010/main" val="1369030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0"/>
            <a:ext cx="8512500" cy="4859675"/>
          </a:xfrm>
          <a:prstGeom prst="rect">
            <a:avLst/>
          </a:prstGeom>
          <a:noFill/>
          <a:ln>
            <a:noFill/>
          </a:ln>
        </p:spPr>
        <p:txBody>
          <a:bodyPr spcFirstLastPara="1" wrap="square" lIns="91425" tIns="91425" rIns="91425" bIns="91425" anchor="b" anchorCtr="0">
            <a:noAutofit/>
          </a:bodyPr>
          <a:lstStyle/>
          <a:p>
            <a:pPr marL="0" lvl="0" indent="0" algn="l" rtl="0">
              <a:lnSpc>
                <a:spcPct val="15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1800" b="1" dirty="0">
                <a:solidFill>
                  <a:srgbClr val="CC0000"/>
                </a:solidFill>
                <a:latin typeface="Montserrat"/>
                <a:ea typeface="Montserrat"/>
                <a:cs typeface="Montserrat"/>
                <a:sym typeface="Montserrat"/>
              </a:rPr>
              <a:t/>
            </a:r>
            <a:br>
              <a:rPr lang="en-GB" sz="1800" b="1" dirty="0">
                <a:solidFill>
                  <a:srgbClr val="CC0000"/>
                </a:solidFill>
                <a:latin typeface="Montserrat"/>
                <a:ea typeface="Montserrat"/>
                <a:cs typeface="Montserrat"/>
                <a:sym typeface="Montserrat"/>
              </a:rPr>
            </a:br>
            <a:r>
              <a:rPr lang="en-GB" sz="1800" b="1" dirty="0">
                <a:solidFill>
                  <a:srgbClr val="CC0000"/>
                </a:solidFill>
                <a:latin typeface="Montserrat"/>
                <a:ea typeface="Montserrat"/>
                <a:cs typeface="Montserrat"/>
                <a:sym typeface="Montserrat"/>
              </a:rPr>
              <a:t/>
            </a:r>
            <a:br>
              <a:rPr lang="en-GB" sz="1800" b="1" dirty="0">
                <a:solidFill>
                  <a:srgbClr val="CC0000"/>
                </a:solidFill>
                <a:latin typeface="Montserrat"/>
                <a:ea typeface="Montserrat"/>
                <a:cs typeface="Montserrat"/>
                <a:sym typeface="Montserrat"/>
              </a:rPr>
            </a:br>
            <a:r>
              <a:rPr lang="en-GB" sz="1800" b="1" dirty="0">
                <a:solidFill>
                  <a:srgbClr val="CC0000"/>
                </a:solidFill>
                <a:latin typeface="Montserrat"/>
                <a:ea typeface="Montserrat"/>
                <a:cs typeface="Montserrat"/>
                <a:sym typeface="Montserrat"/>
              </a:rPr>
              <a:t/>
            </a:r>
            <a:br>
              <a:rPr lang="en-GB" sz="1800" b="1" dirty="0">
                <a:solidFill>
                  <a:srgbClr val="CC0000"/>
                </a:solidFill>
                <a:latin typeface="Montserrat"/>
                <a:ea typeface="Montserrat"/>
                <a:cs typeface="Montserrat"/>
                <a:sym typeface="Montserrat"/>
              </a:rPr>
            </a:br>
            <a:r>
              <a:rPr lang="en-GB" sz="1800" b="1" dirty="0">
                <a:solidFill>
                  <a:srgbClr val="CC0000"/>
                </a:solidFill>
                <a:latin typeface="Montserrat"/>
                <a:ea typeface="Montserrat"/>
                <a:cs typeface="Montserrat"/>
                <a:sym typeface="Montserrat"/>
              </a:rPr>
              <a:t>TEAM MEMBERS:</a:t>
            </a:r>
            <a:br>
              <a:rPr lang="en-GB" sz="1800" b="1" dirty="0">
                <a:solidFill>
                  <a:srgbClr val="CC0000"/>
                </a:solidFill>
                <a:latin typeface="Montserrat"/>
                <a:ea typeface="Montserrat"/>
                <a:cs typeface="Montserrat"/>
                <a:sym typeface="Montserrat"/>
              </a:rPr>
            </a:br>
            <a:r>
              <a:rPr lang="en-GB" sz="1800" b="1" dirty="0">
                <a:solidFill>
                  <a:srgbClr val="CC0000"/>
                </a:solidFill>
                <a:latin typeface="Montserrat"/>
                <a:ea typeface="Montserrat"/>
                <a:cs typeface="Montserrat"/>
                <a:sym typeface="Montserrat"/>
              </a:rPr>
              <a:t>  1.Mr.Pratik </a:t>
            </a:r>
            <a:r>
              <a:rPr lang="en-GB" sz="1800" b="1" dirty="0" err="1">
                <a:solidFill>
                  <a:srgbClr val="CC0000"/>
                </a:solidFill>
                <a:latin typeface="Montserrat"/>
                <a:ea typeface="Montserrat"/>
                <a:cs typeface="Montserrat"/>
                <a:sym typeface="Montserrat"/>
              </a:rPr>
              <a:t>Ghodke</a:t>
            </a:r>
            <a:r>
              <a:rPr lang="en-GB" sz="1800" b="1" dirty="0">
                <a:solidFill>
                  <a:srgbClr val="CC0000"/>
                </a:solidFill>
                <a:latin typeface="Montserrat"/>
                <a:ea typeface="Montserrat"/>
                <a:cs typeface="Montserrat"/>
                <a:sym typeface="Montserrat"/>
              </a:rPr>
              <a:t> </a:t>
            </a:r>
            <a:br>
              <a:rPr lang="en-GB" sz="1800" b="1" dirty="0">
                <a:solidFill>
                  <a:srgbClr val="CC0000"/>
                </a:solidFill>
                <a:latin typeface="Montserrat"/>
                <a:ea typeface="Montserrat"/>
                <a:cs typeface="Montserrat"/>
                <a:sym typeface="Montserrat"/>
              </a:rPr>
            </a:br>
            <a:r>
              <a:rPr lang="en-GB" sz="1800" b="1" dirty="0">
                <a:solidFill>
                  <a:srgbClr val="CC0000"/>
                </a:solidFill>
                <a:latin typeface="Montserrat"/>
                <a:ea typeface="Montserrat"/>
                <a:cs typeface="Montserrat"/>
                <a:sym typeface="Montserrat"/>
              </a:rPr>
              <a:t>  2.Ms.Madhuri </a:t>
            </a:r>
            <a:r>
              <a:rPr lang="en-GB" sz="1800" b="1" dirty="0" err="1">
                <a:solidFill>
                  <a:srgbClr val="CC0000"/>
                </a:solidFill>
                <a:latin typeface="Montserrat"/>
                <a:ea typeface="Montserrat"/>
                <a:cs typeface="Montserrat"/>
                <a:sym typeface="Montserrat"/>
              </a:rPr>
              <a:t>Bonela</a:t>
            </a:r>
            <a:r>
              <a:rPr lang="en-GB" sz="1800" b="1" dirty="0">
                <a:solidFill>
                  <a:srgbClr val="CC0000"/>
                </a:solidFill>
                <a:latin typeface="Montserrat"/>
                <a:ea typeface="Montserrat"/>
                <a:cs typeface="Montserrat"/>
                <a:sym typeface="Montserrat"/>
              </a:rPr>
              <a:t>  </a:t>
            </a:r>
            <a:r>
              <a:rPr lang="en-GB" sz="4200" b="1" dirty="0">
                <a:solidFill>
                  <a:srgbClr val="CC0000"/>
                </a:solidFill>
                <a:latin typeface="Montserrat"/>
                <a:ea typeface="Montserrat"/>
                <a:cs typeface="Montserrat"/>
                <a:sym typeface="Montserrat"/>
              </a:rPr>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xmlns="" id="{CF6990CC-44E6-3928-8C16-7EDFB4911D2B}"/>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454172" y="1725854"/>
            <a:ext cx="8512500" cy="3072474"/>
          </a:xfrm>
          <a:prstGeom prst="rect">
            <a:avLst/>
          </a:prstGeom>
        </p:spPr>
      </p:pic>
      <p:sp>
        <p:nvSpPr>
          <p:cNvPr id="4" name="TextBox 3">
            <a:extLst>
              <a:ext uri="{FF2B5EF4-FFF2-40B4-BE49-F238E27FC236}">
                <a16:creationId xmlns:a16="http://schemas.microsoft.com/office/drawing/2014/main" xmlns="" id="{E2B6FFED-11CC-FFB9-F210-8BF36A24543F}"/>
              </a:ext>
            </a:extLst>
          </p:cNvPr>
          <p:cNvSpPr txBox="1"/>
          <p:nvPr/>
        </p:nvSpPr>
        <p:spPr>
          <a:xfrm>
            <a:off x="3724211" y="5143500"/>
            <a:ext cx="5243419" cy="230832"/>
          </a:xfrm>
          <a:prstGeom prst="rect">
            <a:avLst/>
          </a:prstGeom>
          <a:noFill/>
        </p:spPr>
        <p:txBody>
          <a:bodyPr wrap="square" rtlCol="0">
            <a:spAutoFit/>
          </a:bodyPr>
          <a:lstStyle/>
          <a:p>
            <a:r>
              <a:rPr lang="en-IN" sz="900">
                <a:hlinkClick r:id="rId4" tooltip="https://maken.wikiwijs.nl/89222/Mensen_onder_de_grond?_escaped_fragment_=page-2607338"/>
              </a:rPr>
              <a:t>This Photo</a:t>
            </a:r>
            <a:r>
              <a:rPr lang="en-IN" sz="900"/>
              <a:t> by Unknown Author is licensed under </a:t>
            </a:r>
            <a:r>
              <a:rPr lang="en-IN" sz="900">
                <a:hlinkClick r:id="rId5" tooltip="https://creativecommons.org/licenses/by/3.0/"/>
              </a:rPr>
              <a:t>CC BY</a:t>
            </a:r>
            <a:endParaRPr lang="en-IN" sz="900"/>
          </a:p>
        </p:txBody>
      </p:sp>
    </p:spTree>
    <p:extLst>
      <p:ext uri="{BB962C8B-B14F-4D97-AF65-F5344CB8AC3E}">
        <p14:creationId xmlns:p14="http://schemas.microsoft.com/office/powerpoint/2010/main" val="2585279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433939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8)Distribution Channel</a:t>
            </a:r>
            <a:endParaRPr lang="en-US" dirty="0">
              <a:solidFill>
                <a:srgbClr val="FF0000"/>
              </a:solidFill>
            </a:endParaRPr>
          </a:p>
        </p:txBody>
      </p:sp>
      <p:sp>
        <p:nvSpPr>
          <p:cNvPr id="4" name="Rectangle 3"/>
          <p:cNvSpPr/>
          <p:nvPr/>
        </p:nvSpPr>
        <p:spPr>
          <a:xfrm>
            <a:off x="315750" y="817277"/>
            <a:ext cx="4572000" cy="1169551"/>
          </a:xfrm>
          <a:prstGeom prst="rect">
            <a:avLst/>
          </a:prstGeom>
        </p:spPr>
        <p:txBody>
          <a:bodyPr>
            <a:spAutoFit/>
          </a:bodyPr>
          <a:lstStyle/>
          <a:p>
            <a:pPr marL="285750" indent="-285750">
              <a:buFont typeface="Wingdings" panose="05000000000000000000" pitchFamily="2" charset="2"/>
              <a:buChar char="q"/>
            </a:pPr>
            <a:r>
              <a:rPr lang="en-US" dirty="0"/>
              <a:t>Booking distribution channel. The term “TA” means “Travel Agents” and “TO” means “Tour Operators</a:t>
            </a:r>
            <a:r>
              <a:rPr lang="en-US" dirty="0" smtClean="0"/>
              <a:t>”</a:t>
            </a:r>
          </a:p>
          <a:p>
            <a:pPr marL="285750" indent="-285750">
              <a:buFont typeface="Wingdings" panose="05000000000000000000" pitchFamily="2" charset="2"/>
              <a:buChar char="q"/>
            </a:pPr>
            <a:r>
              <a:rPr lang="en-US" dirty="0" smtClean="0"/>
              <a:t>The count of TA/TO distribution channel is 97870 of total distribution</a:t>
            </a:r>
          </a:p>
          <a:p>
            <a:pPr marL="285750" indent="-285750">
              <a:buFont typeface="Wingdings" panose="05000000000000000000" pitchFamily="2" charset="2"/>
              <a:buChar char="q"/>
            </a:pPr>
            <a:r>
              <a:rPr lang="en-US" dirty="0" smtClean="0"/>
              <a:t>Least is GDS,Undefined</a:t>
            </a:r>
            <a:r>
              <a:rPr lang="en-US" dirty="0"/>
              <a:t> </a:t>
            </a:r>
            <a:r>
              <a:rPr lang="en-US" dirty="0" smtClean="0"/>
              <a:t>and corporates</a:t>
            </a:r>
            <a:endParaRPr lang="en-US" dirty="0"/>
          </a:p>
        </p:txBody>
      </p:sp>
      <p:sp>
        <p:nvSpPr>
          <p:cNvPr id="5" name="TextBox 4">
            <a:extLst>
              <a:ext uri="{FF2B5EF4-FFF2-40B4-BE49-F238E27FC236}">
                <a16:creationId xmlns:a16="http://schemas.microsoft.com/office/drawing/2014/main" xmlns="" id="{B82D496F-21F0-2432-89F0-4B4CD4BF9C4A}"/>
              </a:ext>
            </a:extLst>
          </p:cNvPr>
          <p:cNvSpPr txBox="1"/>
          <p:nvPr/>
        </p:nvSpPr>
        <p:spPr>
          <a:xfrm>
            <a:off x="315750" y="1687132"/>
            <a:ext cx="284052" cy="307777"/>
          </a:xfrm>
          <a:prstGeom prst="rect">
            <a:avLst/>
          </a:prstGeom>
          <a:noFill/>
        </p:spPr>
        <p:txBody>
          <a:bodyPr wrap="none" rtlCol="0">
            <a:spAutoFit/>
          </a:bodyPr>
          <a:lstStyle/>
          <a:p>
            <a:r>
              <a:rPr lang="en-IN" dirty="0" smtClean="0"/>
              <a:t> .</a:t>
            </a:r>
            <a:endParaRPr lang="en-IN" dirty="0"/>
          </a:p>
        </p:txBody>
      </p:sp>
      <p:pic>
        <p:nvPicPr>
          <p:cNvPr id="6" name="Picture 5"/>
          <p:cNvPicPr>
            <a:picLocks noChangeAspect="1"/>
          </p:cNvPicPr>
          <p:nvPr/>
        </p:nvPicPr>
        <p:blipFill>
          <a:blip r:embed="rId3"/>
          <a:stretch>
            <a:fillRect/>
          </a:stretch>
        </p:blipFill>
        <p:spPr>
          <a:xfrm>
            <a:off x="315750" y="2334638"/>
            <a:ext cx="8662880" cy="2514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04561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433939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315750" y="201723"/>
            <a:ext cx="5462480" cy="307777"/>
          </a:xfrm>
          <a:prstGeom prst="rect">
            <a:avLst/>
          </a:prstGeom>
        </p:spPr>
        <p:txBody>
          <a:bodyPr wrap="square">
            <a:spAutoFit/>
          </a:bodyPr>
          <a:lstStyle/>
          <a:p>
            <a:r>
              <a:rPr lang="en-US" b="1" dirty="0" smtClean="0">
                <a:solidFill>
                  <a:srgbClr val="FF0000"/>
                </a:solidFill>
              </a:rPr>
              <a:t>Distribution </a:t>
            </a:r>
            <a:r>
              <a:rPr lang="en-US" b="1" dirty="0">
                <a:solidFill>
                  <a:srgbClr val="FF0000"/>
                </a:solidFill>
              </a:rPr>
              <a:t>Channel</a:t>
            </a:r>
            <a:endParaRPr lang="en-US" dirty="0">
              <a:solidFill>
                <a:srgbClr val="FF0000"/>
              </a:solidFill>
            </a:endParaRPr>
          </a:p>
        </p:txBody>
      </p:sp>
      <p:sp>
        <p:nvSpPr>
          <p:cNvPr id="4" name="Rectangle 3"/>
          <p:cNvSpPr/>
          <p:nvPr/>
        </p:nvSpPr>
        <p:spPr>
          <a:xfrm>
            <a:off x="315750" y="817277"/>
            <a:ext cx="4572000" cy="523220"/>
          </a:xfrm>
          <a:prstGeom prst="rect">
            <a:avLst/>
          </a:prstGeom>
        </p:spPr>
        <p:txBody>
          <a:bodyPr>
            <a:spAutoFit/>
          </a:bodyPr>
          <a:lstStyle/>
          <a:p>
            <a:r>
              <a:rPr lang="en-US" dirty="0"/>
              <a:t>Booking distribution channel. The term “TA” means “Travel Agents” and “TO” means “Tour Operators”</a:t>
            </a:r>
          </a:p>
        </p:txBody>
      </p:sp>
      <p:sp>
        <p:nvSpPr>
          <p:cNvPr id="5" name="TextBox 4">
            <a:extLst>
              <a:ext uri="{FF2B5EF4-FFF2-40B4-BE49-F238E27FC236}">
                <a16:creationId xmlns:a16="http://schemas.microsoft.com/office/drawing/2014/main" xmlns="" id="{B82D496F-21F0-2432-89F0-4B4CD4BF9C4A}"/>
              </a:ext>
            </a:extLst>
          </p:cNvPr>
          <p:cNvSpPr txBox="1"/>
          <p:nvPr/>
        </p:nvSpPr>
        <p:spPr>
          <a:xfrm>
            <a:off x="315750" y="1687132"/>
            <a:ext cx="4344459" cy="307777"/>
          </a:xfrm>
          <a:prstGeom prst="rect">
            <a:avLst/>
          </a:prstGeom>
          <a:noFill/>
        </p:spPr>
        <p:txBody>
          <a:bodyPr wrap="none" rtlCol="0">
            <a:spAutoFit/>
          </a:bodyPr>
          <a:lstStyle/>
          <a:p>
            <a:r>
              <a:rPr lang="en-IN" dirty="0"/>
              <a:t>The distribution channel of TA/TA is with </a:t>
            </a:r>
            <a:r>
              <a:rPr lang="en-IN" dirty="0" smtClean="0"/>
              <a:t>a of 79 %  .</a:t>
            </a:r>
            <a:endParaRPr lang="en-IN" dirty="0"/>
          </a:p>
        </p:txBody>
      </p:sp>
      <p:pic>
        <p:nvPicPr>
          <p:cNvPr id="3" name="Picture 2"/>
          <p:cNvPicPr>
            <a:picLocks noChangeAspect="1"/>
          </p:cNvPicPr>
          <p:nvPr/>
        </p:nvPicPr>
        <p:blipFill>
          <a:blip r:embed="rId3"/>
          <a:stretch>
            <a:fillRect/>
          </a:stretch>
        </p:blipFill>
        <p:spPr>
          <a:xfrm>
            <a:off x="315749" y="2246149"/>
            <a:ext cx="3351579" cy="27165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4"/>
          <a:srcRect l="4575" t="28169" r="56808" b="36069"/>
          <a:stretch/>
        </p:blipFill>
        <p:spPr>
          <a:xfrm>
            <a:off x="3864418" y="2246148"/>
            <a:ext cx="4963832" cy="26798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18012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101741" y="161059"/>
            <a:ext cx="5462480" cy="307777"/>
          </a:xfrm>
          <a:prstGeom prst="rect">
            <a:avLst/>
          </a:prstGeom>
        </p:spPr>
        <p:txBody>
          <a:bodyPr wrap="square">
            <a:spAutoFit/>
          </a:bodyPr>
          <a:lstStyle/>
          <a:p>
            <a:r>
              <a:rPr lang="en-US" b="1" dirty="0">
                <a:solidFill>
                  <a:srgbClr val="FF0000"/>
                </a:solidFill>
              </a:rPr>
              <a:t>9)Repeated Guest</a:t>
            </a:r>
            <a:endParaRPr lang="en-US" dirty="0">
              <a:solidFill>
                <a:srgbClr val="FF0000"/>
              </a:solidFill>
            </a:endParaRPr>
          </a:p>
        </p:txBody>
      </p:sp>
      <p:sp>
        <p:nvSpPr>
          <p:cNvPr id="4" name="Rectangle 3"/>
          <p:cNvSpPr/>
          <p:nvPr/>
        </p:nvSpPr>
        <p:spPr>
          <a:xfrm>
            <a:off x="46007" y="527724"/>
            <a:ext cx="4572000" cy="1384995"/>
          </a:xfrm>
          <a:prstGeom prst="rect">
            <a:avLst/>
          </a:prstGeom>
        </p:spPr>
        <p:txBody>
          <a:bodyPr>
            <a:spAutoFit/>
          </a:bodyPr>
          <a:lstStyle/>
          <a:p>
            <a:pPr marL="285750" indent="-285750">
              <a:buFont typeface="Wingdings" panose="05000000000000000000" pitchFamily="2" charset="2"/>
              <a:buChar char="q"/>
            </a:pPr>
            <a:r>
              <a:rPr lang="en-US" dirty="0"/>
              <a:t>Check if the booking name was from a repeated </a:t>
            </a:r>
            <a:r>
              <a:rPr lang="en-US" dirty="0" smtClean="0"/>
              <a:t>guest </a:t>
            </a:r>
            <a:r>
              <a:rPr lang="en-US" dirty="0"/>
              <a:t>or not </a:t>
            </a:r>
            <a:endParaRPr lang="en-US" dirty="0" smtClean="0"/>
          </a:p>
          <a:p>
            <a:pPr marL="285750" indent="-285750">
              <a:buFont typeface="Wingdings" panose="05000000000000000000" pitchFamily="2" charset="2"/>
              <a:buChar char="q"/>
            </a:pPr>
            <a:r>
              <a:rPr lang="en-US" dirty="0" smtClean="0"/>
              <a:t>The count of 3810 customer have repeated </a:t>
            </a:r>
          </a:p>
          <a:p>
            <a:pPr marL="285750" indent="-285750">
              <a:buFont typeface="Wingdings" panose="05000000000000000000" pitchFamily="2" charset="2"/>
              <a:buChar char="q"/>
            </a:pPr>
            <a:r>
              <a:rPr lang="en-US" dirty="0" smtClean="0"/>
              <a:t>And more number of customer will not be repeated</a:t>
            </a:r>
          </a:p>
          <a:p>
            <a:pPr marL="285750" indent="-285750">
              <a:buFont typeface="Wingdings" panose="05000000000000000000" pitchFamily="2" charset="2"/>
              <a:buChar char="q"/>
            </a:pPr>
            <a:r>
              <a:rPr lang="en-US" b="1" dirty="0"/>
              <a:t>Check if the booking name was from a repeated guest (1) or not (0</a:t>
            </a:r>
            <a:r>
              <a:rPr lang="en-US" b="1" dirty="0" smtClean="0"/>
              <a:t>)</a:t>
            </a:r>
            <a:r>
              <a:rPr lang="en-US" dirty="0" smtClean="0"/>
              <a:t> </a:t>
            </a:r>
            <a:endParaRPr lang="en-US" dirty="0"/>
          </a:p>
        </p:txBody>
      </p:sp>
      <p:pic>
        <p:nvPicPr>
          <p:cNvPr id="5" name="Picture 4"/>
          <p:cNvPicPr>
            <a:picLocks noChangeAspect="1"/>
          </p:cNvPicPr>
          <p:nvPr/>
        </p:nvPicPr>
        <p:blipFill>
          <a:blip r:embed="rId3"/>
          <a:stretch>
            <a:fillRect/>
          </a:stretch>
        </p:blipFill>
        <p:spPr>
          <a:xfrm>
            <a:off x="4618007" y="735948"/>
            <a:ext cx="4307245" cy="39731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4"/>
          <a:stretch>
            <a:fillRect/>
          </a:stretch>
        </p:blipFill>
        <p:spPr>
          <a:xfrm>
            <a:off x="414032" y="2309855"/>
            <a:ext cx="3691039" cy="26606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46250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10) which are the months of highest and least occupation?</a:t>
            </a:r>
            <a:endParaRPr lang="en-US" dirty="0">
              <a:solidFill>
                <a:srgbClr val="FF0000"/>
              </a:solidFill>
            </a:endParaRPr>
          </a:p>
        </p:txBody>
      </p:sp>
      <p:sp>
        <p:nvSpPr>
          <p:cNvPr id="4" name="Rectangle 3"/>
          <p:cNvSpPr/>
          <p:nvPr/>
        </p:nvSpPr>
        <p:spPr>
          <a:xfrm>
            <a:off x="194553" y="733541"/>
            <a:ext cx="4747097" cy="954107"/>
          </a:xfrm>
          <a:prstGeom prst="rect">
            <a:avLst/>
          </a:prstGeom>
        </p:spPr>
        <p:txBody>
          <a:bodyPr wrap="square">
            <a:spAutoFit/>
          </a:bodyPr>
          <a:lstStyle/>
          <a:p>
            <a:pPr marL="285750" indent="-285750">
              <a:buFont typeface="Wingdings" panose="05000000000000000000" pitchFamily="2" charset="2"/>
              <a:buChar char="q"/>
            </a:pPr>
            <a:r>
              <a:rPr lang="en-US" dirty="0"/>
              <a:t>The month of highest occupation is august with </a:t>
            </a:r>
            <a:r>
              <a:rPr lang="en-US" dirty="0" smtClean="0"/>
              <a:t>11.62 % </a:t>
            </a:r>
            <a:r>
              <a:rPr lang="en-US" dirty="0"/>
              <a:t>of the reservations. </a:t>
            </a:r>
            <a:endParaRPr lang="en-US" dirty="0" smtClean="0"/>
          </a:p>
          <a:p>
            <a:pPr marL="285750" indent="-285750">
              <a:buFont typeface="Wingdings" panose="05000000000000000000" pitchFamily="2" charset="2"/>
              <a:buChar char="q"/>
            </a:pPr>
            <a:r>
              <a:rPr lang="en-US" dirty="0" smtClean="0"/>
              <a:t>The </a:t>
            </a:r>
            <a:r>
              <a:rPr lang="en-US" dirty="0"/>
              <a:t>month of lest occupation is </a:t>
            </a:r>
            <a:r>
              <a:rPr lang="en-US" dirty="0" err="1"/>
              <a:t>january</a:t>
            </a:r>
            <a:r>
              <a:rPr lang="en-US" dirty="0"/>
              <a:t> with </a:t>
            </a:r>
            <a:r>
              <a:rPr lang="en-US" dirty="0" smtClean="0"/>
              <a:t>4.90 % </a:t>
            </a:r>
            <a:r>
              <a:rPr lang="en-US" dirty="0"/>
              <a:t>of the reservations.</a:t>
            </a:r>
          </a:p>
        </p:txBody>
      </p:sp>
      <p:pic>
        <p:nvPicPr>
          <p:cNvPr id="6" name="Picture 5"/>
          <p:cNvPicPr>
            <a:picLocks noChangeAspect="1"/>
          </p:cNvPicPr>
          <p:nvPr/>
        </p:nvPicPr>
        <p:blipFill rotWithShape="1">
          <a:blip r:embed="rId3"/>
          <a:srcRect l="4149" t="25709" r="41596" b="20364"/>
          <a:stretch/>
        </p:blipFill>
        <p:spPr>
          <a:xfrm>
            <a:off x="194554" y="1828800"/>
            <a:ext cx="4961107" cy="31517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4"/>
          <a:stretch>
            <a:fillRect/>
          </a:stretch>
        </p:blipFill>
        <p:spPr>
          <a:xfrm>
            <a:off x="5436140" y="1828800"/>
            <a:ext cx="3464669" cy="31442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78470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143284" y="213514"/>
            <a:ext cx="5462480" cy="307777"/>
          </a:xfrm>
          <a:prstGeom prst="rect">
            <a:avLst/>
          </a:prstGeom>
        </p:spPr>
        <p:txBody>
          <a:bodyPr wrap="square">
            <a:spAutoFit/>
          </a:bodyPr>
          <a:lstStyle/>
          <a:p>
            <a:r>
              <a:rPr lang="en-US" b="1" dirty="0">
                <a:solidFill>
                  <a:srgbClr val="FF0000"/>
                </a:solidFill>
              </a:rPr>
              <a:t>11)Which is the most reserved room type?</a:t>
            </a:r>
            <a:endParaRPr lang="en-US" dirty="0">
              <a:solidFill>
                <a:srgbClr val="FF0000"/>
              </a:solidFill>
            </a:endParaRPr>
          </a:p>
        </p:txBody>
      </p:sp>
      <p:sp>
        <p:nvSpPr>
          <p:cNvPr id="4" name="Rectangle 3"/>
          <p:cNvSpPr/>
          <p:nvPr/>
        </p:nvSpPr>
        <p:spPr>
          <a:xfrm>
            <a:off x="194554" y="810485"/>
            <a:ext cx="8725710" cy="738664"/>
          </a:xfrm>
          <a:prstGeom prst="rect">
            <a:avLst/>
          </a:prstGeom>
        </p:spPr>
        <p:txBody>
          <a:bodyPr wrap="square">
            <a:spAutoFit/>
          </a:bodyPr>
          <a:lstStyle/>
          <a:p>
            <a:pPr marL="285750" indent="-285750">
              <a:buFont typeface="Wingdings" panose="05000000000000000000" pitchFamily="2" charset="2"/>
              <a:buChar char="q"/>
            </a:pPr>
            <a:r>
              <a:rPr lang="en-US" dirty="0" smtClean="0"/>
              <a:t>The most of reserved room by customer is type A category which is 72 %</a:t>
            </a:r>
          </a:p>
          <a:p>
            <a:pPr marL="285750" indent="-285750">
              <a:buFont typeface="Wingdings" panose="05000000000000000000" pitchFamily="2" charset="2"/>
              <a:buChar char="q"/>
            </a:pPr>
            <a:r>
              <a:rPr lang="en-US" dirty="0" smtClean="0"/>
              <a:t>The second on this list is category D which is 16 %</a:t>
            </a:r>
          </a:p>
          <a:p>
            <a:pPr marL="285750" indent="-285750">
              <a:buFont typeface="Wingdings" panose="05000000000000000000" pitchFamily="2" charset="2"/>
              <a:buChar char="q"/>
            </a:pPr>
            <a:endParaRPr lang="en-US" dirty="0"/>
          </a:p>
        </p:txBody>
      </p:sp>
      <p:pic>
        <p:nvPicPr>
          <p:cNvPr id="5" name="Picture 4"/>
          <p:cNvPicPr>
            <a:picLocks noChangeAspect="1"/>
          </p:cNvPicPr>
          <p:nvPr/>
        </p:nvPicPr>
        <p:blipFill>
          <a:blip r:embed="rId3"/>
          <a:stretch>
            <a:fillRect/>
          </a:stretch>
        </p:blipFill>
        <p:spPr>
          <a:xfrm>
            <a:off x="194554" y="1838343"/>
            <a:ext cx="8822986" cy="31991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92265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143284" y="213514"/>
            <a:ext cx="5462480" cy="307777"/>
          </a:xfrm>
          <a:prstGeom prst="rect">
            <a:avLst/>
          </a:prstGeom>
        </p:spPr>
        <p:txBody>
          <a:bodyPr wrap="square">
            <a:spAutoFit/>
          </a:bodyPr>
          <a:lstStyle/>
          <a:p>
            <a:r>
              <a:rPr lang="en-US" b="1" dirty="0" smtClean="0">
                <a:solidFill>
                  <a:srgbClr val="FF0000"/>
                </a:solidFill>
              </a:rPr>
              <a:t>Which </a:t>
            </a:r>
            <a:r>
              <a:rPr lang="en-US" b="1" dirty="0">
                <a:solidFill>
                  <a:srgbClr val="FF0000"/>
                </a:solidFill>
              </a:rPr>
              <a:t>is the most reserved room type?</a:t>
            </a:r>
            <a:endParaRPr lang="en-US" dirty="0">
              <a:solidFill>
                <a:srgbClr val="FF0000"/>
              </a:solidFill>
            </a:endParaRPr>
          </a:p>
        </p:txBody>
      </p:sp>
      <p:pic>
        <p:nvPicPr>
          <p:cNvPr id="3" name="Picture 2"/>
          <p:cNvPicPr>
            <a:picLocks noChangeAspect="1"/>
          </p:cNvPicPr>
          <p:nvPr/>
        </p:nvPicPr>
        <p:blipFill>
          <a:blip r:embed="rId3"/>
          <a:stretch>
            <a:fillRect/>
          </a:stretch>
        </p:blipFill>
        <p:spPr>
          <a:xfrm>
            <a:off x="194554" y="778213"/>
            <a:ext cx="3681310" cy="42277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4"/>
          <a:srcRect l="4469" t="26088" r="53723" b="38907"/>
          <a:stretch/>
        </p:blipFill>
        <p:spPr>
          <a:xfrm>
            <a:off x="4012051" y="2502995"/>
            <a:ext cx="5056508" cy="23802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4012051" y="635548"/>
            <a:ext cx="4572000" cy="1169551"/>
          </a:xfrm>
          <a:prstGeom prst="rect">
            <a:avLst/>
          </a:prstGeom>
        </p:spPr>
        <p:txBody>
          <a:bodyPr>
            <a:spAutoFit/>
          </a:bodyPr>
          <a:lstStyle/>
          <a:p>
            <a:pPr marL="285750" indent="-285750">
              <a:buFont typeface="Wingdings" panose="05000000000000000000" pitchFamily="2" charset="2"/>
              <a:buChar char="q"/>
            </a:pPr>
            <a:r>
              <a:rPr lang="en-US" dirty="0"/>
              <a:t>The most of reserved room by customer is type A category which is 72 %</a:t>
            </a:r>
          </a:p>
          <a:p>
            <a:pPr marL="285750" indent="-285750">
              <a:buFont typeface="Wingdings" panose="05000000000000000000" pitchFamily="2" charset="2"/>
              <a:buChar char="q"/>
            </a:pPr>
            <a:r>
              <a:rPr lang="en-US" dirty="0"/>
              <a:t>The second on this list is category D which is 16 </a:t>
            </a:r>
            <a:r>
              <a:rPr lang="en-US" dirty="0" smtClean="0"/>
              <a:t>%</a:t>
            </a:r>
          </a:p>
          <a:p>
            <a:pPr marL="285750" indent="-285750">
              <a:buFont typeface="Wingdings" panose="05000000000000000000" pitchFamily="2" charset="2"/>
              <a:buChar char="q"/>
            </a:pPr>
            <a:r>
              <a:rPr lang="en-US" dirty="0" smtClean="0"/>
              <a:t>Third 5.4 % E type</a:t>
            </a:r>
            <a:endParaRPr lang="en-US" dirty="0"/>
          </a:p>
          <a:p>
            <a:endParaRPr lang="en-US" dirty="0"/>
          </a:p>
        </p:txBody>
      </p:sp>
    </p:spTree>
    <p:extLst>
      <p:ext uri="{BB962C8B-B14F-4D97-AF65-F5344CB8AC3E}">
        <p14:creationId xmlns:p14="http://schemas.microsoft.com/office/powerpoint/2010/main" val="26288866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143284" y="213514"/>
            <a:ext cx="5462480" cy="307777"/>
          </a:xfrm>
          <a:prstGeom prst="rect">
            <a:avLst/>
          </a:prstGeom>
        </p:spPr>
        <p:txBody>
          <a:bodyPr wrap="square">
            <a:spAutoFit/>
          </a:bodyPr>
          <a:lstStyle/>
          <a:p>
            <a:r>
              <a:rPr lang="en-US" b="1" dirty="0" smtClean="0">
                <a:solidFill>
                  <a:srgbClr val="FF0000"/>
                </a:solidFill>
              </a:rPr>
              <a:t>Which </a:t>
            </a:r>
            <a:r>
              <a:rPr lang="en-US" b="1" dirty="0">
                <a:solidFill>
                  <a:srgbClr val="FF0000"/>
                </a:solidFill>
              </a:rPr>
              <a:t>is the </a:t>
            </a:r>
            <a:r>
              <a:rPr lang="en-US" b="1" dirty="0" smtClean="0">
                <a:solidFill>
                  <a:srgbClr val="FF0000"/>
                </a:solidFill>
              </a:rPr>
              <a:t>most visited customer from which country?</a:t>
            </a:r>
            <a:endParaRPr lang="en-US" dirty="0">
              <a:solidFill>
                <a:srgbClr val="FF0000"/>
              </a:solidFill>
            </a:endParaRPr>
          </a:p>
        </p:txBody>
      </p:sp>
      <p:pic>
        <p:nvPicPr>
          <p:cNvPr id="4" name="Picture 3"/>
          <p:cNvPicPr>
            <a:picLocks noChangeAspect="1"/>
          </p:cNvPicPr>
          <p:nvPr/>
        </p:nvPicPr>
        <p:blipFill>
          <a:blip r:embed="rId3"/>
          <a:stretch>
            <a:fillRect/>
          </a:stretch>
        </p:blipFill>
        <p:spPr>
          <a:xfrm>
            <a:off x="143284" y="804472"/>
            <a:ext cx="8358690" cy="40399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37629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145914" y="201723"/>
            <a:ext cx="5462480" cy="307777"/>
          </a:xfrm>
          <a:prstGeom prst="rect">
            <a:avLst/>
          </a:prstGeom>
        </p:spPr>
        <p:txBody>
          <a:bodyPr wrap="square">
            <a:spAutoFit/>
          </a:bodyPr>
          <a:lstStyle/>
          <a:p>
            <a:r>
              <a:rPr lang="en-US" b="1" dirty="0">
                <a:solidFill>
                  <a:srgbClr val="FF0000"/>
                </a:solidFill>
              </a:rPr>
              <a:t>Conclusion</a:t>
            </a:r>
            <a:endParaRPr lang="en-US" dirty="0">
              <a:solidFill>
                <a:srgbClr val="FF0000"/>
              </a:solidFill>
            </a:endParaRPr>
          </a:p>
        </p:txBody>
      </p:sp>
      <p:sp>
        <p:nvSpPr>
          <p:cNvPr id="4" name="Rectangle 3"/>
          <p:cNvSpPr/>
          <p:nvPr/>
        </p:nvSpPr>
        <p:spPr>
          <a:xfrm>
            <a:off x="145914" y="509500"/>
            <a:ext cx="8589523" cy="4832092"/>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dirty="0" smtClean="0"/>
              <a:t>City hotel </a:t>
            </a:r>
            <a:r>
              <a:rPr lang="en-US" dirty="0"/>
              <a:t>got most of booking in </a:t>
            </a:r>
            <a:r>
              <a:rPr lang="en-US" dirty="0" smtClean="0"/>
              <a:t>last three </a:t>
            </a:r>
            <a:r>
              <a:rPr lang="en-US" dirty="0"/>
              <a:t>years of time </a:t>
            </a:r>
            <a:r>
              <a:rPr lang="en-US" dirty="0" smtClean="0"/>
              <a:t>span.</a:t>
            </a:r>
            <a:endParaRPr lang="en-US" dirty="0"/>
          </a:p>
          <a:p>
            <a:pPr marL="342900" indent="-342900">
              <a:lnSpc>
                <a:spcPct val="150000"/>
              </a:lnSpc>
              <a:buFont typeface="Wingdings" panose="05000000000000000000" pitchFamily="2" charset="2"/>
              <a:buChar char="q"/>
            </a:pPr>
            <a:r>
              <a:rPr lang="en-US" dirty="0" smtClean="0"/>
              <a:t>During </a:t>
            </a:r>
            <a:r>
              <a:rPr lang="en-US" dirty="0"/>
              <a:t>the year, we have a 27.48% of cancelations.in that city hotels boking cancellation is more than resort hotel</a:t>
            </a:r>
          </a:p>
          <a:p>
            <a:pPr marL="285750" indent="-285750">
              <a:lnSpc>
                <a:spcPct val="150000"/>
              </a:lnSpc>
              <a:buFont typeface="Wingdings" panose="05000000000000000000" pitchFamily="2" charset="2"/>
              <a:buChar char="q"/>
            </a:pPr>
            <a:r>
              <a:rPr lang="en-US" dirty="0" smtClean="0"/>
              <a:t>Resort </a:t>
            </a:r>
            <a:r>
              <a:rPr lang="en-US" dirty="0"/>
              <a:t>hotels, the average daily rate is more expensive during august, </a:t>
            </a:r>
            <a:r>
              <a:rPr lang="en-US" dirty="0" smtClean="0"/>
              <a:t>July </a:t>
            </a:r>
            <a:r>
              <a:rPr lang="en-US" dirty="0"/>
              <a:t>and </a:t>
            </a:r>
            <a:r>
              <a:rPr lang="en-US" dirty="0" smtClean="0"/>
              <a:t>September.</a:t>
            </a:r>
            <a:endParaRPr lang="en-US" dirty="0"/>
          </a:p>
          <a:p>
            <a:pPr marL="285750" indent="-285750">
              <a:lnSpc>
                <a:spcPct val="150000"/>
              </a:lnSpc>
              <a:buFont typeface="Wingdings" panose="05000000000000000000" pitchFamily="2" charset="2"/>
              <a:buChar char="q"/>
            </a:pPr>
            <a:r>
              <a:rPr lang="en-US" dirty="0" smtClean="0"/>
              <a:t>For </a:t>
            </a:r>
            <a:r>
              <a:rPr lang="en-US" dirty="0"/>
              <a:t>city hotels, the average daily rate is more expensive during august,jully, </a:t>
            </a:r>
            <a:r>
              <a:rPr lang="en-US" dirty="0" err="1"/>
              <a:t>june</a:t>
            </a:r>
            <a:r>
              <a:rPr lang="en-US" dirty="0"/>
              <a:t> and may.</a:t>
            </a:r>
          </a:p>
          <a:p>
            <a:pPr marL="285750" indent="-285750">
              <a:lnSpc>
                <a:spcPct val="150000"/>
              </a:lnSpc>
              <a:buFont typeface="Wingdings" panose="05000000000000000000" pitchFamily="2" charset="2"/>
              <a:buChar char="q"/>
            </a:pPr>
            <a:r>
              <a:rPr lang="en-US" dirty="0" smtClean="0"/>
              <a:t>The </a:t>
            </a:r>
            <a:r>
              <a:rPr lang="en-US" dirty="0"/>
              <a:t>arrivals of customers is more in the month of August and next month with more numbers of arrivals was in the month of July comparatively less arrivals in other months .</a:t>
            </a:r>
          </a:p>
          <a:p>
            <a:pPr marL="285750" indent="-285750">
              <a:lnSpc>
                <a:spcPct val="150000"/>
              </a:lnSpc>
              <a:buFont typeface="Wingdings" panose="05000000000000000000" pitchFamily="2" charset="2"/>
              <a:buChar char="q"/>
            </a:pPr>
            <a:r>
              <a:rPr lang="en-US" dirty="0" smtClean="0"/>
              <a:t>Compared </a:t>
            </a:r>
            <a:r>
              <a:rPr lang="en-US" dirty="0"/>
              <a:t>to other market segment designation online TA is high in </a:t>
            </a:r>
            <a:r>
              <a:rPr lang="en-US" dirty="0" smtClean="0"/>
              <a:t>range. </a:t>
            </a:r>
            <a:r>
              <a:rPr lang="en-US" dirty="0"/>
              <a:t>With 56477.</a:t>
            </a:r>
          </a:p>
          <a:p>
            <a:pPr marL="285750" indent="-285750">
              <a:lnSpc>
                <a:spcPct val="150000"/>
              </a:lnSpc>
              <a:buFont typeface="Wingdings" panose="05000000000000000000" pitchFamily="2" charset="2"/>
              <a:buChar char="q"/>
            </a:pPr>
            <a:r>
              <a:rPr lang="en-US" dirty="0"/>
              <a:t>The number of arrivals in the year of 2016 is high with 56707 and the next year in 2017 is 40667</a:t>
            </a:r>
          </a:p>
          <a:p>
            <a:pPr marL="285750" indent="-285750">
              <a:lnSpc>
                <a:spcPct val="150000"/>
              </a:lnSpc>
              <a:buFont typeface="Wingdings" panose="05000000000000000000" pitchFamily="2" charset="2"/>
              <a:buChar char="q"/>
            </a:pPr>
            <a:r>
              <a:rPr lang="en-US" dirty="0" smtClean="0"/>
              <a:t>The </a:t>
            </a:r>
            <a:r>
              <a:rPr lang="en-US" dirty="0"/>
              <a:t>frequency of customer </a:t>
            </a:r>
            <a:r>
              <a:rPr lang="en-US" dirty="0" smtClean="0"/>
              <a:t>repetition </a:t>
            </a:r>
            <a:r>
              <a:rPr lang="en-US" dirty="0"/>
              <a:t>was low hotel need to have opportunity in that area where they can make improvements</a:t>
            </a:r>
          </a:p>
          <a:p>
            <a:pPr marL="285750" indent="-285750">
              <a:lnSpc>
                <a:spcPct val="150000"/>
              </a:lnSpc>
              <a:buFont typeface="Wingdings" panose="05000000000000000000" pitchFamily="2" charset="2"/>
              <a:buChar char="q"/>
            </a:pPr>
            <a:r>
              <a:rPr lang="en-US" dirty="0" smtClean="0"/>
              <a:t>The </a:t>
            </a:r>
            <a:r>
              <a:rPr lang="en-US" dirty="0"/>
              <a:t>month of highest occupation is august with 11.62 % of the reservations. The month of lest occupation is </a:t>
            </a:r>
            <a:r>
              <a:rPr lang="en-US" dirty="0" smtClean="0"/>
              <a:t>January </a:t>
            </a:r>
            <a:r>
              <a:rPr lang="en-US" dirty="0"/>
              <a:t>with 4.90 % of the reservations.</a:t>
            </a:r>
          </a:p>
          <a:p>
            <a:pPr marL="285750" indent="-285750">
              <a:lnSpc>
                <a:spcPct val="150000"/>
              </a:lnSpc>
              <a:buFont typeface="Wingdings" panose="05000000000000000000" pitchFamily="2" charset="2"/>
              <a:buChar char="q"/>
            </a:pPr>
            <a:r>
              <a:rPr lang="en-US" dirty="0" smtClean="0"/>
              <a:t>The </a:t>
            </a:r>
            <a:r>
              <a:rPr lang="en-US" dirty="0"/>
              <a:t>most of reserved room by customer is type A category which is 72 %</a:t>
            </a:r>
          </a:p>
          <a:p>
            <a:endParaRPr lang="en-US" dirty="0"/>
          </a:p>
        </p:txBody>
      </p:sp>
    </p:spTree>
    <p:extLst>
      <p:ext uri="{BB962C8B-B14F-4D97-AF65-F5344CB8AC3E}">
        <p14:creationId xmlns:p14="http://schemas.microsoft.com/office/powerpoint/2010/main" val="20684882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FF0000"/>
                </a:solidFill>
              </a:rPr>
              <a:t>Thank you</a:t>
            </a:r>
            <a:endParaRPr lang="en-US" sz="4000" b="1" dirty="0">
              <a:solidFill>
                <a:srgbClr val="FF0000"/>
              </a:solidFill>
            </a:endParaRPr>
          </a:p>
        </p:txBody>
      </p:sp>
    </p:spTree>
    <p:extLst>
      <p:ext uri="{BB962C8B-B14F-4D97-AF65-F5344CB8AC3E}">
        <p14:creationId xmlns:p14="http://schemas.microsoft.com/office/powerpoint/2010/main" val="1666405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0112A0-A478-78EA-4EA5-54E636C5182C}"/>
              </a:ext>
            </a:extLst>
          </p:cNvPr>
          <p:cNvSpPr>
            <a:spLocks noGrp="1"/>
          </p:cNvSpPr>
          <p:nvPr>
            <p:ph type="title"/>
          </p:nvPr>
        </p:nvSpPr>
        <p:spPr>
          <a:xfrm>
            <a:off x="311700" y="84780"/>
            <a:ext cx="8520600" cy="926510"/>
          </a:xfrm>
        </p:spPr>
        <p:txBody>
          <a:bodyPr/>
          <a:lstStyle/>
          <a:p>
            <a:r>
              <a:rPr lang="en-IN" dirty="0"/>
              <a:t>Hotel Booking Analysis</a:t>
            </a:r>
          </a:p>
        </p:txBody>
      </p:sp>
      <p:sp>
        <p:nvSpPr>
          <p:cNvPr id="5" name="TextBox 4">
            <a:extLst>
              <a:ext uri="{FF2B5EF4-FFF2-40B4-BE49-F238E27FC236}">
                <a16:creationId xmlns:a16="http://schemas.microsoft.com/office/drawing/2014/main" xmlns="" id="{63D4610A-AFE4-3219-1FDD-EE1407ABAA92}"/>
              </a:ext>
            </a:extLst>
          </p:cNvPr>
          <p:cNvSpPr txBox="1"/>
          <p:nvPr/>
        </p:nvSpPr>
        <p:spPr>
          <a:xfrm>
            <a:off x="266449" y="1011290"/>
            <a:ext cx="8565851" cy="3539430"/>
          </a:xfrm>
          <a:prstGeom prst="rect">
            <a:avLst/>
          </a:prstGeom>
          <a:noFill/>
        </p:spPr>
        <p:txBody>
          <a:bodyPr wrap="square" rtlCol="0">
            <a:spAutoFit/>
          </a:bodyPr>
          <a:lstStyle/>
          <a:p>
            <a:r>
              <a:rPr lang="en-IN" dirty="0"/>
              <a:t>Hotel booking analysis is used to define patterns and  to predict the future bookings of hotels by using time sequence in data. Where the data is used to predict future trends and what factors can even increase hotel bookings .</a:t>
            </a:r>
          </a:p>
          <a:p>
            <a:endParaRPr lang="en-IN" dirty="0"/>
          </a:p>
          <a:p>
            <a:r>
              <a:rPr lang="en-IN" dirty="0"/>
              <a:t>We can tackle future prediction from the following analysis :</a:t>
            </a:r>
          </a:p>
          <a:p>
            <a:r>
              <a:rPr lang="en-IN" dirty="0"/>
              <a:t>1.The number of cancellations.</a:t>
            </a:r>
          </a:p>
          <a:p>
            <a:r>
              <a:rPr lang="en-IN" dirty="0"/>
              <a:t>2.Country wise bookings.</a:t>
            </a:r>
          </a:p>
          <a:p>
            <a:r>
              <a:rPr lang="en-IN" dirty="0"/>
              <a:t>3.Type of rooms preferred by people.</a:t>
            </a:r>
          </a:p>
          <a:p>
            <a:r>
              <a:rPr lang="en-IN" dirty="0"/>
              <a:t>4.The type of hotels preferred by people.</a:t>
            </a:r>
          </a:p>
          <a:p>
            <a:r>
              <a:rPr lang="en-IN" dirty="0"/>
              <a:t>5.Types of customers and their likes.</a:t>
            </a:r>
          </a:p>
          <a:p>
            <a:endParaRPr lang="en-IN" dirty="0"/>
          </a:p>
          <a:p>
            <a:r>
              <a:rPr lang="en-IN" dirty="0"/>
              <a:t>All the above factors can be analysed and information can </a:t>
            </a:r>
            <a:r>
              <a:rPr lang="en-IN" dirty="0" smtClean="0"/>
              <a:t>be</a:t>
            </a:r>
          </a:p>
          <a:p>
            <a:r>
              <a:rPr lang="en-IN" dirty="0" smtClean="0"/>
              <a:t> retrieve </a:t>
            </a:r>
            <a:r>
              <a:rPr lang="en-IN" dirty="0"/>
              <a:t>so that we can apply them on business to increase </a:t>
            </a:r>
            <a:endParaRPr lang="en-IN" dirty="0" smtClean="0"/>
          </a:p>
          <a:p>
            <a:r>
              <a:rPr lang="en-IN" dirty="0" smtClean="0"/>
              <a:t>profit </a:t>
            </a:r>
            <a:r>
              <a:rPr lang="en-IN" dirty="0"/>
              <a:t>and for long-run business.</a:t>
            </a:r>
          </a:p>
          <a:p>
            <a:endParaRPr lang="en-IN" dirty="0"/>
          </a:p>
          <a:p>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8305" y="1909860"/>
            <a:ext cx="3529946" cy="2640860"/>
          </a:xfrm>
          <a:prstGeom prst="rect">
            <a:avLst/>
          </a:prstGeom>
        </p:spPr>
      </p:pic>
    </p:spTree>
    <p:extLst>
      <p:ext uri="{BB962C8B-B14F-4D97-AF65-F5344CB8AC3E}">
        <p14:creationId xmlns:p14="http://schemas.microsoft.com/office/powerpoint/2010/main" val="4116856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0" y="0"/>
            <a:ext cx="8512500" cy="3784800"/>
          </a:xfrm>
          <a:prstGeom prst="rect">
            <a:avLst/>
          </a:prstGeom>
          <a:noFill/>
          <a:ln>
            <a:noFill/>
          </a:ln>
        </p:spPr>
        <p:txBody>
          <a:bodyPr spcFirstLastPara="1" wrap="square" lIns="91425" tIns="91425" rIns="91425" bIns="91425" anchor="t" anchorCtr="0">
            <a:noAutofit/>
          </a:bodyPr>
          <a:lstStyle/>
          <a:p>
            <a:pPr lvl="0" algn="l"/>
            <a:r>
              <a:rPr lang="en-US" sz="1800" b="1" dirty="0">
                <a:solidFill>
                  <a:srgbClr val="FF0000"/>
                </a:solidFill>
                <a:latin typeface="Arial" panose="020B0604020202020204" pitchFamily="34" charset="0"/>
                <a:ea typeface="Montserrat"/>
                <a:cs typeface="Arial" panose="020B0604020202020204" pitchFamily="34" charset="0"/>
                <a:sym typeface="Montserrat"/>
              </a:rPr>
              <a:t>Feature descriptions</a:t>
            </a:r>
            <a:br>
              <a:rPr lang="en-US" sz="1800" b="1" dirty="0">
                <a:solidFill>
                  <a:srgbClr val="FF0000"/>
                </a:solidFill>
                <a:latin typeface="Arial" panose="020B0604020202020204" pitchFamily="34" charset="0"/>
                <a:ea typeface="Montserrat"/>
                <a:cs typeface="Arial" panose="020B0604020202020204" pitchFamily="34" charset="0"/>
                <a:sym typeface="Montserrat"/>
              </a:rPr>
            </a:br>
            <a:r>
              <a:rPr lang="en-US" sz="1800" b="1" dirty="0">
                <a:solidFill>
                  <a:srgbClr val="FF0000"/>
                </a:solidFill>
                <a:latin typeface="Arial" panose="020B0604020202020204" pitchFamily="34" charset="0"/>
                <a:ea typeface="Montserrat"/>
                <a:cs typeface="Arial" panose="020B0604020202020204" pitchFamily="34" charset="0"/>
                <a:sym typeface="Montserrat"/>
              </a:rPr>
              <a:t/>
            </a:r>
            <a:br>
              <a:rPr lang="en-US" sz="1800" b="1" dirty="0">
                <a:solidFill>
                  <a:srgbClr val="FF0000"/>
                </a:solidFill>
                <a:latin typeface="Arial" panose="020B0604020202020204" pitchFamily="34" charset="0"/>
                <a:ea typeface="Montserrat"/>
                <a:cs typeface="Arial" panose="020B0604020202020204" pitchFamily="34" charset="0"/>
                <a:sym typeface="Montserrat"/>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3" name="Picture 2"/>
          <p:cNvPicPr>
            <a:picLocks noChangeAspect="1"/>
          </p:cNvPicPr>
          <p:nvPr/>
        </p:nvPicPr>
        <p:blipFill>
          <a:blip r:embed="rId3"/>
          <a:stretch>
            <a:fillRect/>
          </a:stretch>
        </p:blipFill>
        <p:spPr>
          <a:xfrm>
            <a:off x="87549" y="648148"/>
            <a:ext cx="8929991" cy="4400507"/>
          </a:xfrm>
          <a:prstGeom prst="rect">
            <a:avLst/>
          </a:prstGeom>
        </p:spPr>
      </p:pic>
    </p:spTree>
    <p:extLst>
      <p:ext uri="{BB962C8B-B14F-4D97-AF65-F5344CB8AC3E}">
        <p14:creationId xmlns:p14="http://schemas.microsoft.com/office/powerpoint/2010/main" val="2457333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0" y="0"/>
            <a:ext cx="8512500" cy="3784800"/>
          </a:xfrm>
          <a:prstGeom prst="rect">
            <a:avLst/>
          </a:prstGeom>
          <a:noFill/>
          <a:ln>
            <a:noFill/>
          </a:ln>
        </p:spPr>
        <p:txBody>
          <a:bodyPr spcFirstLastPara="1" wrap="square" lIns="91425" tIns="91425" rIns="91425" bIns="91425" anchor="t" anchorCtr="0">
            <a:noAutofit/>
          </a:bodyPr>
          <a:lstStyle/>
          <a:p>
            <a:pPr lvl="0" algn="l"/>
            <a:r>
              <a:rPr lang="en-US" sz="1800" b="1" dirty="0">
                <a:solidFill>
                  <a:srgbClr val="FF0000"/>
                </a:solidFill>
                <a:latin typeface="Arial" panose="020B0604020202020204" pitchFamily="34" charset="0"/>
                <a:ea typeface="Montserrat"/>
                <a:cs typeface="Arial" panose="020B0604020202020204" pitchFamily="34" charset="0"/>
                <a:sym typeface="Montserrat"/>
              </a:rPr>
              <a:t>Feature descriptions</a:t>
            </a:r>
            <a:br>
              <a:rPr lang="en-US" sz="1800" b="1" dirty="0">
                <a:solidFill>
                  <a:srgbClr val="FF0000"/>
                </a:solidFill>
                <a:latin typeface="Arial" panose="020B0604020202020204" pitchFamily="34" charset="0"/>
                <a:ea typeface="Montserrat"/>
                <a:cs typeface="Arial" panose="020B0604020202020204" pitchFamily="34" charset="0"/>
                <a:sym typeface="Montserrat"/>
              </a:rPr>
            </a:br>
            <a:r>
              <a:rPr lang="en-US" sz="1800" b="1" dirty="0">
                <a:solidFill>
                  <a:srgbClr val="FF0000"/>
                </a:solidFill>
                <a:latin typeface="Arial" panose="020B0604020202020204" pitchFamily="34" charset="0"/>
                <a:ea typeface="Montserrat"/>
                <a:cs typeface="Arial" panose="020B0604020202020204" pitchFamily="34" charset="0"/>
                <a:sym typeface="Montserrat"/>
              </a:rPr>
              <a:t/>
            </a:r>
            <a:br>
              <a:rPr lang="en-US" sz="1800" b="1" dirty="0">
                <a:solidFill>
                  <a:srgbClr val="FF0000"/>
                </a:solidFill>
                <a:latin typeface="Arial" panose="020B0604020202020204" pitchFamily="34" charset="0"/>
                <a:ea typeface="Montserrat"/>
                <a:cs typeface="Arial" panose="020B0604020202020204" pitchFamily="34" charset="0"/>
                <a:sym typeface="Montserrat"/>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3" name="Picture 2"/>
          <p:cNvPicPr>
            <a:picLocks noChangeAspect="1"/>
          </p:cNvPicPr>
          <p:nvPr/>
        </p:nvPicPr>
        <p:blipFill>
          <a:blip r:embed="rId3"/>
          <a:stretch>
            <a:fillRect/>
          </a:stretch>
        </p:blipFill>
        <p:spPr>
          <a:xfrm>
            <a:off x="68094" y="473500"/>
            <a:ext cx="9007812" cy="4555699"/>
          </a:xfrm>
          <a:prstGeom prst="rect">
            <a:avLst/>
          </a:prstGeom>
        </p:spPr>
      </p:pic>
    </p:spTree>
    <p:extLst>
      <p:ext uri="{BB962C8B-B14F-4D97-AF65-F5344CB8AC3E}">
        <p14:creationId xmlns:p14="http://schemas.microsoft.com/office/powerpoint/2010/main" val="2389287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Data Cleaning</a:t>
            </a:r>
          </a:p>
        </p:txBody>
      </p:sp>
      <p:sp>
        <p:nvSpPr>
          <p:cNvPr id="3" name="Rectangle 2"/>
          <p:cNvSpPr/>
          <p:nvPr/>
        </p:nvSpPr>
        <p:spPr>
          <a:xfrm>
            <a:off x="210544" y="663388"/>
            <a:ext cx="2731838" cy="307777"/>
          </a:xfrm>
          <a:prstGeom prst="rect">
            <a:avLst/>
          </a:prstGeom>
        </p:spPr>
        <p:txBody>
          <a:bodyPr wrap="none">
            <a:spAutoFit/>
          </a:bodyPr>
          <a:lstStyle/>
          <a:p>
            <a:r>
              <a:rPr lang="en-US" dirty="0"/>
              <a:t> Checking for the duplicate rows</a:t>
            </a:r>
          </a:p>
        </p:txBody>
      </p:sp>
      <p:pic>
        <p:nvPicPr>
          <p:cNvPr id="4" name="Picture 3"/>
          <p:cNvPicPr>
            <a:picLocks noChangeAspect="1"/>
          </p:cNvPicPr>
          <p:nvPr/>
        </p:nvPicPr>
        <p:blipFill>
          <a:blip r:embed="rId3"/>
          <a:stretch>
            <a:fillRect/>
          </a:stretch>
        </p:blipFill>
        <p:spPr>
          <a:xfrm>
            <a:off x="193078" y="1125052"/>
            <a:ext cx="4378922" cy="3719321"/>
          </a:xfrm>
          <a:prstGeom prst="rect">
            <a:avLst/>
          </a:prstGeom>
        </p:spPr>
      </p:pic>
      <p:sp>
        <p:nvSpPr>
          <p:cNvPr id="6" name="Rectangle 5"/>
          <p:cNvSpPr/>
          <p:nvPr/>
        </p:nvSpPr>
        <p:spPr>
          <a:xfrm>
            <a:off x="4572000" y="1248391"/>
            <a:ext cx="4572000" cy="1815882"/>
          </a:xfrm>
          <a:prstGeom prst="rect">
            <a:avLst/>
          </a:prstGeom>
        </p:spPr>
        <p:txBody>
          <a:bodyPr>
            <a:spAutoFit/>
          </a:bodyPr>
          <a:lstStyle/>
          <a:p>
            <a:r>
              <a:rPr lang="en-US" dirty="0"/>
              <a:t>So we have 31994 duplicate rows in our data. So we will drop the duplicate rows from our data</a:t>
            </a:r>
          </a:p>
          <a:p>
            <a:endParaRPr lang="en-US" dirty="0"/>
          </a:p>
          <a:p>
            <a:r>
              <a:rPr lang="en-US" dirty="0"/>
              <a:t>dropping the duplicate rows</a:t>
            </a:r>
          </a:p>
          <a:p>
            <a:endParaRPr lang="en-US" dirty="0"/>
          </a:p>
          <a:p>
            <a:r>
              <a:rPr lang="en-US" dirty="0"/>
              <a:t>DF= </a:t>
            </a:r>
            <a:r>
              <a:rPr lang="en-US" dirty="0" err="1"/>
              <a:t>DF.drop_duplicates</a:t>
            </a:r>
            <a:r>
              <a:rPr lang="en-US" dirty="0"/>
              <a:t>()</a:t>
            </a:r>
          </a:p>
          <a:p>
            <a:r>
              <a:rPr lang="en-US" dirty="0" err="1"/>
              <a:t>DF.shape</a:t>
            </a:r>
            <a:r>
              <a:rPr lang="en-US" dirty="0"/>
              <a:t> #data set reduced</a:t>
            </a:r>
          </a:p>
          <a:p>
            <a:r>
              <a:rPr lang="en-US" dirty="0"/>
              <a:t>(87396, 32)</a:t>
            </a:r>
          </a:p>
        </p:txBody>
      </p:sp>
      <p:sp>
        <p:nvSpPr>
          <p:cNvPr id="5" name="TextBox 4">
            <a:extLst>
              <a:ext uri="{FF2B5EF4-FFF2-40B4-BE49-F238E27FC236}">
                <a16:creationId xmlns:a16="http://schemas.microsoft.com/office/drawing/2014/main" xmlns="" id="{4506BC00-4B84-4D1D-3B53-EC3EE17D614B}"/>
              </a:ext>
            </a:extLst>
          </p:cNvPr>
          <p:cNvSpPr txBox="1"/>
          <p:nvPr/>
        </p:nvSpPr>
        <p:spPr>
          <a:xfrm>
            <a:off x="4598962" y="3002945"/>
            <a:ext cx="4334494" cy="1600438"/>
          </a:xfrm>
          <a:prstGeom prst="rect">
            <a:avLst/>
          </a:prstGeom>
          <a:noFill/>
        </p:spPr>
        <p:txBody>
          <a:bodyPr wrap="square" rtlCol="0">
            <a:spAutoFit/>
          </a:bodyPr>
          <a:lstStyle/>
          <a:p>
            <a:r>
              <a:rPr lang="en-IN" dirty="0"/>
              <a:t>we have to drop duplicate rows in dataset as they </a:t>
            </a:r>
          </a:p>
          <a:p>
            <a:r>
              <a:rPr lang="en-IN" dirty="0"/>
              <a:t>are less reliable and they cannot be used to </a:t>
            </a:r>
            <a:r>
              <a:rPr lang="en-IN" dirty="0" err="1"/>
              <a:t>retrive</a:t>
            </a:r>
            <a:r>
              <a:rPr lang="en-IN" dirty="0"/>
              <a:t> </a:t>
            </a:r>
          </a:p>
          <a:p>
            <a:r>
              <a:rPr lang="en-IN" dirty="0"/>
              <a:t>Useful information from datasets they are eventually </a:t>
            </a:r>
          </a:p>
          <a:p>
            <a:r>
              <a:rPr lang="en-IN" dirty="0"/>
              <a:t>dropped.</a:t>
            </a:r>
          </a:p>
          <a:p>
            <a:endParaRPr lang="en-IN" dirty="0"/>
          </a:p>
          <a:p>
            <a:r>
              <a:rPr lang="en-IN" dirty="0"/>
              <a:t>The final dataset we got was 87396 features and 32 columns .</a:t>
            </a:r>
          </a:p>
        </p:txBody>
      </p:sp>
    </p:spTree>
    <p:extLst>
      <p:ext uri="{BB962C8B-B14F-4D97-AF65-F5344CB8AC3E}">
        <p14:creationId xmlns:p14="http://schemas.microsoft.com/office/powerpoint/2010/main" val="615982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Checking for Null Values</a:t>
            </a:r>
            <a:endParaRPr lang="en-US" dirty="0">
              <a:solidFill>
                <a:srgbClr val="FF0000"/>
              </a:solidFill>
            </a:endParaRPr>
          </a:p>
        </p:txBody>
      </p:sp>
      <p:sp>
        <p:nvSpPr>
          <p:cNvPr id="5" name="Rectangle 4"/>
          <p:cNvSpPr/>
          <p:nvPr/>
        </p:nvSpPr>
        <p:spPr>
          <a:xfrm>
            <a:off x="413027" y="3680689"/>
            <a:ext cx="7402749" cy="1384995"/>
          </a:xfrm>
          <a:prstGeom prst="rect">
            <a:avLst/>
          </a:prstGeom>
        </p:spPr>
        <p:txBody>
          <a:bodyPr wrap="square">
            <a:spAutoFit/>
          </a:bodyPr>
          <a:lstStyle/>
          <a:p>
            <a:r>
              <a:rPr lang="en-US" dirty="0"/>
              <a:t>1.for company and agent I will fill the Missing values with Zero (0)</a:t>
            </a:r>
            <a:br>
              <a:rPr lang="en-US" dirty="0"/>
            </a:br>
            <a:r>
              <a:rPr lang="en-US" dirty="0"/>
              <a:t/>
            </a:r>
            <a:br>
              <a:rPr lang="en-US" dirty="0"/>
            </a:br>
            <a:r>
              <a:rPr lang="en-US" dirty="0"/>
              <a:t>2.for country we will fill Missing values with object 'others'.</a:t>
            </a:r>
            <a:br>
              <a:rPr lang="en-US" dirty="0"/>
            </a:br>
            <a:r>
              <a:rPr lang="en-US" dirty="0"/>
              <a:t/>
            </a:r>
            <a:br>
              <a:rPr lang="en-US" dirty="0"/>
            </a:br>
            <a:r>
              <a:rPr lang="en-US" dirty="0"/>
              <a:t>3.AS the count of missing values in Children Column is only 4, so we can replace with 0 considering no children's.</a:t>
            </a:r>
          </a:p>
        </p:txBody>
      </p:sp>
      <p:pic>
        <p:nvPicPr>
          <p:cNvPr id="6" name="Picture 5"/>
          <p:cNvPicPr>
            <a:picLocks noChangeAspect="1"/>
          </p:cNvPicPr>
          <p:nvPr/>
        </p:nvPicPr>
        <p:blipFill rotWithShape="1">
          <a:blip r:embed="rId3"/>
          <a:srcRect l="5000" t="32521" r="20425" b="14688"/>
          <a:stretch/>
        </p:blipFill>
        <p:spPr>
          <a:xfrm>
            <a:off x="413027" y="738086"/>
            <a:ext cx="6819089" cy="27140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20927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EDA (Exploratory Data Analysis)</a:t>
            </a:r>
          </a:p>
        </p:txBody>
      </p:sp>
      <p:sp>
        <p:nvSpPr>
          <p:cNvPr id="3" name="AutoShape 2" descr="data:image/png;base64,iVBORw0KGgoAAAANSUhEUgAAAZEAAAFzCAYAAAD/rTTeAAAABHNCSVQICAgIfAhkiAAAAAlwSFlzAAALEgAACxIB0t1+/AAAADh0RVh0U29mdHdhcmUAbWF0cGxvdGxpYiB2ZXJzaW9uMy4yLjIsIGh0dHA6Ly9tYXRwbG90bGliLm9yZy+WH4yJAAAW4ElEQVR4nO3de7Bd5X3e8e+DBDapL0CkEEC0okSuixmbGBVwLk0MLQjSBpqCDbWDwIzVxNDGHXsayHSCi8PEnl5wiG+lQSBcWoztEGSPHFkjwHHbYJDKVRCGY2yKVDCKxcUEXwL99Y/9HndbnCOOXrHP0Tnn+5lZs9/1W+9a692aDc9Zl712qgpJknrsM9MDkCTNXoaIJKmbISJJ6maISJK6GSKSpG6GiCSp28KZHsB0W7RoUS1dunSmhyFJs8bmzZv/sqoWT7Rs3oXI0qVL2bRp00wPQ5JmjSSPTrbM01mSpG6GiCSpmyEiSepmiEiSuhkikqRuhogkqZshIknqZohIkroZIpKkboaIJKmbISJJ6maISJK6GSKSpG7z7im+0lx28jWfnukhaC/0lfN/Y2Tb9khEktTNEJEkdTNEJEndDBFJUjdDRJLUzRCRJHUzRCRJ3QwRSVI3Q0SS1M0QkSR1M0QkSd0MEUlSN0NEktTNEJEkdTNEJEndDBFJUreRhkiSbyW5L8ndSTa12kFJNiR5uL0e2OpJcmWSsST3Jnnr0HZWtv4PJ1k5VD+2bX+srZtRvh9J0o+bjiORt1fVMVW1vM1fDGysqmXAxjYPcCqwrE2rgE/BIHSAS4HjgeOAS8eDp/V579B6K0b/diRJ42bidNbpwJrWXgOcMVS/rgZuBw5IcghwCrChqnZU1VPABmBFW/a6qrq9qgq4bmhbkqRpMOoQKeArSTYnWdVqB1fV4639BHBwax8GPDa07tZW21V96wT1l0iyKsmmJJu2b9++J+9HkjRk4Yi3/wtVtS3JTwEbkvzF8MKqqiQ14jFQVVcBVwEsX7585PuTpPlipEciVbWtvT4J3MTgmsa326ko2uuTrfs24PCh1Ze02q7qSyaoS5KmychCJMnfSPLa8TZwMnA/sBYYv8NqJXBza68Fzm13aZ0APNNOe60HTk5yYLugfjKwvi17NskJ7a6sc4e2JUmaBqM8nXUwcFO763Yh8F+r6k+T3AncmOQC4FHgHa3/OuA0YAx4HjgfoKp2JPkwcGfrd1lV7Wjt9wHXAvsDX26TJGmajCxEquoR4C0T1L8DnDRBvYALJ9nWamD1BPVNwNF7PFhJUhe/sS5J6maISJK6GSKSpG6GiCSpmyEiSepmiEiSuhkikqRuhogkqZshIknqZohIkroZIpKkboaIJKmbISJJ6maISJK6GSKSpG6GiCSpmyEiSepmiEiSuhkikqRuhogkqZshIknqZohIkroZIpKkboaIJKmbISJJ6maISJK6GSKSpG6GiCSpmyEiSepmiEiSuhkikqRuhogkqZshIknqZohIkroZIpKkboaIJKmbISJJ6maISJK6GSKSpG6GiCSpmyEiSepmiEiSuhkikqRuhogkqZshIknqZohIkroZIpKkboaIJKmbISJJ6jbyEEmyIMldSb7U5o9I8vUkY0k+m2S/Vn9Vmx9ry5cObeOSVn8oySlD9RWtNpbk4lG/F0nSj5uOI5HfAh4cmv8ocEVV/QzwFHBBq18APNXqV7R+JDkKOBt4E7AC+GQLpgXAJ4BTgaOAc1pfSdI0GWmIJFkC/ArwR20+wInA51uXNcAZrX16m6ctP6n1Px24oap+UFXfBMaA49o0VlWPVNUPgRtaX0nSNBn1kcjHgH8N/N82/5PA01X1QpvfChzW2ocBjwG05c+0/j+q77TOZPWXSLIqyaYkm7Zv376n70mS1IwsRJL8I+DJqto8qn1MVVVdVVXLq2r54sWLZ3o4kjRnLBzhtn8e+NUkpwGvBl4H/AFwQJKF7WhjCbCt9d8GHA5sTbIQeD3wnaH6uOF1JqtLkqbByI5EquqSqlpSVUsZXBi/pareBdwKnNm6rQRubu21bZ62/JaqqlY/u929dQSwDLgDuBNY1u722q/tY+2o3o8k6aVGeSQymd8Gbkjye8BdwNWtfjXwmSRjwA4GoUBVbUlyI/AA8AJwYVW9CJDkImA9sABYXVVbpvWdSNI8Ny0hUlW3Abe19iMM7qzauc/3gbMmWf9y4PIJ6uuAda/gUCVJu8FvrEuSuhkikqRuhogkqZshIknqZohIkroZIpKkboaIJKmbISJJ6maISJK6GSKSpG6GiCSpmyEiSepmiEiSuhkikqRuhogkqZshIknqZohIkroZIpKkboaIJKmbISJJ6maISJK6GSKSpG6GiCSpmyEiSepmiEiSuhkikqRuhogkqZshIknqZohIkrotnOkBzDaPX/bxmR6C9kKH/O5FMz0EaUZ4JCJJ6maISJK6GSKSpG6GiCSpmyEiSepmiEiSuhkikqRuhogkqZshIknqZohIkroZIpKkboaIJKmbISJJ6maISJK6GSKSpG6GiCSpmyEiSepmiEiSuhkikqRuIwuRJK9OckeSe5JsSfJvW/2IJF9PMpbks0n2a/VXtfmxtnzp0LYuafWHkpwyVF/RamNJLh7Ve5EkTWyURyI/AE6sqrcAxwArkpwAfBS4oqp+BngKuKD1vwB4qtWvaP1IchRwNvAmYAXwySQLkiwAPgGcChwFnNP6SpKmychCpAaea7P7tqmAE4HPt/oa4IzWPr3N05aflCStfkNV/aCqvgmMAce1aayqHqmqHwI3tL6SpGkypRBJsnEqtQn6LEhyN/AksAH4BvB0Vb3QumwFDmvtw4DHANryZ4CfHK7vtM5k9YnGsSrJpiSbtm/f/nLDliRN0S5DpF3XOAhYlOTAJAe1aSmT/A97WFW9WFXHAEsYHDm88RUY826rqquqanlVLV+8ePFMDEGS5qSFL7P8nwPvBw4FNgNp9WeBj091J1X1dJJbgbcBByRZ2I42lgDbWrdtwOHA1iQLgdcD3xmqjxteZ7K6JGka7PJIpKr+oKqOAD5YVX+7qo5o01uqapchkmRxkgNae3/gHwIPArcCZ7ZuK4GbW3ttm6ctv6WqqtXPbndvHQEsA+4A7gSWtbu99mNw8X3tbr17SdIeebkjEQCq6g+T/BywdHidqrpuF6sdAqxpd1HtA9xYVV9K8gBwQ5LfA+4Crm79rwY+k2QM2MEgFKiqLUluBB4AXgAurKoXAZJcBKwHFgCrq2rL1N62JOmVMKUQSfIZ4EjgbuDFVi5g0hCpqnuBn52g/giD6yM7178PnDXJti4HLp+gvg5Y9/LvQJI0ClMKEWA5cFQ7vSRJEjD174ncD/z0KAciSZp9pnoksgh4IMkdDL6JDkBV/epIRiVJmhWmGiIfGuUgJEmz01TvzvrqqAciSZp9pnp31ncZ3I0FsB+D52D9VVW9blQDkyTt/aZ6JPLa8fbQQxFPGNWgJEmzw24/xbc9nfdPgFNetrMkaU6b6umsXxua3YfB90a+P5IRSZJmjanenfWPh9ovAN/C3+6QpHlvqtdEzh/1QCRJs89Uf5RqSZKbkjzZpi8kWTLqwUmS9m5TvbB+DYPHrB/api+2miRpHptqiCyuqmuq6oU2XQv4E4GSNM9NNUS+k+Td7TfTFyR5N4NfHZQkzWNTDZH3AO8AngAeZ/DLg+eNaEySpFliqrf4XgasrKqnAJIcBPx7BuEiSZqnpnok8ubxAAGoqh1M8KuFkqT5Zaohsk+SA8dn2pHIVI9iJElz1FSD4D8Af57kc23+LCb4zXNJ0vwy1W+sX5dkE3BiK/1aVT0wumFJkmaDKZ+SaqFhcEiSfmS3HwUvSdI4Q0SS1M0QkSR1M0QkSd0MEUlSN0NEktTNEJEkdTNEJEndDBFJUjdDRJLUzRCRJHUzRCRJ3QwRSVI3Q0SS1M0QkSR1M0QkSd0MEUlSN0NEktTNEJEkdTNEJEndDBFJUjdDRJLUzRCRJHUzRCRJ3QwRSVI3Q0SS1M0QkSR1G1mIJDk8ya1JHkiyJclvtfpBSTYkebi9HtjqSXJlkrEk9yZ569C2Vrb+DydZOVQ/Nsl9bZ0rk2RU70eS9FKjPBJ5AfhAVR0FnABcmOQo4GJgY1UtAza2eYBTgWVtWgV8CgahA1wKHA8cB1w6Hjytz3uH1lsxwvcjSdrJyEKkqh6vqv/V2t8FHgQOA04H1rRua4AzWvt04LoauB04IMkhwCnAhqraUVVPARuAFW3Z66rq9qoq4LqhbUmSpsG0XBNJshT4WeDrwMFV9Xhb9ARwcGsfBjw2tNrWVttVfesEdUnSNBl5iCR5DfAF4P1V9ezwsnYEUdMwhlVJNiXZtH379lHvTpLmjZGGSJJ9GQTI9VX1x6387XYqivb6ZKtvAw4fWn1Jq+2qvmSC+ktU1VVVtbyqli9evHjP3pQk6UdGeXdWgKuBB6vqPw4tWguM32G1Erh5qH5uu0vrBOCZdtprPXBykgPbBfWTgfVt2bNJTmj7OndoW5KkabBwhNv+eeDXgfuS3N1qvwN8BLgxyQXAo8A72rJ1wGnAGPA8cD5AVe1I8mHgztbvsqra0drvA64F9ge+3CZJ0jQZWYhU1X8HJvvexkkT9C/gwkm2tRpYPUF9E3D0HgxTkrQH/Ma6JKmbISJJ6maISJK6GSKSpG6GiCSpmyEiSepmiEiSuhkikqRuhogkqZshIknqZohIkroZIpKkboaIJKmbISJJ6maISJK6GSKSpG6GiCSpmyEiSepmiEiSuhkikqRuhogkqZshIknqZohIkroZIpKkboaIJKmbISJJ6maISJK6GSKSpG6GiCSpmyEiSepmiEiSuhkikqRuhogkqZshIknqZohIkroZIpKkboaIJKmbISJJ6maISJK6GSKSpG6GiCSpmyEiSepmiEiSuhkikqRuhogkqZshIknqZohIkroZIpKkboaIJKnbyEIkyeokTya5f6h2UJINSR5urwe2epJcmWQsyb1J3jq0zsrW/+EkK4fqxya5r61zZZKM6r1IkiY2yiORa4EVO9UuBjZW1TJgY5sHOBVY1qZVwKdgEDrApcDxwHHApePB0/q8d2i9nfclSRqxkYVIVf0ZsGOn8unAmtZeA5wxVL+uBm4HDkhyCHAKsKGqdlTVU8AGYEVb9rqqur2qCrhuaFuSpGky3ddEDq6qx1v7CeDg1j4MeGyo39ZW21V96wR1SdI0mrEL6+0IoqZjX0lWJdmUZNP27dunY5eSNC9Md4h8u52Kor0+2erbgMOH+i1ptV3Vl0xQn1BVXVVVy6tq+eLFi/f4TUiSBqY7RNYC43dYrQRuHqqf2+7SOgF4pp32Wg+cnOTAdkH9ZGB9W/ZskhPaXVnnDm1LkjRNFo5qw0n+G/DLwKIkWxncZfUR4MYkFwCPAu9o3dcBpwFjwPPA+QBVtSPJh4E7W7/Lqmr8Yv37GNwBtj/w5TZJkqbRyEKkqs6ZZNFJE/Qt4MJJtrMaWD1BfRNw9J6MUZK0Z/zGuiSpmyEiSepmiEiSuhkikqRuhogkqZshIknqZohIkroZIpKkboaIJKmbISJJ6maISJK6GSKSpG6GiCSpmyEiSepmiEiSuhkikqRuhogkqZshIknqZohIkroZIpKkboaIJKmbISJJ6maISJK6GSKSpG6GiCSpmyEiSepmiEiSuhkikqRuhogkqZshIknqZohIkroZIpKkboaIJKmbISJJ6maISJK6GSKSpG6GiCSpmyEiSepmiEiSuhkikqRuhogkqZshIknqZohIkroZIpKkboaIJKmbISJJ6maISJK6GSKSpG6GiCSp26wPkSQrkjyUZCzJxTM9HkmaT2Z1iCRZAHwCOBU4CjgnyVEzOypJmj9mdYgAxwFjVfVIVf0QuAE4fYbHJEnzxmwPkcOAx4bmt7aaJGkaLJzpAUyHJKuAVW32uSQPzeR45pBFwF/O9CD2Cpf+i5kegV7Kz2eT9/zmnm7ib022YLaHyDbg8KH5Ja32Y6rqKuCq6RrUfJFkU1Utn+lxSBPx8zk9ZvvprDuBZUmOSLIfcDawdobHJEnzxqw+EqmqF5JcBKwHFgCrq2rLDA9LkuaNWR0iAFW1Dlg30+OYpzxFqL2Zn89pkKqa6TFIkmap2X5NRJI0gwyROSLJi0nuTnJ/ki8mOWCE+1qa5J/tYtn9O9U+lOSDL7PN85IcOoV9X5vkzN0bsfZGSX46yQ1JvpFkc5J1Sd6Q5NAkn299jkly2m5u97wkH9+pdluSXd6pleR3prj9byVZtDtjmssMkbnje1V1TFUdDewALhzFTpIsBJYCE4bIHjgPeNkQ0dyQJMBNwG1VdWRVHQtcAhxcVf+nqsb/UDgG2K0Q2QNTChH9OENkbvpz2jf3kxyZ5E/bX3pfS/LGVj+rHbXck+TPWu3VSa5Jcl+Su5K8vdXPS7I2yS3ARuAjwC+2I59/tTsDa39Z3p7k3iQ3JTmwHVksB65v29w/ybFJvtrGvT7JIa/cP4/2Am8H/rqqPj1eqKp7qupr40ez7bb9y4B3ts/FO5M8nGQxQJJ92oNXF+/OjpOc0z7j9yf5aKt9BNi/7ef6Vnt3kjta7T+1Z/VpZ1XlNAcm4Ln2ugD4HLCizW8ElrX28cAtrX0fcFhrH9BeP8DgNmmANwL/G3g1g6OErcBBbdkvA1+aZBxLge8Bdw9NTwAfbMvvBX6ptS8DPtbatwHLW3tf4H8Ci9v8O4fGdS1w5kz/ezvt8ef1XwJX7OIzdH9rnwd8fGjZpcD7W/tk4AsTrH8esH2nz+BzDP5QObR9rhczuDv1FuCMtt5zQ9v4u8AXgX3b/CeBc1v7W8Cimf433FumWX+Lr35k/yR3MzgCeRDYkOQ1wM8BnxucPQDgVe31fwDXJrkR+ONW+wXgDwGq6i+SPAq8oS3bUFU7pjiWb1TVMeMzST7UXl/PILC+2hatYRB4O/s7wNHtPcAgGB+f4r41t60GbgY+BrwHuGaSfp+tqovGZ5Lc1pp/j8EptO2tfj3w94E/2Wn9k4BjgTvbZ3B/4MlX5i3MLYbI3PG9qjomyU8w+PLlhQz+an96+H/o46rqN5IcD/wKsDnJsS+z/b96pQe8CwG2VNXbpnGfml5bgN2+QaKqHkvy7SQnMniK97te8ZENBFhTVZeMaPtzhtdE5piqep7BqYIPAM8D30xyFgwuZiZ5S2sfWVVfr6rfZXDofzjwNdp/lEneAPxNYKKHVX4XeG3H2J4Bnkryi63068D4UcnwNh8CFid5WxvLvknetLv7017tFuBV7eGoACR589BnY9xEn7U/Av4L8LmqenE393sH8EtJFrVrHOfw/z+Df51k39beCJyZ5Kfa2A5KMulDCOczQ2QOqqq7GFx7OIdBKFyQ5B4Gf/2N/97Kvxu/uMjg+sM9DM777pPkPuCzwHlV9YMJdnEv8GK7KL9bF9aBlW3f9zK48+ayVr8W+HQ7JbeAwV+pH23jvpvBaTnNETW4uPBPgH/QbvHdAvw+g+tnw24Fjhq/sN5qa4HXMPmprF3t93Hg4rbde4DNVXVzW3wVcG+S66vqAeDfAF9pn9UNgDd3TMBvrEuaVdr3Pa6oqp2PWjQDvCYiadZIcjHwm4zuWoh2k0cikqRuXhORJHUzRCRJ3QwRSVI3Q0QakUzwROOX6e+TjDXrGCLS3uM8fJKxZhlDRBqtBUn+c5ItSb7SnlDsk4w1Zxgi0mgtAz5RVW8Cngb+KXAd8NtV9WYGT1O+tKo+D2wC3tWedfYCg4dhnlmD39pYDVw+E29A2hW/bCiN1jer6u7W3gwciU8y1hxiiEijNfzssReBqf5ssU8y1qzg6SxpevkkY80pHolI028lgycW/wTwCHB+q1/b6t8D3sbgScZXth/zWsjgh5i2TP9wpcn57CxJUjdPZ0mSuhkikqRuhogkqZshIknqZohIkroZIpKkboaIJKmbISJJ6vb/AND6jjZ/PKTL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15750" y="802035"/>
            <a:ext cx="6542250" cy="4124206"/>
          </a:xfrm>
          <a:prstGeom prst="rect">
            <a:avLst/>
          </a:prstGeom>
        </p:spPr>
        <p:txBody>
          <a:bodyPr wrap="square">
            <a:spAutoFit/>
          </a:bodyPr>
          <a:lstStyle/>
          <a:p>
            <a:r>
              <a:rPr lang="en-US" sz="1800" b="1" dirty="0" smtClean="0"/>
              <a:t>1)Hotel </a:t>
            </a:r>
            <a:r>
              <a:rPr lang="en-US" sz="1800" b="1" dirty="0"/>
              <a:t>Type</a:t>
            </a:r>
            <a:br>
              <a:rPr lang="en-US" sz="1800" b="1" dirty="0"/>
            </a:br>
            <a:r>
              <a:rPr lang="en-US" sz="1800" b="1" dirty="0"/>
              <a:t>2)Cancelled bookings</a:t>
            </a:r>
            <a:br>
              <a:rPr lang="en-US" sz="1800" b="1" dirty="0"/>
            </a:br>
            <a:r>
              <a:rPr lang="en-US" sz="1800" b="1" dirty="0"/>
              <a:t>3)Average Daily Rate (ADR) :- dividing the sum of all lodging transactions by the total number of staying nights</a:t>
            </a:r>
            <a:br>
              <a:rPr lang="en-US" sz="1800" b="1" dirty="0"/>
            </a:br>
            <a:r>
              <a:rPr lang="en-US" sz="1800" b="1" dirty="0"/>
              <a:t>4)Now lets check the arrival date by months</a:t>
            </a:r>
            <a:br>
              <a:rPr lang="en-US" sz="1800" b="1" dirty="0"/>
            </a:br>
            <a:r>
              <a:rPr lang="en-US" sz="1800" b="1" dirty="0"/>
              <a:t>5)Market Segment</a:t>
            </a:r>
            <a:br>
              <a:rPr lang="en-US" sz="1800" b="1" dirty="0"/>
            </a:br>
            <a:r>
              <a:rPr lang="en-US" sz="1800" b="1" dirty="0" smtClean="0"/>
              <a:t>6)Year </a:t>
            </a:r>
            <a:r>
              <a:rPr lang="en-US" sz="1800" b="1" dirty="0"/>
              <a:t>of arrival date</a:t>
            </a:r>
            <a:br>
              <a:rPr lang="en-US" sz="1800" b="1" dirty="0"/>
            </a:br>
            <a:r>
              <a:rPr lang="en-US" sz="1800" b="1" dirty="0"/>
              <a:t>7)Customer Type</a:t>
            </a:r>
            <a:br>
              <a:rPr lang="en-US" sz="1800" b="1" dirty="0"/>
            </a:br>
            <a:r>
              <a:rPr lang="en-US" sz="1800" b="1" dirty="0"/>
              <a:t>8)Distribution Channel</a:t>
            </a:r>
            <a:br>
              <a:rPr lang="en-US" sz="1800" b="1" dirty="0"/>
            </a:br>
            <a:r>
              <a:rPr lang="en-US" sz="1800" b="1" dirty="0"/>
              <a:t>9)Repeated Guest</a:t>
            </a:r>
            <a:br>
              <a:rPr lang="en-US" sz="1800" b="1" dirty="0"/>
            </a:br>
            <a:r>
              <a:rPr lang="en-US" sz="1800" b="1" dirty="0"/>
              <a:t>10) which are the months of highest and least occupation?</a:t>
            </a:r>
            <a:br>
              <a:rPr lang="en-US" sz="1800" b="1" dirty="0"/>
            </a:br>
            <a:r>
              <a:rPr lang="en-US" sz="1800" b="1" dirty="0"/>
              <a:t>11)Which is the most reserved room type?</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308692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EDA (Exploratory Data Analysis)</a:t>
            </a:r>
          </a:p>
        </p:txBody>
      </p:sp>
      <p:sp>
        <p:nvSpPr>
          <p:cNvPr id="3" name="AutoShape 2" descr="data:image/png;base64,iVBORw0KGgoAAAANSUhEUgAAAZEAAAFzCAYAAAD/rTTeAAAABHNCSVQICAgIfAhkiAAAAAlwSFlzAAALEgAACxIB0t1+/AAAADh0RVh0U29mdHdhcmUAbWF0cGxvdGxpYiB2ZXJzaW9uMy4yLjIsIGh0dHA6Ly9tYXRwbG90bGliLm9yZy+WH4yJAAAW4ElEQVR4nO3de7Bd5X3e8e+DBDapL0CkEEC0okSuixmbGBVwLk0MLQjSBpqCDbWDwIzVxNDGHXsayHSCi8PEnl5wiG+lQSBcWoztEGSPHFkjwHHbYJDKVRCGY2yKVDCKxcUEXwL99Y/9HndbnCOOXrHP0Tnn+5lZs9/1W+9a692aDc9Zl712qgpJknrsM9MDkCTNXoaIJKmbISJJ6maISJK6GSKSpG6GiCSp28KZHsB0W7RoUS1dunSmhyFJs8bmzZv/sqoWT7Rs3oXI0qVL2bRp00wPQ5JmjSSPTrbM01mSpG6GiCSpmyEiSepmiEiSuhkikqRuhogkqZshIknqZohIkroZIpKkboaIJKmbISJJ6maISJK6GSKSpG7z7im+0lx28jWfnukhaC/0lfN/Y2Tb9khEktTNEJEkdTNEJEndDBFJUjdDRJLUzRCRJHUzRCRJ3QwRSVI3Q0SS1M0QkSR1M0QkSd0MEUlSN0NEktTNEJEkdTNEJEndDBFJUreRhkiSbyW5L8ndSTa12kFJNiR5uL0e2OpJcmWSsST3Jnnr0HZWtv4PJ1k5VD+2bX+srZtRvh9J0o+bjiORt1fVMVW1vM1fDGysqmXAxjYPcCqwrE2rgE/BIHSAS4HjgeOAS8eDp/V579B6K0b/diRJ42bidNbpwJrWXgOcMVS/rgZuBw5IcghwCrChqnZU1VPABmBFW/a6qrq9qgq4bmhbkqRpMOoQKeArSTYnWdVqB1fV4639BHBwax8GPDa07tZW21V96wT1l0iyKsmmJJu2b9++J+9HkjRk4Yi3/wtVtS3JTwEbkvzF8MKqqiQ14jFQVVcBVwEsX7585PuTpPlipEciVbWtvT4J3MTgmsa326ko2uuTrfs24PCh1Ze02q7qSyaoS5KmychCJMnfSPLa8TZwMnA/sBYYv8NqJXBza68Fzm13aZ0APNNOe60HTk5yYLugfjKwvi17NskJ7a6sc4e2JUmaBqM8nXUwcFO763Yh8F+r6k+T3AncmOQC4FHgHa3/OuA0YAx4HjgfoKp2JPkwcGfrd1lV7Wjt9wHXAvsDX26TJGmajCxEquoR4C0T1L8DnDRBvYALJ9nWamD1BPVNwNF7PFhJUhe/sS5J6maISJK6GSKSpG6GiCSpmyEiSepmiEiSuhkikqRuhogkqZshIknqZohIkroZIpKkboaIJKmbISJJ6maISJK6GSKSpG6GiCSpmyEiSepmiEiSuhkikqRuhogkqZshIknqZohIkroZIpKkboaIJKmbISJJ6maISJK6GSKSpG6GiCSpmyEiSepmiEiSuhkikqRuhogkqZshIknqZohIkroZIpKkboaIJKmbISJJ6maISJK6GSKSpG6GiCSpmyEiSepmiEiSuhkikqRuhogkqZshIknqZohIkroZIpKkboaIJKmbISJJ6jbyEEmyIMldSb7U5o9I8vUkY0k+m2S/Vn9Vmx9ry5cObeOSVn8oySlD9RWtNpbk4lG/F0nSj5uOI5HfAh4cmv8ocEVV/QzwFHBBq18APNXqV7R+JDkKOBt4E7AC+GQLpgXAJ4BTgaOAc1pfSdI0GWmIJFkC/ArwR20+wInA51uXNcAZrX16m6ctP6n1Px24oap+UFXfBMaA49o0VlWPVNUPgRtaX0nSNBn1kcjHgH8N/N82/5PA01X1QpvfChzW2ocBjwG05c+0/j+q77TOZPWXSLIqyaYkm7Zv376n70mS1IwsRJL8I+DJqto8qn1MVVVdVVXLq2r54sWLZ3o4kjRnLBzhtn8e+NUkpwGvBl4H/AFwQJKF7WhjCbCt9d8GHA5sTbIQeD3wnaH6uOF1JqtLkqbByI5EquqSqlpSVUsZXBi/pareBdwKnNm6rQRubu21bZ62/JaqqlY/u929dQSwDLgDuBNY1u722q/tY+2o3o8k6aVGeSQymd8Gbkjye8BdwNWtfjXwmSRjwA4GoUBVbUlyI/AA8AJwYVW9CJDkImA9sABYXVVbpvWdSNI8Ny0hUlW3Abe19iMM7qzauc/3gbMmWf9y4PIJ6uuAda/gUCVJu8FvrEuSuhkikqRuhogkqZshIknqZohIkroZIpKkboaIJKmbISJJ6maISJK6GSKSpG6GiCSpmyEiSepmiEiSuhkikqRuhogkqZshIknqZohIkroZIpKkboaIJKmbISJJ6maISJK6GSKSpG6GiCSpmyEiSepmiEiSuhkikqRuhogkqZshIknqZohIkrotnOkBzDaPX/bxmR6C9kKH/O5FMz0EaUZ4JCJJ6maISJK6GSKSpG6GiCSpmyEiSepmiEiSuhkikqRuhogkqZshIknqZohIkroZIpKkboaIJKmbISJJ6maISJK6GSKSpG6GiCSpmyEiSepmiEiSuhkikqRuIwuRJK9OckeSe5JsSfJvW/2IJF9PMpbks0n2a/VXtfmxtnzp0LYuafWHkpwyVF/RamNJLh7Ve5EkTWyURyI/AE6sqrcAxwArkpwAfBS4oqp+BngKuKD1vwB4qtWvaP1IchRwNvAmYAXwySQLkiwAPgGcChwFnNP6SpKmychCpAaea7P7tqmAE4HPt/oa4IzWPr3N05aflCStfkNV/aCqvgmMAce1aayqHqmqHwI3tL6SpGkypRBJsnEqtQn6LEhyN/AksAH4BvB0Vb3QumwFDmvtw4DHANryZ4CfHK7vtM5k9YnGsSrJpiSbtm/f/nLDliRN0S5DpF3XOAhYlOTAJAe1aSmT/A97WFW9WFXHAEsYHDm88RUY826rqquqanlVLV+8ePFMDEGS5qSFL7P8nwPvBw4FNgNp9WeBj091J1X1dJJbgbcBByRZ2I42lgDbWrdtwOHA1iQLgdcD3xmqjxteZ7K6JGka7PJIpKr+oKqOAD5YVX+7qo5o01uqapchkmRxkgNae3/gHwIPArcCZ7ZuK4GbW3ttm6ctv6WqqtXPbndvHQEsA+4A7gSWtbu99mNw8X3tbr17SdIeebkjEQCq6g+T/BywdHidqrpuF6sdAqxpd1HtA9xYVV9K8gBwQ5LfA+4Crm79rwY+k2QM2MEgFKiqLUluBB4AXgAurKoXAZJcBKwHFgCrq2rL1N62JOmVMKUQSfIZ4EjgbuDFVi5g0hCpqnuBn52g/giD6yM7178PnDXJti4HLp+gvg5Y9/LvQJI0ClMKEWA5cFQ7vSRJEjD174ncD/z0KAciSZp9pnoksgh4IMkdDL6JDkBV/epIRiVJmhWmGiIfGuUgJEmz01TvzvrqqAciSZp9pnp31ncZ3I0FsB+D52D9VVW9blQDkyTt/aZ6JPLa8fbQQxFPGNWgJEmzw24/xbc9nfdPgFNetrMkaU6b6umsXxua3YfB90a+P5IRSZJmjanenfWPh9ovAN/C3+6QpHlvqtdEzh/1QCRJs89Uf5RqSZKbkjzZpi8kWTLqwUmS9m5TvbB+DYPHrB/api+2miRpHptqiCyuqmuq6oU2XQv4E4GSNM9NNUS+k+Td7TfTFyR5N4NfHZQkzWNTDZH3AO8AngAeZ/DLg+eNaEySpFliqrf4XgasrKqnAJIcBPx7BuEiSZqnpnok8ubxAAGoqh1M8KuFkqT5Zaohsk+SA8dn2pHIVI9iJElz1FSD4D8Af57kc23+LCb4zXNJ0vwy1W+sX5dkE3BiK/1aVT0wumFJkmaDKZ+SaqFhcEiSfmS3HwUvSdI4Q0SS1M0QkSR1M0QkSd0MEUlSN0NEktTNEJEkdTNEJEndDBFJUjdDRJLUzRCRJHUzRCRJ3QwRSVI3Q0SS1M0QkSR1M0QkSd0MEUlSN0NEktTNEJEkdTNEJEndDBFJUjdDRJLUzRCRJHUzRCRJ3QwRSVI3Q0SS1M0QkSR1G1mIJDk8ya1JHkiyJclvtfpBSTYkebi9HtjqSXJlkrEk9yZ569C2Vrb+DydZOVQ/Nsl9bZ0rk2RU70eS9FKjPBJ5AfhAVR0FnABcmOQo4GJgY1UtAza2eYBTgWVtWgV8CgahA1wKHA8cB1w6Hjytz3uH1lsxwvcjSdrJyEKkqh6vqv/V2t8FHgQOA04H1rRua4AzWvt04LoauB04IMkhwCnAhqraUVVPARuAFW3Z66rq9qoq4LqhbUmSpsG0XBNJshT4WeDrwMFV9Xhb9ARwcGsfBjw2tNrWVttVfesEdUnSNBl5iCR5DfAF4P1V9ezwsnYEUdMwhlVJNiXZtH379lHvTpLmjZGGSJJ9GQTI9VX1x6387XYqivb6ZKtvAw4fWn1Jq+2qvmSC+ktU1VVVtbyqli9evHjP3pQk6UdGeXdWgKuBB6vqPw4tWguM32G1Erh5qH5uu0vrBOCZdtprPXBykgPbBfWTgfVt2bNJTmj7OndoW5KkabBwhNv+eeDXgfuS3N1qvwN8BLgxyQXAo8A72rJ1wGnAGPA8cD5AVe1I8mHgztbvsqra0drvA64F9ge+3CZJ0jQZWYhU1X8HJvvexkkT9C/gwkm2tRpYPUF9E3D0HgxTkrQH/Ma6JKmbISJJ6maISJK6GSKSpG6GiCSpmyEiSepmiEiSuhkikqRuhogkqZshIknqZohIkroZIpKkboaIJKmbISJJ6maISJK6GSKSpG6GiCSpmyEiSepmiEiSuhkikqRuhogkqZshIknqZohIkroZIpKkboaIJKmbISJJ6maISJK6GSKSpG6GiCSpmyEiSepmiEiSuhkikqRuhogkqZshIknqZohIkroZIpKkboaIJKmbISJJ6maISJK6GSKSpG6GiCSpmyEiSepmiEiSuhkikqRuhogkqZshIknqZohIkroZIpKkboaIJKnbyEIkyeokTya5f6h2UJINSR5urwe2epJcmWQsyb1J3jq0zsrW/+EkK4fqxya5r61zZZKM6r1IkiY2yiORa4EVO9UuBjZW1TJgY5sHOBVY1qZVwKdgEDrApcDxwHHApePB0/q8d2i9nfclSRqxkYVIVf0ZsGOn8unAmtZeA5wxVL+uBm4HDkhyCHAKsKGqdlTVU8AGYEVb9rqqur2qCrhuaFuSpGky3ddEDq6qx1v7CeDg1j4MeGyo39ZW21V96wR1SdI0mrEL6+0IoqZjX0lWJdmUZNP27dunY5eSNC9Md4h8u52Kor0+2erbgMOH+i1ptV3Vl0xQn1BVXVVVy6tq+eLFi/f4TUiSBqY7RNYC43dYrQRuHqqf2+7SOgF4pp32Wg+cnOTAdkH9ZGB9W/ZskhPaXVnnDm1LkjRNFo5qw0n+G/DLwKIkWxncZfUR4MYkFwCPAu9o3dcBpwFjwPPA+QBVtSPJh4E7W7/Lqmr8Yv37GNwBtj/w5TZJkqbRyEKkqs6ZZNFJE/Qt4MJJtrMaWD1BfRNw9J6MUZK0Z/zGuiSpmyEiSepmiEiSuhkikqRuhogkqZshIknqZohIkroZIpKkboaIJKmbISJJ6maISJK6GSKSpG6GiCSpmyEiSepmiEiSuhkikqRuhogkqZshIknqZohIkroZIpKkboaIJKmbISJJ6maISJK6GSKSpG6GiCSpmyEiSepmiEiSuhkikqRuhogkqZshIknqZohIkroZIpKkboaIJKmbISJJ6maISJK6GSKSpG6GiCSpmyEiSepmiEiSuhkikqRuhogkqZshIknqZohIkroZIpKkboaIJKmbISJJ6maISJK6GSKSpG6GiCSp26wPkSQrkjyUZCzJxTM9HkmaT2Z1iCRZAHwCOBU4CjgnyVEzOypJmj9mdYgAxwFjVfVIVf0QuAE4fYbHJEnzxmwPkcOAx4bmt7aaJGkaLJzpAUyHJKuAVW32uSQPzeR45pBFwF/O9CD2Cpf+i5kegV7Kz2eT9/zmnm7ib022YLaHyDbg8KH5Ja32Y6rqKuCq6RrUfJFkU1Utn+lxSBPx8zk9ZvvprDuBZUmOSLIfcDawdobHJEnzxqw+EqmqF5JcBKwHFgCrq2rLDA9LkuaNWR0iAFW1Dlg30+OYpzxFqL2Zn89pkKqa6TFIkmap2X5NRJI0gwyROSLJi0nuTnJ/ki8mOWCE+1qa5J/tYtn9O9U+lOSDL7PN85IcOoV9X5vkzN0bsfZGSX46yQ1JvpFkc5J1Sd6Q5NAkn299jkly2m5u97wkH9+pdluSXd6pleR3prj9byVZtDtjmssMkbnje1V1TFUdDewALhzFTpIsBJYCE4bIHjgPeNkQ0dyQJMBNwG1VdWRVHQtcAhxcVf+nqsb/UDgG2K0Q2QNTChH9OENkbvpz2jf3kxyZ5E/bX3pfS/LGVj+rHbXck+TPWu3VSa5Jcl+Su5K8vdXPS7I2yS3ARuAjwC+2I59/tTsDa39Z3p7k3iQ3JTmwHVksB65v29w/ybFJvtrGvT7JIa/cP4/2Am8H/rqqPj1eqKp7qupr40ez7bb9y4B3ts/FO5M8nGQxQJJ92oNXF+/OjpOc0z7j9yf5aKt9BNi/7ef6Vnt3kjta7T+1Z/VpZ1XlNAcm4Ln2ugD4HLCizW8ElrX28cAtrX0fcFhrH9BeP8DgNmmANwL/G3g1g6OErcBBbdkvA1+aZBxLge8Bdw9NTwAfbMvvBX6ptS8DPtbatwHLW3tf4H8Ci9v8O4fGdS1w5kz/ezvt8ef1XwJX7OIzdH9rnwd8fGjZpcD7W/tk4AsTrH8esH2nz+BzDP5QObR9rhczuDv1FuCMtt5zQ9v4u8AXgX3b/CeBc1v7W8Cimf433FumWX+Lr35k/yR3MzgCeRDYkOQ1wM8BnxucPQDgVe31fwDXJrkR+ONW+wXgDwGq6i+SPAq8oS3bUFU7pjiWb1TVMeMzST7UXl/PILC+2hatYRB4O/s7wNHtPcAgGB+f4r41t60GbgY+BrwHuGaSfp+tqovGZ5Lc1pp/j8EptO2tfj3w94E/2Wn9k4BjgTvbZ3B/4MlX5i3MLYbI3PG9qjomyU8w+PLlhQz+an96+H/o46rqN5IcD/wKsDnJsS+z/b96pQe8CwG2VNXbpnGfml5bgN2+QaKqHkvy7SQnMniK97te8ZENBFhTVZeMaPtzhtdE5piqep7BqYIPAM8D30xyFgwuZiZ5S2sfWVVfr6rfZXDofzjwNdp/lEneAPxNYKKHVX4XeG3H2J4Bnkryi63068D4UcnwNh8CFid5WxvLvknetLv7017tFuBV7eGoACR589BnY9xEn7U/Av4L8LmqenE393sH8EtJFrVrHOfw/z+Df51k39beCJyZ5Kfa2A5KMulDCOczQ2QOqqq7GFx7OIdBKFyQ5B4Gf/2N/97Kvxu/uMjg+sM9DM777pPkPuCzwHlV9YMJdnEv8GK7KL9bF9aBlW3f9zK48+ayVr8W+HQ7JbeAwV+pH23jvpvBaTnNETW4uPBPgH/QbvHdAvw+g+tnw24Fjhq/sN5qa4HXMPmprF3t93Hg4rbde4DNVXVzW3wVcG+S66vqAeDfAF9pn9UNgDd3TMBvrEuaVdr3Pa6oqp2PWjQDvCYiadZIcjHwm4zuWoh2k0cikqRuXhORJHUzRCRJ3QwRSVI3Q0QakUzwROOX6e+TjDXrGCLS3uM8fJKxZhlDRBqtBUn+c5ItSb7SnlDsk4w1Zxgi0mgtAz5RVW8Cngb+KXAd8NtV9WYGT1O+tKo+D2wC3tWedfYCg4dhnlmD39pYDVw+E29A2hW/bCiN1jer6u7W3gwciU8y1hxiiEijNfzssReBqf5ssU8y1qzg6SxpevkkY80pHolI028lgycW/wTwCHB+q1/b6t8D3sbgScZXth/zWsjgh5i2TP9wpcn57CxJUjdPZ0mSuhkikqRuhogkqZshIknqZohIkroZIpKkboaIJKmbISJJ6vb/AND6jjZ/PKTL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stretch>
            <a:fillRect/>
          </a:stretch>
        </p:blipFill>
        <p:spPr>
          <a:xfrm>
            <a:off x="5236926" y="674076"/>
            <a:ext cx="3819525" cy="3533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155574" y="1249209"/>
            <a:ext cx="4863897" cy="1815882"/>
          </a:xfrm>
          <a:prstGeom prst="rect">
            <a:avLst/>
          </a:prstGeom>
        </p:spPr>
        <p:txBody>
          <a:bodyPr wrap="square">
            <a:spAutoFit/>
          </a:bodyPr>
          <a:lstStyle/>
          <a:p>
            <a:pPr marL="285750" indent="-285750">
              <a:buFont typeface="Wingdings" panose="05000000000000000000" pitchFamily="2" charset="2"/>
              <a:buChar char="q"/>
            </a:pPr>
            <a:r>
              <a:rPr lang="en-US" dirty="0" smtClean="0"/>
              <a:t>Type </a:t>
            </a:r>
            <a:r>
              <a:rPr lang="en-US" dirty="0"/>
              <a:t>of hotel preferred by </a:t>
            </a:r>
            <a:r>
              <a:rPr lang="en-US" dirty="0" smtClean="0"/>
              <a:t>most of </a:t>
            </a:r>
            <a:r>
              <a:rPr lang="en-US" dirty="0"/>
              <a:t>the customers is very </a:t>
            </a:r>
            <a:r>
              <a:rPr lang="en-US" dirty="0" smtClean="0"/>
              <a:t>important </a:t>
            </a:r>
            <a:r>
              <a:rPr lang="en-US" dirty="0"/>
              <a:t>factor in hotel booking analysis</a:t>
            </a:r>
            <a:r>
              <a:rPr lang="en-US" dirty="0" smtClean="0"/>
              <a:t>. </a:t>
            </a:r>
          </a:p>
          <a:p>
            <a:pPr marL="285750" indent="-285750">
              <a:buFont typeface="Wingdings" panose="05000000000000000000" pitchFamily="2" charset="2"/>
              <a:buChar char="q"/>
            </a:pPr>
            <a:r>
              <a:rPr lang="en-US" dirty="0" smtClean="0"/>
              <a:t>From </a:t>
            </a:r>
            <a:r>
              <a:rPr lang="en-US" dirty="0"/>
              <a:t>the figure we can </a:t>
            </a:r>
            <a:r>
              <a:rPr lang="en-US" dirty="0" smtClean="0"/>
              <a:t>conclude </a:t>
            </a:r>
            <a:r>
              <a:rPr lang="en-US" dirty="0"/>
              <a:t>that city hotels are preferred </a:t>
            </a:r>
            <a:r>
              <a:rPr lang="en-US" dirty="0" smtClean="0"/>
              <a:t>by </a:t>
            </a:r>
            <a:r>
              <a:rPr lang="en-US" dirty="0"/>
              <a:t>most of the </a:t>
            </a:r>
            <a:r>
              <a:rPr lang="en-US" dirty="0" smtClean="0"/>
              <a:t>customers compared </a:t>
            </a:r>
            <a:r>
              <a:rPr lang="en-US" dirty="0"/>
              <a:t>to resort hotels </a:t>
            </a:r>
          </a:p>
          <a:p>
            <a:pPr marL="285750" indent="-285750">
              <a:buFont typeface="Wingdings" panose="05000000000000000000" pitchFamily="2" charset="2"/>
              <a:buChar char="q"/>
            </a:pPr>
            <a:r>
              <a:rPr lang="en-US" dirty="0" smtClean="0"/>
              <a:t>where </a:t>
            </a:r>
            <a:r>
              <a:rPr lang="en-US" dirty="0"/>
              <a:t>city hotel bookings counts </a:t>
            </a:r>
            <a:r>
              <a:rPr lang="en-US" dirty="0" smtClean="0"/>
              <a:t>are </a:t>
            </a:r>
            <a:r>
              <a:rPr lang="en-US" dirty="0"/>
              <a:t>79330 and resort </a:t>
            </a:r>
            <a:r>
              <a:rPr lang="en-US" dirty="0" smtClean="0"/>
              <a:t>type </a:t>
            </a:r>
            <a:r>
              <a:rPr lang="en-US" dirty="0"/>
              <a:t>bookings are of 40060.</a:t>
            </a:r>
            <a:br>
              <a:rPr lang="en-US" dirty="0"/>
            </a:br>
            <a:endParaRPr lang="en-US" dirty="0"/>
          </a:p>
        </p:txBody>
      </p:sp>
      <p:sp>
        <p:nvSpPr>
          <p:cNvPr id="7" name="Rectangle 6"/>
          <p:cNvSpPr/>
          <p:nvPr/>
        </p:nvSpPr>
        <p:spPr>
          <a:xfrm>
            <a:off x="155575" y="550885"/>
            <a:ext cx="1308371" cy="307777"/>
          </a:xfrm>
          <a:prstGeom prst="rect">
            <a:avLst/>
          </a:prstGeom>
        </p:spPr>
        <p:txBody>
          <a:bodyPr wrap="none">
            <a:spAutoFit/>
          </a:bodyPr>
          <a:lstStyle/>
          <a:p>
            <a:r>
              <a:rPr lang="en-US" dirty="0"/>
              <a:t>1) Hotel Type:</a:t>
            </a:r>
          </a:p>
        </p:txBody>
      </p:sp>
    </p:spTree>
    <p:extLst>
      <p:ext uri="{BB962C8B-B14F-4D97-AF65-F5344CB8AC3E}">
        <p14:creationId xmlns:p14="http://schemas.microsoft.com/office/powerpoint/2010/main" val="4039145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TotalTime>
  <Words>1277</Words>
  <Application>Microsoft Office PowerPoint</Application>
  <PresentationFormat>On-screen Show (16:9)</PresentationFormat>
  <Paragraphs>160</Paragraphs>
  <Slides>28</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Wingdings</vt:lpstr>
      <vt:lpstr>Montserrat</vt:lpstr>
      <vt:lpstr>Simple Light</vt:lpstr>
      <vt:lpstr>                      Capstone Project         Hotel Booking Analysis      </vt:lpstr>
      <vt:lpstr>             TEAM MEMBERS:   1.Mr.Pratik Ghodke    2.Ms.Madhuri Bonela               </vt:lpstr>
      <vt:lpstr>Hotel Booking Analysis</vt:lpstr>
      <vt:lpstr>Feature descriptions   </vt:lpstr>
      <vt:lpstr>Feature descriptions   </vt:lpstr>
      <vt:lpstr>   </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PowerPoint Presentation</vt:lpstr>
      <vt:lpstr>   </vt:lpstr>
      <vt:lpstr>PowerPoint Presentation</vt:lpstr>
      <vt:lpstr>   </vt:lpstr>
      <vt:lpstr>   </vt:lpstr>
      <vt:lpstr>   </vt:lpstr>
      <vt:lpstr>PowerPoint Presentation</vt:lpstr>
      <vt:lpstr>PowerPoint Presentation</vt:lpstr>
      <vt:lpstr>PowerPoint Presentation</vt:lpstr>
      <vt:lpstr>PowerPoint Presentation</vt:lpstr>
      <vt:lpstr>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 Analysis</dc:title>
  <dc:creator>My-laptop</dc:creator>
  <cp:lastModifiedBy>My-laptop</cp:lastModifiedBy>
  <cp:revision>73</cp:revision>
  <dcterms:modified xsi:type="dcterms:W3CDTF">2022-09-11T14:44:20Z</dcterms:modified>
</cp:coreProperties>
</file>