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5" r:id="rId2"/>
    <p:sldId id="257" r:id="rId3"/>
    <p:sldId id="258" r:id="rId4"/>
    <p:sldId id="259" r:id="rId5"/>
    <p:sldId id="262" r:id="rId6"/>
    <p:sldId id="263" r:id="rId7"/>
    <p:sldId id="264" r:id="rId8"/>
    <p:sldId id="265" r:id="rId9"/>
    <p:sldId id="260" r:id="rId10"/>
    <p:sldId id="261" r:id="rId11"/>
    <p:sldId id="268" r:id="rId12"/>
    <p:sldId id="277" r:id="rId13"/>
    <p:sldId id="269" r:id="rId14"/>
    <p:sldId id="276" r:id="rId15"/>
    <p:sldId id="270"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1" autoAdjust="0"/>
    <p:restoredTop sz="93899" autoAdjust="0"/>
  </p:normalViewPr>
  <p:slideViewPr>
    <p:cSldViewPr snapToGrid="0">
      <p:cViewPr>
        <p:scale>
          <a:sx n="81" d="100"/>
          <a:sy n="81" d="100"/>
        </p:scale>
        <p:origin x="-330"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4"/>
    </mc:Choice>
    <mc:Fallback>
      <c:style val="44"/>
    </mc:Fallback>
  </mc:AlternateContent>
  <c:chart>
    <c:title>
      <c:layout/>
      <c:overlay val="0"/>
    </c:title>
    <c:autoTitleDeleted val="0"/>
    <c:plotArea>
      <c:layout/>
      <c:barChart>
        <c:barDir val="bar"/>
        <c:grouping val="clustered"/>
        <c:varyColors val="0"/>
        <c:ser>
          <c:idx val="0"/>
          <c:order val="0"/>
          <c:tx>
            <c:strRef>
              <c:f>Sheet1!$B$1</c:f>
              <c:strCache>
                <c:ptCount val="1"/>
                <c:pt idx="0">
                  <c:v>Accuracy %</c:v>
                </c:pt>
              </c:strCache>
            </c:strRef>
          </c:tx>
          <c:invertIfNegative val="0"/>
          <c:dLbls>
            <c:showLegendKey val="0"/>
            <c:showVal val="1"/>
            <c:showCatName val="0"/>
            <c:showSerName val="0"/>
            <c:showPercent val="0"/>
            <c:showBubbleSize val="0"/>
            <c:showLeaderLines val="0"/>
          </c:dLbls>
          <c:cat>
            <c:strRef>
              <c:f>Sheet1!$A$2:$A$3</c:f>
              <c:strCache>
                <c:ptCount val="2"/>
                <c:pt idx="0">
                  <c:v>Random Forest</c:v>
                </c:pt>
                <c:pt idx="1">
                  <c:v>Auto Encoders</c:v>
                </c:pt>
              </c:strCache>
            </c:strRef>
          </c:cat>
          <c:val>
            <c:numRef>
              <c:f>Sheet1!$B$2:$B$3</c:f>
              <c:numCache>
                <c:formatCode>0%</c:formatCode>
                <c:ptCount val="2"/>
                <c:pt idx="0">
                  <c:v>0.89</c:v>
                </c:pt>
                <c:pt idx="1">
                  <c:v>0.9</c:v>
                </c:pt>
              </c:numCache>
            </c:numRef>
          </c:val>
        </c:ser>
        <c:dLbls>
          <c:showLegendKey val="0"/>
          <c:showVal val="0"/>
          <c:showCatName val="0"/>
          <c:showSerName val="0"/>
          <c:showPercent val="0"/>
          <c:showBubbleSize val="0"/>
        </c:dLbls>
        <c:gapWidth val="150"/>
        <c:axId val="31570176"/>
        <c:axId val="34746368"/>
      </c:barChart>
      <c:catAx>
        <c:axId val="31570176"/>
        <c:scaling>
          <c:orientation val="minMax"/>
        </c:scaling>
        <c:delete val="0"/>
        <c:axPos val="l"/>
        <c:majorTickMark val="out"/>
        <c:minorTickMark val="none"/>
        <c:tickLblPos val="nextTo"/>
        <c:crossAx val="34746368"/>
        <c:crosses val="autoZero"/>
        <c:auto val="1"/>
        <c:lblAlgn val="ctr"/>
        <c:lblOffset val="100"/>
        <c:noMultiLvlLbl val="0"/>
      </c:catAx>
      <c:valAx>
        <c:axId val="34746368"/>
        <c:scaling>
          <c:orientation val="minMax"/>
          <c:max val="0.90500000000000003"/>
          <c:min val="0.88500000000000012"/>
        </c:scaling>
        <c:delete val="1"/>
        <c:axPos val="b"/>
        <c:majorGridlines/>
        <c:numFmt formatCode="0%" sourceLinked="1"/>
        <c:majorTickMark val="out"/>
        <c:minorTickMark val="none"/>
        <c:tickLblPos val="nextTo"/>
        <c:crossAx val="31570176"/>
        <c:crosses val="autoZero"/>
        <c:crossBetween val="between"/>
        <c:majorUnit val="5.000000000000001E-3"/>
        <c:minorUnit val="1.0000000000000002E-3"/>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936F78-6FAB-46D3-A047-8A1E803FB5FD}" type="doc">
      <dgm:prSet loTypeId="urn:diagrams.loki3.com/VaryingWidthList" loCatId="list" qsTypeId="urn:microsoft.com/office/officeart/2005/8/quickstyle/simple5" qsCatId="simple" csTypeId="urn:microsoft.com/office/officeart/2005/8/colors/colorful1" csCatId="colorful" phldr="1"/>
      <dgm:spPr/>
    </dgm:pt>
    <dgm:pt modelId="{ED1F9204-03A7-4C41-B0E4-AB256990A72B}">
      <dgm:prSet phldrT="[Text]"/>
      <dgm:spPr/>
      <dgm:t>
        <a:bodyPr/>
        <a:lstStyle/>
        <a:p>
          <a:r>
            <a:rPr lang="en-US" dirty="0" smtClean="0"/>
            <a:t>Records</a:t>
          </a:r>
        </a:p>
        <a:p>
          <a:r>
            <a:rPr lang="en-US" dirty="0" smtClean="0"/>
            <a:t>213328</a:t>
          </a:r>
          <a:endParaRPr lang="en-US" dirty="0"/>
        </a:p>
      </dgm:t>
    </dgm:pt>
    <dgm:pt modelId="{D6B606B8-D679-427B-B80C-1D7ECF7A47C4}" type="parTrans" cxnId="{F61CC06F-8FFF-43A1-9EF9-6108737B9254}">
      <dgm:prSet/>
      <dgm:spPr/>
      <dgm:t>
        <a:bodyPr/>
        <a:lstStyle/>
        <a:p>
          <a:endParaRPr lang="en-US"/>
        </a:p>
      </dgm:t>
    </dgm:pt>
    <dgm:pt modelId="{DF7C571F-CE76-41CC-BD3E-2787DFF40DCE}" type="sibTrans" cxnId="{F61CC06F-8FFF-43A1-9EF9-6108737B9254}">
      <dgm:prSet/>
      <dgm:spPr/>
      <dgm:t>
        <a:bodyPr/>
        <a:lstStyle/>
        <a:p>
          <a:endParaRPr lang="en-US"/>
        </a:p>
      </dgm:t>
    </dgm:pt>
    <dgm:pt modelId="{BA74C75D-8D6E-4DA1-9DC3-0A358286BC62}" type="pres">
      <dgm:prSet presAssocID="{96936F78-6FAB-46D3-A047-8A1E803FB5FD}" presName="Name0" presStyleCnt="0">
        <dgm:presLayoutVars>
          <dgm:resizeHandles/>
        </dgm:presLayoutVars>
      </dgm:prSet>
      <dgm:spPr/>
    </dgm:pt>
    <dgm:pt modelId="{ED2801F2-CB62-47B0-B569-020A561CBDCC}" type="pres">
      <dgm:prSet presAssocID="{ED1F9204-03A7-4C41-B0E4-AB256990A72B}" presName="text" presStyleLbl="node1" presStyleIdx="0" presStyleCnt="1" custScaleX="101494" custScaleY="78585" custLinFactNeighborX="-535" custLinFactNeighborY="-24895">
        <dgm:presLayoutVars>
          <dgm:bulletEnabled val="1"/>
        </dgm:presLayoutVars>
      </dgm:prSet>
      <dgm:spPr/>
      <dgm:t>
        <a:bodyPr/>
        <a:lstStyle/>
        <a:p>
          <a:endParaRPr lang="en-US"/>
        </a:p>
      </dgm:t>
    </dgm:pt>
  </dgm:ptLst>
  <dgm:cxnLst>
    <dgm:cxn modelId="{D9D977FD-7A76-4D1F-90F0-79CE40015CB9}" type="presOf" srcId="{ED1F9204-03A7-4C41-B0E4-AB256990A72B}" destId="{ED2801F2-CB62-47B0-B569-020A561CBDCC}" srcOrd="0" destOrd="0" presId="urn:diagrams.loki3.com/VaryingWidthList"/>
    <dgm:cxn modelId="{45823379-4F2C-4E64-BBF4-1628F635FBA7}" type="presOf" srcId="{96936F78-6FAB-46D3-A047-8A1E803FB5FD}" destId="{BA74C75D-8D6E-4DA1-9DC3-0A358286BC62}" srcOrd="0" destOrd="0" presId="urn:diagrams.loki3.com/VaryingWidthList"/>
    <dgm:cxn modelId="{F61CC06F-8FFF-43A1-9EF9-6108737B9254}" srcId="{96936F78-6FAB-46D3-A047-8A1E803FB5FD}" destId="{ED1F9204-03A7-4C41-B0E4-AB256990A72B}" srcOrd="0" destOrd="0" parTransId="{D6B606B8-D679-427B-B80C-1D7ECF7A47C4}" sibTransId="{DF7C571F-CE76-41CC-BD3E-2787DFF40DCE}"/>
    <dgm:cxn modelId="{EEB8DE19-48F1-473C-A0CE-9B2701CF684B}" type="presParOf" srcId="{BA74C75D-8D6E-4DA1-9DC3-0A358286BC62}" destId="{ED2801F2-CB62-47B0-B569-020A561CBDCC}" srcOrd="0"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6936F78-6FAB-46D3-A047-8A1E803FB5FD}" type="doc">
      <dgm:prSet loTypeId="urn:diagrams.loki3.com/VaryingWidthList" loCatId="list" qsTypeId="urn:microsoft.com/office/officeart/2005/8/quickstyle/simple5" qsCatId="simple" csTypeId="urn:microsoft.com/office/officeart/2005/8/colors/colorful1" csCatId="colorful" phldr="1"/>
      <dgm:spPr/>
    </dgm:pt>
    <dgm:pt modelId="{ED1F9204-03A7-4C41-B0E4-AB256990A72B}">
      <dgm:prSet phldrT="[Text]"/>
      <dgm:spPr/>
      <dgm:t>
        <a:bodyPr/>
        <a:lstStyle/>
        <a:p>
          <a:r>
            <a:rPr lang="en-US" dirty="0" smtClean="0"/>
            <a:t>COLUMNS</a:t>
          </a:r>
        </a:p>
        <a:p>
          <a:r>
            <a:rPr lang="en-US" dirty="0" smtClean="0"/>
            <a:t>49</a:t>
          </a:r>
          <a:endParaRPr lang="en-US" dirty="0"/>
        </a:p>
      </dgm:t>
    </dgm:pt>
    <dgm:pt modelId="{D6B606B8-D679-427B-B80C-1D7ECF7A47C4}" type="parTrans" cxnId="{F61CC06F-8FFF-43A1-9EF9-6108737B9254}">
      <dgm:prSet/>
      <dgm:spPr/>
      <dgm:t>
        <a:bodyPr/>
        <a:lstStyle/>
        <a:p>
          <a:endParaRPr lang="en-US"/>
        </a:p>
      </dgm:t>
    </dgm:pt>
    <dgm:pt modelId="{DF7C571F-CE76-41CC-BD3E-2787DFF40DCE}" type="sibTrans" cxnId="{F61CC06F-8FFF-43A1-9EF9-6108737B9254}">
      <dgm:prSet/>
      <dgm:spPr/>
      <dgm:t>
        <a:bodyPr/>
        <a:lstStyle/>
        <a:p>
          <a:endParaRPr lang="en-US"/>
        </a:p>
      </dgm:t>
    </dgm:pt>
    <dgm:pt modelId="{BA74C75D-8D6E-4DA1-9DC3-0A358286BC62}" type="pres">
      <dgm:prSet presAssocID="{96936F78-6FAB-46D3-A047-8A1E803FB5FD}" presName="Name0" presStyleCnt="0">
        <dgm:presLayoutVars>
          <dgm:resizeHandles/>
        </dgm:presLayoutVars>
      </dgm:prSet>
      <dgm:spPr/>
    </dgm:pt>
    <dgm:pt modelId="{ED2801F2-CB62-47B0-B569-020A561CBDCC}" type="pres">
      <dgm:prSet presAssocID="{ED1F9204-03A7-4C41-B0E4-AB256990A72B}" presName="text" presStyleLbl="node1" presStyleIdx="0" presStyleCnt="1" custScaleY="93804" custLinFactNeighborX="4546" custLinFactNeighborY="10052">
        <dgm:presLayoutVars>
          <dgm:bulletEnabled val="1"/>
        </dgm:presLayoutVars>
      </dgm:prSet>
      <dgm:spPr/>
      <dgm:t>
        <a:bodyPr/>
        <a:lstStyle/>
        <a:p>
          <a:endParaRPr lang="en-US"/>
        </a:p>
      </dgm:t>
    </dgm:pt>
  </dgm:ptLst>
  <dgm:cxnLst>
    <dgm:cxn modelId="{35340893-4ED7-4D10-A083-1CDD67FD0E5A}" type="presOf" srcId="{96936F78-6FAB-46D3-A047-8A1E803FB5FD}" destId="{BA74C75D-8D6E-4DA1-9DC3-0A358286BC62}" srcOrd="0" destOrd="0" presId="urn:diagrams.loki3.com/VaryingWidthList"/>
    <dgm:cxn modelId="{C215AC74-968A-4237-82D8-71D7625594DC}" type="presOf" srcId="{ED1F9204-03A7-4C41-B0E4-AB256990A72B}" destId="{ED2801F2-CB62-47B0-B569-020A561CBDCC}" srcOrd="0" destOrd="0" presId="urn:diagrams.loki3.com/VaryingWidthList"/>
    <dgm:cxn modelId="{F61CC06F-8FFF-43A1-9EF9-6108737B9254}" srcId="{96936F78-6FAB-46D3-A047-8A1E803FB5FD}" destId="{ED1F9204-03A7-4C41-B0E4-AB256990A72B}" srcOrd="0" destOrd="0" parTransId="{D6B606B8-D679-427B-B80C-1D7ECF7A47C4}" sibTransId="{DF7C571F-CE76-41CC-BD3E-2787DFF40DCE}"/>
    <dgm:cxn modelId="{88A2E6BD-96A3-4A60-B11E-C499EA6AE544}" type="presParOf" srcId="{BA74C75D-8D6E-4DA1-9DC3-0A358286BC62}" destId="{ED2801F2-CB62-47B0-B569-020A561CBDCC}" srcOrd="0" destOrd="0" presId="urn:diagrams.loki3.com/VaryingWidthList"/>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801F2-CB62-47B0-B569-020A561CBDCC}">
      <dsp:nvSpPr>
        <dsp:cNvPr id="0" name=""/>
        <dsp:cNvSpPr/>
      </dsp:nvSpPr>
      <dsp:spPr>
        <a:xfrm>
          <a:off x="0" y="0"/>
          <a:ext cx="2192270" cy="361651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9380" tIns="119380" rIns="119380" bIns="119380" numCol="1" spcCol="1270" anchor="ctr" anchorCtr="0">
          <a:noAutofit/>
        </a:bodyPr>
        <a:lstStyle/>
        <a:p>
          <a:pPr lvl="0" algn="ctr" defTabSz="2089150">
            <a:lnSpc>
              <a:spcPct val="90000"/>
            </a:lnSpc>
            <a:spcBef>
              <a:spcPct val="0"/>
            </a:spcBef>
            <a:spcAft>
              <a:spcPct val="35000"/>
            </a:spcAft>
          </a:pPr>
          <a:r>
            <a:rPr lang="en-US" sz="4700" kern="1200" dirty="0" smtClean="0"/>
            <a:t>Records</a:t>
          </a:r>
        </a:p>
        <a:p>
          <a:pPr lvl="0" algn="ctr" defTabSz="2089150">
            <a:lnSpc>
              <a:spcPct val="90000"/>
            </a:lnSpc>
            <a:spcBef>
              <a:spcPct val="0"/>
            </a:spcBef>
            <a:spcAft>
              <a:spcPct val="35000"/>
            </a:spcAft>
          </a:pPr>
          <a:r>
            <a:rPr lang="en-US" sz="4700" kern="1200" dirty="0" smtClean="0"/>
            <a:t>213328</a:t>
          </a:r>
          <a:endParaRPr lang="en-US" sz="4700" kern="1200" dirty="0"/>
        </a:p>
      </dsp:txBody>
      <dsp:txXfrm>
        <a:off x="0" y="0"/>
        <a:ext cx="2192270" cy="3616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801F2-CB62-47B0-B569-020A561CBDCC}">
      <dsp:nvSpPr>
        <dsp:cNvPr id="0" name=""/>
        <dsp:cNvSpPr/>
      </dsp:nvSpPr>
      <dsp:spPr>
        <a:xfrm>
          <a:off x="0" y="246928"/>
          <a:ext cx="2391941" cy="368030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4140" tIns="104140" rIns="104140" bIns="104140" numCol="1" spcCol="1270" anchor="ctr" anchorCtr="0">
          <a:noAutofit/>
        </a:bodyPr>
        <a:lstStyle/>
        <a:p>
          <a:pPr lvl="0" algn="ctr" defTabSz="1822450">
            <a:lnSpc>
              <a:spcPct val="90000"/>
            </a:lnSpc>
            <a:spcBef>
              <a:spcPct val="0"/>
            </a:spcBef>
            <a:spcAft>
              <a:spcPct val="35000"/>
            </a:spcAft>
          </a:pPr>
          <a:r>
            <a:rPr lang="en-US" sz="4100" kern="1200" dirty="0" smtClean="0"/>
            <a:t>COLUMNS</a:t>
          </a:r>
        </a:p>
        <a:p>
          <a:pPr lvl="0" algn="ctr" defTabSz="1822450">
            <a:lnSpc>
              <a:spcPct val="90000"/>
            </a:lnSpc>
            <a:spcBef>
              <a:spcPct val="0"/>
            </a:spcBef>
            <a:spcAft>
              <a:spcPct val="35000"/>
            </a:spcAft>
          </a:pPr>
          <a:r>
            <a:rPr lang="en-US" sz="4100" kern="1200" dirty="0" smtClean="0"/>
            <a:t>49</a:t>
          </a:r>
          <a:endParaRPr lang="en-US" sz="4100" kern="1200" dirty="0"/>
        </a:p>
      </dsp:txBody>
      <dsp:txXfrm>
        <a:off x="0" y="246928"/>
        <a:ext cx="2391941" cy="3680302"/>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B31775-A7C0-4BBD-BA91-95EA914BDFFF}" type="datetimeFigureOut">
              <a:rPr lang="en-IN" smtClean="0"/>
              <a:t>24-02-2017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1FC2D0-1E66-47AE-A3FB-91C985C7832C}" type="slidenum">
              <a:rPr lang="en-IN" smtClean="0"/>
              <a:t>‹#›</a:t>
            </a:fld>
            <a:endParaRPr lang="en-IN"/>
          </a:p>
        </p:txBody>
      </p:sp>
    </p:spTree>
    <p:extLst>
      <p:ext uri="{BB962C8B-B14F-4D97-AF65-F5344CB8AC3E}">
        <p14:creationId xmlns:p14="http://schemas.microsoft.com/office/powerpoint/2010/main" val="3985168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a:t>
            </a:r>
          </a:p>
        </p:txBody>
      </p:sp>
      <p:sp>
        <p:nvSpPr>
          <p:cNvPr id="4" name="Slide Number Placeholder 3"/>
          <p:cNvSpPr>
            <a:spLocks noGrp="1"/>
          </p:cNvSpPr>
          <p:nvPr>
            <p:ph type="sldNum" sz="quarter" idx="10"/>
          </p:nvPr>
        </p:nvSpPr>
        <p:spPr/>
        <p:txBody>
          <a:bodyPr/>
          <a:lstStyle/>
          <a:p>
            <a:fld id="{441FC2D0-1E66-47AE-A3FB-91C985C7832C}" type="slidenum">
              <a:rPr lang="en-IN" smtClean="0"/>
              <a:t>5</a:t>
            </a:fld>
            <a:endParaRPr lang="en-IN"/>
          </a:p>
        </p:txBody>
      </p:sp>
    </p:spTree>
    <p:extLst>
      <p:ext uri="{BB962C8B-B14F-4D97-AF65-F5344CB8AC3E}">
        <p14:creationId xmlns:p14="http://schemas.microsoft.com/office/powerpoint/2010/main" val="3913423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D17E4AC-3461-40AC-9BAB-AB5090DE5021}"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F76C2-699B-4355-BDF4-F4FCF707B684}" type="slidenum">
              <a:rPr lang="en-US" smtClean="0"/>
              <a:t>‹#›</a:t>
            </a:fld>
            <a:endParaRPr lang="en-US"/>
          </a:p>
        </p:txBody>
      </p:sp>
    </p:spTree>
    <p:extLst>
      <p:ext uri="{BB962C8B-B14F-4D97-AF65-F5344CB8AC3E}">
        <p14:creationId xmlns:p14="http://schemas.microsoft.com/office/powerpoint/2010/main" val="174524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17E4AC-3461-40AC-9BAB-AB5090DE5021}"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F76C2-699B-4355-BDF4-F4FCF707B684}" type="slidenum">
              <a:rPr lang="en-US" smtClean="0"/>
              <a:t>‹#›</a:t>
            </a:fld>
            <a:endParaRPr lang="en-US"/>
          </a:p>
        </p:txBody>
      </p:sp>
    </p:spTree>
    <p:extLst>
      <p:ext uri="{BB962C8B-B14F-4D97-AF65-F5344CB8AC3E}">
        <p14:creationId xmlns:p14="http://schemas.microsoft.com/office/powerpoint/2010/main" val="20269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17E4AC-3461-40AC-9BAB-AB5090DE5021}"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F76C2-699B-4355-BDF4-F4FCF707B684}" type="slidenum">
              <a:rPr lang="en-US" smtClean="0"/>
              <a:t>‹#›</a:t>
            </a:fld>
            <a:endParaRPr lang="en-US"/>
          </a:p>
        </p:txBody>
      </p:sp>
    </p:spTree>
    <p:extLst>
      <p:ext uri="{BB962C8B-B14F-4D97-AF65-F5344CB8AC3E}">
        <p14:creationId xmlns:p14="http://schemas.microsoft.com/office/powerpoint/2010/main" val="4125486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17E4AC-3461-40AC-9BAB-AB5090DE5021}"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F76C2-699B-4355-BDF4-F4FCF707B684}" type="slidenum">
              <a:rPr lang="en-US" smtClean="0"/>
              <a:t>‹#›</a:t>
            </a:fld>
            <a:endParaRPr lang="en-US"/>
          </a:p>
        </p:txBody>
      </p:sp>
    </p:spTree>
    <p:extLst>
      <p:ext uri="{BB962C8B-B14F-4D97-AF65-F5344CB8AC3E}">
        <p14:creationId xmlns:p14="http://schemas.microsoft.com/office/powerpoint/2010/main" val="382893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17E4AC-3461-40AC-9BAB-AB5090DE5021}" type="datetimeFigureOut">
              <a:rPr lang="en-US" smtClean="0"/>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F76C2-699B-4355-BDF4-F4FCF707B684}" type="slidenum">
              <a:rPr lang="en-US" smtClean="0"/>
              <a:t>‹#›</a:t>
            </a:fld>
            <a:endParaRPr lang="en-US"/>
          </a:p>
        </p:txBody>
      </p:sp>
    </p:spTree>
    <p:extLst>
      <p:ext uri="{BB962C8B-B14F-4D97-AF65-F5344CB8AC3E}">
        <p14:creationId xmlns:p14="http://schemas.microsoft.com/office/powerpoint/2010/main" val="3683166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17E4AC-3461-40AC-9BAB-AB5090DE5021}"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F76C2-699B-4355-BDF4-F4FCF707B684}" type="slidenum">
              <a:rPr lang="en-US" smtClean="0"/>
              <a:t>‹#›</a:t>
            </a:fld>
            <a:endParaRPr lang="en-US"/>
          </a:p>
        </p:txBody>
      </p:sp>
    </p:spTree>
    <p:extLst>
      <p:ext uri="{BB962C8B-B14F-4D97-AF65-F5344CB8AC3E}">
        <p14:creationId xmlns:p14="http://schemas.microsoft.com/office/powerpoint/2010/main" val="3566231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17E4AC-3461-40AC-9BAB-AB5090DE5021}" type="datetimeFigureOut">
              <a:rPr lang="en-US" smtClean="0"/>
              <a:t>2/24/2017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9F76C2-699B-4355-BDF4-F4FCF707B684}" type="slidenum">
              <a:rPr lang="en-US" smtClean="0"/>
              <a:t>‹#›</a:t>
            </a:fld>
            <a:endParaRPr lang="en-US"/>
          </a:p>
        </p:txBody>
      </p:sp>
    </p:spTree>
    <p:extLst>
      <p:ext uri="{BB962C8B-B14F-4D97-AF65-F5344CB8AC3E}">
        <p14:creationId xmlns:p14="http://schemas.microsoft.com/office/powerpoint/2010/main" val="38647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17E4AC-3461-40AC-9BAB-AB5090DE5021}" type="datetimeFigureOut">
              <a:rPr lang="en-US" smtClean="0"/>
              <a:t>2/24/2017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9F76C2-699B-4355-BDF4-F4FCF707B684}" type="slidenum">
              <a:rPr lang="en-US" smtClean="0"/>
              <a:t>‹#›</a:t>
            </a:fld>
            <a:endParaRPr lang="en-US"/>
          </a:p>
        </p:txBody>
      </p:sp>
    </p:spTree>
    <p:extLst>
      <p:ext uri="{BB962C8B-B14F-4D97-AF65-F5344CB8AC3E}">
        <p14:creationId xmlns:p14="http://schemas.microsoft.com/office/powerpoint/2010/main" val="284176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7E4AC-3461-40AC-9BAB-AB5090DE5021}" type="datetimeFigureOut">
              <a:rPr lang="en-US" smtClean="0"/>
              <a:t>2/24/2017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9F76C2-699B-4355-BDF4-F4FCF707B684}" type="slidenum">
              <a:rPr lang="en-US" smtClean="0"/>
              <a:t>‹#›</a:t>
            </a:fld>
            <a:endParaRPr lang="en-US"/>
          </a:p>
        </p:txBody>
      </p:sp>
    </p:spTree>
    <p:extLst>
      <p:ext uri="{BB962C8B-B14F-4D97-AF65-F5344CB8AC3E}">
        <p14:creationId xmlns:p14="http://schemas.microsoft.com/office/powerpoint/2010/main" val="7673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17E4AC-3461-40AC-9BAB-AB5090DE5021}"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F76C2-699B-4355-BDF4-F4FCF707B684}" type="slidenum">
              <a:rPr lang="en-US" smtClean="0"/>
              <a:t>‹#›</a:t>
            </a:fld>
            <a:endParaRPr lang="en-US"/>
          </a:p>
        </p:txBody>
      </p:sp>
    </p:spTree>
    <p:extLst>
      <p:ext uri="{BB962C8B-B14F-4D97-AF65-F5344CB8AC3E}">
        <p14:creationId xmlns:p14="http://schemas.microsoft.com/office/powerpoint/2010/main" val="80467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17E4AC-3461-40AC-9BAB-AB5090DE5021}" type="datetimeFigureOut">
              <a:rPr lang="en-US" smtClean="0"/>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F76C2-699B-4355-BDF4-F4FCF707B684}" type="slidenum">
              <a:rPr lang="en-US" smtClean="0"/>
              <a:t>‹#›</a:t>
            </a:fld>
            <a:endParaRPr lang="en-US"/>
          </a:p>
        </p:txBody>
      </p:sp>
    </p:spTree>
    <p:extLst>
      <p:ext uri="{BB962C8B-B14F-4D97-AF65-F5344CB8AC3E}">
        <p14:creationId xmlns:p14="http://schemas.microsoft.com/office/powerpoint/2010/main" val="1859930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t="-19000" b="-1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7E4AC-3461-40AC-9BAB-AB5090DE5021}" type="datetimeFigureOut">
              <a:rPr lang="en-US" smtClean="0"/>
              <a:t>2/24/2017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F76C2-699B-4355-BDF4-F4FCF707B684}" type="slidenum">
              <a:rPr lang="en-US" smtClean="0"/>
              <a:t>‹#›</a:t>
            </a:fld>
            <a:endParaRPr lang="en-US"/>
          </a:p>
        </p:txBody>
      </p:sp>
    </p:spTree>
    <p:extLst>
      <p:ext uri="{BB962C8B-B14F-4D97-AF65-F5344CB8AC3E}">
        <p14:creationId xmlns:p14="http://schemas.microsoft.com/office/powerpoint/2010/main" val="637104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26567" y="5812290"/>
            <a:ext cx="3998846" cy="636108"/>
          </a:xfrm>
        </p:spPr>
        <p:txBody>
          <a:bodyPr/>
          <a:lstStyle/>
          <a:p>
            <a:r>
              <a:rPr lang="en-IN" dirty="0"/>
              <a:t>CPEE Final Project Batch </a:t>
            </a:r>
            <a:r>
              <a:rPr lang="en-IN" dirty="0" smtClean="0"/>
              <a:t>21</a:t>
            </a:r>
            <a:endParaRPr lang="en-IN" dirty="0"/>
          </a:p>
        </p:txBody>
      </p:sp>
      <p:sp>
        <p:nvSpPr>
          <p:cNvPr id="4" name="TextBox 3"/>
          <p:cNvSpPr txBox="1"/>
          <p:nvPr/>
        </p:nvSpPr>
        <p:spPr>
          <a:xfrm>
            <a:off x="9021139" y="5921623"/>
            <a:ext cx="2962140" cy="861774"/>
          </a:xfrm>
          <a:prstGeom prst="rect">
            <a:avLst/>
          </a:prstGeom>
          <a:noFill/>
        </p:spPr>
        <p:txBody>
          <a:bodyPr wrap="square" rtlCol="0">
            <a:spAutoFit/>
          </a:bodyPr>
          <a:lstStyle/>
          <a:p>
            <a:pPr algn="r"/>
            <a:r>
              <a:rPr lang="en-US" sz="3200" dirty="0" smtClean="0"/>
              <a:t>Pratik Goyal  </a:t>
            </a:r>
          </a:p>
          <a:p>
            <a:pPr algn="r"/>
            <a:r>
              <a:rPr lang="en-US" dirty="0" smtClean="0"/>
              <a:t>Feb 25 , 2017</a:t>
            </a:r>
            <a:endParaRPr lang="en-US" dirty="0"/>
          </a:p>
        </p:txBody>
      </p:sp>
      <p:sp>
        <p:nvSpPr>
          <p:cNvPr id="6" name="TextBox 5"/>
          <p:cNvSpPr txBox="1"/>
          <p:nvPr/>
        </p:nvSpPr>
        <p:spPr>
          <a:xfrm>
            <a:off x="425000" y="167349"/>
            <a:ext cx="11342930" cy="1200329"/>
          </a:xfrm>
          <a:prstGeom prst="rect">
            <a:avLst/>
          </a:prstGeom>
          <a:noFill/>
          <a:effectLst>
            <a:outerShdw blurRad="50800" dist="38100" dir="16200000" rotWithShape="0">
              <a:prstClr val="black">
                <a:alpha val="40000"/>
              </a:prstClr>
            </a:outerShdw>
          </a:effectLst>
        </p:spPr>
        <p:txBody>
          <a:bodyPr wrap="square" rtlCol="0">
            <a:spAutoFit/>
          </a:bodyPr>
          <a:lstStyle/>
          <a:p>
            <a:pPr algn="ctr"/>
            <a:r>
              <a:rPr lang="en-US" sz="7200" dirty="0" smtClean="0"/>
              <a:t>Agency Performance Analysis</a:t>
            </a:r>
            <a:endParaRPr lang="en-US" sz="7200" dirty="0"/>
          </a:p>
        </p:txBody>
      </p:sp>
      <p:pic>
        <p:nvPicPr>
          <p:cNvPr id="2051" name="Picture 3" descr="C:\Users\pratik\Desktop\Debt-Recovery-Agenc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3053" y="1485900"/>
            <a:ext cx="4337380" cy="4223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557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15148" y="180303"/>
            <a:ext cx="5563673"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Data Preparation</a:t>
            </a:r>
          </a:p>
        </p:txBody>
      </p:sp>
      <p:sp>
        <p:nvSpPr>
          <p:cNvPr id="9" name="TextBox 8"/>
          <p:cNvSpPr txBox="1"/>
          <p:nvPr/>
        </p:nvSpPr>
        <p:spPr>
          <a:xfrm>
            <a:off x="618176" y="1120460"/>
            <a:ext cx="6812933" cy="523220"/>
          </a:xfrm>
          <a:prstGeom prst="rect">
            <a:avLst/>
          </a:prstGeom>
          <a:noFill/>
        </p:spPr>
        <p:txBody>
          <a:bodyPr wrap="square" rtlCol="0">
            <a:spAutoFit/>
          </a:bodyPr>
          <a:lstStyle/>
          <a:p>
            <a:pPr algn="just"/>
            <a:endParaRPr lang="en-US" sz="2800" dirty="0"/>
          </a:p>
        </p:txBody>
      </p:sp>
      <p:pic>
        <p:nvPicPr>
          <p:cNvPr id="2050" name="Picture 2" descr="http://www.fusionmanageit.co.uk/wp-content/uploads/2015/04/Data-Cleanup-300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3324" y="4000500"/>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763572" y="1432874"/>
            <a:ext cx="9763752" cy="4744089"/>
          </a:xfrm>
        </p:spPr>
        <p:txBody>
          <a:bodyPr>
            <a:normAutofit/>
          </a:bodyPr>
          <a:lstStyle/>
          <a:p>
            <a:pPr lvl="0"/>
            <a:r>
              <a:rPr lang="en-US" sz="2400" dirty="0"/>
              <a:t>Load the dataset and replace 99999 values with NA.</a:t>
            </a:r>
          </a:p>
          <a:p>
            <a:pPr lvl="0"/>
            <a:r>
              <a:rPr lang="en-US" sz="2400" dirty="0"/>
              <a:t>Removing Unwanted variables such as Activity notes, commission date etc.</a:t>
            </a:r>
          </a:p>
          <a:p>
            <a:pPr lvl="0"/>
            <a:r>
              <a:rPr lang="en-US" sz="2400" dirty="0"/>
              <a:t>Define the data types of variable (Converting to categorical and numeric data).</a:t>
            </a:r>
          </a:p>
          <a:p>
            <a:pPr lvl="0"/>
            <a:r>
              <a:rPr lang="en-US" sz="2400" dirty="0"/>
              <a:t>Scale the required variables to 12 months. </a:t>
            </a:r>
          </a:p>
          <a:p>
            <a:pPr lvl="0"/>
            <a:r>
              <a:rPr lang="en-US" sz="2400" dirty="0"/>
              <a:t>Removing the variables where NA value is greater than 30%.</a:t>
            </a:r>
          </a:p>
          <a:p>
            <a:pPr lvl="0"/>
            <a:r>
              <a:rPr lang="en-US" sz="2400" dirty="0"/>
              <a:t>Computing the retention ratio and converting the negative records in amount columns to positive</a:t>
            </a:r>
          </a:p>
          <a:p>
            <a:pPr lvl="0"/>
            <a:r>
              <a:rPr lang="en-US" sz="2400" dirty="0"/>
              <a:t>Creating two new variable’s : - Concatenation(Agency ID, State  and Product) and  Net_Loss_profit</a:t>
            </a:r>
          </a:p>
          <a:p>
            <a:pPr lvl="0"/>
            <a:r>
              <a:rPr lang="en-US" sz="2400" dirty="0"/>
              <a:t>Computing the Growth Rate and Reshaping the data </a:t>
            </a:r>
          </a:p>
          <a:p>
            <a:pPr marL="0" indent="0">
              <a:buNone/>
            </a:pPr>
            <a:endParaRPr lang="en-IN" dirty="0"/>
          </a:p>
        </p:txBody>
      </p:sp>
    </p:spTree>
    <p:extLst>
      <p:ext uri="{BB962C8B-B14F-4D97-AF65-F5344CB8AC3E}">
        <p14:creationId xmlns:p14="http://schemas.microsoft.com/office/powerpoint/2010/main" val="668249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In this dataset all the variables are independent so we have take the only one year data i.e. 2011 data</a:t>
            </a:r>
            <a:endParaRPr lang="en-IN" dirty="0"/>
          </a:p>
          <a:p>
            <a:r>
              <a:rPr lang="en-IN" dirty="0" smtClean="0"/>
              <a:t>On 2011 data we have build the random forest model </a:t>
            </a:r>
            <a:endParaRPr lang="en-IN" dirty="0"/>
          </a:p>
          <a:p>
            <a:endParaRPr lang="en-IN" dirty="0"/>
          </a:p>
          <a:p>
            <a:r>
              <a:rPr lang="en-IN" dirty="0" smtClean="0"/>
              <a:t>Predicting the 2012 year growth rate </a:t>
            </a:r>
            <a:endParaRPr lang="en-IN" dirty="0"/>
          </a:p>
          <a:p>
            <a:endParaRPr lang="en-IN" dirty="0"/>
          </a:p>
          <a:p>
            <a:r>
              <a:rPr lang="en-IN" dirty="0" smtClean="0"/>
              <a:t>Getting the top 5 important variables  which are influencing the growth rate  </a:t>
            </a:r>
            <a:endParaRPr lang="en-IN" dirty="0"/>
          </a:p>
        </p:txBody>
      </p:sp>
      <p:sp>
        <p:nvSpPr>
          <p:cNvPr id="5" name="Title 4"/>
          <p:cNvSpPr>
            <a:spLocks noGrp="1"/>
          </p:cNvSpPr>
          <p:nvPr>
            <p:ph type="title"/>
          </p:nvPr>
        </p:nvSpPr>
        <p:spPr>
          <a:xfrm>
            <a:off x="838200" y="607791"/>
            <a:ext cx="10515600" cy="840230"/>
          </a:xfrm>
          <a:prstGeom prst="rect">
            <a:avLst/>
          </a:prstGeom>
          <a:noFill/>
        </p:spPr>
        <p:txBody>
          <a:bodyPr wrap="square" lIns="91440" tIns="45720" rIns="91440" bIns="45720">
            <a:spAutoFit/>
          </a:bodyPr>
          <a:lstStyle/>
          <a:p>
            <a:r>
              <a:rPr lang="en-US" sz="5400" dirty="0" smtClean="0">
                <a:ln w="0"/>
                <a:effectLst>
                  <a:outerShdw blurRad="38100" dist="19050" dir="2700000" algn="tl" rotWithShape="0">
                    <a:schemeClr val="dk1">
                      <a:alpha val="40000"/>
                    </a:schemeClr>
                  </a:outerShdw>
                </a:effectLst>
                <a:latin typeface="+mn-lt"/>
                <a:ea typeface="+mn-ea"/>
                <a:cs typeface="+mn-cs"/>
              </a:rPr>
              <a:t>Model Building</a:t>
            </a:r>
            <a:endParaRPr lang="en-US" sz="5400" dirty="0">
              <a:ln w="0"/>
              <a:effectLst>
                <a:outerShdw blurRad="38100" dist="19050" dir="2700000" algn="tl" rotWithShape="0">
                  <a:schemeClr val="dk1">
                    <a:alpha val="40000"/>
                  </a:schemeClr>
                </a:outerShdw>
              </a:effectLst>
              <a:latin typeface="+mn-lt"/>
              <a:ea typeface="+mn-ea"/>
              <a:cs typeface="+mn-cs"/>
            </a:endParaRPr>
          </a:p>
        </p:txBody>
      </p:sp>
    </p:spTree>
    <p:extLst>
      <p:ext uri="{BB962C8B-B14F-4D97-AF65-F5344CB8AC3E}">
        <p14:creationId xmlns:p14="http://schemas.microsoft.com/office/powerpoint/2010/main" val="708558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Important Features</a:t>
            </a:r>
            <a:endParaRPr lang="en-US" dirty="0">
              <a:latin typeface="+mn-lt"/>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RETENTION_POLY_QTY</a:t>
            </a:r>
          </a:p>
          <a:p>
            <a:pPr marL="514350" indent="-514350">
              <a:buFont typeface="+mj-lt"/>
              <a:buAutoNum type="arabicPeriod"/>
            </a:pPr>
            <a:r>
              <a:rPr lang="en-US" dirty="0" smtClean="0"/>
              <a:t>POLY_INFORCE_QTY</a:t>
            </a:r>
          </a:p>
          <a:p>
            <a:pPr marL="514350" indent="-514350">
              <a:buFont typeface="+mj-lt"/>
              <a:buAutoNum type="arabicPeriod"/>
            </a:pPr>
            <a:r>
              <a:rPr lang="en-US" dirty="0" smtClean="0"/>
              <a:t>NB_WRTN_PREM_AMOUNT</a:t>
            </a:r>
          </a:p>
          <a:p>
            <a:pPr marL="514350" indent="-514350">
              <a:buFont typeface="+mj-lt"/>
              <a:buAutoNum type="arabicPeriod"/>
            </a:pPr>
            <a:r>
              <a:rPr lang="en-US" dirty="0" smtClean="0"/>
              <a:t>PL_QUO_CT_ELINKS</a:t>
            </a:r>
          </a:p>
          <a:p>
            <a:pPr marL="514350" indent="-514350">
              <a:buFont typeface="+mj-lt"/>
              <a:buAutoNum type="arabicPeriod"/>
            </a:pPr>
            <a:r>
              <a:rPr lang="en-US" dirty="0" smtClean="0"/>
              <a:t>Number_of_year_of_Relation(</a:t>
            </a:r>
            <a:r>
              <a:rPr lang="en-US" dirty="0" err="1" smtClean="0"/>
              <a:t>Number_of_relation</a:t>
            </a:r>
            <a:r>
              <a:rPr lang="en-US" dirty="0" smtClean="0"/>
              <a:t>)</a:t>
            </a:r>
          </a:p>
          <a:p>
            <a:pPr marL="514350" indent="-514350">
              <a:buFont typeface="+mj-lt"/>
              <a:buAutoNum type="arabicPeriod"/>
            </a:pPr>
            <a:r>
              <a:rPr lang="en-US" dirty="0" smtClean="0"/>
              <a:t>PRD_INCRD_LOSSES_AMT</a:t>
            </a:r>
          </a:p>
          <a:p>
            <a:pPr marL="0" indent="0">
              <a:buNone/>
            </a:pPr>
            <a:endParaRPr lang="en-US" dirty="0"/>
          </a:p>
        </p:txBody>
      </p:sp>
    </p:spTree>
    <p:extLst>
      <p:ext uri="{BB962C8B-B14F-4D97-AF65-F5344CB8AC3E}">
        <p14:creationId xmlns:p14="http://schemas.microsoft.com/office/powerpoint/2010/main" val="2014730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Random Forest</a:t>
            </a:r>
          </a:p>
          <a:p>
            <a:r>
              <a:rPr lang="en-IN" dirty="0" smtClean="0"/>
              <a:t>Auto Encoders</a:t>
            </a:r>
            <a:endParaRPr lang="en-IN" dirty="0"/>
          </a:p>
          <a:p>
            <a:pPr marL="0" indent="0">
              <a:buNone/>
            </a:pPr>
            <a:endParaRPr lang="en-IN" dirty="0"/>
          </a:p>
        </p:txBody>
      </p:sp>
      <p:sp>
        <p:nvSpPr>
          <p:cNvPr id="5" name="Title 4"/>
          <p:cNvSpPr>
            <a:spLocks noGrp="1"/>
          </p:cNvSpPr>
          <p:nvPr>
            <p:ph type="title"/>
          </p:nvPr>
        </p:nvSpPr>
        <p:spPr>
          <a:xfrm>
            <a:off x="838200" y="607791"/>
            <a:ext cx="10515600" cy="840230"/>
          </a:xfrm>
          <a:prstGeom prst="rect">
            <a:avLst/>
          </a:prstGeom>
          <a:noFill/>
        </p:spPr>
        <p:txBody>
          <a:bodyPr wrap="square" lIns="91440" tIns="45720" rIns="91440" bIns="45720">
            <a:spAutoFit/>
          </a:bodyPr>
          <a:lstStyle/>
          <a:p>
            <a:r>
              <a:rPr lang="en-US" sz="5400" dirty="0">
                <a:ln w="0"/>
                <a:effectLst>
                  <a:outerShdw blurRad="38100" dist="19050" dir="2700000" algn="tl" rotWithShape="0">
                    <a:schemeClr val="dk1">
                      <a:alpha val="40000"/>
                    </a:schemeClr>
                  </a:outerShdw>
                </a:effectLst>
                <a:latin typeface="+mn-lt"/>
                <a:ea typeface="+mn-ea"/>
                <a:cs typeface="+mn-cs"/>
              </a:rPr>
              <a:t>Algorithms considered</a:t>
            </a:r>
          </a:p>
        </p:txBody>
      </p:sp>
      <p:pic>
        <p:nvPicPr>
          <p:cNvPr id="5122" name="Picture 2" descr="https://www.vlinde.com/resources/img/service_icons/1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7320" y="2634007"/>
            <a:ext cx="3352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576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dirty="0"/>
              <a:t>Performance Matrix</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5156" y="2433332"/>
            <a:ext cx="4859748" cy="1833867"/>
          </a:xfrm>
        </p:spPr>
      </p:pic>
      <p:sp>
        <p:nvSpPr>
          <p:cNvPr id="5" name="TextBox 4"/>
          <p:cNvSpPr txBox="1"/>
          <p:nvPr/>
        </p:nvSpPr>
        <p:spPr>
          <a:xfrm>
            <a:off x="2286001" y="4935415"/>
            <a:ext cx="5345723"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R square is used to calculate the accuracy in regression </a:t>
            </a:r>
            <a:endParaRPr lang="en-US" dirty="0"/>
          </a:p>
        </p:txBody>
      </p:sp>
    </p:spTree>
    <p:extLst>
      <p:ext uri="{BB962C8B-B14F-4D97-AF65-F5344CB8AC3E}">
        <p14:creationId xmlns:p14="http://schemas.microsoft.com/office/powerpoint/2010/main" val="3262269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607791"/>
            <a:ext cx="10515600" cy="840230"/>
          </a:xfrm>
          <a:prstGeom prst="rect">
            <a:avLst/>
          </a:prstGeom>
          <a:noFill/>
        </p:spPr>
        <p:txBody>
          <a:bodyPr wrap="square" lIns="91440" tIns="45720" rIns="91440" bIns="45720">
            <a:spAutoFit/>
          </a:bodyPr>
          <a:lstStyle/>
          <a:p>
            <a:r>
              <a:rPr lang="en-US" sz="5400" dirty="0">
                <a:ln w="0"/>
                <a:effectLst>
                  <a:outerShdw blurRad="38100" dist="19050" dir="2700000" algn="tl" rotWithShape="0">
                    <a:schemeClr val="dk1">
                      <a:alpha val="40000"/>
                    </a:schemeClr>
                  </a:outerShdw>
                </a:effectLst>
                <a:latin typeface="+mn-lt"/>
                <a:ea typeface="+mn-ea"/>
                <a:cs typeface="+mn-cs"/>
              </a:rPr>
              <a:t>Results from Model</a:t>
            </a:r>
          </a:p>
        </p:txBody>
      </p:sp>
      <p:graphicFrame>
        <p:nvGraphicFramePr>
          <p:cNvPr id="3" name="Chart 2"/>
          <p:cNvGraphicFramePr/>
          <p:nvPr>
            <p:extLst>
              <p:ext uri="{D42A27DB-BD31-4B8C-83A1-F6EECF244321}">
                <p14:modId xmlns:p14="http://schemas.microsoft.com/office/powerpoint/2010/main" val="1387696267"/>
              </p:ext>
            </p:extLst>
          </p:nvPr>
        </p:nvGraphicFramePr>
        <p:xfrm>
          <a:off x="2114061" y="1793631"/>
          <a:ext cx="8128000" cy="43329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9154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607791"/>
            <a:ext cx="10515600" cy="840230"/>
          </a:xfrm>
          <a:prstGeom prst="rect">
            <a:avLst/>
          </a:prstGeom>
          <a:noFill/>
        </p:spPr>
        <p:txBody>
          <a:bodyPr wrap="square" lIns="91440" tIns="45720" rIns="91440" bIns="45720">
            <a:spAutoFit/>
          </a:bodyPr>
          <a:lstStyle/>
          <a:p>
            <a:r>
              <a:rPr lang="en-US" sz="5400" dirty="0">
                <a:ln w="0"/>
                <a:effectLst>
                  <a:outerShdw blurRad="38100" dist="19050" dir="2700000" algn="tl" rotWithShape="0">
                    <a:schemeClr val="dk1">
                      <a:alpha val="40000"/>
                    </a:schemeClr>
                  </a:outerShdw>
                </a:effectLst>
                <a:latin typeface="+mn-lt"/>
                <a:ea typeface="+mn-ea"/>
                <a:cs typeface="+mn-cs"/>
              </a:rPr>
              <a:t>Conclusion</a:t>
            </a:r>
          </a:p>
        </p:txBody>
      </p:sp>
      <p:sp>
        <p:nvSpPr>
          <p:cNvPr id="2" name="Rectangle 1"/>
          <p:cNvSpPr/>
          <p:nvPr/>
        </p:nvSpPr>
        <p:spPr>
          <a:xfrm>
            <a:off x="556591" y="1512466"/>
            <a:ext cx="11320670" cy="1532727"/>
          </a:xfrm>
          <a:prstGeom prst="rect">
            <a:avLst/>
          </a:prstGeom>
        </p:spPr>
        <p:txBody>
          <a:bodyPr wrap="square">
            <a:spAutoFit/>
          </a:bodyPr>
          <a:lstStyle/>
          <a:p>
            <a:pPr algn="just">
              <a:lnSpc>
                <a:spcPct val="130000"/>
              </a:lnSpc>
              <a:spcAft>
                <a:spcPts val="800"/>
              </a:spcAft>
            </a:pPr>
            <a:r>
              <a:rPr lang="en-US" sz="2400" dirty="0">
                <a:ea typeface="Times New Roman" panose="02020603050405020304" pitchFamily="18" charset="0"/>
                <a:cs typeface="Lucida Sans"/>
              </a:rPr>
              <a:t>From the plots, we can infer that </a:t>
            </a:r>
            <a:r>
              <a:rPr lang="en-US" sz="2400" dirty="0" smtClean="0">
                <a:ea typeface="Times New Roman" panose="02020603050405020304" pitchFamily="18" charset="0"/>
                <a:cs typeface="Lucida Sans"/>
              </a:rPr>
              <a:t>Auto Encoder </a:t>
            </a:r>
            <a:r>
              <a:rPr lang="en-US" sz="2400" dirty="0">
                <a:ea typeface="Times New Roman" panose="02020603050405020304" pitchFamily="18" charset="0"/>
                <a:cs typeface="Lucida Sans"/>
              </a:rPr>
              <a:t>and Random Forest </a:t>
            </a:r>
            <a:r>
              <a:rPr lang="en-US" sz="2400" dirty="0" smtClean="0">
                <a:ea typeface="Times New Roman" panose="02020603050405020304" pitchFamily="18" charset="0"/>
                <a:cs typeface="Lucida Sans"/>
              </a:rPr>
              <a:t>have </a:t>
            </a:r>
            <a:r>
              <a:rPr lang="en-US" sz="2400" dirty="0">
                <a:ea typeface="Times New Roman" panose="02020603050405020304" pitchFamily="18" charset="0"/>
                <a:cs typeface="Lucida Sans"/>
              </a:rPr>
              <a:t>similar </a:t>
            </a:r>
            <a:r>
              <a:rPr lang="en-US" sz="2400" dirty="0" smtClean="0">
                <a:ea typeface="Times New Roman" panose="02020603050405020304" pitchFamily="18" charset="0"/>
                <a:cs typeface="Lucida Sans"/>
              </a:rPr>
              <a:t>performance.</a:t>
            </a:r>
            <a:r>
              <a:rPr lang="en-US" sz="2400" dirty="0" smtClean="0">
                <a:ea typeface="Times New Roman" panose="02020603050405020304" pitchFamily="18" charset="0"/>
                <a:cs typeface="Times New Roman" panose="02020603050405020304" pitchFamily="18" charset="0"/>
              </a:rPr>
              <a:t> Auto encoder</a:t>
            </a:r>
            <a:r>
              <a:rPr lang="en-US" sz="2400" dirty="0">
                <a:ea typeface="Times New Roman" panose="02020603050405020304" pitchFamily="18" charset="0"/>
                <a:cs typeface="Times New Roman" panose="02020603050405020304" pitchFamily="18" charset="0"/>
              </a:rPr>
              <a:t> </a:t>
            </a:r>
            <a:r>
              <a:rPr lang="en-US" sz="2400" dirty="0" smtClean="0">
                <a:ea typeface="Times New Roman" panose="02020603050405020304" pitchFamily="18" charset="0"/>
                <a:cs typeface="Lucida Sans"/>
              </a:rPr>
              <a:t>model performs </a:t>
            </a:r>
            <a:r>
              <a:rPr lang="en-US" sz="2400" dirty="0">
                <a:ea typeface="Times New Roman" panose="02020603050405020304" pitchFamily="18" charset="0"/>
                <a:cs typeface="Lucida Sans"/>
              </a:rPr>
              <a:t>relatively better than </a:t>
            </a:r>
            <a:r>
              <a:rPr lang="en-US" sz="2400" dirty="0" smtClean="0">
                <a:ea typeface="Times New Roman" panose="02020603050405020304" pitchFamily="18" charset="0"/>
                <a:cs typeface="Lucida Sans"/>
              </a:rPr>
              <a:t>other model . </a:t>
            </a:r>
            <a:r>
              <a:rPr lang="en-US" sz="2400" dirty="0">
                <a:ea typeface="Times New Roman" panose="02020603050405020304" pitchFamily="18" charset="0"/>
                <a:cs typeface="Lucida Sans"/>
              </a:rPr>
              <a:t>In general, for our dataset, it was </a:t>
            </a:r>
            <a:r>
              <a:rPr lang="en-US" sz="2400" dirty="0" smtClean="0">
                <a:ea typeface="Times New Roman" panose="02020603050405020304" pitchFamily="18" charset="0"/>
                <a:cs typeface="Lucida Sans"/>
              </a:rPr>
              <a:t>observed that Liner Regression performed rather</a:t>
            </a:r>
            <a:endParaRPr lang="en-IN" sz="2400" dirty="0"/>
          </a:p>
        </p:txBody>
      </p:sp>
      <p:pic>
        <p:nvPicPr>
          <p:cNvPr id="8194" name="Picture 2" descr="http://4.bp.blogspot.com/-_z_MYg-y-io/VDIHrnhroXI/AAAAAAAAAH0/wTlwDzvZz1U/s1600/checkered-flags-icon%2Bcop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3240" y="3553653"/>
            <a:ext cx="4174021" cy="31339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93800" y="2988137"/>
            <a:ext cx="7109440" cy="3334246"/>
          </a:xfrm>
          <a:prstGeom prst="rect">
            <a:avLst/>
          </a:prstGeom>
        </p:spPr>
        <p:txBody>
          <a:bodyPr wrap="square">
            <a:spAutoFit/>
          </a:bodyPr>
          <a:lstStyle/>
          <a:p>
            <a:pPr algn="just">
              <a:lnSpc>
                <a:spcPct val="130000"/>
              </a:lnSpc>
              <a:spcAft>
                <a:spcPts val="800"/>
              </a:spcAft>
            </a:pPr>
            <a:r>
              <a:rPr lang="en-US" sz="2400" dirty="0">
                <a:ea typeface="Times New Roman" panose="02020603050405020304" pitchFamily="18" charset="0"/>
                <a:cs typeface="Lucida Sans"/>
              </a:rPr>
              <a:t>poorly than was expected. </a:t>
            </a:r>
            <a:r>
              <a:rPr lang="en-US" sz="2400" dirty="0" smtClean="0">
                <a:ea typeface="Times New Roman" panose="02020603050405020304" pitchFamily="18" charset="0"/>
                <a:cs typeface="Lucida Sans"/>
              </a:rPr>
              <a:t>We have still not been able to deduce the reason for the same. As there was lot of class imbalance. And we need to get the important factors which are influencing growth rate so random forest is better compare to auto encoders  </a:t>
            </a:r>
            <a:endParaRPr lang="en-IN" sz="2400" dirty="0" smtClean="0">
              <a:ea typeface="Times New Roman" panose="02020603050405020304" pitchFamily="18" charset="0"/>
              <a:cs typeface="Lucida Sans"/>
            </a:endParaRPr>
          </a:p>
          <a:p>
            <a:r>
              <a:rPr lang="en-US" sz="2400" b="1" dirty="0" smtClean="0">
                <a:ea typeface="Times New Roman" panose="02020603050405020304" pitchFamily="18" charset="0"/>
                <a:cs typeface="Lucida Sans"/>
              </a:rPr>
              <a:t>BEST CLASSIFIER</a:t>
            </a:r>
            <a:r>
              <a:rPr lang="en-US" sz="2400" dirty="0" smtClean="0">
                <a:ea typeface="Times New Roman" panose="02020603050405020304" pitchFamily="18" charset="0"/>
                <a:cs typeface="Lucida Sans"/>
              </a:rPr>
              <a:t>: Random Forest  with accuracy of </a:t>
            </a:r>
            <a:r>
              <a:rPr lang="en-US" sz="2400" b="1" dirty="0" smtClean="0">
                <a:solidFill>
                  <a:srgbClr val="FF0000"/>
                </a:solidFill>
                <a:ea typeface="Times New Roman" panose="02020603050405020304" pitchFamily="18" charset="0"/>
                <a:cs typeface="Lucida Sans"/>
              </a:rPr>
              <a:t>89.9</a:t>
            </a:r>
            <a:r>
              <a:rPr lang="en-US" sz="2400" dirty="0" smtClean="0">
                <a:ea typeface="Times New Roman" panose="02020603050405020304" pitchFamily="18" charset="0"/>
                <a:cs typeface="Lucida Sans"/>
              </a:rPr>
              <a:t>%</a:t>
            </a:r>
            <a:endParaRPr lang="en-IN" sz="2400" dirty="0">
              <a:ea typeface="Times New Roman" panose="02020603050405020304" pitchFamily="18" charset="0"/>
              <a:cs typeface="Lucida Sans"/>
            </a:endParaRPr>
          </a:p>
        </p:txBody>
      </p:sp>
    </p:spTree>
    <p:extLst>
      <p:ext uri="{BB962C8B-B14F-4D97-AF65-F5344CB8AC3E}">
        <p14:creationId xmlns:p14="http://schemas.microsoft.com/office/powerpoint/2010/main" val="2729922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607791"/>
            <a:ext cx="10515600" cy="840230"/>
          </a:xfrm>
          <a:prstGeom prst="rect">
            <a:avLst/>
          </a:prstGeom>
          <a:noFill/>
        </p:spPr>
        <p:txBody>
          <a:bodyPr wrap="square" lIns="91440" tIns="45720" rIns="91440" bIns="45720">
            <a:spAutoFit/>
          </a:bodyPr>
          <a:lstStyle/>
          <a:p>
            <a:r>
              <a:rPr lang="en-US" sz="5400" dirty="0">
                <a:ln w="0"/>
                <a:effectLst>
                  <a:outerShdw blurRad="38100" dist="19050" dir="2700000" algn="tl" rotWithShape="0">
                    <a:schemeClr val="dk1">
                      <a:alpha val="40000"/>
                    </a:schemeClr>
                  </a:outerShdw>
                </a:effectLst>
                <a:latin typeface="+mn-lt"/>
                <a:ea typeface="+mn-ea"/>
                <a:cs typeface="+mn-cs"/>
              </a:rPr>
              <a:t>Future Scope</a:t>
            </a:r>
          </a:p>
        </p:txBody>
      </p:sp>
      <p:sp>
        <p:nvSpPr>
          <p:cNvPr id="6" name="Content Placeholder 2"/>
          <p:cNvSpPr>
            <a:spLocks noGrp="1"/>
          </p:cNvSpPr>
          <p:nvPr>
            <p:ph idx="1"/>
          </p:nvPr>
        </p:nvSpPr>
        <p:spPr>
          <a:xfrm>
            <a:off x="838200" y="1825625"/>
            <a:ext cx="10515600" cy="4351338"/>
          </a:xfrm>
        </p:spPr>
        <p:txBody>
          <a:bodyPr/>
          <a:lstStyle/>
          <a:p>
            <a:r>
              <a:rPr lang="en-IN" dirty="0"/>
              <a:t>Ensemble of Models</a:t>
            </a:r>
          </a:p>
          <a:p>
            <a:r>
              <a:rPr lang="en-IN" dirty="0"/>
              <a:t>Class Imbalance</a:t>
            </a:r>
          </a:p>
          <a:p>
            <a:pPr lvl="1"/>
            <a:r>
              <a:rPr lang="en-IN" dirty="0"/>
              <a:t>Over Sampling</a:t>
            </a:r>
          </a:p>
          <a:p>
            <a:pPr lvl="1"/>
            <a:r>
              <a:rPr lang="en-IN" dirty="0"/>
              <a:t>Under Sampling</a:t>
            </a:r>
          </a:p>
          <a:p>
            <a:r>
              <a:rPr lang="en-IN" dirty="0"/>
              <a:t>Feature </a:t>
            </a:r>
            <a:r>
              <a:rPr lang="en-IN" dirty="0" smtClean="0"/>
              <a:t>Selection</a:t>
            </a:r>
            <a:endParaRPr lang="en-IN" dirty="0"/>
          </a:p>
        </p:txBody>
      </p:sp>
    </p:spTree>
    <p:extLst>
      <p:ext uri="{BB962C8B-B14F-4D97-AF65-F5344CB8AC3E}">
        <p14:creationId xmlns:p14="http://schemas.microsoft.com/office/powerpoint/2010/main" val="1416450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838200" y="3032939"/>
            <a:ext cx="10515600" cy="8402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mn-lt"/>
                <a:ea typeface="+mn-ea"/>
                <a:cs typeface="+mn-cs"/>
              </a:rPr>
              <a:t>Thank You</a:t>
            </a:r>
          </a:p>
        </p:txBody>
      </p:sp>
    </p:spTree>
    <p:extLst>
      <p:ext uri="{BB962C8B-B14F-4D97-AF65-F5344CB8AC3E}">
        <p14:creationId xmlns:p14="http://schemas.microsoft.com/office/powerpoint/2010/main" val="3157820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3639" y="1390723"/>
            <a:ext cx="5306096" cy="5816977"/>
          </a:xfrm>
          <a:prstGeom prst="rect">
            <a:avLst/>
          </a:prstGeom>
          <a:noFill/>
        </p:spPr>
        <p:txBody>
          <a:bodyPr wrap="square" rtlCol="0">
            <a:spAutoFit/>
          </a:bodyPr>
          <a:lstStyle/>
          <a:p>
            <a:pPr marL="285750" indent="-285750">
              <a:buFont typeface="Arial" panose="020B0604020202020204" pitchFamily="34" charset="0"/>
              <a:buChar char="•"/>
            </a:pPr>
            <a:r>
              <a:rPr lang="en-US" sz="2800" dirty="0"/>
              <a:t>Introduction</a:t>
            </a:r>
          </a:p>
          <a:p>
            <a:pPr marL="285750" indent="-285750">
              <a:buFont typeface="Arial" panose="020B0604020202020204" pitchFamily="34" charset="0"/>
              <a:buChar char="•"/>
            </a:pPr>
            <a:r>
              <a:rPr lang="en-US" sz="2800" dirty="0"/>
              <a:t>Problem Statement</a:t>
            </a:r>
          </a:p>
          <a:p>
            <a:pPr marL="285750" indent="-285750">
              <a:buFont typeface="Arial" panose="020B0604020202020204" pitchFamily="34" charset="0"/>
              <a:buChar char="•"/>
            </a:pPr>
            <a:r>
              <a:rPr lang="en-US" sz="2800" dirty="0" smtClean="0"/>
              <a:t>Domain Details</a:t>
            </a:r>
            <a:endParaRPr lang="en-US" sz="2800" dirty="0"/>
          </a:p>
          <a:p>
            <a:pPr marL="285750" indent="-285750">
              <a:buFont typeface="Arial" panose="020B0604020202020204" pitchFamily="34" charset="0"/>
              <a:buChar char="•"/>
            </a:pPr>
            <a:r>
              <a:rPr lang="en-US" sz="2800" dirty="0"/>
              <a:t>Dataset</a:t>
            </a:r>
          </a:p>
          <a:p>
            <a:pPr marL="285750" indent="-285750">
              <a:buFont typeface="Arial" panose="020B0604020202020204" pitchFamily="34" charset="0"/>
              <a:buChar char="•"/>
            </a:pPr>
            <a:r>
              <a:rPr lang="en-US" sz="2800" dirty="0"/>
              <a:t>Data Preparation</a:t>
            </a:r>
          </a:p>
          <a:p>
            <a:pPr marL="285750" indent="-285750">
              <a:buFont typeface="Arial" panose="020B0604020202020204" pitchFamily="34" charset="0"/>
              <a:buChar char="•"/>
            </a:pPr>
            <a:r>
              <a:rPr lang="en-US" sz="2800" dirty="0"/>
              <a:t>Algorithms </a:t>
            </a:r>
            <a:r>
              <a:rPr lang="en-US" sz="2800" dirty="0" smtClean="0"/>
              <a:t>Considered</a:t>
            </a:r>
          </a:p>
          <a:p>
            <a:pPr marL="285750" indent="-285750">
              <a:buFont typeface="Arial" panose="020B0604020202020204" pitchFamily="34" charset="0"/>
              <a:buChar char="•"/>
            </a:pPr>
            <a:r>
              <a:rPr lang="en-US" sz="2800" dirty="0" smtClean="0"/>
              <a:t>Important features</a:t>
            </a:r>
            <a:endParaRPr lang="en-US" sz="2800" dirty="0"/>
          </a:p>
          <a:p>
            <a:pPr marL="285750" indent="-285750">
              <a:buFont typeface="Arial" panose="020B0604020202020204" pitchFamily="34" charset="0"/>
              <a:buChar char="•"/>
            </a:pPr>
            <a:r>
              <a:rPr lang="en-US" sz="2800" dirty="0"/>
              <a:t>Results</a:t>
            </a:r>
          </a:p>
          <a:p>
            <a:pPr marL="285750" indent="-285750">
              <a:buFont typeface="Arial" panose="020B0604020202020204" pitchFamily="34" charset="0"/>
              <a:buChar char="•"/>
            </a:pPr>
            <a:r>
              <a:rPr lang="en-US" sz="2800" dirty="0" smtClean="0"/>
              <a:t>Performance </a:t>
            </a:r>
            <a:r>
              <a:rPr lang="en-US" sz="2800" dirty="0"/>
              <a:t>Matrix</a:t>
            </a:r>
          </a:p>
          <a:p>
            <a:pPr marL="285750" indent="-285750">
              <a:buFont typeface="Arial" panose="020B0604020202020204" pitchFamily="34" charset="0"/>
              <a:buChar char="•"/>
            </a:pPr>
            <a:r>
              <a:rPr lang="en-US" sz="2800" dirty="0" smtClean="0"/>
              <a:t>Conclusion</a:t>
            </a:r>
          </a:p>
          <a:p>
            <a:pPr marL="285750" indent="-285750">
              <a:buFont typeface="Arial" panose="020B0604020202020204" pitchFamily="34" charset="0"/>
              <a:buChar char="•"/>
            </a:pPr>
            <a:r>
              <a:rPr lang="en-US" sz="2800" dirty="0" smtClean="0"/>
              <a:t>Future scope</a:t>
            </a: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074" name="Picture 2" descr="C:\Users\pratik\Desktop\images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882" y="1390723"/>
            <a:ext cx="4037062" cy="4037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438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72766" y="321972"/>
            <a:ext cx="5563673"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Introduction</a:t>
            </a:r>
          </a:p>
        </p:txBody>
      </p:sp>
      <p:sp>
        <p:nvSpPr>
          <p:cNvPr id="7" name="TextBox 6"/>
          <p:cNvSpPr txBox="1"/>
          <p:nvPr/>
        </p:nvSpPr>
        <p:spPr>
          <a:xfrm>
            <a:off x="6104586" y="1365160"/>
            <a:ext cx="5602310" cy="5170646"/>
          </a:xfrm>
          <a:prstGeom prst="rect">
            <a:avLst/>
          </a:prstGeom>
          <a:noFill/>
        </p:spPr>
        <p:txBody>
          <a:bodyPr wrap="square" rtlCol="0">
            <a:spAutoFit/>
          </a:bodyPr>
          <a:lstStyle/>
          <a:p>
            <a:r>
              <a:rPr lang="en-US" sz="2200" dirty="0"/>
              <a:t>The Azure Insurance Group, consists of 10 property and casualty insurance, life insurance and insurance brokerage companies. The property and casualty companies in the group operate in a 17-state region. Mutual group is a major regional property and casualty insurer, represented by more than 4,000 independent agents who live and work in local communities through a six-state region. Define the metrics to </a:t>
            </a:r>
            <a:r>
              <a:rPr lang="en-US" sz="2200" dirty="0" smtClean="0"/>
              <a:t>analyze </a:t>
            </a:r>
            <a:r>
              <a:rPr lang="en-US" sz="2200" dirty="0"/>
              <a:t>agent performance based on several attributes like demography, products sold, new business, etc. Azure is interested in improving their existing knowledge used for agent segmentation in a supervised predictive framework</a:t>
            </a:r>
          </a:p>
        </p:txBody>
      </p:sp>
      <p:pic>
        <p:nvPicPr>
          <p:cNvPr id="4098" name="Picture 2" descr="C:\Users\pratik\Desktop\hand-ic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8" y="1365160"/>
            <a:ext cx="3771900" cy="4961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882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872766" y="321972"/>
            <a:ext cx="5731099"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Problem Statement</a:t>
            </a:r>
          </a:p>
        </p:txBody>
      </p:sp>
      <p:sp>
        <p:nvSpPr>
          <p:cNvPr id="7" name="TextBox 6"/>
          <p:cNvSpPr txBox="1"/>
          <p:nvPr/>
        </p:nvSpPr>
        <p:spPr>
          <a:xfrm>
            <a:off x="6104586" y="1532587"/>
            <a:ext cx="5602310" cy="5016758"/>
          </a:xfrm>
          <a:prstGeom prst="rect">
            <a:avLst/>
          </a:prstGeom>
          <a:noFill/>
        </p:spPr>
        <p:txBody>
          <a:bodyPr wrap="square" rtlCol="0">
            <a:spAutoFit/>
          </a:bodyPr>
          <a:lstStyle/>
          <a:p>
            <a:r>
              <a:rPr lang="en-US" sz="3200" dirty="0"/>
              <a:t>The Azure Insurance Company operates through various agencies to sell their insurance product. Each agency’s performance is measured in terms of growth rate. Through this project we determine the important factors leads to change in growth rate of the agency</a:t>
            </a:r>
          </a:p>
        </p:txBody>
      </p:sp>
      <p:pic>
        <p:nvPicPr>
          <p:cNvPr id="8" name="Picture 2" descr="C:\Users\pratik\Desktop\hand-ic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8" y="1245302"/>
            <a:ext cx="3771900" cy="4961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925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r>
              <a:rPr lang="en-US" sz="5400" dirty="0"/>
              <a:t>Domain Details</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smtClean="0"/>
              <a:t> Insurance </a:t>
            </a:r>
            <a:r>
              <a:rPr lang="en-US" dirty="0"/>
              <a:t>companies create value by pooling and redistributing various types of risk. It does this by collecting liabilities (i.e. premiums) from everyone that it insures and then paying them out to the few that actually need them. The insurance company can then effectively redistribute those liabilities to entities faced with some sort of event-driven crisis, where they will ostensibly need more cash than they currently have on hand. As not everyone within the pool will actually suffer an event requiring the total use of all of their premiums, this pooling and redistribution function lowers the total cost of risk management for everyone in the pool.</a:t>
            </a:r>
          </a:p>
          <a:p>
            <a:pPr>
              <a:buFont typeface="Wingdings" panose="05000000000000000000" pitchFamily="2" charset="2"/>
              <a:buChar char="Ø"/>
            </a:pPr>
            <a:r>
              <a:rPr lang="en-US" dirty="0" smtClean="0"/>
              <a:t> Insurance </a:t>
            </a:r>
            <a:r>
              <a:rPr lang="en-US" dirty="0"/>
              <a:t>companies theoretically make money in two ways</a:t>
            </a:r>
            <a:r>
              <a:rPr lang="en-US" dirty="0" smtClean="0"/>
              <a:t>:-</a:t>
            </a:r>
            <a:endParaRPr lang="en-US" dirty="0"/>
          </a:p>
          <a:p>
            <a:pPr lvl="0"/>
            <a:r>
              <a:rPr lang="en-US" dirty="0"/>
              <a:t>By charging enough premiums to cover the expected payouts that they will have to cover over the life of the policy</a:t>
            </a:r>
          </a:p>
          <a:p>
            <a:r>
              <a:rPr lang="en-US" dirty="0"/>
              <a:t>By earning investment returns ("the float") using the collected premiums</a:t>
            </a:r>
            <a:endParaRPr lang="en-IN" dirty="0"/>
          </a:p>
        </p:txBody>
      </p:sp>
    </p:spTree>
    <p:extLst>
      <p:ext uri="{BB962C8B-B14F-4D97-AF65-F5344CB8AC3E}">
        <p14:creationId xmlns:p14="http://schemas.microsoft.com/office/powerpoint/2010/main" val="4176878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dirty="0" smtClean="0"/>
              <a:t>Insurance </a:t>
            </a:r>
            <a:r>
              <a:rPr lang="en-US" dirty="0"/>
              <a:t>agents work for insurance providers and try to sell new policies or renewals to customers</a:t>
            </a:r>
          </a:p>
          <a:p>
            <a:pPr lvl="0" fontAlgn="base"/>
            <a:r>
              <a:rPr lang="en-US" dirty="0"/>
              <a:t>Educate Your Clients.</a:t>
            </a:r>
          </a:p>
          <a:p>
            <a:pPr lvl="0" fontAlgn="base"/>
            <a:r>
              <a:rPr lang="en-US" dirty="0"/>
              <a:t>Be a Consultant.</a:t>
            </a:r>
          </a:p>
          <a:p>
            <a:pPr lvl="0" fontAlgn="base"/>
            <a:r>
              <a:rPr lang="en-US" dirty="0"/>
              <a:t>Be Thorough.</a:t>
            </a:r>
          </a:p>
          <a:p>
            <a:pPr lvl="0" fontAlgn="base"/>
            <a:r>
              <a:rPr lang="en-US" dirty="0"/>
              <a:t>Seek New Clients</a:t>
            </a:r>
          </a:p>
          <a:p>
            <a:pPr marL="0" indent="0">
              <a:buNone/>
            </a:pPr>
            <a:endParaRPr lang="en-IN" dirty="0"/>
          </a:p>
        </p:txBody>
      </p:sp>
      <p:sp>
        <p:nvSpPr>
          <p:cNvPr id="4" name="Title 1"/>
          <p:cNvSpPr>
            <a:spLocks noGrp="1"/>
          </p:cNvSpPr>
          <p:nvPr>
            <p:ph type="title"/>
          </p:nvPr>
        </p:nvSpPr>
        <p:spPr/>
        <p:txBody>
          <a:bodyPr/>
          <a:lstStyle/>
          <a:p>
            <a:pPr fontAlgn="base"/>
            <a:r>
              <a:rPr lang="en-US" sz="5400" b="1" dirty="0"/>
              <a:t>Duties of Insurance Agents:</a:t>
            </a:r>
            <a:endParaRPr lang="en-US" sz="5400" dirty="0"/>
          </a:p>
        </p:txBody>
      </p:sp>
    </p:spTree>
    <p:extLst>
      <p:ext uri="{BB962C8B-B14F-4D97-AF65-F5344CB8AC3E}">
        <p14:creationId xmlns:p14="http://schemas.microsoft.com/office/powerpoint/2010/main" val="75072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Random </a:t>
            </a:r>
            <a:r>
              <a:rPr lang="en-IN" dirty="0"/>
              <a:t>Forest</a:t>
            </a:r>
          </a:p>
          <a:p>
            <a:r>
              <a:rPr lang="en-IN" dirty="0" smtClean="0"/>
              <a:t>Auto encoders</a:t>
            </a:r>
          </a:p>
          <a:p>
            <a:r>
              <a:rPr lang="en-IN" dirty="0" smtClean="0"/>
              <a:t>Singular Value </a:t>
            </a:r>
            <a:r>
              <a:rPr lang="en-IN" dirty="0"/>
              <a:t>D</a:t>
            </a:r>
            <a:r>
              <a:rPr lang="en-IN" dirty="0" smtClean="0"/>
              <a:t>ecomposition</a:t>
            </a:r>
          </a:p>
          <a:p>
            <a:pPr marL="0" indent="0">
              <a:buNone/>
            </a:pPr>
            <a:endParaRPr lang="en-IN" dirty="0" smtClean="0"/>
          </a:p>
          <a:p>
            <a:pPr marL="0" indent="0">
              <a:buNone/>
            </a:pPr>
            <a:endParaRPr lang="en-IN" dirty="0"/>
          </a:p>
          <a:p>
            <a:pPr marL="0" indent="0">
              <a:buNone/>
            </a:pPr>
            <a:endParaRPr lang="en-IN" dirty="0"/>
          </a:p>
          <a:p>
            <a:pPr marL="0" indent="0">
              <a:buNone/>
            </a:pPr>
            <a:endParaRPr lang="en-IN" dirty="0"/>
          </a:p>
        </p:txBody>
      </p:sp>
      <p:sp>
        <p:nvSpPr>
          <p:cNvPr id="4" name="Title 1"/>
          <p:cNvSpPr>
            <a:spLocks noGrp="1"/>
          </p:cNvSpPr>
          <p:nvPr>
            <p:ph type="title"/>
          </p:nvPr>
        </p:nvSpPr>
        <p:spPr/>
        <p:txBody>
          <a:bodyPr/>
          <a:lstStyle/>
          <a:p>
            <a:r>
              <a:rPr lang="en-IN" sz="5400" dirty="0" smtClean="0">
                <a:ln w="0"/>
                <a:effectLst>
                  <a:outerShdw blurRad="38100" dist="19050" dir="2700000" algn="tl" rotWithShape="0">
                    <a:schemeClr val="dk1">
                      <a:alpha val="40000"/>
                    </a:schemeClr>
                  </a:outerShdw>
                </a:effectLst>
                <a:latin typeface="+mn-lt"/>
                <a:ea typeface="+mn-ea"/>
                <a:cs typeface="+mn-cs"/>
              </a:rPr>
              <a:t>Features selection Algorithms</a:t>
            </a:r>
            <a:endParaRPr lang="en-IN" sz="5400" dirty="0">
              <a:ln w="0"/>
              <a:effectLst>
                <a:outerShdw blurRad="38100" dist="19050" dir="2700000" algn="tl" rotWithShape="0">
                  <a:schemeClr val="dk1">
                    <a:alpha val="40000"/>
                  </a:schemeClr>
                </a:outerShdw>
              </a:effectLst>
              <a:latin typeface="+mn-lt"/>
              <a:ea typeface="+mn-ea"/>
              <a:cs typeface="+mn-cs"/>
            </a:endParaRPr>
          </a:p>
        </p:txBody>
      </p:sp>
      <p:pic>
        <p:nvPicPr>
          <p:cNvPr id="1028" name="Picture 4" descr="https://blog.tradeshift.com/wp-content/uploads/2014/10/TS-kaggle-eleva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4223" y="1997110"/>
            <a:ext cx="61912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312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32468" y="2750107"/>
            <a:ext cx="10515600" cy="1325563"/>
          </a:xfrm>
        </p:spPr>
        <p:txBody>
          <a:bodyPr/>
          <a:lstStyle/>
          <a:p>
            <a:pPr algn="ctr"/>
            <a:r>
              <a:rPr lang="en-IN" sz="5400" dirty="0">
                <a:ln w="0"/>
                <a:effectLst>
                  <a:outerShdw blurRad="38100" dist="19050" dir="2700000" algn="tl" rotWithShape="0">
                    <a:schemeClr val="dk1">
                      <a:alpha val="40000"/>
                    </a:schemeClr>
                  </a:outerShdw>
                </a:effectLst>
                <a:latin typeface="+mn-lt"/>
                <a:ea typeface="+mn-ea"/>
                <a:cs typeface="+mn-cs"/>
              </a:rPr>
              <a:t>Lets Project !</a:t>
            </a:r>
          </a:p>
        </p:txBody>
      </p:sp>
    </p:spTree>
    <p:extLst>
      <p:ext uri="{BB962C8B-B14F-4D97-AF65-F5344CB8AC3E}">
        <p14:creationId xmlns:p14="http://schemas.microsoft.com/office/powerpoint/2010/main" val="2608519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15148" y="180303"/>
            <a:ext cx="5563673"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Data Set</a:t>
            </a:r>
          </a:p>
        </p:txBody>
      </p:sp>
      <p:sp>
        <p:nvSpPr>
          <p:cNvPr id="9" name="TextBox 8"/>
          <p:cNvSpPr txBox="1"/>
          <p:nvPr/>
        </p:nvSpPr>
        <p:spPr>
          <a:xfrm>
            <a:off x="618176" y="1120460"/>
            <a:ext cx="6812933" cy="954107"/>
          </a:xfrm>
          <a:prstGeom prst="rect">
            <a:avLst/>
          </a:prstGeom>
          <a:noFill/>
        </p:spPr>
        <p:txBody>
          <a:bodyPr wrap="square" rtlCol="0">
            <a:spAutoFit/>
          </a:bodyPr>
          <a:lstStyle/>
          <a:p>
            <a:pPr algn="just"/>
            <a:r>
              <a:rPr lang="en-US" sz="2800" dirty="0"/>
              <a:t>Total No. of </a:t>
            </a:r>
            <a:r>
              <a:rPr lang="en-US" sz="2800" dirty="0" smtClean="0">
                <a:solidFill>
                  <a:srgbClr val="FF0000"/>
                </a:solidFill>
              </a:rPr>
              <a:t>213328</a:t>
            </a:r>
            <a:r>
              <a:rPr lang="en-US" sz="2800" dirty="0" smtClean="0"/>
              <a:t> </a:t>
            </a:r>
            <a:r>
              <a:rPr lang="en-US" sz="2800" dirty="0"/>
              <a:t>records provided along with their </a:t>
            </a:r>
            <a:r>
              <a:rPr lang="en-US" sz="2800" dirty="0" smtClean="0">
                <a:solidFill>
                  <a:srgbClr val="FF0000"/>
                </a:solidFill>
              </a:rPr>
              <a:t>49</a:t>
            </a:r>
            <a:r>
              <a:rPr lang="en-US" sz="2800" dirty="0" smtClean="0"/>
              <a:t> </a:t>
            </a:r>
            <a:r>
              <a:rPr lang="en-US" sz="2800" dirty="0"/>
              <a:t>different sub-categories.</a:t>
            </a:r>
          </a:p>
        </p:txBody>
      </p:sp>
      <p:graphicFrame>
        <p:nvGraphicFramePr>
          <p:cNvPr id="8" name="Diagram 7"/>
          <p:cNvGraphicFramePr/>
          <p:nvPr>
            <p:extLst>
              <p:ext uri="{D42A27DB-BD31-4B8C-83A1-F6EECF244321}">
                <p14:modId xmlns:p14="http://schemas.microsoft.com/office/powerpoint/2010/main" val="2618984095"/>
              </p:ext>
            </p:extLst>
          </p:nvPr>
        </p:nvGraphicFramePr>
        <p:xfrm>
          <a:off x="1494665" y="2579077"/>
          <a:ext cx="2192270" cy="4606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extLst>
              <p:ext uri="{D42A27DB-BD31-4B8C-83A1-F6EECF244321}">
                <p14:modId xmlns:p14="http://schemas.microsoft.com/office/powerpoint/2010/main" val="2363743976"/>
              </p:ext>
            </p:extLst>
          </p:nvPr>
        </p:nvGraphicFramePr>
        <p:xfrm>
          <a:off x="3839279" y="2286000"/>
          <a:ext cx="2391941" cy="39272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26" name="Picture 2" descr="C:\Users\pratik\Desktop\download.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89176" y="108577"/>
            <a:ext cx="3788389" cy="2023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579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710</TotalTime>
  <Words>704</Words>
  <Application>Microsoft Office PowerPoint</Application>
  <PresentationFormat>Custom</PresentationFormat>
  <Paragraphs>87</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Domain Details</vt:lpstr>
      <vt:lpstr>Duties of Insurance Agents:</vt:lpstr>
      <vt:lpstr>Features selection Algorithms</vt:lpstr>
      <vt:lpstr>Lets Project !</vt:lpstr>
      <vt:lpstr>PowerPoint Presentation</vt:lpstr>
      <vt:lpstr>PowerPoint Presentation</vt:lpstr>
      <vt:lpstr>Model Building</vt:lpstr>
      <vt:lpstr>Important Features</vt:lpstr>
      <vt:lpstr>Algorithms considered</vt:lpstr>
      <vt:lpstr>Performance Matrix</vt:lpstr>
      <vt:lpstr>Results from Model</vt:lpstr>
      <vt:lpstr>Conclusion</vt:lpstr>
      <vt:lpstr>Future Scope</vt:lpstr>
      <vt:lpstr>Thank You</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Agarwal, Aarti (Cognizant)</dc:creator>
  <cp:lastModifiedBy>pratik</cp:lastModifiedBy>
  <cp:revision>103</cp:revision>
  <dcterms:created xsi:type="dcterms:W3CDTF">2016-10-13T09:48:32Z</dcterms:created>
  <dcterms:modified xsi:type="dcterms:W3CDTF">2017-02-24T11:17:54Z</dcterms:modified>
</cp:coreProperties>
</file>