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Roboto Mono Regula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8378" y="829280"/>
            <a:ext cx="14765103" cy="7866810"/>
            <a:chOff x="0" y="0"/>
            <a:chExt cx="91142613" cy="48560555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0997834" cy="48415776"/>
            </a:xfrm>
            <a:custGeom>
              <a:avLst/>
              <a:gdLst/>
              <a:ahLst/>
              <a:cxnLst/>
              <a:rect l="l" t="t" r="r" b="b"/>
              <a:pathLst>
                <a:path w="90997834" h="48415776">
                  <a:moveTo>
                    <a:pt x="0" y="0"/>
                  </a:moveTo>
                  <a:lnTo>
                    <a:pt x="90997834" y="0"/>
                  </a:lnTo>
                  <a:lnTo>
                    <a:pt x="90997834" y="48415776"/>
                  </a:lnTo>
                  <a:lnTo>
                    <a:pt x="0" y="48415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1142610" cy="48560555"/>
            </a:xfrm>
            <a:custGeom>
              <a:avLst/>
              <a:gdLst/>
              <a:ahLst/>
              <a:cxnLst/>
              <a:rect l="l" t="t" r="r" b="b"/>
              <a:pathLst>
                <a:path w="91142610" h="48560555">
                  <a:moveTo>
                    <a:pt x="90997832" y="48415777"/>
                  </a:moveTo>
                  <a:lnTo>
                    <a:pt x="91142610" y="48415777"/>
                  </a:lnTo>
                  <a:lnTo>
                    <a:pt x="91142610" y="48560555"/>
                  </a:lnTo>
                  <a:lnTo>
                    <a:pt x="90997832" y="48560555"/>
                  </a:lnTo>
                  <a:lnTo>
                    <a:pt x="90997832" y="4841577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8415777"/>
                  </a:lnTo>
                  <a:lnTo>
                    <a:pt x="0" y="48415777"/>
                  </a:lnTo>
                  <a:lnTo>
                    <a:pt x="0" y="144780"/>
                  </a:lnTo>
                  <a:close/>
                  <a:moveTo>
                    <a:pt x="0" y="48415777"/>
                  </a:moveTo>
                  <a:lnTo>
                    <a:pt x="144780" y="48415777"/>
                  </a:lnTo>
                  <a:lnTo>
                    <a:pt x="144780" y="48560555"/>
                  </a:lnTo>
                  <a:lnTo>
                    <a:pt x="0" y="48560555"/>
                  </a:lnTo>
                  <a:lnTo>
                    <a:pt x="0" y="48415777"/>
                  </a:lnTo>
                  <a:close/>
                  <a:moveTo>
                    <a:pt x="90997832" y="144780"/>
                  </a:moveTo>
                  <a:lnTo>
                    <a:pt x="91142610" y="144780"/>
                  </a:lnTo>
                  <a:lnTo>
                    <a:pt x="91142610" y="48415777"/>
                  </a:lnTo>
                  <a:lnTo>
                    <a:pt x="90997832" y="48415777"/>
                  </a:lnTo>
                  <a:lnTo>
                    <a:pt x="90997832" y="144780"/>
                  </a:lnTo>
                  <a:close/>
                  <a:moveTo>
                    <a:pt x="144780" y="48415777"/>
                  </a:moveTo>
                  <a:lnTo>
                    <a:pt x="90997832" y="48415777"/>
                  </a:lnTo>
                  <a:lnTo>
                    <a:pt x="90997832" y="48560555"/>
                  </a:lnTo>
                  <a:lnTo>
                    <a:pt x="144780" y="48560555"/>
                  </a:lnTo>
                  <a:lnTo>
                    <a:pt x="144780" y="48415777"/>
                  </a:lnTo>
                  <a:close/>
                  <a:moveTo>
                    <a:pt x="90997832" y="0"/>
                  </a:moveTo>
                  <a:lnTo>
                    <a:pt x="91142610" y="0"/>
                  </a:lnTo>
                  <a:lnTo>
                    <a:pt x="91142610" y="144780"/>
                  </a:lnTo>
                  <a:lnTo>
                    <a:pt x="90997832" y="144780"/>
                  </a:lnTo>
                  <a:lnTo>
                    <a:pt x="909978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0997832" y="0"/>
                  </a:lnTo>
                  <a:lnTo>
                    <a:pt x="909978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58378" y="8657709"/>
            <a:ext cx="14765103" cy="800012"/>
            <a:chOff x="0" y="0"/>
            <a:chExt cx="91142613" cy="4938343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90997834" cy="4793563"/>
            </a:xfrm>
            <a:custGeom>
              <a:avLst/>
              <a:gdLst/>
              <a:ahLst/>
              <a:cxnLst/>
              <a:rect l="l" t="t" r="r" b="b"/>
              <a:pathLst>
                <a:path w="90997834" h="4793563">
                  <a:moveTo>
                    <a:pt x="0" y="0"/>
                  </a:moveTo>
                  <a:lnTo>
                    <a:pt x="90997834" y="0"/>
                  </a:lnTo>
                  <a:lnTo>
                    <a:pt x="90997834" y="4793563"/>
                  </a:lnTo>
                  <a:lnTo>
                    <a:pt x="0" y="4793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E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1142610" cy="4938343"/>
            </a:xfrm>
            <a:custGeom>
              <a:avLst/>
              <a:gdLst/>
              <a:ahLst/>
              <a:cxnLst/>
              <a:rect l="l" t="t" r="r" b="b"/>
              <a:pathLst>
                <a:path w="91142610" h="4938343">
                  <a:moveTo>
                    <a:pt x="90997832" y="4793563"/>
                  </a:moveTo>
                  <a:lnTo>
                    <a:pt x="91142610" y="4793563"/>
                  </a:lnTo>
                  <a:lnTo>
                    <a:pt x="91142610" y="4938343"/>
                  </a:lnTo>
                  <a:lnTo>
                    <a:pt x="90997832" y="4938343"/>
                  </a:lnTo>
                  <a:lnTo>
                    <a:pt x="90997832" y="47935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93563"/>
                  </a:lnTo>
                  <a:lnTo>
                    <a:pt x="0" y="4793563"/>
                  </a:lnTo>
                  <a:lnTo>
                    <a:pt x="0" y="144780"/>
                  </a:lnTo>
                  <a:close/>
                  <a:moveTo>
                    <a:pt x="0" y="4793563"/>
                  </a:moveTo>
                  <a:lnTo>
                    <a:pt x="144780" y="4793563"/>
                  </a:lnTo>
                  <a:lnTo>
                    <a:pt x="144780" y="4938343"/>
                  </a:lnTo>
                  <a:lnTo>
                    <a:pt x="0" y="4938343"/>
                  </a:lnTo>
                  <a:lnTo>
                    <a:pt x="0" y="4793563"/>
                  </a:lnTo>
                  <a:close/>
                  <a:moveTo>
                    <a:pt x="90997832" y="144780"/>
                  </a:moveTo>
                  <a:lnTo>
                    <a:pt x="91142610" y="144780"/>
                  </a:lnTo>
                  <a:lnTo>
                    <a:pt x="91142610" y="4793563"/>
                  </a:lnTo>
                  <a:lnTo>
                    <a:pt x="90997832" y="4793563"/>
                  </a:lnTo>
                  <a:lnTo>
                    <a:pt x="90997832" y="144780"/>
                  </a:lnTo>
                  <a:close/>
                  <a:moveTo>
                    <a:pt x="144780" y="4793563"/>
                  </a:moveTo>
                  <a:lnTo>
                    <a:pt x="90997832" y="4793563"/>
                  </a:lnTo>
                  <a:lnTo>
                    <a:pt x="90997832" y="4938343"/>
                  </a:lnTo>
                  <a:lnTo>
                    <a:pt x="144780" y="4938343"/>
                  </a:lnTo>
                  <a:lnTo>
                    <a:pt x="144780" y="4793563"/>
                  </a:lnTo>
                  <a:close/>
                  <a:moveTo>
                    <a:pt x="90997832" y="0"/>
                  </a:moveTo>
                  <a:lnTo>
                    <a:pt x="91142610" y="0"/>
                  </a:lnTo>
                  <a:lnTo>
                    <a:pt x="91142610" y="144780"/>
                  </a:lnTo>
                  <a:lnTo>
                    <a:pt x="90997832" y="144780"/>
                  </a:lnTo>
                  <a:lnTo>
                    <a:pt x="909978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0997832" y="0"/>
                  </a:lnTo>
                  <a:lnTo>
                    <a:pt x="909978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AutoShape 8"/>
          <p:cNvSpPr/>
          <p:nvPr/>
        </p:nvSpPr>
        <p:spPr>
          <a:xfrm rot="5400000">
            <a:off x="12345368" y="5122949"/>
            <a:ext cx="10299527" cy="0"/>
          </a:xfrm>
          <a:prstGeom prst="line">
            <a:avLst/>
          </a:prstGeom>
          <a:ln w="28575" cap="rnd">
            <a:solidFill>
              <a:srgbClr val="FFF5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7487988" y="2172806"/>
            <a:ext cx="800012" cy="2964431"/>
            <a:chOff x="0" y="0"/>
            <a:chExt cx="4938343" cy="18298954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4366081" y="7575499"/>
            <a:ext cx="800012" cy="2964431"/>
            <a:chOff x="0" y="0"/>
            <a:chExt cx="4938343" cy="18298954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17696885" y="3640734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4585694" y="903271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7696885" y="3515168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rot="5400000">
            <a:off x="4711259" y="903271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7696885" y="3766299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5400000">
            <a:off x="4460128" y="903271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 rot="-10800000">
            <a:off x="17694487" y="348553"/>
            <a:ext cx="365583" cy="245806"/>
            <a:chOff x="0" y="0"/>
            <a:chExt cx="1930400" cy="12979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5F2"/>
            </a:solidFill>
          </p:spPr>
        </p:sp>
      </p:grpSp>
      <p:grpSp>
        <p:nvGrpSpPr>
          <p:cNvPr id="23" name="Group 23"/>
          <p:cNvGrpSpPr/>
          <p:nvPr/>
        </p:nvGrpSpPr>
        <p:grpSpPr>
          <a:xfrm rot="5400000">
            <a:off x="1715060" y="8935976"/>
            <a:ext cx="365583" cy="245806"/>
            <a:chOff x="0" y="0"/>
            <a:chExt cx="1930400" cy="12979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25"/>
          <p:cNvGrpSpPr/>
          <p:nvPr/>
        </p:nvGrpSpPr>
        <p:grpSpPr>
          <a:xfrm rot="-5400000">
            <a:off x="15656293" y="8935976"/>
            <a:ext cx="365583" cy="245806"/>
            <a:chOff x="0" y="0"/>
            <a:chExt cx="1930400" cy="12979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7694487" y="9657141"/>
            <a:ext cx="365583" cy="245806"/>
            <a:chOff x="0" y="0"/>
            <a:chExt cx="1930400" cy="12979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5F2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74506" y="1793931"/>
            <a:ext cx="14687481" cy="632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Roboto Mono Regular"/>
              </a:rPr>
              <a:t>EDA On</a:t>
            </a:r>
          </a:p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Roboto Mono Regular"/>
              </a:rPr>
              <a:t>Online Courses from Harvard and Mit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486988"/>
            <a:ext cx="18288000" cy="800012"/>
            <a:chOff x="0" y="0"/>
            <a:chExt cx="112888889" cy="4938343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12744104" cy="4793563"/>
            </a:xfrm>
            <a:custGeom>
              <a:avLst/>
              <a:gdLst/>
              <a:ahLst/>
              <a:cxnLst/>
              <a:rect l="l" t="t" r="r" b="b"/>
              <a:pathLst>
                <a:path w="112744104" h="4793563">
                  <a:moveTo>
                    <a:pt x="0" y="0"/>
                  </a:moveTo>
                  <a:lnTo>
                    <a:pt x="112744104" y="0"/>
                  </a:lnTo>
                  <a:lnTo>
                    <a:pt x="112744104" y="4793563"/>
                  </a:lnTo>
                  <a:lnTo>
                    <a:pt x="0" y="4793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E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2888886" cy="4938343"/>
            </a:xfrm>
            <a:custGeom>
              <a:avLst/>
              <a:gdLst/>
              <a:ahLst/>
              <a:cxnLst/>
              <a:rect l="l" t="t" r="r" b="b"/>
              <a:pathLst>
                <a:path w="112888886" h="4938343">
                  <a:moveTo>
                    <a:pt x="112744114" y="4793563"/>
                  </a:moveTo>
                  <a:lnTo>
                    <a:pt x="112888886" y="4793563"/>
                  </a:lnTo>
                  <a:lnTo>
                    <a:pt x="112888886" y="4938343"/>
                  </a:lnTo>
                  <a:lnTo>
                    <a:pt x="112744114" y="4938343"/>
                  </a:lnTo>
                  <a:lnTo>
                    <a:pt x="112744114" y="47935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93563"/>
                  </a:lnTo>
                  <a:lnTo>
                    <a:pt x="0" y="4793563"/>
                  </a:lnTo>
                  <a:lnTo>
                    <a:pt x="0" y="144780"/>
                  </a:lnTo>
                  <a:close/>
                  <a:moveTo>
                    <a:pt x="0" y="4793563"/>
                  </a:moveTo>
                  <a:lnTo>
                    <a:pt x="144780" y="4793563"/>
                  </a:lnTo>
                  <a:lnTo>
                    <a:pt x="144780" y="4938343"/>
                  </a:lnTo>
                  <a:lnTo>
                    <a:pt x="0" y="4938343"/>
                  </a:lnTo>
                  <a:lnTo>
                    <a:pt x="0" y="4793563"/>
                  </a:lnTo>
                  <a:close/>
                  <a:moveTo>
                    <a:pt x="112744114" y="144780"/>
                  </a:moveTo>
                  <a:lnTo>
                    <a:pt x="112888886" y="144780"/>
                  </a:lnTo>
                  <a:lnTo>
                    <a:pt x="112888886" y="4793563"/>
                  </a:lnTo>
                  <a:lnTo>
                    <a:pt x="112744114" y="4793563"/>
                  </a:lnTo>
                  <a:lnTo>
                    <a:pt x="112744114" y="144780"/>
                  </a:lnTo>
                  <a:close/>
                  <a:moveTo>
                    <a:pt x="144780" y="4793563"/>
                  </a:moveTo>
                  <a:lnTo>
                    <a:pt x="112744114" y="4793563"/>
                  </a:lnTo>
                  <a:lnTo>
                    <a:pt x="112744114" y="4938343"/>
                  </a:lnTo>
                  <a:lnTo>
                    <a:pt x="144780" y="4938343"/>
                  </a:lnTo>
                  <a:lnTo>
                    <a:pt x="144780" y="4793563"/>
                  </a:lnTo>
                  <a:close/>
                  <a:moveTo>
                    <a:pt x="112744114" y="0"/>
                  </a:moveTo>
                  <a:lnTo>
                    <a:pt x="112888886" y="0"/>
                  </a:lnTo>
                  <a:lnTo>
                    <a:pt x="112888886" y="144780"/>
                  </a:lnTo>
                  <a:lnTo>
                    <a:pt x="112744114" y="144780"/>
                  </a:lnTo>
                  <a:lnTo>
                    <a:pt x="1127441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744114" y="0"/>
                  </a:lnTo>
                  <a:lnTo>
                    <a:pt x="1127441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6796058" y="8404779"/>
            <a:ext cx="800012" cy="2964431"/>
            <a:chOff x="0" y="0"/>
            <a:chExt cx="4938343" cy="18298954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AutoShape 8"/>
          <p:cNvSpPr/>
          <p:nvPr/>
        </p:nvSpPr>
        <p:spPr>
          <a:xfrm rot="5400000">
            <a:off x="7015671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714123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689010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5400000">
            <a:off x="297852" y="9765256"/>
            <a:ext cx="365583" cy="245806"/>
            <a:chOff x="0" y="0"/>
            <a:chExt cx="1930400" cy="12979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7628527" y="9765256"/>
            <a:ext cx="365583" cy="245806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13289800" y="5267369"/>
            <a:ext cx="841066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7487988" y="3133886"/>
            <a:ext cx="800012" cy="2964431"/>
            <a:chOff x="0" y="0"/>
            <a:chExt cx="4938343" cy="18298954"/>
          </a:xfrm>
        </p:grpSpPr>
        <p:sp>
          <p:nvSpPr>
            <p:cNvPr id="18" name="Freeform 18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AutoShape 20"/>
          <p:cNvSpPr/>
          <p:nvPr/>
        </p:nvSpPr>
        <p:spPr>
          <a:xfrm>
            <a:off x="17696885" y="4601814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7696885" y="4476248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7696885" y="4727379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2171" y="2350871"/>
            <a:ext cx="11488174" cy="653276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57740" y="1807980"/>
            <a:ext cx="6949601" cy="521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Roboto Mono Regular"/>
              </a:rPr>
              <a:t>How many courses did each institution have?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486988"/>
            <a:ext cx="18288000" cy="800012"/>
            <a:chOff x="0" y="0"/>
            <a:chExt cx="112888889" cy="4938343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12744104" cy="4793563"/>
            </a:xfrm>
            <a:custGeom>
              <a:avLst/>
              <a:gdLst/>
              <a:ahLst/>
              <a:cxnLst/>
              <a:rect l="l" t="t" r="r" b="b"/>
              <a:pathLst>
                <a:path w="112744104" h="4793563">
                  <a:moveTo>
                    <a:pt x="0" y="0"/>
                  </a:moveTo>
                  <a:lnTo>
                    <a:pt x="112744104" y="0"/>
                  </a:lnTo>
                  <a:lnTo>
                    <a:pt x="112744104" y="4793563"/>
                  </a:lnTo>
                  <a:lnTo>
                    <a:pt x="0" y="4793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E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2888886" cy="4938343"/>
            </a:xfrm>
            <a:custGeom>
              <a:avLst/>
              <a:gdLst/>
              <a:ahLst/>
              <a:cxnLst/>
              <a:rect l="l" t="t" r="r" b="b"/>
              <a:pathLst>
                <a:path w="112888886" h="4938343">
                  <a:moveTo>
                    <a:pt x="112744114" y="4793563"/>
                  </a:moveTo>
                  <a:lnTo>
                    <a:pt x="112888886" y="4793563"/>
                  </a:lnTo>
                  <a:lnTo>
                    <a:pt x="112888886" y="4938343"/>
                  </a:lnTo>
                  <a:lnTo>
                    <a:pt x="112744114" y="4938343"/>
                  </a:lnTo>
                  <a:lnTo>
                    <a:pt x="112744114" y="47935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93563"/>
                  </a:lnTo>
                  <a:lnTo>
                    <a:pt x="0" y="4793563"/>
                  </a:lnTo>
                  <a:lnTo>
                    <a:pt x="0" y="144780"/>
                  </a:lnTo>
                  <a:close/>
                  <a:moveTo>
                    <a:pt x="0" y="4793563"/>
                  </a:moveTo>
                  <a:lnTo>
                    <a:pt x="144780" y="4793563"/>
                  </a:lnTo>
                  <a:lnTo>
                    <a:pt x="144780" y="4938343"/>
                  </a:lnTo>
                  <a:lnTo>
                    <a:pt x="0" y="4938343"/>
                  </a:lnTo>
                  <a:lnTo>
                    <a:pt x="0" y="4793563"/>
                  </a:lnTo>
                  <a:close/>
                  <a:moveTo>
                    <a:pt x="112744114" y="144780"/>
                  </a:moveTo>
                  <a:lnTo>
                    <a:pt x="112888886" y="144780"/>
                  </a:lnTo>
                  <a:lnTo>
                    <a:pt x="112888886" y="4793563"/>
                  </a:lnTo>
                  <a:lnTo>
                    <a:pt x="112744114" y="4793563"/>
                  </a:lnTo>
                  <a:lnTo>
                    <a:pt x="112744114" y="144780"/>
                  </a:lnTo>
                  <a:close/>
                  <a:moveTo>
                    <a:pt x="144780" y="4793563"/>
                  </a:moveTo>
                  <a:lnTo>
                    <a:pt x="112744114" y="4793563"/>
                  </a:lnTo>
                  <a:lnTo>
                    <a:pt x="112744114" y="4938343"/>
                  </a:lnTo>
                  <a:lnTo>
                    <a:pt x="144780" y="4938343"/>
                  </a:lnTo>
                  <a:lnTo>
                    <a:pt x="144780" y="4793563"/>
                  </a:lnTo>
                  <a:close/>
                  <a:moveTo>
                    <a:pt x="112744114" y="0"/>
                  </a:moveTo>
                  <a:lnTo>
                    <a:pt x="112888886" y="0"/>
                  </a:lnTo>
                  <a:lnTo>
                    <a:pt x="112888886" y="144780"/>
                  </a:lnTo>
                  <a:lnTo>
                    <a:pt x="112744114" y="144780"/>
                  </a:lnTo>
                  <a:lnTo>
                    <a:pt x="1127441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744114" y="0"/>
                  </a:lnTo>
                  <a:lnTo>
                    <a:pt x="1127441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6796058" y="8404779"/>
            <a:ext cx="800012" cy="2964431"/>
            <a:chOff x="0" y="0"/>
            <a:chExt cx="4938343" cy="18298954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AutoShape 8"/>
          <p:cNvSpPr/>
          <p:nvPr/>
        </p:nvSpPr>
        <p:spPr>
          <a:xfrm rot="5400000">
            <a:off x="7015671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714123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689010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5400000">
            <a:off x="297852" y="9765256"/>
            <a:ext cx="365583" cy="245806"/>
            <a:chOff x="0" y="0"/>
            <a:chExt cx="1930400" cy="12979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7628527" y="9765256"/>
            <a:ext cx="365583" cy="245806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13289800" y="5267369"/>
            <a:ext cx="841066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7487988" y="3133886"/>
            <a:ext cx="800012" cy="2964431"/>
            <a:chOff x="0" y="0"/>
            <a:chExt cx="4938343" cy="18298954"/>
          </a:xfrm>
        </p:grpSpPr>
        <p:sp>
          <p:nvSpPr>
            <p:cNvPr id="18" name="Freeform 18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AutoShape 20"/>
          <p:cNvSpPr/>
          <p:nvPr/>
        </p:nvSpPr>
        <p:spPr>
          <a:xfrm>
            <a:off x="17696885" y="4601814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7696885" y="4476248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7696885" y="4727379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6590" y="1659719"/>
            <a:ext cx="12255313" cy="696756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99201" y="2498136"/>
            <a:ext cx="4432114" cy="5443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Roboto Mono Regular"/>
              </a:rPr>
              <a:t>Did the number of lectures increase?</a:t>
            </a:r>
          </a:p>
          <a:p>
            <a:pPr>
              <a:lnSpc>
                <a:spcPts val="8680"/>
              </a:lnSpc>
            </a:pPr>
            <a:endParaRPr lang="en-US" sz="6200">
              <a:solidFill>
                <a:srgbClr val="000000"/>
              </a:solidFill>
              <a:latin typeface="Roboto Mon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486988"/>
            <a:ext cx="18288000" cy="800012"/>
            <a:chOff x="0" y="0"/>
            <a:chExt cx="112888889" cy="4938343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12744104" cy="4793563"/>
            </a:xfrm>
            <a:custGeom>
              <a:avLst/>
              <a:gdLst/>
              <a:ahLst/>
              <a:cxnLst/>
              <a:rect l="l" t="t" r="r" b="b"/>
              <a:pathLst>
                <a:path w="112744104" h="4793563">
                  <a:moveTo>
                    <a:pt x="0" y="0"/>
                  </a:moveTo>
                  <a:lnTo>
                    <a:pt x="112744104" y="0"/>
                  </a:lnTo>
                  <a:lnTo>
                    <a:pt x="112744104" y="4793563"/>
                  </a:lnTo>
                  <a:lnTo>
                    <a:pt x="0" y="4793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E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2888886" cy="4938343"/>
            </a:xfrm>
            <a:custGeom>
              <a:avLst/>
              <a:gdLst/>
              <a:ahLst/>
              <a:cxnLst/>
              <a:rect l="l" t="t" r="r" b="b"/>
              <a:pathLst>
                <a:path w="112888886" h="4938343">
                  <a:moveTo>
                    <a:pt x="112744114" y="4793563"/>
                  </a:moveTo>
                  <a:lnTo>
                    <a:pt x="112888886" y="4793563"/>
                  </a:lnTo>
                  <a:lnTo>
                    <a:pt x="112888886" y="4938343"/>
                  </a:lnTo>
                  <a:lnTo>
                    <a:pt x="112744114" y="4938343"/>
                  </a:lnTo>
                  <a:lnTo>
                    <a:pt x="112744114" y="47935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93563"/>
                  </a:lnTo>
                  <a:lnTo>
                    <a:pt x="0" y="4793563"/>
                  </a:lnTo>
                  <a:lnTo>
                    <a:pt x="0" y="144780"/>
                  </a:lnTo>
                  <a:close/>
                  <a:moveTo>
                    <a:pt x="0" y="4793563"/>
                  </a:moveTo>
                  <a:lnTo>
                    <a:pt x="144780" y="4793563"/>
                  </a:lnTo>
                  <a:lnTo>
                    <a:pt x="144780" y="4938343"/>
                  </a:lnTo>
                  <a:lnTo>
                    <a:pt x="0" y="4938343"/>
                  </a:lnTo>
                  <a:lnTo>
                    <a:pt x="0" y="4793563"/>
                  </a:lnTo>
                  <a:close/>
                  <a:moveTo>
                    <a:pt x="112744114" y="144780"/>
                  </a:moveTo>
                  <a:lnTo>
                    <a:pt x="112888886" y="144780"/>
                  </a:lnTo>
                  <a:lnTo>
                    <a:pt x="112888886" y="4793563"/>
                  </a:lnTo>
                  <a:lnTo>
                    <a:pt x="112744114" y="4793563"/>
                  </a:lnTo>
                  <a:lnTo>
                    <a:pt x="112744114" y="144780"/>
                  </a:lnTo>
                  <a:close/>
                  <a:moveTo>
                    <a:pt x="144780" y="4793563"/>
                  </a:moveTo>
                  <a:lnTo>
                    <a:pt x="112744114" y="4793563"/>
                  </a:lnTo>
                  <a:lnTo>
                    <a:pt x="112744114" y="4938343"/>
                  </a:lnTo>
                  <a:lnTo>
                    <a:pt x="144780" y="4938343"/>
                  </a:lnTo>
                  <a:lnTo>
                    <a:pt x="144780" y="4793563"/>
                  </a:lnTo>
                  <a:close/>
                  <a:moveTo>
                    <a:pt x="112744114" y="0"/>
                  </a:moveTo>
                  <a:lnTo>
                    <a:pt x="112888886" y="0"/>
                  </a:lnTo>
                  <a:lnTo>
                    <a:pt x="112888886" y="144780"/>
                  </a:lnTo>
                  <a:lnTo>
                    <a:pt x="112744114" y="144780"/>
                  </a:lnTo>
                  <a:lnTo>
                    <a:pt x="1127441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744114" y="0"/>
                  </a:lnTo>
                  <a:lnTo>
                    <a:pt x="1127441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6796058" y="8404779"/>
            <a:ext cx="800012" cy="2964431"/>
            <a:chOff x="0" y="0"/>
            <a:chExt cx="4938343" cy="18298954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AutoShape 8"/>
          <p:cNvSpPr/>
          <p:nvPr/>
        </p:nvSpPr>
        <p:spPr>
          <a:xfrm rot="5400000">
            <a:off x="7015671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714123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689010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5400000">
            <a:off x="297852" y="9765256"/>
            <a:ext cx="365583" cy="245806"/>
            <a:chOff x="0" y="0"/>
            <a:chExt cx="1930400" cy="12979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7628527" y="9765256"/>
            <a:ext cx="365583" cy="245806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13289800" y="5267369"/>
            <a:ext cx="841066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7487988" y="3133886"/>
            <a:ext cx="800012" cy="2964431"/>
            <a:chOff x="0" y="0"/>
            <a:chExt cx="4938343" cy="18298954"/>
          </a:xfrm>
        </p:grpSpPr>
        <p:sp>
          <p:nvSpPr>
            <p:cNvPr id="18" name="Freeform 18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AutoShape 20"/>
          <p:cNvSpPr/>
          <p:nvPr/>
        </p:nvSpPr>
        <p:spPr>
          <a:xfrm>
            <a:off x="17696885" y="4601814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7696885" y="4476248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7696885" y="4727379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31315" y="1862987"/>
            <a:ext cx="12375700" cy="7046237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99201" y="2498136"/>
            <a:ext cx="4432114" cy="5443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Roboto Mono Regular"/>
              </a:rPr>
              <a:t>Did the number of lectures increase?</a:t>
            </a:r>
          </a:p>
          <a:p>
            <a:pPr>
              <a:lnSpc>
                <a:spcPts val="8680"/>
              </a:lnSpc>
            </a:pPr>
            <a:endParaRPr lang="en-US" sz="6200">
              <a:solidFill>
                <a:srgbClr val="000000"/>
              </a:solidFill>
              <a:latin typeface="Roboto Mon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486988"/>
            <a:ext cx="18288000" cy="800012"/>
            <a:chOff x="0" y="0"/>
            <a:chExt cx="112888889" cy="4938343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12744104" cy="4793563"/>
            </a:xfrm>
            <a:custGeom>
              <a:avLst/>
              <a:gdLst/>
              <a:ahLst/>
              <a:cxnLst/>
              <a:rect l="l" t="t" r="r" b="b"/>
              <a:pathLst>
                <a:path w="112744104" h="4793563">
                  <a:moveTo>
                    <a:pt x="0" y="0"/>
                  </a:moveTo>
                  <a:lnTo>
                    <a:pt x="112744104" y="0"/>
                  </a:lnTo>
                  <a:lnTo>
                    <a:pt x="112744104" y="4793563"/>
                  </a:lnTo>
                  <a:lnTo>
                    <a:pt x="0" y="4793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E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2888886" cy="4938343"/>
            </a:xfrm>
            <a:custGeom>
              <a:avLst/>
              <a:gdLst/>
              <a:ahLst/>
              <a:cxnLst/>
              <a:rect l="l" t="t" r="r" b="b"/>
              <a:pathLst>
                <a:path w="112888886" h="4938343">
                  <a:moveTo>
                    <a:pt x="112744114" y="4793563"/>
                  </a:moveTo>
                  <a:lnTo>
                    <a:pt x="112888886" y="4793563"/>
                  </a:lnTo>
                  <a:lnTo>
                    <a:pt x="112888886" y="4938343"/>
                  </a:lnTo>
                  <a:lnTo>
                    <a:pt x="112744114" y="4938343"/>
                  </a:lnTo>
                  <a:lnTo>
                    <a:pt x="112744114" y="47935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93563"/>
                  </a:lnTo>
                  <a:lnTo>
                    <a:pt x="0" y="4793563"/>
                  </a:lnTo>
                  <a:lnTo>
                    <a:pt x="0" y="144780"/>
                  </a:lnTo>
                  <a:close/>
                  <a:moveTo>
                    <a:pt x="0" y="4793563"/>
                  </a:moveTo>
                  <a:lnTo>
                    <a:pt x="144780" y="4793563"/>
                  </a:lnTo>
                  <a:lnTo>
                    <a:pt x="144780" y="4938343"/>
                  </a:lnTo>
                  <a:lnTo>
                    <a:pt x="0" y="4938343"/>
                  </a:lnTo>
                  <a:lnTo>
                    <a:pt x="0" y="4793563"/>
                  </a:lnTo>
                  <a:close/>
                  <a:moveTo>
                    <a:pt x="112744114" y="144780"/>
                  </a:moveTo>
                  <a:lnTo>
                    <a:pt x="112888886" y="144780"/>
                  </a:lnTo>
                  <a:lnTo>
                    <a:pt x="112888886" y="4793563"/>
                  </a:lnTo>
                  <a:lnTo>
                    <a:pt x="112744114" y="4793563"/>
                  </a:lnTo>
                  <a:lnTo>
                    <a:pt x="112744114" y="144780"/>
                  </a:lnTo>
                  <a:close/>
                  <a:moveTo>
                    <a:pt x="144780" y="4793563"/>
                  </a:moveTo>
                  <a:lnTo>
                    <a:pt x="112744114" y="4793563"/>
                  </a:lnTo>
                  <a:lnTo>
                    <a:pt x="112744114" y="4938343"/>
                  </a:lnTo>
                  <a:lnTo>
                    <a:pt x="144780" y="4938343"/>
                  </a:lnTo>
                  <a:lnTo>
                    <a:pt x="144780" y="4793563"/>
                  </a:lnTo>
                  <a:close/>
                  <a:moveTo>
                    <a:pt x="112744114" y="0"/>
                  </a:moveTo>
                  <a:lnTo>
                    <a:pt x="112888886" y="0"/>
                  </a:lnTo>
                  <a:lnTo>
                    <a:pt x="112888886" y="144780"/>
                  </a:lnTo>
                  <a:lnTo>
                    <a:pt x="112744114" y="144780"/>
                  </a:lnTo>
                  <a:lnTo>
                    <a:pt x="1127441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744114" y="0"/>
                  </a:lnTo>
                  <a:lnTo>
                    <a:pt x="1127441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6796058" y="8404779"/>
            <a:ext cx="800012" cy="2964431"/>
            <a:chOff x="0" y="0"/>
            <a:chExt cx="4938343" cy="18298954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AutoShape 8"/>
          <p:cNvSpPr/>
          <p:nvPr/>
        </p:nvSpPr>
        <p:spPr>
          <a:xfrm rot="5400000">
            <a:off x="7015671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714123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6890106" y="9861991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5400000">
            <a:off x="297852" y="9765256"/>
            <a:ext cx="365583" cy="245806"/>
            <a:chOff x="0" y="0"/>
            <a:chExt cx="1930400" cy="12979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7628527" y="9765256"/>
            <a:ext cx="365583" cy="245806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5400000">
            <a:off x="13289800" y="5267369"/>
            <a:ext cx="841066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7487988" y="3133886"/>
            <a:ext cx="800012" cy="2964431"/>
            <a:chOff x="0" y="0"/>
            <a:chExt cx="4938343" cy="18298954"/>
          </a:xfrm>
        </p:grpSpPr>
        <p:sp>
          <p:nvSpPr>
            <p:cNvPr id="18" name="Freeform 18"/>
            <p:cNvSpPr/>
            <p:nvPr/>
          </p:nvSpPr>
          <p:spPr>
            <a:xfrm>
              <a:off x="72390" y="72390"/>
              <a:ext cx="4793563" cy="18154173"/>
            </a:xfrm>
            <a:custGeom>
              <a:avLst/>
              <a:gdLst/>
              <a:ahLst/>
              <a:cxnLst/>
              <a:rect l="l" t="t" r="r" b="b"/>
              <a:pathLst>
                <a:path w="4793563" h="18154173">
                  <a:moveTo>
                    <a:pt x="0" y="0"/>
                  </a:moveTo>
                  <a:lnTo>
                    <a:pt x="4793563" y="0"/>
                  </a:lnTo>
                  <a:lnTo>
                    <a:pt x="4793563" y="18154173"/>
                  </a:lnTo>
                  <a:lnTo>
                    <a:pt x="0" y="1815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5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4938343" cy="18298954"/>
            </a:xfrm>
            <a:custGeom>
              <a:avLst/>
              <a:gdLst/>
              <a:ahLst/>
              <a:cxnLst/>
              <a:rect l="l" t="t" r="r" b="b"/>
              <a:pathLst>
                <a:path w="4938343" h="18298954">
                  <a:moveTo>
                    <a:pt x="4793563" y="18154174"/>
                  </a:moveTo>
                  <a:lnTo>
                    <a:pt x="4938343" y="18154174"/>
                  </a:lnTo>
                  <a:lnTo>
                    <a:pt x="4938343" y="18298954"/>
                  </a:lnTo>
                  <a:lnTo>
                    <a:pt x="4793563" y="18298954"/>
                  </a:lnTo>
                  <a:lnTo>
                    <a:pt x="4793563" y="1815417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154174"/>
                  </a:lnTo>
                  <a:lnTo>
                    <a:pt x="0" y="18154174"/>
                  </a:lnTo>
                  <a:lnTo>
                    <a:pt x="0" y="144780"/>
                  </a:lnTo>
                  <a:close/>
                  <a:moveTo>
                    <a:pt x="0" y="18154174"/>
                  </a:moveTo>
                  <a:lnTo>
                    <a:pt x="144780" y="18154174"/>
                  </a:lnTo>
                  <a:lnTo>
                    <a:pt x="144780" y="18298954"/>
                  </a:lnTo>
                  <a:lnTo>
                    <a:pt x="0" y="18298954"/>
                  </a:lnTo>
                  <a:lnTo>
                    <a:pt x="0" y="18154174"/>
                  </a:lnTo>
                  <a:close/>
                  <a:moveTo>
                    <a:pt x="4793563" y="144780"/>
                  </a:moveTo>
                  <a:lnTo>
                    <a:pt x="4938343" y="144780"/>
                  </a:lnTo>
                  <a:lnTo>
                    <a:pt x="4938343" y="18154174"/>
                  </a:lnTo>
                  <a:lnTo>
                    <a:pt x="4793563" y="18154174"/>
                  </a:lnTo>
                  <a:lnTo>
                    <a:pt x="4793563" y="144780"/>
                  </a:lnTo>
                  <a:close/>
                  <a:moveTo>
                    <a:pt x="144780" y="18154174"/>
                  </a:moveTo>
                  <a:lnTo>
                    <a:pt x="4793563" y="18154174"/>
                  </a:lnTo>
                  <a:lnTo>
                    <a:pt x="4793563" y="18298954"/>
                  </a:lnTo>
                  <a:lnTo>
                    <a:pt x="144780" y="18298954"/>
                  </a:lnTo>
                  <a:lnTo>
                    <a:pt x="144780" y="18154174"/>
                  </a:lnTo>
                  <a:close/>
                  <a:moveTo>
                    <a:pt x="4793563" y="0"/>
                  </a:moveTo>
                  <a:lnTo>
                    <a:pt x="4938343" y="0"/>
                  </a:lnTo>
                  <a:lnTo>
                    <a:pt x="4938343" y="144780"/>
                  </a:lnTo>
                  <a:lnTo>
                    <a:pt x="4793563" y="144780"/>
                  </a:lnTo>
                  <a:lnTo>
                    <a:pt x="47935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93563" y="0"/>
                  </a:lnTo>
                  <a:lnTo>
                    <a:pt x="47935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AutoShape 20"/>
          <p:cNvSpPr/>
          <p:nvPr/>
        </p:nvSpPr>
        <p:spPr>
          <a:xfrm>
            <a:off x="17696885" y="4601814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7696885" y="4476248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7696885" y="4727379"/>
            <a:ext cx="36078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121" b="121"/>
          <a:stretch>
            <a:fillRect/>
          </a:stretch>
        </p:blipFill>
        <p:spPr>
          <a:xfrm>
            <a:off x="6373136" y="1993344"/>
            <a:ext cx="11102352" cy="630031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99201" y="2976562"/>
            <a:ext cx="6173935" cy="6538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Roboto Mono Regular"/>
              </a:rPr>
              <a:t>How is the participation per year going on?</a:t>
            </a:r>
          </a:p>
          <a:p>
            <a:pPr>
              <a:lnSpc>
                <a:spcPts val="8680"/>
              </a:lnSpc>
            </a:pPr>
            <a:endParaRPr lang="en-US" sz="6200">
              <a:solidFill>
                <a:srgbClr val="000000"/>
              </a:solidFill>
              <a:latin typeface="Roboto Mono Regular"/>
            </a:endParaRPr>
          </a:p>
          <a:p>
            <a:pPr>
              <a:lnSpc>
                <a:spcPts val="8680"/>
              </a:lnSpc>
            </a:pPr>
            <a:endParaRPr lang="en-US" sz="6200">
              <a:solidFill>
                <a:srgbClr val="000000"/>
              </a:solidFill>
              <a:latin typeface="Roboto Mono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6776" y="885825"/>
            <a:ext cx="3760351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References: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4359" y="3000692"/>
            <a:ext cx="18288000" cy="419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1.    Chuang, I. (2017) Online courses from Harvard and MIT, Kaggle. Available at: https://www.kaggle.com/datasets/edx/course-study/code?datasetId=736&amp;amp;language=R (Accessed: October 28, 2022).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2.    YOO, HYUNSIK (2017) Things that affect the certification rate, Kaggle. Kaggle. Available at: https://www.kaggle.com/code/macgongmon/things-that-affect-the-certification-rate (Accessed: October 28, 2022).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Mono Regular</vt:lpstr>
      <vt:lpstr>Calibri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</dc:title>
  <cp:lastModifiedBy>suplex 997</cp:lastModifiedBy>
  <cp:revision>2</cp:revision>
  <dcterms:created xsi:type="dcterms:W3CDTF">2006-08-16T00:00:00Z</dcterms:created>
  <dcterms:modified xsi:type="dcterms:W3CDTF">2022-12-19T02:26:06Z</dcterms:modified>
  <dc:identifier>DAFQW4kBI9w</dc:identifier>
</cp:coreProperties>
</file>