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Proxima Nova"/>
      <p:regular r:id="rId33"/>
      <p:bold r:id="rId34"/>
      <p:italic r:id="rId35"/>
      <p:boldItalic r:id="rId36"/>
    </p:embeddedFont>
    <p:embeddedFont>
      <p:font typeface="Libre Baskerville"/>
      <p:regular r:id="rId37"/>
      <p:bold r:id="rId38"/>
      <p: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italic.fntdata"/><Relationship Id="rId12" Type="http://schemas.openxmlformats.org/officeDocument/2006/relationships/slide" Target="slides/slide8.xml"/><Relationship Id="rId34" Type="http://schemas.openxmlformats.org/officeDocument/2006/relationships/font" Target="fonts/ProximaNova-bold.fntdata"/><Relationship Id="rId15" Type="http://schemas.openxmlformats.org/officeDocument/2006/relationships/slide" Target="slides/slide11.xml"/><Relationship Id="rId37" Type="http://schemas.openxmlformats.org/officeDocument/2006/relationships/font" Target="fonts/LibreBaskerville-regular.fntdata"/><Relationship Id="rId14" Type="http://schemas.openxmlformats.org/officeDocument/2006/relationships/slide" Target="slides/slide10.xml"/><Relationship Id="rId36" Type="http://schemas.openxmlformats.org/officeDocument/2006/relationships/font" Target="fonts/ProximaNova-boldItalic.fntdata"/><Relationship Id="rId17" Type="http://schemas.openxmlformats.org/officeDocument/2006/relationships/slide" Target="slides/slide13.xml"/><Relationship Id="rId39" Type="http://schemas.openxmlformats.org/officeDocument/2006/relationships/font" Target="fonts/LibreBaskerville-italic.fntdata"/><Relationship Id="rId16" Type="http://schemas.openxmlformats.org/officeDocument/2006/relationships/slide" Target="slides/slide12.xml"/><Relationship Id="rId38" Type="http://schemas.openxmlformats.org/officeDocument/2006/relationships/font" Target="fonts/LibreBaskerville-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9f8a8817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79f8a881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jpg"/><Relationship Id="rId5"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
        <p:nvSpPr>
          <p:cNvPr id="89" name="Google Shape;89;p13"/>
          <p:cNvSpPr txBox="1"/>
          <p:nvPr/>
        </p:nvSpPr>
        <p:spPr>
          <a:xfrm>
            <a:off x="1351128" y="0"/>
            <a:ext cx="9316872" cy="738664"/>
          </a:xfrm>
          <a:prstGeom prst="rect">
            <a:avLst/>
          </a:prstGeom>
          <a:solidFill>
            <a:srgbClr val="C00000"/>
          </a:solidFill>
          <a:ln>
            <a:noFill/>
          </a:ln>
          <a:effectLst>
            <a:outerShdw rotWithShape="0" algn="ctr" dir="2700000" dist="35921">
              <a:schemeClr val="accent1">
                <a:alpha val="49411"/>
              </a:schemeClr>
            </a:outerShdw>
          </a:effectLst>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G. H. RAISONI COLLEGE OF ENGG. &amp; MANAGEMENT</a:t>
            </a:r>
            <a:br>
              <a:rPr b="1" i="0" lang="en-US" sz="2400" u="none" cap="none" strike="noStrike">
                <a:solidFill>
                  <a:schemeClr val="lt1"/>
                </a:solidFill>
                <a:latin typeface="Times New Roman"/>
                <a:ea typeface="Times New Roman"/>
                <a:cs typeface="Times New Roman"/>
                <a:sym typeface="Times New Roman"/>
              </a:rPr>
            </a:br>
            <a:r>
              <a:rPr b="1" i="0" lang="en-US" sz="2000" u="none" cap="none" strike="noStrike">
                <a:solidFill>
                  <a:schemeClr val="lt1"/>
                </a:solidFill>
                <a:latin typeface="Times New Roman"/>
                <a:ea typeface="Times New Roman"/>
                <a:cs typeface="Times New Roman"/>
                <a:sym typeface="Times New Roman"/>
              </a:rPr>
              <a:t>Gat No. 1200, Wagholi, Pune – 412 207</a:t>
            </a:r>
            <a:r>
              <a:rPr b="1" i="0" lang="en-US" sz="2400" u="none" cap="none" strike="noStrike">
                <a:solidFill>
                  <a:schemeClr val="lt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90" name="Google Shape;90;p13"/>
          <p:cNvSpPr txBox="1"/>
          <p:nvPr/>
        </p:nvSpPr>
        <p:spPr>
          <a:xfrm>
            <a:off x="1708732" y="1193324"/>
            <a:ext cx="8991600" cy="518160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C55A11"/>
              </a:solidFill>
              <a:latin typeface="Times New Roman"/>
              <a:ea typeface="Times New Roman"/>
              <a:cs typeface="Times New Roman"/>
              <a:sym typeface="Times New Roman"/>
            </a:endParaRPr>
          </a:p>
        </p:txBody>
      </p:sp>
      <p:sp>
        <p:nvSpPr>
          <p:cNvPr id="91" name="Google Shape;91;p13"/>
          <p:cNvSpPr/>
          <p:nvPr/>
        </p:nvSpPr>
        <p:spPr>
          <a:xfrm>
            <a:off x="1524000" y="838200"/>
            <a:ext cx="609600" cy="228600"/>
          </a:xfrm>
          <a:prstGeom prst="rect">
            <a:avLst/>
          </a:prstGeom>
          <a:solidFill>
            <a:srgbClr val="C00000"/>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2" name="Google Shape;92;p13"/>
          <p:cNvSpPr/>
          <p:nvPr/>
        </p:nvSpPr>
        <p:spPr>
          <a:xfrm>
            <a:off x="1383460" y="838200"/>
            <a:ext cx="9316872" cy="434918"/>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3" name="Google Shape;93;p13"/>
          <p:cNvSpPr txBox="1"/>
          <p:nvPr/>
        </p:nvSpPr>
        <p:spPr>
          <a:xfrm>
            <a:off x="1648777" y="796925"/>
            <a:ext cx="9019219" cy="3381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(An Autonomous Institute Affiliated to Savitribai Phule Pune University)</a:t>
            </a:r>
            <a:endParaRPr b="1" i="0" sz="1600" u="none" cap="none" strike="noStrike">
              <a:solidFill>
                <a:srgbClr val="000000"/>
              </a:solidFill>
              <a:latin typeface="Calibri"/>
              <a:ea typeface="Calibri"/>
              <a:cs typeface="Calibri"/>
              <a:sym typeface="Calibri"/>
            </a:endParaRPr>
          </a:p>
        </p:txBody>
      </p:sp>
      <p:sp>
        <p:nvSpPr>
          <p:cNvPr id="94" name="Google Shape;94;p13"/>
          <p:cNvSpPr/>
          <p:nvPr/>
        </p:nvSpPr>
        <p:spPr>
          <a:xfrm>
            <a:off x="1708733" y="1727778"/>
            <a:ext cx="9318658" cy="4739759"/>
          </a:xfrm>
          <a:prstGeom prst="rect">
            <a:avLst/>
          </a:prstGeom>
          <a:noFill/>
          <a:ln>
            <a:noFill/>
          </a:ln>
        </p:spPr>
        <p:txBody>
          <a:bodyPr anchorCtr="0" anchor="ctr" bIns="45700" lIns="91425" spcFirstLastPara="1" rIns="91425" wrap="square" tIns="45700">
            <a:noAutofit/>
          </a:bodyPr>
          <a:lstStyle/>
          <a:p>
            <a:pPr indent="45720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Session 2020-21</a:t>
            </a:r>
            <a:endParaRPr b="1" i="0" sz="2000" u="none" cap="none" strike="noStrike">
              <a:solidFill>
                <a:srgbClr val="000000"/>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Presentation on</a:t>
            </a:r>
            <a:endParaRPr b="0" i="0" sz="600" u="none" cap="none" strike="noStrike">
              <a:solidFill>
                <a:schemeClr val="dk1"/>
              </a:solidFill>
              <a:latin typeface="Arial"/>
              <a:ea typeface="Arial"/>
              <a:cs typeface="Arial"/>
              <a:sym typeface="Arial"/>
            </a:endParaRPr>
          </a:p>
          <a:p>
            <a:pPr indent="45720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a:p>
            <a:pPr indent="457200" lvl="0" marL="0" marR="0" rtl="0" algn="ctr">
              <a:lnSpc>
                <a:spcPct val="100000"/>
              </a:lnSpc>
              <a:spcBef>
                <a:spcPts val="0"/>
              </a:spcBef>
              <a:spcAft>
                <a:spcPts val="0"/>
              </a:spcAft>
              <a:buClr>
                <a:srgbClr val="000000"/>
              </a:buClr>
              <a:buSzPts val="3100"/>
              <a:buFont typeface="Arial"/>
              <a:buNone/>
            </a:pPr>
            <a:r>
              <a:rPr b="1" i="0" lang="en-US" sz="5400" u="none" cap="none" strike="noStrike">
                <a:solidFill>
                  <a:srgbClr val="C55A11"/>
                </a:solidFill>
                <a:latin typeface="Times New Roman"/>
                <a:ea typeface="Times New Roman"/>
                <a:cs typeface="Times New Roman"/>
                <a:sym typeface="Times New Roman"/>
              </a:rPr>
              <a:t>“Xray”</a:t>
            </a:r>
            <a:endParaRPr b="1" i="0" sz="5400" u="none" cap="none" strike="noStrike">
              <a:solidFill>
                <a:srgbClr val="C55A11"/>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C55A1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45720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By</a:t>
            </a:r>
            <a:endParaRPr b="0" i="0" sz="1400" u="none" cap="none" strike="noStrike">
              <a:solidFill>
                <a:srgbClr val="000000"/>
              </a:solidFill>
              <a:latin typeface="Arial"/>
              <a:ea typeface="Arial"/>
              <a:cs typeface="Arial"/>
              <a:sym typeface="Arial"/>
            </a:endParaRPr>
          </a:p>
          <a:p>
            <a:pPr indent="45720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Arial"/>
              <a:ea typeface="Arial"/>
              <a:cs typeface="Arial"/>
              <a:sym typeface="Arial"/>
            </a:endParaRPr>
          </a:p>
          <a:p>
            <a:pPr indent="457200" lvl="0" marL="0" marR="0" rtl="0" algn="ctr">
              <a:lnSpc>
                <a:spcPct val="100000"/>
              </a:lnSpc>
              <a:spcBef>
                <a:spcPts val="0"/>
              </a:spcBef>
              <a:spcAft>
                <a:spcPts val="0"/>
              </a:spcAft>
              <a:buClr>
                <a:srgbClr val="000000"/>
              </a:buClr>
              <a:buSzPts val="2000"/>
              <a:buFont typeface="Arial"/>
              <a:buNone/>
            </a:pPr>
            <a:r>
              <a:rPr b="1" i="0" lang="en-US" sz="2000" cap="none" strike="noStrike">
                <a:solidFill>
                  <a:srgbClr val="323F4F"/>
                </a:solidFill>
                <a:latin typeface="Times New Roman"/>
                <a:ea typeface="Times New Roman"/>
                <a:cs typeface="Times New Roman"/>
                <a:sym typeface="Times New Roman"/>
              </a:rPr>
              <a:t>Soham Yugraj Tiwari</a:t>
            </a:r>
            <a:endParaRPr b="1" i="0" sz="2000" cap="none" strike="noStrike">
              <a:solidFill>
                <a:srgbClr val="323F4F"/>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2000"/>
              <a:buFont typeface="Arial"/>
              <a:buNone/>
            </a:pPr>
            <a:r>
              <a:rPr b="1" i="0" lang="en-US" sz="2000" cap="none" strike="noStrike">
                <a:solidFill>
                  <a:srgbClr val="323F4F"/>
                </a:solidFill>
                <a:latin typeface="Times New Roman"/>
                <a:ea typeface="Times New Roman"/>
                <a:cs typeface="Times New Roman"/>
                <a:sym typeface="Times New Roman"/>
              </a:rPr>
              <a:t>Amaan Ayyub Nalband</a:t>
            </a:r>
            <a:endParaRPr b="1" i="0" sz="2000" cap="none" strike="noStrike">
              <a:solidFill>
                <a:srgbClr val="323F4F"/>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2000"/>
              <a:buFont typeface="Arial"/>
              <a:buNone/>
            </a:pPr>
            <a:r>
              <a:rPr b="1" i="0" lang="en-US" sz="2000" cap="none" strike="noStrike">
                <a:solidFill>
                  <a:srgbClr val="323F4F"/>
                </a:solidFill>
                <a:latin typeface="Times New Roman"/>
                <a:ea typeface="Times New Roman"/>
                <a:cs typeface="Times New Roman"/>
                <a:sym typeface="Times New Roman"/>
              </a:rPr>
              <a:t>Shravan Vijaypratap Singh</a:t>
            </a:r>
            <a:endParaRPr b="1" i="0" sz="2000" cap="none" strike="noStrike">
              <a:solidFill>
                <a:srgbClr val="323F4F"/>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2000"/>
              <a:buFont typeface="Arial"/>
              <a:buNone/>
            </a:pPr>
            <a:r>
              <a:rPr b="1" i="0" lang="en-US" sz="2000" cap="none" strike="noStrike">
                <a:solidFill>
                  <a:srgbClr val="323F4F"/>
                </a:solidFill>
                <a:latin typeface="Times New Roman"/>
                <a:ea typeface="Times New Roman"/>
                <a:cs typeface="Times New Roman"/>
                <a:sym typeface="Times New Roman"/>
              </a:rPr>
              <a:t>Pratik Rajesh Jade</a:t>
            </a:r>
            <a:endParaRPr b="1" i="0" sz="2000" cap="none" strike="noStrike">
              <a:solidFill>
                <a:srgbClr val="323F4F"/>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800"/>
              <a:buFont typeface="Arial"/>
              <a:buNone/>
            </a:pPr>
            <a:r>
              <a:t/>
            </a:r>
            <a:endParaRPr b="1" i="0" sz="800" cap="none" strike="noStrike">
              <a:solidFill>
                <a:srgbClr val="323F4F"/>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1600"/>
              <a:buFont typeface="Arial"/>
              <a:buNone/>
            </a:pPr>
            <a:r>
              <a:rPr b="1" i="0" lang="en-US" sz="1600" cap="none" strike="noStrike">
                <a:solidFill>
                  <a:srgbClr val="000000"/>
                </a:solidFill>
                <a:latin typeface="Times New Roman"/>
                <a:ea typeface="Times New Roman"/>
                <a:cs typeface="Times New Roman"/>
                <a:sym typeface="Times New Roman"/>
              </a:rPr>
              <a:t>(Roll no’s A69, A70, A71, A72)</a:t>
            </a:r>
            <a:endParaRPr b="1" i="0" sz="1600" cap="none" strike="noStrike">
              <a:solidFill>
                <a:srgbClr val="000000"/>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Times New Roman"/>
              <a:ea typeface="Times New Roman"/>
              <a:cs typeface="Times New Roman"/>
              <a:sym typeface="Times New Roman"/>
            </a:endParaRPr>
          </a:p>
          <a:p>
            <a:pPr indent="45720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Faculty Name: </a:t>
            </a:r>
            <a:r>
              <a:rPr b="1" i="0" lang="en-US" sz="2000" u="sng" cap="none" strike="noStrike">
                <a:solidFill>
                  <a:srgbClr val="323F4F"/>
                </a:solidFill>
                <a:latin typeface="Times New Roman"/>
                <a:ea typeface="Times New Roman"/>
                <a:cs typeface="Times New Roman"/>
                <a:sym typeface="Times New Roman"/>
              </a:rPr>
              <a:t>Ms Prajakta Kanase</a:t>
            </a:r>
            <a:endParaRPr b="1" i="0" sz="2000" u="sng" cap="none" strike="noStrike">
              <a:solidFill>
                <a:srgbClr val="323F4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323F4F"/>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FY B.Tech: </a:t>
            </a:r>
            <a:r>
              <a:rPr b="1" i="0" lang="en-US" sz="1600" u="none" cap="none" strike="noStrike">
                <a:solidFill>
                  <a:srgbClr val="000000"/>
                </a:solidFill>
                <a:latin typeface="Times New Roman"/>
                <a:ea typeface="Times New Roman"/>
                <a:cs typeface="Times New Roman"/>
                <a:sym typeface="Times New Roman"/>
              </a:rPr>
              <a:t>Div </a:t>
            </a:r>
            <a:r>
              <a:rPr b="1" i="0" lang="en-US" sz="1600" u="sng" cap="none" strike="noStrike">
                <a:solidFill>
                  <a:srgbClr val="000000"/>
                </a:solidFill>
                <a:latin typeface="Times New Roman"/>
                <a:ea typeface="Times New Roman"/>
                <a:cs typeface="Times New Roman"/>
                <a:sym typeface="Times New Roman"/>
              </a:rPr>
              <a:t>A</a:t>
            </a:r>
            <a:endParaRPr b="0" i="0" sz="2000" u="sng" cap="none" strike="noStrike">
              <a:solidFill>
                <a:schemeClr val="dk1"/>
              </a:solidFill>
              <a:latin typeface="Arial"/>
              <a:ea typeface="Arial"/>
              <a:cs typeface="Arial"/>
              <a:sym typeface="Arial"/>
            </a:endParaRPr>
          </a:p>
          <a:p>
            <a:pPr indent="45720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45720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3"/>
          <p:cNvSpPr/>
          <p:nvPr/>
        </p:nvSpPr>
        <p:spPr>
          <a:xfrm>
            <a:off x="1524003" y="1768475"/>
            <a:ext cx="184731" cy="286232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pic>
        <p:nvPicPr>
          <p:cNvPr id="96" name="Google Shape;96;p13"/>
          <p:cNvPicPr preferRelativeResize="0"/>
          <p:nvPr/>
        </p:nvPicPr>
        <p:blipFill rotWithShape="1">
          <a:blip r:embed="rId4">
            <a:alphaModFix/>
          </a:blip>
          <a:srcRect b="0" l="0" r="0" t="0"/>
          <a:stretch/>
        </p:blipFill>
        <p:spPr>
          <a:xfrm>
            <a:off x="60129" y="-2291"/>
            <a:ext cx="1588649" cy="1399580"/>
          </a:xfrm>
          <a:prstGeom prst="rect">
            <a:avLst/>
          </a:prstGeom>
          <a:noFill/>
          <a:ln>
            <a:noFill/>
          </a:ln>
        </p:spPr>
      </p:pic>
      <p:pic>
        <p:nvPicPr>
          <p:cNvPr id="97" name="Google Shape;97;p13"/>
          <p:cNvPicPr preferRelativeResize="0"/>
          <p:nvPr/>
        </p:nvPicPr>
        <p:blipFill rotWithShape="1">
          <a:blip r:embed="rId5">
            <a:alphaModFix/>
          </a:blip>
          <a:srcRect b="0" l="0" r="0" t="0"/>
          <a:stretch/>
        </p:blipFill>
        <p:spPr>
          <a:xfrm>
            <a:off x="10667997" y="2476"/>
            <a:ext cx="1400680" cy="13948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1100"/>
              </a:spcBef>
              <a:spcAft>
                <a:spcPts val="1100"/>
              </a:spcAft>
              <a:buClr>
                <a:schemeClr val="dk1"/>
              </a:buClr>
              <a:buSzPts val="1100"/>
              <a:buFont typeface="Arial"/>
              <a:buNone/>
            </a:pPr>
            <a:r>
              <a:rPr b="1" lang="en-US" u="sng">
                <a:solidFill>
                  <a:srgbClr val="000000"/>
                </a:solidFill>
              </a:rPr>
              <a:t>COMPONENTS </a:t>
            </a:r>
            <a:endParaRPr u="sng">
              <a:solidFill>
                <a:srgbClr val="000000"/>
              </a:solidFill>
            </a:endParaRPr>
          </a:p>
        </p:txBody>
      </p:sp>
      <p:pic>
        <p:nvPicPr>
          <p:cNvPr id="166" name="Google Shape;166;p22"/>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
        <p:nvSpPr>
          <p:cNvPr id="167" name="Google Shape;167;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8" name="Google Shape;168;p22"/>
          <p:cNvSpPr txBox="1"/>
          <p:nvPr>
            <p:ph idx="1" type="body"/>
          </p:nvPr>
        </p:nvSpPr>
        <p:spPr>
          <a:xfrm>
            <a:off x="838200" y="1525750"/>
            <a:ext cx="10515600" cy="487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SzPts val="1800"/>
              <a:buNone/>
            </a:pPr>
            <a:r>
              <a:rPr b="1" lang="en-US" sz="2400"/>
              <a:t>X-ray generator :</a:t>
            </a:r>
            <a:endParaRPr sz="2400">
              <a:solidFill>
                <a:srgbClr val="000000"/>
              </a:solidFill>
            </a:endParaRPr>
          </a:p>
          <a:p>
            <a:pPr indent="-381000" lvl="0" marL="457200" rtl="0" algn="l">
              <a:lnSpc>
                <a:spcPct val="115000"/>
              </a:lnSpc>
              <a:spcBef>
                <a:spcPts val="1100"/>
              </a:spcBef>
              <a:spcAft>
                <a:spcPts val="0"/>
              </a:spcAft>
              <a:buClr>
                <a:srgbClr val="000000"/>
              </a:buClr>
              <a:buSzPts val="2400"/>
              <a:buChar char="●"/>
            </a:pPr>
            <a:r>
              <a:rPr lang="en-US" sz="2400">
                <a:solidFill>
                  <a:srgbClr val="000000"/>
                </a:solidFill>
              </a:rPr>
              <a:t>X-rays are produced by an electron beam (emitted from heated cathode filament) that is accelerated to a high speed and strikes a target.</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sz="2400">
                <a:solidFill>
                  <a:srgbClr val="000000"/>
                </a:solidFill>
              </a:rPr>
              <a:t>The electrons are then focused and accelerated by an electrical field towards an angled anode target.</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sz="2400">
                <a:solidFill>
                  <a:srgbClr val="000000"/>
                </a:solidFill>
              </a:rPr>
              <a:t>The point where the electron beam strikes the target is called the focal spot.</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sz="2400">
                <a:solidFill>
                  <a:srgbClr val="000000"/>
                </a:solidFill>
              </a:rPr>
              <a:t>Most of the kinetic energy contained in the electron beam is converted to heat, but around 1% of the energy is converted into X-ray photons.</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sz="2400">
                <a:solidFill>
                  <a:srgbClr val="000000"/>
                </a:solidFill>
              </a:rPr>
              <a:t>Image detection system: a range of detectors have been used to collect images including:</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sz="2400">
                <a:solidFill>
                  <a:srgbClr val="000000"/>
                </a:solidFill>
              </a:rPr>
              <a:t>Photographic film</a:t>
            </a:r>
            <a:endParaRPr sz="2400">
              <a:solidFill>
                <a:srgbClr val="000000"/>
              </a:solidFill>
            </a:endParaRPr>
          </a:p>
          <a:p>
            <a:pPr indent="-50800" lvl="0" marL="228600" rtl="0" algn="l">
              <a:lnSpc>
                <a:spcPct val="90000"/>
              </a:lnSpc>
              <a:spcBef>
                <a:spcPts val="1100"/>
              </a:spcBef>
              <a:spcAft>
                <a:spcPts val="0"/>
              </a:spcAft>
              <a:buClr>
                <a:schemeClr val="dk1"/>
              </a:buClr>
              <a:buSzPts val="2800"/>
              <a:buNone/>
            </a:pPr>
            <a:r>
              <a:t/>
            </a:r>
            <a:endParaRPr sz="2400">
              <a:solidFill>
                <a:srgbClr val="02062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1000"/>
                                        <p:tgtEl>
                                          <p:spTgt spid="16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1000"/>
                                        <p:tgtEl>
                                          <p:spTgt spid="168">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1000"/>
                                        <p:tgtEl>
                                          <p:spTgt spid="168">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1000"/>
                                        <p:tgtEl>
                                          <p:spTgt spid="168">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Effect filter="fade" transition="in">
                                      <p:cBhvr>
                                        <p:cTn dur="1000"/>
                                        <p:tgtEl>
                                          <p:spTgt spid="168">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animEffect filter="fade" transition="in">
                                      <p:cBhvr>
                                        <p:cTn dur="1000"/>
                                        <p:tgtEl>
                                          <p:spTgt spid="168">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animEffect filter="fade" transition="in">
                                      <p:cBhvr>
                                        <p:cTn dur="1000"/>
                                        <p:tgtEl>
                                          <p:spTgt spid="168">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animEffect filter="fade" transition="in">
                                      <p:cBhvr>
                                        <p:cTn dur="1000"/>
                                        <p:tgtEl>
                                          <p:spTgt spid="16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Uses:-</a:t>
            </a:r>
            <a:endParaRPr b="1" u="sng"/>
          </a:p>
        </p:txBody>
      </p:sp>
      <p:sp>
        <p:nvSpPr>
          <p:cNvPr id="174" name="Google Shape;17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5" name="Google Shape;175;p23"/>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
        <p:nvSpPr>
          <p:cNvPr id="176" name="Google Shape;176;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Clr>
                <a:srgbClr val="000000"/>
              </a:buClr>
              <a:buSzPts val="2600"/>
              <a:buChar char="●"/>
            </a:pPr>
            <a:r>
              <a:rPr lang="en-US" sz="2600">
                <a:solidFill>
                  <a:srgbClr val="000000"/>
                </a:solidFill>
              </a:rPr>
              <a:t>Based on the energy of the radiations, x-rays have wide range of uses like in the medical field, industrial work places, security purposes etc.</a:t>
            </a:r>
            <a:endParaRPr sz="2600">
              <a:solidFill>
                <a:srgbClr val="000000"/>
              </a:solidFill>
            </a:endParaRPr>
          </a:p>
          <a:p>
            <a:pPr indent="0" lvl="0" marL="457200" rtl="0" algn="l">
              <a:lnSpc>
                <a:spcPct val="90000"/>
              </a:lnSpc>
              <a:spcBef>
                <a:spcPts val="0"/>
              </a:spcBef>
              <a:spcAft>
                <a:spcPts val="0"/>
              </a:spcAft>
              <a:buSzPts val="1800"/>
              <a:buNone/>
            </a:pPr>
            <a:r>
              <a:t/>
            </a:r>
            <a:endParaRPr sz="2600">
              <a:solidFill>
                <a:srgbClr val="000000"/>
              </a:solidFill>
            </a:endParaRPr>
          </a:p>
          <a:p>
            <a:pPr indent="-393700" lvl="0" marL="457200" rtl="0" algn="l">
              <a:lnSpc>
                <a:spcPct val="90000"/>
              </a:lnSpc>
              <a:spcBef>
                <a:spcPts val="0"/>
              </a:spcBef>
              <a:spcAft>
                <a:spcPts val="0"/>
              </a:spcAft>
              <a:buClr>
                <a:srgbClr val="000000"/>
              </a:buClr>
              <a:buSzPts val="2600"/>
              <a:buChar char="●"/>
            </a:pPr>
            <a:r>
              <a:rPr lang="en-US" sz="2600">
                <a:solidFill>
                  <a:srgbClr val="000000"/>
                </a:solidFill>
              </a:rPr>
              <a:t>Used in X-Ray scanners.  </a:t>
            </a:r>
            <a:endParaRPr sz="2600">
              <a:solidFill>
                <a:srgbClr val="000000"/>
              </a:solidFill>
            </a:endParaRPr>
          </a:p>
          <a:p>
            <a:pPr indent="0" lvl="0" marL="457200" rtl="0" algn="l">
              <a:lnSpc>
                <a:spcPct val="90000"/>
              </a:lnSpc>
              <a:spcBef>
                <a:spcPts val="0"/>
              </a:spcBef>
              <a:spcAft>
                <a:spcPts val="0"/>
              </a:spcAft>
              <a:buSzPts val="1800"/>
              <a:buNone/>
            </a:pPr>
            <a:r>
              <a:t/>
            </a:r>
            <a:endParaRPr sz="2600">
              <a:solidFill>
                <a:srgbClr val="000000"/>
              </a:solidFill>
            </a:endParaRPr>
          </a:p>
          <a:p>
            <a:pPr indent="-393700" lvl="0" marL="457200" rtl="0" algn="l">
              <a:lnSpc>
                <a:spcPct val="90000"/>
              </a:lnSpc>
              <a:spcBef>
                <a:spcPts val="0"/>
              </a:spcBef>
              <a:spcAft>
                <a:spcPts val="0"/>
              </a:spcAft>
              <a:buClr>
                <a:srgbClr val="000000"/>
              </a:buClr>
              <a:buSzPts val="2600"/>
              <a:buChar char="●"/>
            </a:pPr>
            <a:r>
              <a:rPr lang="en-US" sz="2600">
                <a:solidFill>
                  <a:srgbClr val="000000"/>
                </a:solidFill>
              </a:rPr>
              <a:t>X-Ray crystallography. </a:t>
            </a:r>
            <a:endParaRPr sz="2600">
              <a:solidFill>
                <a:srgbClr val="000000"/>
              </a:solidFill>
            </a:endParaRPr>
          </a:p>
          <a:p>
            <a:pPr indent="0" lvl="0" marL="457200" rtl="0" algn="l">
              <a:lnSpc>
                <a:spcPct val="90000"/>
              </a:lnSpc>
              <a:spcBef>
                <a:spcPts val="0"/>
              </a:spcBef>
              <a:spcAft>
                <a:spcPts val="0"/>
              </a:spcAft>
              <a:buSzPts val="1800"/>
              <a:buNone/>
            </a:pPr>
            <a:r>
              <a:t/>
            </a:r>
            <a:endParaRPr sz="2600">
              <a:solidFill>
                <a:srgbClr val="000000"/>
              </a:solidFill>
            </a:endParaRPr>
          </a:p>
          <a:p>
            <a:pPr indent="-393700" lvl="0" marL="457200" rtl="0" algn="l">
              <a:lnSpc>
                <a:spcPct val="90000"/>
              </a:lnSpc>
              <a:spcBef>
                <a:spcPts val="0"/>
              </a:spcBef>
              <a:spcAft>
                <a:spcPts val="0"/>
              </a:spcAft>
              <a:buClr>
                <a:srgbClr val="000000"/>
              </a:buClr>
              <a:buSzPts val="2600"/>
              <a:buChar char="●"/>
            </a:pPr>
            <a:r>
              <a:rPr lang="en-US" sz="2600">
                <a:solidFill>
                  <a:srgbClr val="000000"/>
                </a:solidFill>
              </a:rPr>
              <a:t>Industrial radiography and CT scanning. </a:t>
            </a:r>
            <a:endParaRPr sz="2600">
              <a:solidFill>
                <a:srgbClr val="000000"/>
              </a:solidFill>
            </a:endParaRPr>
          </a:p>
          <a:p>
            <a:pPr indent="0" lvl="0" marL="457200" rtl="0" algn="l">
              <a:lnSpc>
                <a:spcPct val="90000"/>
              </a:lnSpc>
              <a:spcBef>
                <a:spcPts val="0"/>
              </a:spcBef>
              <a:spcAft>
                <a:spcPts val="0"/>
              </a:spcAft>
              <a:buSzPts val="1800"/>
              <a:buNone/>
            </a:pPr>
            <a:r>
              <a:t/>
            </a:r>
            <a:endParaRPr sz="2600">
              <a:solidFill>
                <a:srgbClr val="000000"/>
              </a:solidFill>
            </a:endParaRPr>
          </a:p>
          <a:p>
            <a:pPr indent="-393700" lvl="0" marL="457200" rtl="0" algn="l">
              <a:lnSpc>
                <a:spcPct val="90000"/>
              </a:lnSpc>
              <a:spcBef>
                <a:spcPts val="0"/>
              </a:spcBef>
              <a:spcAft>
                <a:spcPts val="0"/>
              </a:spcAft>
              <a:buClr>
                <a:srgbClr val="000000"/>
              </a:buClr>
              <a:buSzPts val="2600"/>
              <a:buChar char="●"/>
            </a:pPr>
            <a:r>
              <a:rPr lang="en-US" sz="2600">
                <a:solidFill>
                  <a:srgbClr val="000000"/>
                </a:solidFill>
              </a:rPr>
              <a:t>X-Rays has an immense role in the medical field – diagnostic as well as therapeutic.</a:t>
            </a:r>
            <a:endParaRPr sz="26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 calcmode="lin" valueType="num">
                                      <p:cBhvr additive="base">
                                        <p:cTn dur="700"/>
                                        <p:tgtEl>
                                          <p:spTgt spid="17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
                            </p:stCondLst>
                            <p:childTnLst>
                              <p:par>
                                <p:cTn fill="hold" nodeType="afterEffect" presetClass="entr" presetID="2" presetSubtype="8">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 calcmode="lin" valueType="num">
                                      <p:cBhvr additive="base">
                                        <p:cTn dur="700"/>
                                        <p:tgtEl>
                                          <p:spTgt spid="17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
                            </p:stCondLst>
                            <p:childTnLst>
                              <p:par>
                                <p:cTn fill="hold" nodeType="afterEffect" presetClass="entr" presetID="2" presetSubtype="8">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 calcmode="lin" valueType="num">
                                      <p:cBhvr additive="base">
                                        <p:cTn dur="700"/>
                                        <p:tgtEl>
                                          <p:spTgt spid="17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8">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 calcmode="lin" valueType="num">
                                      <p:cBhvr additive="base">
                                        <p:cTn dur="700"/>
                                        <p:tgtEl>
                                          <p:spTgt spid="17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8">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 calcmode="lin" valueType="num">
                                      <p:cBhvr additive="base">
                                        <p:cTn dur="700"/>
                                        <p:tgtEl>
                                          <p:spTgt spid="17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 calcmode="lin" valueType="num">
                                      <p:cBhvr additive="base">
                                        <p:cTn dur="700"/>
                                        <p:tgtEl>
                                          <p:spTgt spid="17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00"/>
                            </p:stCondLst>
                            <p:childTnLst>
                              <p:par>
                                <p:cTn fill="hold" nodeType="afterEffect" presetClass="entr" presetID="2" presetSubtype="8">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 calcmode="lin" valueType="num">
                                      <p:cBhvr additive="base">
                                        <p:cTn dur="700"/>
                                        <p:tgtEl>
                                          <p:spTgt spid="17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900"/>
                            </p:stCondLst>
                            <p:childTnLst>
                              <p:par>
                                <p:cTn fill="hold" nodeType="afterEffect" presetClass="entr" presetID="2" presetSubtype="8">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anim calcmode="lin" valueType="num">
                                      <p:cBhvr additive="base">
                                        <p:cTn dur="700"/>
                                        <p:tgtEl>
                                          <p:spTgt spid="17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600"/>
                            </p:stCondLst>
                            <p:childTnLst>
                              <p:par>
                                <p:cTn fill="hold" nodeType="afterEffect" presetClass="entr" presetID="2" presetSubtype="8">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anim calcmode="lin" valueType="num">
                                      <p:cBhvr additive="base">
                                        <p:cTn dur="700"/>
                                        <p:tgtEl>
                                          <p:spTgt spid="176">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 </a:t>
            </a:r>
            <a:endParaRPr b="1" u="sng"/>
          </a:p>
        </p:txBody>
      </p:sp>
      <p:sp>
        <p:nvSpPr>
          <p:cNvPr id="182" name="Google Shape;182;p24"/>
          <p:cNvSpPr txBox="1"/>
          <p:nvPr>
            <p:ph idx="1" type="body"/>
          </p:nvPr>
        </p:nvSpPr>
        <p:spPr>
          <a:xfrm>
            <a:off x="887125" y="1253325"/>
            <a:ext cx="10515600" cy="43512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0"/>
              </a:spcBef>
              <a:spcAft>
                <a:spcPts val="0"/>
              </a:spcAft>
              <a:buClr>
                <a:srgbClr val="000000"/>
              </a:buClr>
              <a:buSzPts val="2600"/>
              <a:buChar char="●"/>
            </a:pPr>
            <a:r>
              <a:rPr b="1" lang="en-US" sz="2600">
                <a:solidFill>
                  <a:srgbClr val="000000"/>
                </a:solidFill>
              </a:rPr>
              <a:t>Diagnostic Uses- </a:t>
            </a:r>
            <a:endParaRPr b="1" sz="2600">
              <a:solidFill>
                <a:srgbClr val="000000"/>
              </a:solidFill>
            </a:endParaRPr>
          </a:p>
          <a:p>
            <a:pPr indent="0" lvl="0" marL="457200" rtl="0" algn="l">
              <a:lnSpc>
                <a:spcPct val="90000"/>
              </a:lnSpc>
              <a:spcBef>
                <a:spcPts val="0"/>
              </a:spcBef>
              <a:spcAft>
                <a:spcPts val="0"/>
              </a:spcAft>
              <a:buSzPts val="1800"/>
              <a:buNone/>
            </a:pPr>
            <a:r>
              <a:rPr b="1" lang="en-US" sz="2600">
                <a:solidFill>
                  <a:srgbClr val="000000"/>
                </a:solidFill>
              </a:rPr>
              <a:t> </a:t>
            </a:r>
            <a:endParaRPr b="1" sz="2600">
              <a:solidFill>
                <a:srgbClr val="000000"/>
              </a:solidFill>
            </a:endParaRPr>
          </a:p>
          <a:p>
            <a:pPr indent="0" lvl="0" marL="457200" rtl="0" algn="l">
              <a:lnSpc>
                <a:spcPct val="90000"/>
              </a:lnSpc>
              <a:spcBef>
                <a:spcPts val="0"/>
              </a:spcBef>
              <a:spcAft>
                <a:spcPts val="0"/>
              </a:spcAft>
              <a:buSzPts val="1800"/>
              <a:buNone/>
            </a:pPr>
            <a:r>
              <a:rPr lang="en-US" sz="2600">
                <a:solidFill>
                  <a:srgbClr val="000000"/>
                </a:solidFill>
              </a:rPr>
              <a:t>       X-ray is the most preferred tool for detecting any bone related problem, such as fracture, tumor, degenerations. It is also used detect other cases like pulmonary tuberculosis, lung abscess, etc.</a:t>
            </a:r>
            <a:endParaRPr sz="2600">
              <a:solidFill>
                <a:srgbClr val="000000"/>
              </a:solidFill>
            </a:endParaRPr>
          </a:p>
          <a:p>
            <a:pPr indent="0" lvl="0" marL="0" rtl="0" algn="l">
              <a:lnSpc>
                <a:spcPct val="90000"/>
              </a:lnSpc>
              <a:spcBef>
                <a:spcPts val="0"/>
              </a:spcBef>
              <a:spcAft>
                <a:spcPts val="0"/>
              </a:spcAft>
              <a:buSzPts val="1800"/>
              <a:buNone/>
            </a:pPr>
            <a:r>
              <a:t/>
            </a:r>
            <a:endParaRPr sz="2600">
              <a:solidFill>
                <a:srgbClr val="000000"/>
              </a:solidFill>
            </a:endParaRPr>
          </a:p>
          <a:p>
            <a:pPr indent="-393700" lvl="0" marL="457200" rtl="0" algn="l">
              <a:lnSpc>
                <a:spcPct val="90000"/>
              </a:lnSpc>
              <a:spcBef>
                <a:spcPts val="0"/>
              </a:spcBef>
              <a:spcAft>
                <a:spcPts val="0"/>
              </a:spcAft>
              <a:buClr>
                <a:srgbClr val="000000"/>
              </a:buClr>
              <a:buSzPts val="2600"/>
              <a:buChar char="●"/>
            </a:pPr>
            <a:r>
              <a:rPr b="1" lang="en-US" sz="2600">
                <a:solidFill>
                  <a:srgbClr val="000000"/>
                </a:solidFill>
              </a:rPr>
              <a:t>Therapeutic Uses-</a:t>
            </a:r>
            <a:endParaRPr b="1" sz="2600">
              <a:solidFill>
                <a:srgbClr val="000000"/>
              </a:solidFill>
            </a:endParaRPr>
          </a:p>
          <a:p>
            <a:pPr indent="0" lvl="0" marL="457200" rtl="0" algn="l">
              <a:lnSpc>
                <a:spcPct val="90000"/>
              </a:lnSpc>
              <a:spcBef>
                <a:spcPts val="0"/>
              </a:spcBef>
              <a:spcAft>
                <a:spcPts val="0"/>
              </a:spcAft>
              <a:buSzPts val="1800"/>
              <a:buNone/>
            </a:pPr>
            <a:r>
              <a:t/>
            </a:r>
            <a:endParaRPr b="1" sz="2600">
              <a:solidFill>
                <a:srgbClr val="000000"/>
              </a:solidFill>
            </a:endParaRPr>
          </a:p>
          <a:p>
            <a:pPr indent="0" lvl="0" marL="457200" rtl="0" algn="l">
              <a:lnSpc>
                <a:spcPct val="90000"/>
              </a:lnSpc>
              <a:spcBef>
                <a:spcPts val="0"/>
              </a:spcBef>
              <a:spcAft>
                <a:spcPts val="0"/>
              </a:spcAft>
              <a:buSzPts val="1800"/>
              <a:buNone/>
            </a:pPr>
            <a:r>
              <a:rPr lang="en-US" sz="2600">
                <a:solidFill>
                  <a:srgbClr val="000000"/>
                </a:solidFill>
              </a:rPr>
              <a:t>        It is used in cancer treatment to kill malignant cells.</a:t>
            </a:r>
            <a:endParaRPr sz="2600">
              <a:solidFill>
                <a:srgbClr val="000000"/>
              </a:solidFill>
            </a:endParaRPr>
          </a:p>
        </p:txBody>
      </p:sp>
      <p:sp>
        <p:nvSpPr>
          <p:cNvPr id="183" name="Google Shape;1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4" name="Google Shape;184;p24"/>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 calcmode="lin" valueType="num">
                                      <p:cBhvr additive="base">
                                        <p:cTn dur="200"/>
                                        <p:tgtEl>
                                          <p:spTgt spid="182">
                                            <p:txEl>
                                              <p:pRg end="0" st="0"/>
                                            </p:txEl>
                                          </p:spTgt>
                                        </p:tgtEl>
                                        <p:attrNameLst>
                                          <p:attrName>ppt_w</p:attrName>
                                        </p:attrNameLst>
                                      </p:cBhvr>
                                      <p:tavLst>
                                        <p:tav fmla="" tm="0">
                                          <p:val>
                                            <p:strVal val="0"/>
                                          </p:val>
                                        </p:tav>
                                        <p:tav fmla="" tm="100000">
                                          <p:val>
                                            <p:strVal val="#ppt_w"/>
                                          </p:val>
                                        </p:tav>
                                      </p:tavLst>
                                    </p:anim>
                                    <p:anim calcmode="lin" valueType="num">
                                      <p:cBhvr additive="base">
                                        <p:cTn dur="200"/>
                                        <p:tgtEl>
                                          <p:spTgt spid="182">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200"/>
                            </p:stCondLst>
                            <p:childTnLst>
                              <p:par>
                                <p:cTn fill="hold" nodeType="afterEffect" presetClass="entr" presetID="23" presetSubtype="16">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 calcmode="lin" valueType="num">
                                      <p:cBhvr additive="base">
                                        <p:cTn dur="200"/>
                                        <p:tgtEl>
                                          <p:spTgt spid="182">
                                            <p:txEl>
                                              <p:pRg end="1" st="1"/>
                                            </p:txEl>
                                          </p:spTgt>
                                        </p:tgtEl>
                                        <p:attrNameLst>
                                          <p:attrName>ppt_w</p:attrName>
                                        </p:attrNameLst>
                                      </p:cBhvr>
                                      <p:tavLst>
                                        <p:tav fmla="" tm="0">
                                          <p:val>
                                            <p:strVal val="0"/>
                                          </p:val>
                                        </p:tav>
                                        <p:tav fmla="" tm="100000">
                                          <p:val>
                                            <p:strVal val="#ppt_w"/>
                                          </p:val>
                                        </p:tav>
                                      </p:tavLst>
                                    </p:anim>
                                    <p:anim calcmode="lin" valueType="num">
                                      <p:cBhvr additive="base">
                                        <p:cTn dur="200"/>
                                        <p:tgtEl>
                                          <p:spTgt spid="182">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400"/>
                            </p:stCondLst>
                            <p:childTnLst>
                              <p:par>
                                <p:cTn fill="hold" nodeType="afterEffect" presetClass="entr" presetID="23" presetSubtype="16">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 calcmode="lin" valueType="num">
                                      <p:cBhvr additive="base">
                                        <p:cTn dur="200"/>
                                        <p:tgtEl>
                                          <p:spTgt spid="182">
                                            <p:txEl>
                                              <p:pRg end="2" st="2"/>
                                            </p:txEl>
                                          </p:spTgt>
                                        </p:tgtEl>
                                        <p:attrNameLst>
                                          <p:attrName>ppt_w</p:attrName>
                                        </p:attrNameLst>
                                      </p:cBhvr>
                                      <p:tavLst>
                                        <p:tav fmla="" tm="0">
                                          <p:val>
                                            <p:strVal val="0"/>
                                          </p:val>
                                        </p:tav>
                                        <p:tav fmla="" tm="100000">
                                          <p:val>
                                            <p:strVal val="#ppt_w"/>
                                          </p:val>
                                        </p:tav>
                                      </p:tavLst>
                                    </p:anim>
                                    <p:anim calcmode="lin" valueType="num">
                                      <p:cBhvr additive="base">
                                        <p:cTn dur="200"/>
                                        <p:tgtEl>
                                          <p:spTgt spid="182">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 calcmode="lin" valueType="num">
                                      <p:cBhvr additive="base">
                                        <p:cTn dur="200"/>
                                        <p:tgtEl>
                                          <p:spTgt spid="182">
                                            <p:txEl>
                                              <p:pRg end="3" st="3"/>
                                            </p:txEl>
                                          </p:spTgt>
                                        </p:tgtEl>
                                        <p:attrNameLst>
                                          <p:attrName>ppt_w</p:attrName>
                                        </p:attrNameLst>
                                      </p:cBhvr>
                                      <p:tavLst>
                                        <p:tav fmla="" tm="0">
                                          <p:val>
                                            <p:strVal val="0"/>
                                          </p:val>
                                        </p:tav>
                                        <p:tav fmla="" tm="100000">
                                          <p:val>
                                            <p:strVal val="#ppt_w"/>
                                          </p:val>
                                        </p:tav>
                                      </p:tavLst>
                                    </p:anim>
                                    <p:anim calcmode="lin" valueType="num">
                                      <p:cBhvr additive="base">
                                        <p:cTn dur="200"/>
                                        <p:tgtEl>
                                          <p:spTgt spid="182">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800"/>
                            </p:stCondLst>
                            <p:childTnLst>
                              <p:par>
                                <p:cTn fill="hold" nodeType="afterEffect" presetClass="entr" presetID="23" presetSubtype="16">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anim calcmode="lin" valueType="num">
                                      <p:cBhvr additive="base">
                                        <p:cTn dur="200"/>
                                        <p:tgtEl>
                                          <p:spTgt spid="182">
                                            <p:txEl>
                                              <p:pRg end="4" st="4"/>
                                            </p:txEl>
                                          </p:spTgt>
                                        </p:tgtEl>
                                        <p:attrNameLst>
                                          <p:attrName>ppt_w</p:attrName>
                                        </p:attrNameLst>
                                      </p:cBhvr>
                                      <p:tavLst>
                                        <p:tav fmla="" tm="0">
                                          <p:val>
                                            <p:strVal val="0"/>
                                          </p:val>
                                        </p:tav>
                                        <p:tav fmla="" tm="100000">
                                          <p:val>
                                            <p:strVal val="#ppt_w"/>
                                          </p:val>
                                        </p:tav>
                                      </p:tavLst>
                                    </p:anim>
                                    <p:anim calcmode="lin" valueType="num">
                                      <p:cBhvr additive="base">
                                        <p:cTn dur="200"/>
                                        <p:tgtEl>
                                          <p:spTgt spid="182">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anim calcmode="lin" valueType="num">
                                      <p:cBhvr additive="base">
                                        <p:cTn dur="200"/>
                                        <p:tgtEl>
                                          <p:spTgt spid="182">
                                            <p:txEl>
                                              <p:pRg end="5" st="5"/>
                                            </p:txEl>
                                          </p:spTgt>
                                        </p:tgtEl>
                                        <p:attrNameLst>
                                          <p:attrName>ppt_w</p:attrName>
                                        </p:attrNameLst>
                                      </p:cBhvr>
                                      <p:tavLst>
                                        <p:tav fmla="" tm="0">
                                          <p:val>
                                            <p:strVal val="0"/>
                                          </p:val>
                                        </p:tav>
                                        <p:tav fmla="" tm="100000">
                                          <p:val>
                                            <p:strVal val="#ppt_w"/>
                                          </p:val>
                                        </p:tav>
                                      </p:tavLst>
                                    </p:anim>
                                    <p:anim calcmode="lin" valueType="num">
                                      <p:cBhvr additive="base">
                                        <p:cTn dur="200"/>
                                        <p:tgtEl>
                                          <p:spTgt spid="182">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1200"/>
                            </p:stCondLst>
                            <p:childTnLst>
                              <p:par>
                                <p:cTn fill="hold" nodeType="afterEffect" presetClass="entr" presetID="23" presetSubtype="16">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anim calcmode="lin" valueType="num">
                                      <p:cBhvr additive="base">
                                        <p:cTn dur="200"/>
                                        <p:tgtEl>
                                          <p:spTgt spid="182">
                                            <p:txEl>
                                              <p:pRg end="6" st="6"/>
                                            </p:txEl>
                                          </p:spTgt>
                                        </p:tgtEl>
                                        <p:attrNameLst>
                                          <p:attrName>ppt_w</p:attrName>
                                        </p:attrNameLst>
                                      </p:cBhvr>
                                      <p:tavLst>
                                        <p:tav fmla="" tm="0">
                                          <p:val>
                                            <p:strVal val="0"/>
                                          </p:val>
                                        </p:tav>
                                        <p:tav fmla="" tm="100000">
                                          <p:val>
                                            <p:strVal val="#ppt_w"/>
                                          </p:val>
                                        </p:tav>
                                      </p:tavLst>
                                    </p:anim>
                                    <p:anim calcmode="lin" valueType="num">
                                      <p:cBhvr additive="base">
                                        <p:cTn dur="200"/>
                                        <p:tgtEl>
                                          <p:spTgt spid="182">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0800" lvl="0" marL="228600" rtl="0" algn="ctr">
              <a:lnSpc>
                <a:spcPct val="90000"/>
              </a:lnSpc>
              <a:spcBef>
                <a:spcPts val="0"/>
              </a:spcBef>
              <a:spcAft>
                <a:spcPts val="0"/>
              </a:spcAft>
              <a:buClr>
                <a:schemeClr val="dk1"/>
              </a:buClr>
              <a:buSzPts val="1100"/>
              <a:buFont typeface="Arial"/>
              <a:buNone/>
            </a:pPr>
            <a:r>
              <a:rPr b="1" lang="en-US" sz="4800" u="sng">
                <a:solidFill>
                  <a:srgbClr val="000000"/>
                </a:solidFill>
              </a:rPr>
              <a:t>X-rays are also used to:</a:t>
            </a:r>
            <a:endParaRPr sz="4800" u="sng">
              <a:solidFill>
                <a:srgbClr val="000000"/>
              </a:solidFill>
            </a:endParaRPr>
          </a:p>
        </p:txBody>
      </p:sp>
      <p:sp>
        <p:nvSpPr>
          <p:cNvPr id="190" name="Google Shape;19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93700" lvl="0" marL="457200" rtl="0" algn="just">
              <a:lnSpc>
                <a:spcPct val="115000"/>
              </a:lnSpc>
              <a:spcBef>
                <a:spcPts val="0"/>
              </a:spcBef>
              <a:spcAft>
                <a:spcPts val="0"/>
              </a:spcAft>
              <a:buClr>
                <a:srgbClr val="000000"/>
              </a:buClr>
              <a:buSzPts val="2600"/>
              <a:buChar char="●"/>
            </a:pPr>
            <a:r>
              <a:rPr lang="en-US" sz="2600">
                <a:solidFill>
                  <a:srgbClr val="000000"/>
                </a:solidFill>
              </a:rPr>
              <a:t>Guide orthopedic surgery, such as spinal repair, joint replacement and fracture reductions.</a:t>
            </a:r>
            <a:endParaRPr sz="2600">
              <a:solidFill>
                <a:srgbClr val="000000"/>
              </a:solidFill>
            </a:endParaRPr>
          </a:p>
          <a:p>
            <a:pPr indent="-393700" lvl="0" marL="457200" rtl="0" algn="just">
              <a:lnSpc>
                <a:spcPct val="115000"/>
              </a:lnSpc>
              <a:spcBef>
                <a:spcPts val="0"/>
              </a:spcBef>
              <a:spcAft>
                <a:spcPts val="0"/>
              </a:spcAft>
              <a:buClr>
                <a:srgbClr val="000000"/>
              </a:buClr>
              <a:buSzPts val="2600"/>
              <a:buChar char="●"/>
            </a:pPr>
            <a:r>
              <a:rPr lang="en-US" sz="2600">
                <a:solidFill>
                  <a:srgbClr val="000000"/>
                </a:solidFill>
              </a:rPr>
              <a:t>Evaluate injury or damage from conditions such as infection, arthritis, abnormal bone growths or other bone diseases, such as osteoporosis.</a:t>
            </a:r>
            <a:endParaRPr sz="2600">
              <a:solidFill>
                <a:srgbClr val="000000"/>
              </a:solidFill>
            </a:endParaRPr>
          </a:p>
          <a:p>
            <a:pPr indent="-393700" lvl="0" marL="457200" rtl="0" algn="just">
              <a:lnSpc>
                <a:spcPct val="115000"/>
              </a:lnSpc>
              <a:spcBef>
                <a:spcPts val="0"/>
              </a:spcBef>
              <a:spcAft>
                <a:spcPts val="0"/>
              </a:spcAft>
              <a:buClr>
                <a:srgbClr val="000000"/>
              </a:buClr>
              <a:buSzPts val="2600"/>
              <a:buChar char="●"/>
            </a:pPr>
            <a:r>
              <a:rPr lang="en-US" sz="2600">
                <a:solidFill>
                  <a:srgbClr val="000000"/>
                </a:solidFill>
              </a:rPr>
              <a:t>Assist in the detection and diagnosis of cancer.</a:t>
            </a:r>
            <a:endParaRPr sz="2600">
              <a:solidFill>
                <a:srgbClr val="000000"/>
              </a:solidFill>
            </a:endParaRPr>
          </a:p>
          <a:p>
            <a:pPr indent="-393700" lvl="0" marL="457200" rtl="0" algn="just">
              <a:lnSpc>
                <a:spcPct val="115000"/>
              </a:lnSpc>
              <a:spcBef>
                <a:spcPts val="0"/>
              </a:spcBef>
              <a:spcAft>
                <a:spcPts val="0"/>
              </a:spcAft>
              <a:buClr>
                <a:srgbClr val="000000"/>
              </a:buClr>
              <a:buSzPts val="2600"/>
              <a:buChar char="●"/>
            </a:pPr>
            <a:r>
              <a:rPr lang="en-US" sz="2600">
                <a:solidFill>
                  <a:srgbClr val="000000"/>
                </a:solidFill>
              </a:rPr>
              <a:t>Locate foreign objects.</a:t>
            </a:r>
            <a:endParaRPr sz="2600">
              <a:solidFill>
                <a:srgbClr val="000000"/>
              </a:solidFill>
            </a:endParaRPr>
          </a:p>
          <a:p>
            <a:pPr indent="-393700" lvl="0" marL="457200" rtl="0" algn="just">
              <a:lnSpc>
                <a:spcPct val="115000"/>
              </a:lnSpc>
              <a:spcBef>
                <a:spcPts val="0"/>
              </a:spcBef>
              <a:spcAft>
                <a:spcPts val="0"/>
              </a:spcAft>
              <a:buClr>
                <a:srgbClr val="000000"/>
              </a:buClr>
              <a:buSzPts val="2600"/>
              <a:buChar char="●"/>
            </a:pPr>
            <a:r>
              <a:rPr lang="en-US" sz="2600">
                <a:solidFill>
                  <a:srgbClr val="000000"/>
                </a:solidFill>
              </a:rPr>
              <a:t>Evaluate changes in bones.</a:t>
            </a:r>
            <a:endParaRPr sz="26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2600"/>
          </a:p>
          <a:p>
            <a:pPr indent="-50800" lvl="0" marL="228600" rtl="0" algn="l">
              <a:lnSpc>
                <a:spcPct val="90000"/>
              </a:lnSpc>
              <a:spcBef>
                <a:spcPts val="0"/>
              </a:spcBef>
              <a:spcAft>
                <a:spcPts val="0"/>
              </a:spcAft>
              <a:buClr>
                <a:schemeClr val="dk1"/>
              </a:buClr>
              <a:buSzPts val="2800"/>
              <a:buNone/>
            </a:pPr>
            <a:r>
              <a:t/>
            </a:r>
            <a:endParaRPr/>
          </a:p>
        </p:txBody>
      </p:sp>
      <p:sp>
        <p:nvSpPr>
          <p:cNvPr id="191" name="Google Shape;19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2" name="Google Shape;192;p25"/>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 calcmode="lin" valueType="num">
                                      <p:cBhvr additive="base">
                                        <p:cTn dur="1000"/>
                                        <p:tgtEl>
                                          <p:spTgt spid="19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 calcmode="lin" valueType="num">
                                      <p:cBhvr additive="base">
                                        <p:cTn dur="1000"/>
                                        <p:tgtEl>
                                          <p:spTgt spid="19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 calcmode="lin" valueType="num">
                                      <p:cBhvr additive="base">
                                        <p:cTn dur="1000"/>
                                        <p:tgtEl>
                                          <p:spTgt spid="19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 calcmode="lin" valueType="num">
                                      <p:cBhvr additive="base">
                                        <p:cTn dur="1000"/>
                                        <p:tgtEl>
                                          <p:spTgt spid="19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 calcmode="lin" valueType="num">
                                      <p:cBhvr additive="base">
                                        <p:cTn dur="1000"/>
                                        <p:tgtEl>
                                          <p:spTgt spid="19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 calcmode="lin" valueType="num">
                                      <p:cBhvr additive="base">
                                        <p:cTn dur="1000"/>
                                        <p:tgtEl>
                                          <p:spTgt spid="19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anim calcmode="lin" valueType="num">
                                      <p:cBhvr additive="base">
                                        <p:cTn dur="1000"/>
                                        <p:tgtEl>
                                          <p:spTgt spid="19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Purpose of X-Rays</a:t>
            </a:r>
            <a:endParaRPr b="1" u="sng"/>
          </a:p>
        </p:txBody>
      </p:sp>
      <p:sp>
        <p:nvSpPr>
          <p:cNvPr id="198" name="Google Shape;198;p26"/>
          <p:cNvSpPr txBox="1"/>
          <p:nvPr>
            <p:ph idx="1" type="body"/>
          </p:nvPr>
        </p:nvSpPr>
        <p:spPr>
          <a:xfrm>
            <a:off x="522514" y="1690688"/>
            <a:ext cx="10831286" cy="4486275"/>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sz="2400"/>
              <a:t>Diagnostic x rays are useful in detecting abnormalities within the body. They are a painless, non-invasive way to help diagnose problems such as broken bones, tumors, dental decay, and the presence of foreign bodies.</a:t>
            </a:r>
            <a:endParaRPr/>
          </a:p>
          <a:p>
            <a:pPr indent="-50800" lvl="0" marL="228600" rtl="0" algn="l">
              <a:lnSpc>
                <a:spcPct val="90000"/>
              </a:lnSpc>
              <a:spcBef>
                <a:spcPts val="0"/>
              </a:spcBef>
              <a:spcAft>
                <a:spcPts val="0"/>
              </a:spcAft>
              <a:buClr>
                <a:schemeClr val="dk1"/>
              </a:buClr>
              <a:buSzPts val="2800"/>
              <a:buNone/>
            </a:pPr>
            <a:r>
              <a:rPr lang="en-US" sz="2400"/>
              <a:t>                        </a:t>
            </a:r>
            <a:endParaRPr sz="2400"/>
          </a:p>
        </p:txBody>
      </p:sp>
      <p:sp>
        <p:nvSpPr>
          <p:cNvPr id="199" name="Google Shape;19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0" name="Google Shape;200;p26"/>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pic>
        <p:nvPicPr>
          <p:cNvPr id="201" name="Google Shape;201;p26"/>
          <p:cNvPicPr preferRelativeResize="0"/>
          <p:nvPr/>
        </p:nvPicPr>
        <p:blipFill rotWithShape="1">
          <a:blip r:embed="rId4">
            <a:alphaModFix/>
          </a:blip>
          <a:srcRect b="0" l="0" r="0" t="0"/>
          <a:stretch/>
        </p:blipFill>
        <p:spPr>
          <a:xfrm>
            <a:off x="1007706" y="2939382"/>
            <a:ext cx="1702804" cy="3252435"/>
          </a:xfrm>
          <a:prstGeom prst="rect">
            <a:avLst/>
          </a:prstGeom>
          <a:noFill/>
          <a:ln>
            <a:noFill/>
          </a:ln>
        </p:spPr>
      </p:pic>
      <p:sp>
        <p:nvSpPr>
          <p:cNvPr id="202" name="Google Shape;202;p26"/>
          <p:cNvSpPr txBox="1"/>
          <p:nvPr/>
        </p:nvSpPr>
        <p:spPr>
          <a:xfrm>
            <a:off x="2880016" y="3236587"/>
            <a:ext cx="8187645"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231F20"/>
                </a:solidFill>
                <a:latin typeface="Proxima Nova"/>
                <a:ea typeface="Proxima Nova"/>
                <a:cs typeface="Proxima Nova"/>
                <a:sym typeface="Proxima Nova"/>
              </a:rPr>
              <a:t>Your doctor may order an X-ray to:</a:t>
            </a:r>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231F20"/>
                </a:solidFill>
                <a:latin typeface="Proxima Nova"/>
                <a:ea typeface="Proxima Nova"/>
                <a:cs typeface="Proxima Nova"/>
                <a:sym typeface="Proxima Nova"/>
              </a:rPr>
              <a:t>examine an area where you’re experiencing pain or discomfort</a:t>
            </a:r>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231F20"/>
                </a:solidFill>
                <a:latin typeface="Proxima Nova"/>
                <a:ea typeface="Proxima Nova"/>
                <a:cs typeface="Proxima Nova"/>
                <a:sym typeface="Proxima Nova"/>
              </a:rPr>
              <a:t>monitor the progression of a diagnosed disease, such as osteoporosis</a:t>
            </a:r>
            <a:endParaRPr/>
          </a:p>
          <a:p>
            <a:pPr indent="-152400" lvl="0" marL="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231F20"/>
                </a:solidFill>
                <a:latin typeface="Proxima Nova"/>
                <a:ea typeface="Proxima Nova"/>
                <a:cs typeface="Proxima Nova"/>
                <a:sym typeface="Proxima Nova"/>
              </a:rPr>
              <a:t>check how well a prescribed treatment is working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 calcmode="lin" valueType="num">
                                      <p:cBhvr additive="base">
                                        <p:cTn dur="500"/>
                                        <p:tgtEl>
                                          <p:spTgt spid="20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 calcmode="lin" valueType="num">
                                      <p:cBhvr additive="base">
                                        <p:cTn dur="500"/>
                                        <p:tgtEl>
                                          <p:spTgt spid="20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 calcmode="lin" valueType="num">
                                      <p:cBhvr additive="base">
                                        <p:cTn dur="500"/>
                                        <p:tgtEl>
                                          <p:spTgt spid="20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 calcmode="lin" valueType="num">
                                      <p:cBhvr additive="base">
                                        <p:cTn dur="500"/>
                                        <p:tgtEl>
                                          <p:spTgt spid="20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400"/>
                                        <p:tgtEl>
                                          <p:spTgt spid="2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723123" y="1927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HOW AN X-RAY MACHINE WORKS</a:t>
            </a:r>
            <a:endParaRPr b="1" u="sng"/>
          </a:p>
        </p:txBody>
      </p:sp>
      <p:sp>
        <p:nvSpPr>
          <p:cNvPr id="208" name="Google Shape;208;p27"/>
          <p:cNvSpPr txBox="1"/>
          <p:nvPr>
            <p:ph idx="1" type="body"/>
          </p:nvPr>
        </p:nvSpPr>
        <p:spPr>
          <a:xfrm>
            <a:off x="838200" y="6131243"/>
            <a:ext cx="57539" cy="45719"/>
          </a:xfrm>
          <a:prstGeom prst="rect">
            <a:avLst/>
          </a:prstGeom>
          <a:noFill/>
          <a:ln>
            <a:noFill/>
          </a:ln>
        </p:spPr>
        <p:txBody>
          <a:bodyPr anchorCtr="0" anchor="t" bIns="45700" lIns="91425" spcFirstLastPara="1" rIns="91425" wrap="square" tIns="45700">
            <a:normAutofit fontScale="25000" lnSpcReduction="20000"/>
          </a:bodyPr>
          <a:lstStyle/>
          <a:p>
            <a:pPr indent="-50800" lvl="0" marL="228600" rtl="0" algn="l">
              <a:lnSpc>
                <a:spcPct val="90000"/>
              </a:lnSpc>
              <a:spcBef>
                <a:spcPts val="0"/>
              </a:spcBef>
              <a:spcAft>
                <a:spcPts val="0"/>
              </a:spcAft>
              <a:buClr>
                <a:schemeClr val="dk1"/>
              </a:buClr>
              <a:buSzPts val="2800"/>
              <a:buNone/>
            </a:pPr>
            <a:r>
              <a:t/>
            </a:r>
            <a:endParaRPr/>
          </a:p>
        </p:txBody>
      </p:sp>
      <p:sp>
        <p:nvSpPr>
          <p:cNvPr id="209" name="Google Shape;20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0" name="Google Shape;210;p27"/>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pic>
        <p:nvPicPr>
          <p:cNvPr id="211" name="Google Shape;211;p27"/>
          <p:cNvPicPr preferRelativeResize="0"/>
          <p:nvPr/>
        </p:nvPicPr>
        <p:blipFill rotWithShape="1">
          <a:blip r:embed="rId4">
            <a:alphaModFix/>
          </a:blip>
          <a:srcRect b="0" l="0" r="0" t="0"/>
          <a:stretch/>
        </p:blipFill>
        <p:spPr>
          <a:xfrm>
            <a:off x="383569" y="1344840"/>
            <a:ext cx="6151077" cy="5011510"/>
          </a:xfrm>
          <a:prstGeom prst="rect">
            <a:avLst/>
          </a:prstGeom>
          <a:noFill/>
          <a:ln>
            <a:noFill/>
          </a:ln>
        </p:spPr>
      </p:pic>
      <p:pic>
        <p:nvPicPr>
          <p:cNvPr id="212" name="Google Shape;212;p27"/>
          <p:cNvPicPr preferRelativeResize="0"/>
          <p:nvPr/>
        </p:nvPicPr>
        <p:blipFill rotWithShape="1">
          <a:blip r:embed="rId5">
            <a:alphaModFix/>
          </a:blip>
          <a:srcRect b="0" l="0" r="0" t="0"/>
          <a:stretch/>
        </p:blipFill>
        <p:spPr>
          <a:xfrm>
            <a:off x="7074989" y="1400305"/>
            <a:ext cx="3916471" cy="476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735563" y="-5572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HOW DO X-RAYS WORK?</a:t>
            </a:r>
            <a:endParaRPr b="1" u="sng"/>
          </a:p>
        </p:txBody>
      </p:sp>
      <p:sp>
        <p:nvSpPr>
          <p:cNvPr id="218" name="Google Shape;218;p28"/>
          <p:cNvSpPr txBox="1"/>
          <p:nvPr>
            <p:ph idx="1" type="body"/>
          </p:nvPr>
        </p:nvSpPr>
        <p:spPr>
          <a:xfrm>
            <a:off x="799322" y="1191145"/>
            <a:ext cx="10339873" cy="466725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rPr b="1" lang="en-US"/>
              <a:t>X rays </a:t>
            </a:r>
            <a:r>
              <a:rPr lang="en-US"/>
              <a:t>pass easily through air and soft tissue of the body. When they encounter more dense material, such as a tumor, bone, or a metal fragment, they are stopped. Diagnostic x rays are performed by positioning the part of the body to be examined between a focused beam of x rays and a plate containing film. This process is painless. The greater the density of the material that the x rays pass through, the more rays are absorbed. Thus bone absorbs more x rays than muscle or fat, and tumors may absorb more x rays than surrounding tissue. The x rays that pass through the body strike the photographic plate and interact with silver molecules on the surface of the film. </a:t>
            </a:r>
            <a:endParaRPr/>
          </a:p>
        </p:txBody>
      </p:sp>
      <p:sp>
        <p:nvSpPr>
          <p:cNvPr id="219" name="Google Shape;21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0" name="Google Shape;220;p28"/>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 calcmode="lin" valueType="num">
                                      <p:cBhvr additive="base">
                                        <p:cTn dur="1000"/>
                                        <p:tgtEl>
                                          <p:spTgt spid="21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 calcmode="lin" valueType="num">
                                      <p:cBhvr additive="base">
                                        <p:cTn dur="500"/>
                                        <p:tgtEl>
                                          <p:spTgt spid="2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 </a:t>
            </a:r>
            <a:endParaRPr/>
          </a:p>
        </p:txBody>
      </p:sp>
      <p:sp>
        <p:nvSpPr>
          <p:cNvPr id="226" name="Google Shape;226;p29"/>
          <p:cNvSpPr txBox="1"/>
          <p:nvPr>
            <p:ph idx="1" type="body"/>
          </p:nvPr>
        </p:nvSpPr>
        <p:spPr>
          <a:xfrm>
            <a:off x="838200" y="1253400"/>
            <a:ext cx="10515600" cy="4351200"/>
          </a:xfrm>
          <a:prstGeom prst="rect">
            <a:avLst/>
          </a:prstGeom>
          <a:noFill/>
          <a:ln>
            <a:noFill/>
          </a:ln>
          <a:effectLst>
            <a:reflection blurRad="0" dir="5400000" dist="38100" endA="0" fadeDir="5400012" kx="0" rotWithShape="0" algn="bl" stPos="0" sy="-100000" ky="0"/>
          </a:effectLst>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en-US"/>
              <a:t>O</a:t>
            </a:r>
            <a:r>
              <a:rPr lang="en-US"/>
              <a:t>nce the film plates have been processed, dense material such as bone shows up as white, while softer tissue shows up as shades of gray, and airspaces look black. a radiologist, who is a physician trained to interpret diagnostic x rays, examines the pictures and reports to the doctor who ordered the tests. plain film x rays normally take only a few minutes to perform and can be done in a hospital, radiological center, clinic, doctor's or dentist's office, or at bedside with a portable x</a:t>
            </a:r>
            <a:r>
              <a:rPr lang="en-US"/>
              <a:t>-</a:t>
            </a:r>
            <a:r>
              <a:rPr lang="en-US"/>
              <a:t>ray machine.</a:t>
            </a:r>
            <a:endParaRPr/>
          </a:p>
        </p:txBody>
      </p:sp>
      <p:sp>
        <p:nvSpPr>
          <p:cNvPr id="227" name="Google Shape;22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8" name="Google Shape;228;p29"/>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92629" y="1365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HOW AN X-RAY MACHINE WORKS</a:t>
            </a:r>
            <a:endParaRPr/>
          </a:p>
        </p:txBody>
      </p:sp>
      <p:sp>
        <p:nvSpPr>
          <p:cNvPr id="234" name="Google Shape;234;p30"/>
          <p:cNvSpPr txBox="1"/>
          <p:nvPr>
            <p:ph idx="1" type="body"/>
          </p:nvPr>
        </p:nvSpPr>
        <p:spPr>
          <a:xfrm flipH="1">
            <a:off x="11353799" y="6131243"/>
            <a:ext cx="45719" cy="45719"/>
          </a:xfrm>
          <a:prstGeom prst="rect">
            <a:avLst/>
          </a:prstGeom>
          <a:noFill/>
          <a:ln>
            <a:noFill/>
          </a:ln>
        </p:spPr>
        <p:txBody>
          <a:bodyPr anchorCtr="0" anchor="t" bIns="45700" lIns="91425" spcFirstLastPara="1" rIns="91425" wrap="square" tIns="45700">
            <a:normAutofit fontScale="25000" lnSpcReduction="20000"/>
          </a:bodyPr>
          <a:lstStyle/>
          <a:p>
            <a:pPr indent="-50800" lvl="0" marL="228600" rtl="0" algn="l">
              <a:lnSpc>
                <a:spcPct val="90000"/>
              </a:lnSpc>
              <a:spcBef>
                <a:spcPts val="0"/>
              </a:spcBef>
              <a:spcAft>
                <a:spcPts val="0"/>
              </a:spcAft>
              <a:buClr>
                <a:schemeClr val="dk1"/>
              </a:buClr>
              <a:buSzPts val="2800"/>
              <a:buNone/>
            </a:pPr>
            <a:r>
              <a:t/>
            </a:r>
            <a:endParaRPr/>
          </a:p>
        </p:txBody>
      </p:sp>
      <p:sp>
        <p:nvSpPr>
          <p:cNvPr id="235" name="Google Shape;23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6" name="Google Shape;236;p30"/>
          <p:cNvPicPr preferRelativeResize="0"/>
          <p:nvPr/>
        </p:nvPicPr>
        <p:blipFill rotWithShape="1">
          <a:blip r:embed="rId3">
            <a:alphaModFix/>
          </a:blip>
          <a:srcRect b="0" l="0" r="0" t="0"/>
          <a:stretch/>
        </p:blipFill>
        <p:spPr>
          <a:xfrm>
            <a:off x="0" y="5530056"/>
            <a:ext cx="12192000" cy="1293812"/>
          </a:xfrm>
          <a:prstGeom prst="rect">
            <a:avLst/>
          </a:prstGeom>
          <a:noFill/>
          <a:ln>
            <a:noFill/>
          </a:ln>
        </p:spPr>
      </p:pic>
      <p:pic>
        <p:nvPicPr>
          <p:cNvPr id="237" name="Google Shape;237;p30"/>
          <p:cNvPicPr preferRelativeResize="0"/>
          <p:nvPr/>
        </p:nvPicPr>
        <p:blipFill rotWithShape="1">
          <a:blip r:embed="rId4">
            <a:alphaModFix/>
          </a:blip>
          <a:srcRect b="0" l="0" r="0" t="0"/>
          <a:stretch/>
        </p:blipFill>
        <p:spPr>
          <a:xfrm>
            <a:off x="4832169" y="1120839"/>
            <a:ext cx="4899659" cy="5329649"/>
          </a:xfrm>
          <a:prstGeom prst="rect">
            <a:avLst/>
          </a:prstGeom>
          <a:noFill/>
          <a:ln>
            <a:noFill/>
          </a:ln>
        </p:spPr>
      </p:pic>
      <p:sp>
        <p:nvSpPr>
          <p:cNvPr id="238" name="Google Shape;238;p30"/>
          <p:cNvSpPr txBox="1"/>
          <p:nvPr/>
        </p:nvSpPr>
        <p:spPr>
          <a:xfrm>
            <a:off x="664495" y="2708445"/>
            <a:ext cx="3415004" cy="1138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Special Type Of Xray: </a:t>
            </a:r>
            <a:r>
              <a:rPr b="1" i="0" lang="en-US" sz="3600" u="sng" cap="none" strike="noStrike">
                <a:solidFill>
                  <a:srgbClr val="000000"/>
                </a:solidFill>
                <a:latin typeface="Arial"/>
                <a:ea typeface="Arial"/>
                <a:cs typeface="Arial"/>
                <a:sym typeface="Arial"/>
              </a:rPr>
              <a:t>CT Scan</a:t>
            </a:r>
            <a:endParaRPr b="1" i="0" sz="3600" u="sng"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BLOCK DIAGRAM OF AN X-RAY MACHINE:</a:t>
            </a:r>
            <a:endParaRPr b="1"/>
          </a:p>
        </p:txBody>
      </p:sp>
      <p:sp>
        <p:nvSpPr>
          <p:cNvPr id="244" name="Google Shape;244;p31"/>
          <p:cNvSpPr txBox="1"/>
          <p:nvPr>
            <p:ph idx="1" type="body"/>
          </p:nvPr>
        </p:nvSpPr>
        <p:spPr>
          <a:xfrm flipH="1">
            <a:off x="11353798" y="6222680"/>
            <a:ext cx="45719" cy="45719"/>
          </a:xfrm>
          <a:prstGeom prst="rect">
            <a:avLst/>
          </a:prstGeom>
          <a:noFill/>
          <a:ln>
            <a:noFill/>
          </a:ln>
        </p:spPr>
        <p:txBody>
          <a:bodyPr anchorCtr="0" anchor="t" bIns="45700" lIns="91425" spcFirstLastPara="1" rIns="91425" wrap="square" tIns="45700">
            <a:normAutofit fontScale="25000" lnSpcReduction="20000"/>
          </a:bodyPr>
          <a:lstStyle/>
          <a:p>
            <a:pPr indent="-50800" lvl="0" marL="228600" rtl="0" algn="l">
              <a:lnSpc>
                <a:spcPct val="90000"/>
              </a:lnSpc>
              <a:spcBef>
                <a:spcPts val="0"/>
              </a:spcBef>
              <a:spcAft>
                <a:spcPts val="0"/>
              </a:spcAft>
              <a:buClr>
                <a:schemeClr val="dk1"/>
              </a:buClr>
              <a:buSzPts val="2800"/>
              <a:buNone/>
            </a:pPr>
            <a:r>
              <a:t/>
            </a:r>
            <a:endParaRPr/>
          </a:p>
        </p:txBody>
      </p:sp>
      <p:sp>
        <p:nvSpPr>
          <p:cNvPr id="245" name="Google Shape;24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6" name="Google Shape;246;p31"/>
          <p:cNvPicPr preferRelativeResize="0"/>
          <p:nvPr/>
        </p:nvPicPr>
        <p:blipFill rotWithShape="1">
          <a:blip r:embed="rId3">
            <a:alphaModFix/>
          </a:blip>
          <a:srcRect b="0" l="0" r="0" t="0"/>
          <a:stretch/>
        </p:blipFill>
        <p:spPr>
          <a:xfrm>
            <a:off x="0" y="5543680"/>
            <a:ext cx="12192000" cy="1293812"/>
          </a:xfrm>
          <a:prstGeom prst="rect">
            <a:avLst/>
          </a:prstGeom>
          <a:noFill/>
          <a:ln>
            <a:noFill/>
          </a:ln>
        </p:spPr>
      </p:pic>
      <p:pic>
        <p:nvPicPr>
          <p:cNvPr id="247" name="Google Shape;247;p31"/>
          <p:cNvPicPr preferRelativeResize="0"/>
          <p:nvPr/>
        </p:nvPicPr>
        <p:blipFill rotWithShape="1">
          <a:blip r:embed="rId4">
            <a:alphaModFix/>
          </a:blip>
          <a:srcRect b="0" l="0" r="0" t="0"/>
          <a:stretch/>
        </p:blipFill>
        <p:spPr>
          <a:xfrm>
            <a:off x="1156994" y="1390310"/>
            <a:ext cx="9125339" cy="48054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ctrTitle"/>
          </p:nvPr>
        </p:nvSpPr>
        <p:spPr>
          <a:xfrm>
            <a:off x="1524000" y="1161504"/>
            <a:ext cx="9144000" cy="32019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400"/>
              <a:buFont typeface="Calibri"/>
              <a:buNone/>
            </a:pPr>
            <a:r>
              <a:rPr b="1" lang="en-US" sz="7100">
                <a:solidFill>
                  <a:srgbClr val="000000"/>
                </a:solidFill>
                <a:latin typeface="Libre Baskerville"/>
                <a:ea typeface="Libre Baskerville"/>
                <a:cs typeface="Libre Baskerville"/>
                <a:sym typeface="Libre Baskerville"/>
              </a:rPr>
              <a:t>X-rays</a:t>
            </a:r>
            <a:endParaRPr sz="7100">
              <a:solidFill>
                <a:srgbClr val="000000"/>
              </a:solidFill>
              <a:latin typeface="Libre Baskerville"/>
              <a:ea typeface="Libre Baskerville"/>
              <a:cs typeface="Libre Baskerville"/>
              <a:sym typeface="Libre Baskerville"/>
            </a:endParaRPr>
          </a:p>
        </p:txBody>
      </p:sp>
      <p:sp>
        <p:nvSpPr>
          <p:cNvPr id="103" name="Google Shape;10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04" name="Google Shape;104;p14"/>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SPECIAL TYPES OF X-RAY PROCEDURES:</a:t>
            </a:r>
            <a:endParaRPr b="1"/>
          </a:p>
        </p:txBody>
      </p:sp>
      <p:sp>
        <p:nvSpPr>
          <p:cNvPr id="253" name="Google Shape;25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b="1" lang="en-US"/>
              <a:t>• Mammograms: </a:t>
            </a:r>
            <a:r>
              <a:rPr lang="en-US"/>
              <a:t>are fixed plate x rays that are designed to locate tumors within the breasts. Dental x rays are designed to locate decay within the tooth.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b="1" lang="en-US"/>
              <a:t>• Fluoroscopy</a:t>
            </a:r>
            <a:r>
              <a:rPr lang="en-US"/>
              <a:t>: is a special x-ray technique that produces real-time images on a television monitor. With fluoroscopy, contrast material is injected into a blood vessel. The physician can then watch the realtime movement of the contrast material to determine if there are blockages in circulation.</a:t>
            </a:r>
            <a:endParaRPr/>
          </a:p>
        </p:txBody>
      </p:sp>
      <p:sp>
        <p:nvSpPr>
          <p:cNvPr id="254" name="Google Shape;25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5" name="Google Shape;255;p32"/>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 calcmode="lin" valueType="num">
                                      <p:cBhvr additive="base">
                                        <p:cTn dur="400"/>
                                        <p:tgtEl>
                                          <p:spTgt spid="25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
                            </p:stCondLst>
                            <p:childTnLst>
                              <p:par>
                                <p:cTn fill="hold" nodeType="afterEffect" presetClass="entr" presetID="2" presetSubtype="4">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 calcmode="lin" valueType="num">
                                      <p:cBhvr additive="base">
                                        <p:cTn dur="400"/>
                                        <p:tgtEl>
                                          <p:spTgt spid="25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00"/>
                            </p:stCondLst>
                            <p:childTnLst>
                              <p:par>
                                <p:cTn fill="hold" nodeType="afterEffect" presetClass="entr" presetID="2" presetSubtype="4">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 calcmode="lin" valueType="num">
                                      <p:cBhvr additive="base">
                                        <p:cTn dur="400"/>
                                        <p:tgtEl>
                                          <p:spTgt spid="25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 </a:t>
            </a:r>
            <a:endParaRPr/>
          </a:p>
        </p:txBody>
      </p:sp>
      <p:sp>
        <p:nvSpPr>
          <p:cNvPr id="261" name="Google Shape;261;p33"/>
          <p:cNvSpPr txBox="1"/>
          <p:nvPr>
            <p:ph idx="1" type="body"/>
          </p:nvPr>
        </p:nvSpPr>
        <p:spPr>
          <a:xfrm>
            <a:off x="955600" y="12533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b="1" lang="en-US" u="sng"/>
              <a:t>• Computed Tomography (CT-scan): </a:t>
            </a:r>
            <a:r>
              <a:rPr lang="en-US"/>
              <a:t>scan works on the same principles as fixed plate x rays, with a CT scan, an x ray tube rotates around only d the individual, taking hundreds of images that are then compiled by a computer to produce a two-dimensional cross section of the body. </a:t>
            </a:r>
            <a:endParaRPr/>
          </a:p>
          <a:p>
            <a:pPr indent="-50800" lvl="0" marL="228600" rtl="0" algn="l">
              <a:lnSpc>
                <a:spcPct val="90000"/>
              </a:lnSpc>
              <a:spcBef>
                <a:spcPts val="0"/>
              </a:spcBef>
              <a:spcAft>
                <a:spcPts val="0"/>
              </a:spcAft>
              <a:buClr>
                <a:schemeClr val="dk1"/>
              </a:buClr>
              <a:buSzPts val="2800"/>
              <a:buNone/>
            </a:pPr>
            <a:r>
              <a:rPr b="1" lang="en-US" u="sng"/>
              <a:t>• Magnetic Resonance Imaging (MRI): </a:t>
            </a:r>
            <a:r>
              <a:rPr lang="en-US"/>
              <a:t>uses a powerful magnetic field, radio frequency pulses and a computer to produce detailed pictures of organs, soft tissues, bone and virtually all other internal body structures.</a:t>
            </a:r>
            <a:endParaRPr/>
          </a:p>
        </p:txBody>
      </p:sp>
      <p:sp>
        <p:nvSpPr>
          <p:cNvPr id="262" name="Google Shape;26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3" name="Google Shape;263;p33"/>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par>
                          <p:cTn fill="hold">
                            <p:stCondLst>
                              <p:cond delay="400"/>
                            </p:stCondLst>
                            <p:childTnLst>
                              <p:par>
                                <p:cTn fill="hold" nodeType="after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0800" lvl="0" marL="228600" rtl="0" algn="ctr">
              <a:lnSpc>
                <a:spcPct val="90000"/>
              </a:lnSpc>
              <a:spcBef>
                <a:spcPts val="0"/>
              </a:spcBef>
              <a:spcAft>
                <a:spcPts val="0"/>
              </a:spcAft>
              <a:buClr>
                <a:schemeClr val="dk1"/>
              </a:buClr>
              <a:buSzPts val="1100"/>
              <a:buFont typeface="Arial"/>
              <a:buNone/>
            </a:pPr>
            <a:r>
              <a:rPr b="1" lang="en-US">
                <a:solidFill>
                  <a:srgbClr val="000000"/>
                </a:solidFill>
                <a:highlight>
                  <a:srgbClr val="FFFFFF"/>
                </a:highlight>
              </a:rPr>
              <a:t>Patient Preparation for X-ray:</a:t>
            </a:r>
            <a:endParaRPr b="1">
              <a:solidFill>
                <a:srgbClr val="000000"/>
              </a:solidFill>
            </a:endParaRPr>
          </a:p>
        </p:txBody>
      </p:sp>
      <p:sp>
        <p:nvSpPr>
          <p:cNvPr id="269" name="Google Shape;26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1100"/>
              <a:buFont typeface="Arial"/>
              <a:buNone/>
            </a:pPr>
            <a:r>
              <a:t/>
            </a:r>
            <a:endParaRPr b="1" sz="1050">
              <a:solidFill>
                <a:srgbClr val="444444"/>
              </a:solidFill>
              <a:highlight>
                <a:srgbClr val="FFFFFF"/>
              </a:highlight>
              <a:latin typeface="Arial"/>
              <a:ea typeface="Arial"/>
              <a:cs typeface="Arial"/>
              <a:sym typeface="Arial"/>
            </a:endParaRPr>
          </a:p>
          <a:p>
            <a:pPr indent="-381000" lvl="0" marL="457200" rtl="0" algn="just">
              <a:lnSpc>
                <a:spcPct val="115000"/>
              </a:lnSpc>
              <a:spcBef>
                <a:spcPts val="0"/>
              </a:spcBef>
              <a:spcAft>
                <a:spcPts val="0"/>
              </a:spcAft>
              <a:buClr>
                <a:srgbClr val="000000"/>
              </a:buClr>
              <a:buSzPts val="2400"/>
              <a:buChar char="●"/>
            </a:pPr>
            <a:r>
              <a:rPr lang="en-US" sz="2400">
                <a:solidFill>
                  <a:srgbClr val="000000"/>
                </a:solidFill>
              </a:rPr>
              <a:t>Most bone x-rays require no special preparation.</a:t>
            </a:r>
            <a:endParaRPr sz="2400">
              <a:solidFill>
                <a:srgbClr val="000000"/>
              </a:solidFill>
            </a:endParaRPr>
          </a:p>
          <a:p>
            <a:pPr indent="-381000" lvl="0" marL="457200" rtl="0" algn="just">
              <a:lnSpc>
                <a:spcPct val="115000"/>
              </a:lnSpc>
              <a:spcBef>
                <a:spcPts val="0"/>
              </a:spcBef>
              <a:spcAft>
                <a:spcPts val="0"/>
              </a:spcAft>
              <a:buClr>
                <a:srgbClr val="000000"/>
              </a:buClr>
              <a:buSzPts val="2400"/>
              <a:buChar char="●"/>
            </a:pPr>
            <a:r>
              <a:rPr lang="en-US" sz="2400">
                <a:solidFill>
                  <a:srgbClr val="000000"/>
                </a:solidFill>
              </a:rPr>
              <a:t>Remove some or all of your clothes and wear a gown during the exam.</a:t>
            </a:r>
            <a:endParaRPr sz="2400">
              <a:solidFill>
                <a:srgbClr val="000000"/>
              </a:solidFill>
            </a:endParaRPr>
          </a:p>
          <a:p>
            <a:pPr indent="-381000" lvl="0" marL="457200" rtl="0" algn="just">
              <a:lnSpc>
                <a:spcPct val="115000"/>
              </a:lnSpc>
              <a:spcBef>
                <a:spcPts val="0"/>
              </a:spcBef>
              <a:spcAft>
                <a:spcPts val="0"/>
              </a:spcAft>
              <a:buClr>
                <a:srgbClr val="000000"/>
              </a:buClr>
              <a:buSzPts val="2400"/>
              <a:buChar char="●"/>
            </a:pPr>
            <a:r>
              <a:rPr lang="en-US" sz="2400">
                <a:solidFill>
                  <a:srgbClr val="000000"/>
                </a:solidFill>
              </a:rPr>
              <a:t>Remove jewelry, eye glasses and any metal objects or clothing that might interfere with the x-ray images.</a:t>
            </a:r>
            <a:endParaRPr sz="2400">
              <a:solidFill>
                <a:srgbClr val="000000"/>
              </a:solidFill>
            </a:endParaRPr>
          </a:p>
          <a:p>
            <a:pPr indent="-381000" lvl="0" marL="457200" rtl="0" algn="just">
              <a:lnSpc>
                <a:spcPct val="115000"/>
              </a:lnSpc>
              <a:spcBef>
                <a:spcPts val="0"/>
              </a:spcBef>
              <a:spcAft>
                <a:spcPts val="0"/>
              </a:spcAft>
              <a:buClr>
                <a:srgbClr val="000000"/>
              </a:buClr>
              <a:buSzPts val="2400"/>
              <a:buChar char="●"/>
            </a:pPr>
            <a:r>
              <a:rPr lang="en-US" sz="2400">
                <a:solidFill>
                  <a:srgbClr val="000000"/>
                </a:solidFill>
              </a:rPr>
              <a:t>Women should always inform their physician or x-ray technologist if there is any possibility that they are pregnant.</a:t>
            </a:r>
            <a:endParaRPr sz="2400">
              <a:solidFill>
                <a:srgbClr val="000000"/>
              </a:solidFill>
            </a:endParaRPr>
          </a:p>
          <a:p>
            <a:pPr indent="0" lvl="0" marL="457200" rtl="0" algn="l">
              <a:lnSpc>
                <a:spcPct val="90000"/>
              </a:lnSpc>
              <a:spcBef>
                <a:spcPts val="0"/>
              </a:spcBef>
              <a:spcAft>
                <a:spcPts val="0"/>
              </a:spcAft>
              <a:buSzPts val="1800"/>
              <a:buNone/>
            </a:pPr>
            <a:r>
              <a:t/>
            </a:r>
            <a:endParaRPr sz="2400">
              <a:solidFill>
                <a:srgbClr val="000000"/>
              </a:solidFill>
            </a:endParaRPr>
          </a:p>
        </p:txBody>
      </p:sp>
      <p:sp>
        <p:nvSpPr>
          <p:cNvPr id="270" name="Google Shape;27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1" name="Google Shape;271;p34"/>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300"/>
                                        <p:tgtEl>
                                          <p:spTgt spid="268"/>
                                        </p:tgtEl>
                                        <p:attrNameLst>
                                          <p:attrName>ppt_x</p:attrName>
                                        </p:attrNameLst>
                                      </p:cBhvr>
                                      <p:tavLst>
                                        <p:tav fmla="" tm="0">
                                          <p:val>
                                            <p:strVal val="#ppt_x-1"/>
                                          </p:val>
                                        </p:tav>
                                        <p:tav fmla="" tm="100000">
                                          <p:val>
                                            <p:strVal val="#ppt_x"/>
                                          </p:val>
                                        </p:tav>
                                      </p:tavLst>
                                    </p:anim>
                                  </p:childTnLst>
                                </p:cTn>
                              </p:par>
                            </p:childTnLst>
                          </p:cTn>
                        </p:par>
                        <p:par>
                          <p:cTn fill="hold">
                            <p:stCondLst>
                              <p:cond delay="300"/>
                            </p:stCondLst>
                            <p:childTnLst>
                              <p:par>
                                <p:cTn fill="hold" nodeType="afterEffect" presetClass="entr" presetID="2" presetSubtype="2">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 calcmode="lin" valueType="num">
                                      <p:cBhvr additive="base">
                                        <p:cTn dur="500"/>
                                        <p:tgtEl>
                                          <p:spTgt spid="26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
                            </p:stCondLst>
                            <p:childTnLst>
                              <p:par>
                                <p:cTn fill="hold" nodeType="afterEffect" presetClass="entr" presetID="2" presetSubtype="2">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 calcmode="lin" valueType="num">
                                      <p:cBhvr additive="base">
                                        <p:cTn dur="500"/>
                                        <p:tgtEl>
                                          <p:spTgt spid="26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
                            </p:stCondLst>
                            <p:childTnLst>
                              <p:par>
                                <p:cTn fill="hold" nodeType="afterEffect" presetClass="entr" presetID="2" presetSubtype="2">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 calcmode="lin" valueType="num">
                                      <p:cBhvr additive="base">
                                        <p:cTn dur="500"/>
                                        <p:tgtEl>
                                          <p:spTgt spid="26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
                            </p:stCondLst>
                            <p:childTnLst>
                              <p:par>
                                <p:cTn fill="hold" nodeType="afterEffect" presetClass="entr" presetID="2" presetSubtype="2">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 calcmode="lin" valueType="num">
                                      <p:cBhvr additive="base">
                                        <p:cTn dur="500"/>
                                        <p:tgtEl>
                                          <p:spTgt spid="26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
                            </p:stCondLst>
                            <p:childTnLst>
                              <p:par>
                                <p:cTn fill="hold" nodeType="afterEffect" presetClass="entr" presetID="2" presetSubtype="2">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 calcmode="lin" valueType="num">
                                      <p:cBhvr additive="base">
                                        <p:cTn dur="500"/>
                                        <p:tgtEl>
                                          <p:spTgt spid="26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 calcmode="lin" valueType="num">
                                      <p:cBhvr additive="base">
                                        <p:cTn dur="500"/>
                                        <p:tgtEl>
                                          <p:spTgt spid="269">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Precautions</a:t>
            </a:r>
            <a:endParaRPr b="1" u="sng"/>
          </a:p>
        </p:txBody>
      </p:sp>
      <p:sp>
        <p:nvSpPr>
          <p:cNvPr id="277" name="Google Shape;277;p35"/>
          <p:cNvSpPr txBox="1"/>
          <p:nvPr>
            <p:ph idx="1" type="body"/>
          </p:nvPr>
        </p:nvSpPr>
        <p:spPr>
          <a:xfrm>
            <a:off x="688910" y="1599292"/>
            <a:ext cx="8445759" cy="4639809"/>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Although unnecessary exposure to radiation should be avoided, the low levels of radiation one is exposed to during an x ray does not cause harm with a few exceptions. Pregnant women should not have x rays unless in emergencies the benefits highly outweigh the risks. Exposure of the fetus to x rays, especially during early pregnancy can increase the risk of the child later developing leukemia. Body parts not being x rayed should be shielded with a lead apron, especially the testes, ovaries, and thyroid.</a:t>
            </a:r>
            <a:endParaRPr/>
          </a:p>
        </p:txBody>
      </p:sp>
      <p:sp>
        <p:nvSpPr>
          <p:cNvPr id="278" name="Google Shape;27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9" name="Google Shape;279;p35"/>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pic>
        <p:nvPicPr>
          <p:cNvPr id="280" name="Google Shape;280;p35"/>
          <p:cNvPicPr preferRelativeResize="0"/>
          <p:nvPr/>
        </p:nvPicPr>
        <p:blipFill rotWithShape="1">
          <a:blip r:embed="rId4">
            <a:alphaModFix/>
          </a:blip>
          <a:srcRect b="0" l="0" r="0" t="0"/>
          <a:stretch/>
        </p:blipFill>
        <p:spPr>
          <a:xfrm>
            <a:off x="9108050" y="1902522"/>
            <a:ext cx="3083950" cy="30529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 calcmode="lin" valueType="num">
                                      <p:cBhvr additive="base">
                                        <p:cTn dur="500"/>
                                        <p:tgtEl>
                                          <p:spTgt spid="27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1200"/>
                                        <p:tgtEl>
                                          <p:spTgt spid="280"/>
                                        </p:tgtEl>
                                        <p:attrNameLst>
                                          <p:attrName>ppt_w</p:attrName>
                                        </p:attrNameLst>
                                      </p:cBhvr>
                                      <p:tavLst>
                                        <p:tav fmla="" tm="0">
                                          <p:val>
                                            <p:strVal val="0"/>
                                          </p:val>
                                        </p:tav>
                                        <p:tav fmla="" tm="100000">
                                          <p:val>
                                            <p:strVal val="#ppt_w"/>
                                          </p:val>
                                        </p:tav>
                                      </p:tavLst>
                                    </p:anim>
                                    <p:anim calcmode="lin" valueType="num">
                                      <p:cBhvr additive="base">
                                        <p:cTn dur="1200"/>
                                        <p:tgtEl>
                                          <p:spTgt spid="280"/>
                                        </p:tgtEl>
                                        <p:attrNameLst>
                                          <p:attrName>ppt_h</p:attrName>
                                        </p:attrNameLst>
                                      </p:cBhvr>
                                      <p:tavLst>
                                        <p:tav fmla="" tm="0">
                                          <p:val>
                                            <p:strVal val="0"/>
                                          </p:val>
                                        </p:tav>
                                        <p:tav fmla="" tm="100000">
                                          <p:val>
                                            <p:strVal val="#ppt_h"/>
                                          </p:val>
                                        </p:tav>
                                      </p:tavLst>
                                    </p:anim>
                                  </p:childTnLst>
                                </p:cTn>
                              </p:par>
                            </p:childTnLst>
                          </p:cTn>
                        </p:par>
                        <p:par>
                          <p:cTn fill="hold">
                            <p:stCondLst>
                              <p:cond delay="1700"/>
                            </p:stCondLst>
                            <p:childTnLst>
                              <p:par>
                                <p:cTn fill="hold" nodeType="afterEffect" presetClass="entr" presetID="2" presetSubtype="8">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 calcmode="lin" valueType="num">
                                      <p:cBhvr additive="base">
                                        <p:cTn dur="300"/>
                                        <p:tgtEl>
                                          <p:spTgt spid="27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Aftercare</a:t>
            </a:r>
            <a:endParaRPr b="1"/>
          </a:p>
        </p:txBody>
      </p:sp>
      <p:sp>
        <p:nvSpPr>
          <p:cNvPr id="286" name="Google Shape;286;p36"/>
          <p:cNvSpPr txBox="1"/>
          <p:nvPr>
            <p:ph idx="1" type="body"/>
          </p:nvPr>
        </p:nvSpPr>
        <p:spPr>
          <a:xfrm>
            <a:off x="3340359" y="2006081"/>
            <a:ext cx="7677539" cy="2845838"/>
          </a:xfrm>
          <a:prstGeom prst="rect">
            <a:avLst/>
          </a:prstGeom>
          <a:noFill/>
          <a:ln>
            <a:noFill/>
          </a:ln>
        </p:spPr>
        <p:txBody>
          <a:bodyPr anchorCtr="0" anchor="t" bIns="45700" lIns="91425" spcFirstLastPara="1" rIns="91425" wrap="square" tIns="45700">
            <a:normAutofit/>
          </a:bodyPr>
          <a:lstStyle/>
          <a:p>
            <a:pPr indent="-50800" lvl="0" marL="228600" rtl="0" algn="ctr">
              <a:lnSpc>
                <a:spcPct val="90000"/>
              </a:lnSpc>
              <a:spcBef>
                <a:spcPts val="0"/>
              </a:spcBef>
              <a:spcAft>
                <a:spcPts val="0"/>
              </a:spcAft>
              <a:buSzPts val="2800"/>
              <a:buNone/>
            </a:pPr>
            <a:r>
              <a:rPr lang="en-US"/>
              <a:t>Little aftercare is needed following an x ray. In complicated x rays where contrast material is injected into a blood vessel, the individual may need to remain under medical care for a short while to assure that there is no allergic reaction to the contrast material and recovery is complete.</a:t>
            </a:r>
            <a:endParaRPr/>
          </a:p>
        </p:txBody>
      </p:sp>
      <p:sp>
        <p:nvSpPr>
          <p:cNvPr id="287" name="Google Shape;28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8" name="Google Shape;288;p36"/>
          <p:cNvPicPr preferRelativeResize="0"/>
          <p:nvPr/>
        </p:nvPicPr>
        <p:blipFill rotWithShape="1">
          <a:blip r:embed="rId3">
            <a:alphaModFix/>
          </a:blip>
          <a:srcRect b="0" l="0" r="0" t="0"/>
          <a:stretch/>
        </p:blipFill>
        <p:spPr>
          <a:xfrm>
            <a:off x="0" y="5245100"/>
            <a:ext cx="12192000" cy="1293812"/>
          </a:xfrm>
          <a:prstGeom prst="rect">
            <a:avLst/>
          </a:prstGeom>
          <a:noFill/>
          <a:ln>
            <a:noFill/>
          </a:ln>
        </p:spPr>
      </p:pic>
      <p:pic>
        <p:nvPicPr>
          <p:cNvPr id="289" name="Google Shape;289;p36"/>
          <p:cNvPicPr preferRelativeResize="0"/>
          <p:nvPr/>
        </p:nvPicPr>
        <p:blipFill rotWithShape="1">
          <a:blip r:embed="rId4">
            <a:alphaModFix/>
          </a:blip>
          <a:srcRect b="0" l="0" r="0" t="0"/>
          <a:stretch/>
        </p:blipFill>
        <p:spPr>
          <a:xfrm>
            <a:off x="335903" y="1598709"/>
            <a:ext cx="3354323" cy="33543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 calcmode="lin" valueType="num">
                                      <p:cBhvr additive="base">
                                        <p:cTn dur="500"/>
                                        <p:tgtEl>
                                          <p:spTgt spid="285">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85">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000"/>
                                        <p:tgtEl>
                                          <p:spTgt spid="289"/>
                                        </p:tgtEl>
                                        <p:attrNameLst>
                                          <p:attrName>ppt_w</p:attrName>
                                        </p:attrNameLst>
                                      </p:cBhvr>
                                      <p:tavLst>
                                        <p:tav fmla="" tm="0">
                                          <p:val>
                                            <p:strVal val="0"/>
                                          </p:val>
                                        </p:tav>
                                        <p:tav fmla="" tm="100000">
                                          <p:val>
                                            <p:strVal val="#ppt_w"/>
                                          </p:val>
                                        </p:tav>
                                      </p:tavLst>
                                    </p:anim>
                                    <p:anim calcmode="lin" valueType="num">
                                      <p:cBhvr additive="base">
                                        <p:cTn dur="1000"/>
                                        <p:tgtEl>
                                          <p:spTgt spid="289"/>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 calcmode="lin" valueType="num">
                                      <p:cBhvr additive="base">
                                        <p:cTn dur="400"/>
                                        <p:tgtEl>
                                          <p:spTgt spid="28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Limitation of the conventional X-ray </a:t>
            </a:r>
            <a:endParaRPr b="1"/>
          </a:p>
        </p:txBody>
      </p:sp>
      <p:sp>
        <p:nvSpPr>
          <p:cNvPr id="295" name="Google Shape;295;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71500" lvl="0" marL="749300" rtl="0" algn="l">
              <a:lnSpc>
                <a:spcPct val="90000"/>
              </a:lnSpc>
              <a:spcBef>
                <a:spcPts val="0"/>
              </a:spcBef>
              <a:spcAft>
                <a:spcPts val="0"/>
              </a:spcAft>
              <a:buSzPts val="2800"/>
              <a:buFont typeface="Arial"/>
              <a:buAutoNum type="romanUcPeriod"/>
            </a:pPr>
            <a:r>
              <a:rPr lang="en-US"/>
              <a:t>Requires long time to expose the Patient with </a:t>
            </a:r>
            <a:r>
              <a:rPr b="1" lang="en-US" u="sng"/>
              <a:t>high dose</a:t>
            </a:r>
            <a:r>
              <a:rPr lang="en-US"/>
              <a:t>.</a:t>
            </a:r>
            <a:endParaRPr/>
          </a:p>
          <a:p>
            <a:pPr indent="-393700" lvl="0" marL="749300" rtl="0" algn="l">
              <a:lnSpc>
                <a:spcPct val="90000"/>
              </a:lnSpc>
              <a:spcBef>
                <a:spcPts val="0"/>
              </a:spcBef>
              <a:spcAft>
                <a:spcPts val="0"/>
              </a:spcAft>
              <a:buSzPts val="2800"/>
              <a:buFont typeface="Arial"/>
              <a:buNone/>
            </a:pPr>
            <a:r>
              <a:t/>
            </a:r>
            <a:endParaRPr/>
          </a:p>
          <a:p>
            <a:pPr indent="-571500" lvl="0" marL="749300" rtl="0" algn="l">
              <a:lnSpc>
                <a:spcPct val="90000"/>
              </a:lnSpc>
              <a:spcBef>
                <a:spcPts val="0"/>
              </a:spcBef>
              <a:spcAft>
                <a:spcPts val="0"/>
              </a:spcAft>
              <a:buSzPts val="2800"/>
              <a:buFont typeface="Arial"/>
              <a:buAutoNum type="romanUcPeriod"/>
            </a:pPr>
            <a:r>
              <a:rPr lang="en-US"/>
              <a:t> Requires </a:t>
            </a:r>
            <a:r>
              <a:rPr b="1" lang="en-US" u="sng"/>
              <a:t>long time </a:t>
            </a:r>
            <a:r>
              <a:rPr lang="en-US"/>
              <a:t>to Develop the film. </a:t>
            </a:r>
            <a:endParaRPr/>
          </a:p>
          <a:p>
            <a:pPr indent="-393700" lvl="0" marL="749300" rtl="0" algn="l">
              <a:lnSpc>
                <a:spcPct val="90000"/>
              </a:lnSpc>
              <a:spcBef>
                <a:spcPts val="0"/>
              </a:spcBef>
              <a:spcAft>
                <a:spcPts val="0"/>
              </a:spcAft>
              <a:buSzPts val="2800"/>
              <a:buFont typeface="Arial"/>
              <a:buNone/>
            </a:pPr>
            <a:r>
              <a:t/>
            </a:r>
            <a:endParaRPr/>
          </a:p>
          <a:p>
            <a:pPr indent="-571500" lvl="0" marL="749300" rtl="0" algn="l">
              <a:lnSpc>
                <a:spcPct val="90000"/>
              </a:lnSpc>
              <a:spcBef>
                <a:spcPts val="0"/>
              </a:spcBef>
              <a:spcAft>
                <a:spcPts val="0"/>
              </a:spcAft>
              <a:buSzPts val="2800"/>
              <a:buFont typeface="Arial"/>
              <a:buAutoNum type="romanUcPeriod"/>
            </a:pPr>
            <a:r>
              <a:rPr lang="en-US"/>
              <a:t>It’s </a:t>
            </a:r>
            <a:r>
              <a:rPr b="1" lang="en-US" u="sng"/>
              <a:t>hard to recycle </a:t>
            </a:r>
            <a:r>
              <a:rPr lang="en-US"/>
              <a:t>the film. </a:t>
            </a:r>
            <a:endParaRPr/>
          </a:p>
          <a:p>
            <a:pPr indent="-393700" lvl="0" marL="749300" rtl="0" algn="l">
              <a:lnSpc>
                <a:spcPct val="90000"/>
              </a:lnSpc>
              <a:spcBef>
                <a:spcPts val="0"/>
              </a:spcBef>
              <a:spcAft>
                <a:spcPts val="0"/>
              </a:spcAft>
              <a:buSzPts val="2800"/>
              <a:buFont typeface="Arial"/>
              <a:buNone/>
            </a:pPr>
            <a:r>
              <a:t/>
            </a:r>
            <a:endParaRPr/>
          </a:p>
          <a:p>
            <a:pPr indent="-571500" lvl="0" marL="749300" rtl="0" algn="l">
              <a:lnSpc>
                <a:spcPct val="90000"/>
              </a:lnSpc>
              <a:spcBef>
                <a:spcPts val="0"/>
              </a:spcBef>
              <a:spcAft>
                <a:spcPts val="0"/>
              </a:spcAft>
              <a:buSzPts val="2800"/>
              <a:buFont typeface="Arial"/>
              <a:buAutoNum type="romanUcPeriod"/>
            </a:pPr>
            <a:r>
              <a:rPr lang="en-US"/>
              <a:t> </a:t>
            </a:r>
            <a:r>
              <a:rPr b="1" lang="en-US" u="sng"/>
              <a:t>Low</a:t>
            </a:r>
            <a:r>
              <a:rPr lang="en-US"/>
              <a:t> in image quality.</a:t>
            </a:r>
            <a:endParaRPr/>
          </a:p>
        </p:txBody>
      </p:sp>
      <p:sp>
        <p:nvSpPr>
          <p:cNvPr id="296" name="Google Shape;29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7" name="Google Shape;297;p37"/>
          <p:cNvPicPr preferRelativeResize="0"/>
          <p:nvPr/>
        </p:nvPicPr>
        <p:blipFill rotWithShape="1">
          <a:blip r:embed="rId3">
            <a:alphaModFix/>
          </a:blip>
          <a:srcRect b="0" l="0" r="0" t="0"/>
          <a:stretch/>
        </p:blipFill>
        <p:spPr>
          <a:xfrm>
            <a:off x="0" y="5530057"/>
            <a:ext cx="12192000" cy="1293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 calcmode="lin" valueType="num">
                                      <p:cBhvr additive="base">
                                        <p:cTn dur="1000"/>
                                        <p:tgtEl>
                                          <p:spTgt spid="294">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294">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 calcmode="lin" valueType="num">
                                      <p:cBhvr additive="base">
                                        <p:cTn dur="400"/>
                                        <p:tgtEl>
                                          <p:spTgt spid="29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00"/>
                            </p:stCondLst>
                            <p:childTnLst>
                              <p:par>
                                <p:cTn fill="hold" nodeType="afterEffect" presetClass="entr" presetID="2" presetSubtype="4">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 calcmode="lin" valueType="num">
                                      <p:cBhvr additive="base">
                                        <p:cTn dur="400"/>
                                        <p:tgtEl>
                                          <p:spTgt spid="29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00"/>
                            </p:stCondLst>
                            <p:childTnLst>
                              <p:par>
                                <p:cTn fill="hold" nodeType="afterEffect" presetClass="entr" presetID="2" presetSubtype="4">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 calcmode="lin" valueType="num">
                                      <p:cBhvr additive="base">
                                        <p:cTn dur="400"/>
                                        <p:tgtEl>
                                          <p:spTgt spid="295">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00"/>
                            </p:stCondLst>
                            <p:childTnLst>
                              <p:par>
                                <p:cTn fill="hold" nodeType="afterEffect" presetClass="entr" presetID="2" presetSubtype="4">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 calcmode="lin" valueType="num">
                                      <p:cBhvr additive="base">
                                        <p:cTn dur="400"/>
                                        <p:tgtEl>
                                          <p:spTgt spid="295">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600"/>
                            </p:stCondLst>
                            <p:childTnLst>
                              <p:par>
                                <p:cTn fill="hold" nodeType="afterEffect" presetClass="entr" presetID="2" presetSubtype="4">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 calcmode="lin" valueType="num">
                                      <p:cBhvr additive="base">
                                        <p:cTn dur="400"/>
                                        <p:tgtEl>
                                          <p:spTgt spid="295">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anim calcmode="lin" valueType="num">
                                      <p:cBhvr additive="base">
                                        <p:cTn dur="400"/>
                                        <p:tgtEl>
                                          <p:spTgt spid="295">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00"/>
                            </p:stCondLst>
                            <p:childTnLst>
                              <p:par>
                                <p:cTn fill="hold" nodeType="afterEffect" presetClass="entr" presetID="2" presetSubtype="4">
                                  <p:stCondLst>
                                    <p:cond delay="0"/>
                                  </p:stCondLst>
                                  <p:childTnLst>
                                    <p:set>
                                      <p:cBhvr>
                                        <p:cTn dur="1" fill="hold">
                                          <p:stCondLst>
                                            <p:cond delay="0"/>
                                          </p:stCondLst>
                                        </p:cTn>
                                        <p:tgtEl>
                                          <p:spTgt spid="295">
                                            <p:txEl>
                                              <p:pRg end="6" st="6"/>
                                            </p:txEl>
                                          </p:spTgt>
                                        </p:tgtEl>
                                        <p:attrNameLst>
                                          <p:attrName>style.visibility</p:attrName>
                                        </p:attrNameLst>
                                      </p:cBhvr>
                                      <p:to>
                                        <p:strVal val="visible"/>
                                      </p:to>
                                    </p:set>
                                    <p:anim calcmode="lin" valueType="num">
                                      <p:cBhvr additive="base">
                                        <p:cTn dur="400"/>
                                        <p:tgtEl>
                                          <p:spTgt spid="29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Factors affecting Image Quality</a:t>
            </a:r>
            <a:endParaRPr b="1"/>
          </a:p>
        </p:txBody>
      </p:sp>
      <p:sp>
        <p:nvSpPr>
          <p:cNvPr id="303" name="Google Shape;303;p3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 The x-ray beam is often described in terms of its quantity and its quality. The prime factors that affect x-ray quantity are </a:t>
            </a:r>
            <a:r>
              <a:rPr lang="en-US"/>
              <a:t>milliamperage seconds</a:t>
            </a:r>
            <a:r>
              <a:rPr lang="en-US"/>
              <a:t> (mAs), kilovoltage (kVp), source–image receptor distance (SID), and filtration. The factors that affect x-ray quality are kilovoltage and filtration.</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 • Note that kilovoltage and filtration affect both quantity and quality</a:t>
            </a:r>
            <a:endParaRPr/>
          </a:p>
        </p:txBody>
      </p:sp>
      <p:sp>
        <p:nvSpPr>
          <p:cNvPr id="304" name="Google Shape;30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5" name="Google Shape;305;p38"/>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500"/>
                                        <p:tgtEl>
                                          <p:spTgt spid="302"/>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 calcmode="lin" valueType="num">
                                      <p:cBhvr additive="base">
                                        <p:cTn dur="400"/>
                                        <p:tgtEl>
                                          <p:spTgt spid="30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
                            </p:stCondLst>
                            <p:childTnLst>
                              <p:par>
                                <p:cTn fill="hold" nodeType="afterEffect" presetClass="entr" presetID="2" presetSubtype="8">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 calcmode="lin" valueType="num">
                                      <p:cBhvr additive="base">
                                        <p:cTn dur="400"/>
                                        <p:tgtEl>
                                          <p:spTgt spid="30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
                            </p:stCondLst>
                            <p:childTnLst>
                              <p:par>
                                <p:cTn fill="hold" nodeType="afterEffect" presetClass="entr" presetID="2" presetSubtype="8">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 calcmode="lin" valueType="num">
                                      <p:cBhvr additive="base">
                                        <p:cTn dur="400"/>
                                        <p:tgtEl>
                                          <p:spTgt spid="30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1" name="Google Shape;311;p39"/>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
        <p:nvSpPr>
          <p:cNvPr id="312" name="Google Shape;312;p39"/>
          <p:cNvSpPr txBox="1"/>
          <p:nvPr/>
        </p:nvSpPr>
        <p:spPr>
          <a:xfrm>
            <a:off x="839755" y="1236822"/>
            <a:ext cx="4124100" cy="4525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Kilovolts (kVp)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Controls radiographic contrast</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Controls x-ray penetration</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Controls the quantity and quality of the x-ray beam</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Increased kVp results in increased quantity of photons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Increased kVp results in increased penetration of the body part </a:t>
            </a:r>
            <a:endParaRPr b="0" i="0" sz="2400" u="none" cap="none" strike="noStrike">
              <a:solidFill>
                <a:srgbClr val="000000"/>
              </a:solidFill>
              <a:latin typeface="Arial"/>
              <a:ea typeface="Arial"/>
              <a:cs typeface="Arial"/>
              <a:sym typeface="Arial"/>
            </a:endParaRPr>
          </a:p>
        </p:txBody>
      </p:sp>
      <p:sp>
        <p:nvSpPr>
          <p:cNvPr id="313" name="Google Shape;313;p39"/>
          <p:cNvSpPr txBox="1"/>
          <p:nvPr/>
        </p:nvSpPr>
        <p:spPr>
          <a:xfrm>
            <a:off x="5645021" y="1240971"/>
            <a:ext cx="5178600" cy="3047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Milliamperes (mA)</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Controls radiographic density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Controls quantity of x-rays produced</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Controlled by adjusting the filament heat</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Quantity of exposure is directly proportional to mA</a:t>
            </a:r>
            <a:endParaRPr b="0" i="0" sz="2400" u="none" cap="none" strike="noStrike">
              <a:solidFill>
                <a:srgbClr val="000000"/>
              </a:solidFill>
              <a:latin typeface="Arial"/>
              <a:ea typeface="Arial"/>
              <a:cs typeface="Arial"/>
              <a:sym typeface="Arial"/>
            </a:endParaRPr>
          </a:p>
        </p:txBody>
      </p:sp>
      <p:sp>
        <p:nvSpPr>
          <p:cNvPr id="314" name="Google Shape;314;p39"/>
          <p:cNvSpPr txBox="1"/>
          <p:nvPr/>
        </p:nvSpPr>
        <p:spPr>
          <a:xfrm>
            <a:off x="279918" y="223626"/>
            <a:ext cx="1054359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4400" cap="none" strike="noStrike">
                <a:solidFill>
                  <a:srgbClr val="000000"/>
                </a:solidFill>
                <a:latin typeface="Arial"/>
                <a:ea typeface="Arial"/>
                <a:cs typeface="Arial"/>
                <a:sym typeface="Arial"/>
              </a:rPr>
              <a:t>Factors affecting Image Quality</a:t>
            </a:r>
            <a:endParaRPr b="0" i="0" sz="4400"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 calcmode="lin" valueType="num">
                                      <p:cBhvr additive="base">
                                        <p:cTn dur="500"/>
                                        <p:tgtEl>
                                          <p:spTgt spid="314">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314">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 calcmode="lin" valueType="num">
                                      <p:cBhvr additive="base">
                                        <p:cTn dur="500"/>
                                        <p:tgtEl>
                                          <p:spTgt spid="312">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312">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 calcmode="lin" valueType="num">
                                      <p:cBhvr additive="base">
                                        <p:cTn dur="500"/>
                                        <p:tgtEl>
                                          <p:spTgt spid="312">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312">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 calcmode="lin" valueType="num">
                                      <p:cBhvr additive="base">
                                        <p:cTn dur="500"/>
                                        <p:tgtEl>
                                          <p:spTgt spid="312">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312">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 calcmode="lin" valueType="num">
                                      <p:cBhvr additive="base">
                                        <p:cTn dur="500"/>
                                        <p:tgtEl>
                                          <p:spTgt spid="312">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312">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 calcmode="lin" valueType="num">
                                      <p:cBhvr additive="base">
                                        <p:cTn dur="500"/>
                                        <p:tgtEl>
                                          <p:spTgt spid="312">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312">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 calcmode="lin" valueType="num">
                                      <p:cBhvr additive="base">
                                        <p:cTn dur="500"/>
                                        <p:tgtEl>
                                          <p:spTgt spid="312">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312">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 calcmode="lin" valueType="num">
                                      <p:cBhvr additive="base">
                                        <p:cTn dur="500"/>
                                        <p:tgtEl>
                                          <p:spTgt spid="313">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313">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 calcmode="lin" valueType="num">
                                      <p:cBhvr additive="base">
                                        <p:cTn dur="500"/>
                                        <p:tgtEl>
                                          <p:spTgt spid="313">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313">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 calcmode="lin" valueType="num">
                                      <p:cBhvr additive="base">
                                        <p:cTn dur="500"/>
                                        <p:tgtEl>
                                          <p:spTgt spid="313">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313">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 calcmode="lin" valueType="num">
                                      <p:cBhvr additive="base">
                                        <p:cTn dur="500"/>
                                        <p:tgtEl>
                                          <p:spTgt spid="313">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313">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 calcmode="lin" valueType="num">
                                      <p:cBhvr additive="base">
                                        <p:cTn dur="500"/>
                                        <p:tgtEl>
                                          <p:spTgt spid="313">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313">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20" name="Google Shape;320;p40"/>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
        <p:nvSpPr>
          <p:cNvPr id="321" name="Google Shape;321;p40"/>
          <p:cNvSpPr txBox="1"/>
          <p:nvPr/>
        </p:nvSpPr>
        <p:spPr>
          <a:xfrm>
            <a:off x="3159967" y="1959429"/>
            <a:ext cx="6559500" cy="2308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7200" u="none" cap="none" strike="noStrike">
                <a:solidFill>
                  <a:srgbClr val="000000"/>
                </a:solidFill>
                <a:latin typeface="Calibri"/>
                <a:ea typeface="Calibri"/>
                <a:cs typeface="Calibri"/>
                <a:sym typeface="Calibri"/>
              </a:rPr>
              <a:t>Thank </a:t>
            </a:r>
            <a:endParaRPr i="1"/>
          </a:p>
          <a:p>
            <a:pPr indent="0" lvl="0" marL="0" marR="0" rtl="0" algn="just">
              <a:lnSpc>
                <a:spcPct val="100000"/>
              </a:lnSpc>
              <a:spcBef>
                <a:spcPts val="0"/>
              </a:spcBef>
              <a:spcAft>
                <a:spcPts val="0"/>
              </a:spcAft>
              <a:buNone/>
            </a:pPr>
            <a:r>
              <a:rPr b="1" i="1" lang="en-US" sz="7200" u="none" cap="none" strike="noStrike">
                <a:solidFill>
                  <a:srgbClr val="000000"/>
                </a:solidFill>
                <a:latin typeface="Calibri"/>
                <a:ea typeface="Calibri"/>
                <a:cs typeface="Calibri"/>
                <a:sym typeface="Calibri"/>
              </a:rPr>
              <a:t>          You..</a:t>
            </a:r>
            <a:r>
              <a:rPr b="1" i="1" lang="en-US" sz="7200">
                <a:latin typeface="Calibri"/>
                <a:ea typeface="Calibri"/>
                <a:cs typeface="Calibri"/>
                <a:sym typeface="Calibri"/>
              </a:rPr>
              <a:t>.</a:t>
            </a:r>
            <a:endParaRPr b="1" i="1" sz="72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800"/>
                                        <p:tgtEl>
                                          <p:spTgt spid="321">
                                            <p:txEl>
                                              <p:pRg end="0" st="0"/>
                                            </p:txEl>
                                          </p:spTgt>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800"/>
                                        <p:tgtEl>
                                          <p:spTgt spid="32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400"/>
              <a:buFont typeface="Calibri"/>
              <a:buNone/>
            </a:pPr>
            <a:r>
              <a:rPr b="1" lang="en-US" u="sng">
                <a:solidFill>
                  <a:srgbClr val="000000"/>
                </a:solidFill>
              </a:rPr>
              <a:t>What are X-rays?</a:t>
            </a:r>
            <a:endParaRPr u="sng">
              <a:solidFill>
                <a:srgbClr val="000000"/>
              </a:solidFill>
            </a:endParaRPr>
          </a:p>
        </p:txBody>
      </p:sp>
      <p:sp>
        <p:nvSpPr>
          <p:cNvPr id="110" name="Google Shape;110;p15"/>
          <p:cNvSpPr txBox="1"/>
          <p:nvPr>
            <p:ph idx="1" type="body"/>
          </p:nvPr>
        </p:nvSpPr>
        <p:spPr>
          <a:xfrm>
            <a:off x="895725" y="1690700"/>
            <a:ext cx="10515600" cy="43512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rgbClr val="000000"/>
              </a:buClr>
              <a:buSzPts val="2600"/>
              <a:buChar char="•"/>
            </a:pPr>
            <a:r>
              <a:rPr lang="en-US" sz="2600">
                <a:solidFill>
                  <a:srgbClr val="000000"/>
                </a:solidFill>
              </a:rPr>
              <a:t>X rays are the ionizing electromagnetic radiation emitted from a highly evacuated high-voltage tube. Inner orbital electrons in the target anode are stimulated to emit x-radiation via bombardment by a stream of electrons from a heated cathode.</a:t>
            </a:r>
            <a:endParaRPr sz="2600">
              <a:solidFill>
                <a:srgbClr val="000000"/>
              </a:solidFill>
            </a:endParaRPr>
          </a:p>
          <a:p>
            <a:pPr indent="0" lvl="0" marL="342900" rtl="0" algn="l">
              <a:lnSpc>
                <a:spcPct val="90000"/>
              </a:lnSpc>
              <a:spcBef>
                <a:spcPts val="0"/>
              </a:spcBef>
              <a:spcAft>
                <a:spcPts val="0"/>
              </a:spcAft>
              <a:buSzPts val="1800"/>
              <a:buNone/>
            </a:pPr>
            <a:r>
              <a:t/>
            </a:r>
            <a:endParaRPr sz="2600">
              <a:solidFill>
                <a:srgbClr val="000000"/>
              </a:solidFill>
            </a:endParaRPr>
          </a:p>
          <a:p>
            <a:pPr indent="-342900" lvl="0" marL="342900" rtl="0" algn="l">
              <a:lnSpc>
                <a:spcPct val="90000"/>
              </a:lnSpc>
              <a:spcBef>
                <a:spcPts val="0"/>
              </a:spcBef>
              <a:spcAft>
                <a:spcPts val="0"/>
              </a:spcAft>
              <a:buClr>
                <a:srgbClr val="000000"/>
              </a:buClr>
              <a:buSzPts val="2600"/>
              <a:buFont typeface="Calibri"/>
              <a:buChar char="•"/>
            </a:pPr>
            <a:r>
              <a:rPr lang="en-US" sz="2600">
                <a:solidFill>
                  <a:srgbClr val="000000"/>
                </a:solidFill>
              </a:rPr>
              <a:t>Most x-rays have a wavelength of 0.01-10 nanometeres, corresponding frequencies in the range of 30 petahertz(3X10¹⁶ Hz) to 30 exahertz(3*X10¹⁹Hz) and energies in the range of 100eV to 100 keV.</a:t>
            </a:r>
            <a:endParaRPr sz="2600">
              <a:solidFill>
                <a:srgbClr val="000000"/>
              </a:solidFill>
            </a:endParaRPr>
          </a:p>
          <a:p>
            <a:pPr indent="0" lvl="0" marL="342900" rtl="0" algn="l">
              <a:lnSpc>
                <a:spcPct val="90000"/>
              </a:lnSpc>
              <a:spcBef>
                <a:spcPts val="0"/>
              </a:spcBef>
              <a:spcAft>
                <a:spcPts val="0"/>
              </a:spcAft>
              <a:buSzPts val="1800"/>
              <a:buNone/>
            </a:pPr>
            <a:r>
              <a:t/>
            </a:r>
            <a:endParaRPr sz="2600">
              <a:solidFill>
                <a:srgbClr val="000000"/>
              </a:solidFill>
            </a:endParaRPr>
          </a:p>
          <a:p>
            <a:pPr indent="-342900" lvl="0" marL="342900" rtl="0" algn="l">
              <a:lnSpc>
                <a:spcPct val="90000"/>
              </a:lnSpc>
              <a:spcBef>
                <a:spcPts val="0"/>
              </a:spcBef>
              <a:spcAft>
                <a:spcPts val="0"/>
              </a:spcAft>
              <a:buClr>
                <a:srgbClr val="000000"/>
              </a:buClr>
              <a:buSzPts val="2600"/>
              <a:buChar char="•"/>
            </a:pPr>
            <a:r>
              <a:rPr lang="en-US" sz="2600">
                <a:solidFill>
                  <a:srgbClr val="020621"/>
                </a:solidFill>
                <a:highlight>
                  <a:srgbClr val="FFFFFF"/>
                </a:highlight>
              </a:rPr>
              <a:t>The images show the parts of your body in different shades of black and white. This is because different tissues absorb different amounts of radiation.</a:t>
            </a:r>
            <a:endParaRPr sz="2600">
              <a:solidFill>
                <a:srgbClr val="000000"/>
              </a:solidFill>
            </a:endParaRPr>
          </a:p>
        </p:txBody>
      </p:sp>
      <p:sp>
        <p:nvSpPr>
          <p:cNvPr id="111" name="Google Shape;111;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2" name="Google Shape;112;p15"/>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1000"/>
                                        <p:tgtEl>
                                          <p:spTgt spid="1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838225" y="353625"/>
            <a:ext cx="10515600" cy="1325700"/>
          </a:xfrm>
          <a:prstGeom prst="rect">
            <a:avLst/>
          </a:prstGeom>
          <a:noFill/>
          <a:ln>
            <a:noFill/>
          </a:ln>
        </p:spPr>
        <p:txBody>
          <a:bodyPr anchorCtr="0" anchor="ctr" bIns="45700" lIns="91425" spcFirstLastPara="1" rIns="91425" wrap="square" tIns="45700">
            <a:normAutofit/>
          </a:bodyPr>
          <a:lstStyle/>
          <a:p>
            <a:pPr indent="0" lvl="0" marL="177800" rtl="0" algn="ctr">
              <a:lnSpc>
                <a:spcPct val="90000"/>
              </a:lnSpc>
              <a:spcBef>
                <a:spcPts val="0"/>
              </a:spcBef>
              <a:spcAft>
                <a:spcPts val="0"/>
              </a:spcAft>
              <a:buClr>
                <a:schemeClr val="dk1"/>
              </a:buClr>
              <a:buSzPts val="1100"/>
              <a:buFont typeface="Arial"/>
              <a:buNone/>
            </a:pPr>
            <a:r>
              <a:rPr b="1" lang="en-US" u="sng">
                <a:solidFill>
                  <a:srgbClr val="000000"/>
                </a:solidFill>
              </a:rPr>
              <a:t>A little history about X-rays</a:t>
            </a:r>
            <a:endParaRPr u="sng">
              <a:solidFill>
                <a:srgbClr val="000000"/>
              </a:solidFill>
            </a:endParaRPr>
          </a:p>
        </p:txBody>
      </p:sp>
      <p:sp>
        <p:nvSpPr>
          <p:cNvPr id="118" name="Google Shape;11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9" name="Google Shape;119;p16"/>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
        <p:nvSpPr>
          <p:cNvPr id="120" name="Google Shape;120;p16"/>
          <p:cNvSpPr txBox="1"/>
          <p:nvPr>
            <p:ph idx="1" type="body"/>
          </p:nvPr>
        </p:nvSpPr>
        <p:spPr>
          <a:xfrm>
            <a:off x="838200" y="1756575"/>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lang="en-US" sz="2600">
                <a:solidFill>
                  <a:srgbClr val="000000"/>
                </a:solidFill>
              </a:rPr>
              <a:t>As with many of mankind's monumental discoveries, X-ray technology was invented completely by accident. In 1895, a German physicist named Wilhelm Roentgen made the discovery while experimenting with electron beams in a gas discharge tube. Roentgen noticed that a fluorescent screen in his lab started to glow when the electron beam was turned on. This response in itself wasn't so surprising -- fluorescent material normally glows in reaction to electromagnetic radiation -- but Roentgen's tube was surrounded by heavy black cardboard. Roentgen assumed this would have blocked most of the radiation.</a:t>
            </a:r>
            <a:endParaRPr sz="2600">
              <a:solidFill>
                <a:srgbClr val="000000"/>
              </a:solidFill>
            </a:endParaRPr>
          </a:p>
          <a:p>
            <a:pPr indent="-50800" lvl="0" marL="228600" rtl="0" algn="l">
              <a:lnSpc>
                <a:spcPct val="90000"/>
              </a:lnSpc>
              <a:spcBef>
                <a:spcPts val="0"/>
              </a:spcBef>
              <a:spcAft>
                <a:spcPts val="0"/>
              </a:spcAft>
              <a:buClr>
                <a:schemeClr val="dk1"/>
              </a:buClr>
              <a:buSzPts val="2800"/>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6" name="Google Shape;126;p17"/>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
        <p:nvSpPr>
          <p:cNvPr id="127" name="Google Shape;127;p17"/>
          <p:cNvSpPr txBox="1"/>
          <p:nvPr>
            <p:ph idx="1" type="body"/>
          </p:nvPr>
        </p:nvSpPr>
        <p:spPr>
          <a:xfrm>
            <a:off x="763075" y="959900"/>
            <a:ext cx="10385400" cy="4351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3200"/>
              <a:buNone/>
            </a:pPr>
            <a:r>
              <a:rPr lang="en-US" sz="2600">
                <a:solidFill>
                  <a:srgbClr val="000000"/>
                </a:solidFill>
              </a:rPr>
              <a:t>    X-ray technology was discovered in 1895.  Roentgen placed various objects between the tube and the screen, and the screen still glowed. Finally, he put his hand in front of the tube, and saw the silhouette of his bones projected onto the fluorescent screen. Immediately after discovering X-rays themselves, he had discovered their most beneficial application. Roentgen's remarkable discovery precipitated one of the most important medical advancements in human history. X-ray technology lets doctors see straight through human tissue to examine broken bones, cavities and swallowed objects with extraordinary ease. Modified X-ray procedures can be used to examine softer tissue, such as the lungs, blood vessels or the intestines.</a:t>
            </a:r>
            <a:endParaRPr sz="26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2600">
              <a:solidFill>
                <a:srgbClr val="000000"/>
              </a:solidFill>
            </a:endParaRPr>
          </a:p>
          <a:p>
            <a:pPr indent="-342900" lvl="0" marL="342900" rtl="0" algn="just">
              <a:lnSpc>
                <a:spcPct val="100000"/>
              </a:lnSpc>
              <a:spcBef>
                <a:spcPts val="0"/>
              </a:spcBef>
              <a:spcAft>
                <a:spcPts val="0"/>
              </a:spcAft>
              <a:buClr>
                <a:schemeClr val="dk1"/>
              </a:buClr>
              <a:buSzPts val="3200"/>
              <a:buNone/>
            </a:pPr>
            <a:r>
              <a:t/>
            </a:r>
            <a:endParaRPr sz="3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2000">
                <a:solidFill>
                  <a:srgbClr val="000000"/>
                </a:solidFill>
              </a:rPr>
              <a:t>The first x-ray image obtained was of the hands of Wilhelm Roentgen's wife, taken on 22nd December,1895</a:t>
            </a:r>
            <a:endParaRPr sz="2000">
              <a:solidFill>
                <a:srgbClr val="000000"/>
              </a:solidFill>
            </a:endParaRPr>
          </a:p>
          <a:p>
            <a:pPr indent="0" lvl="0" marL="0" rtl="0" algn="l">
              <a:lnSpc>
                <a:spcPct val="90000"/>
              </a:lnSpc>
              <a:spcBef>
                <a:spcPts val="0"/>
              </a:spcBef>
              <a:spcAft>
                <a:spcPts val="0"/>
              </a:spcAft>
              <a:buClr>
                <a:schemeClr val="dk1"/>
              </a:buClr>
              <a:buSzPts val="4400"/>
              <a:buFont typeface="Arial"/>
              <a:buNone/>
            </a:pPr>
            <a:r>
              <a:t/>
            </a:r>
            <a:endParaRPr sz="2000">
              <a:solidFill>
                <a:srgbClr val="3B3835"/>
              </a:solidFill>
              <a:highlight>
                <a:srgbClr val="EEEEEE"/>
              </a:highlight>
            </a:endParaRPr>
          </a:p>
        </p:txBody>
      </p:sp>
      <p:sp>
        <p:nvSpPr>
          <p:cNvPr id="133" name="Google Shape;1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4" name="Google Shape;134;p18"/>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pic>
        <p:nvPicPr>
          <p:cNvPr id="135" name="Google Shape;135;p18"/>
          <p:cNvPicPr preferRelativeResize="0"/>
          <p:nvPr/>
        </p:nvPicPr>
        <p:blipFill rotWithShape="1">
          <a:blip r:embed="rId4">
            <a:alphaModFix/>
          </a:blip>
          <a:srcRect b="0" l="0" r="0" t="0"/>
          <a:stretch/>
        </p:blipFill>
        <p:spPr>
          <a:xfrm>
            <a:off x="838200" y="1227275"/>
            <a:ext cx="9460298" cy="472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400"/>
              <a:buFont typeface="Calibri"/>
              <a:buNone/>
            </a:pPr>
            <a:r>
              <a:rPr b="1" lang="en-US" u="sng">
                <a:solidFill>
                  <a:srgbClr val="000000"/>
                </a:solidFill>
              </a:rPr>
              <a:t>X-ray Tube</a:t>
            </a:r>
            <a:endParaRPr b="1" u="sng">
              <a:solidFill>
                <a:srgbClr val="000000"/>
              </a:solidFill>
            </a:endParaRPr>
          </a:p>
        </p:txBody>
      </p:sp>
      <p:sp>
        <p:nvSpPr>
          <p:cNvPr id="141" name="Google Shape;141;p19"/>
          <p:cNvSpPr txBox="1"/>
          <p:nvPr>
            <p:ph idx="1" type="body"/>
          </p:nvPr>
        </p:nvSpPr>
        <p:spPr>
          <a:xfrm>
            <a:off x="838200" y="1825625"/>
            <a:ext cx="10515600" cy="1074000"/>
          </a:xfrm>
          <a:prstGeom prst="rect">
            <a:avLst/>
          </a:prstGeom>
          <a:noFill/>
          <a:ln>
            <a:noFill/>
          </a:ln>
        </p:spPr>
        <p:txBody>
          <a:bodyPr anchorCtr="0" anchor="t" bIns="45700" lIns="91425" spcFirstLastPara="1" rIns="91425" wrap="square" tIns="45700">
            <a:normAutofit fontScale="47500" lnSpcReduction="20000"/>
          </a:bodyPr>
          <a:lstStyle/>
          <a:p>
            <a:pPr indent="-393954" lvl="0" marL="457200" rtl="0" algn="l">
              <a:lnSpc>
                <a:spcPct val="100000"/>
              </a:lnSpc>
              <a:spcBef>
                <a:spcPts val="0"/>
              </a:spcBef>
              <a:spcAft>
                <a:spcPts val="0"/>
              </a:spcAft>
              <a:buClr>
                <a:srgbClr val="000000"/>
              </a:buClr>
              <a:buSzPct val="100000"/>
              <a:buChar char="●"/>
            </a:pPr>
            <a:r>
              <a:rPr lang="en-US" sz="5481">
                <a:solidFill>
                  <a:srgbClr val="000000"/>
                </a:solidFill>
              </a:rPr>
              <a:t>An x-ray tube requires a source of electrons, a means to accelerate the electrons, and a target to stop the high-speed electrons. </a:t>
            </a:r>
            <a:endParaRPr sz="5481">
              <a:solidFill>
                <a:srgbClr val="000000"/>
              </a:solidFill>
            </a:endParaRPr>
          </a:p>
          <a:p>
            <a:pPr indent="-215900" lvl="0" marL="342900" rtl="0" algn="l">
              <a:lnSpc>
                <a:spcPct val="100000"/>
              </a:lnSpc>
              <a:spcBef>
                <a:spcPts val="400"/>
              </a:spcBef>
              <a:spcAft>
                <a:spcPts val="0"/>
              </a:spcAft>
              <a:buClr>
                <a:schemeClr val="lt1"/>
              </a:buClr>
              <a:buSzPct val="83333"/>
              <a:buFont typeface="Arial"/>
              <a:buNone/>
            </a:pPr>
            <a:r>
              <a:t/>
            </a:r>
            <a:endParaRPr sz="2400">
              <a:solidFill>
                <a:srgbClr val="000000"/>
              </a:solidFill>
            </a:endParaRPr>
          </a:p>
          <a:p>
            <a:pPr indent="-50800" lvl="0" marL="228600" rtl="0" algn="l">
              <a:lnSpc>
                <a:spcPct val="90000"/>
              </a:lnSpc>
              <a:spcBef>
                <a:spcPts val="0"/>
              </a:spcBef>
              <a:spcAft>
                <a:spcPts val="0"/>
              </a:spcAft>
              <a:buClr>
                <a:schemeClr val="dk1"/>
              </a:buClr>
              <a:buSzPct val="116665"/>
              <a:buNone/>
            </a:pPr>
            <a:r>
              <a:t/>
            </a:r>
            <a:endParaRPr sz="2400">
              <a:solidFill>
                <a:srgbClr val="000000"/>
              </a:solidFill>
            </a:endParaRPr>
          </a:p>
        </p:txBody>
      </p:sp>
      <p:sp>
        <p:nvSpPr>
          <p:cNvPr id="142" name="Google Shape;14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3" name="Google Shape;143;p19"/>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pic>
        <p:nvPicPr>
          <p:cNvPr id="144" name="Google Shape;144;p19"/>
          <p:cNvPicPr preferRelativeResize="0"/>
          <p:nvPr/>
        </p:nvPicPr>
        <p:blipFill rotWithShape="1">
          <a:blip r:embed="rId4">
            <a:alphaModFix/>
          </a:blip>
          <a:srcRect b="0" l="0" r="0" t="0"/>
          <a:stretch/>
        </p:blipFill>
        <p:spPr>
          <a:xfrm>
            <a:off x="3110013" y="2752850"/>
            <a:ext cx="5971974" cy="347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400"/>
              <a:buFont typeface="Calibri"/>
              <a:buNone/>
            </a:pPr>
            <a:r>
              <a:rPr b="1" lang="en-US" u="sng">
                <a:solidFill>
                  <a:srgbClr val="000000"/>
                </a:solidFill>
              </a:rPr>
              <a:t>X-ray interactions</a:t>
            </a:r>
            <a:endParaRPr b="1" u="sng">
              <a:solidFill>
                <a:srgbClr val="000000"/>
              </a:solidFill>
            </a:endParaRPr>
          </a:p>
        </p:txBody>
      </p:sp>
      <p:sp>
        <p:nvSpPr>
          <p:cNvPr id="150" name="Google Shape;15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1300"/>
              </a:spcBef>
              <a:spcAft>
                <a:spcPts val="0"/>
              </a:spcAft>
              <a:buClr>
                <a:schemeClr val="dk1"/>
              </a:buClr>
              <a:buSzPts val="2600"/>
              <a:buFont typeface="Arial"/>
              <a:buNone/>
            </a:pPr>
            <a:r>
              <a:rPr lang="en-US" sz="2600">
                <a:solidFill>
                  <a:srgbClr val="000000"/>
                </a:solidFill>
              </a:rPr>
              <a:t>  In passing through matter, energy is transferred from the incident x-ray photon to electrons and nuclei in the target material. An electron is ejected from the atom with the subsequent creation of an ion. There are three basic methods in which x-rays interact with matter: photoelectric effect, Compton scattering, and pair production.  All these interactions are bad for living cells. </a:t>
            </a:r>
            <a:endParaRPr>
              <a:solidFill>
                <a:srgbClr val="000000"/>
              </a:solidFill>
            </a:endParaRPr>
          </a:p>
        </p:txBody>
      </p:sp>
      <p:sp>
        <p:nvSpPr>
          <p:cNvPr id="151" name="Google Shape;15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2" name="Google Shape;152;p20"/>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 </a:t>
            </a:r>
            <a:r>
              <a:rPr b="1" lang="en-US" u="sng">
                <a:solidFill>
                  <a:srgbClr val="000000"/>
                </a:solidFill>
              </a:rPr>
              <a:t>X-ray machine</a:t>
            </a:r>
            <a:endParaRPr b="1" u="sng">
              <a:solidFill>
                <a:srgbClr val="000000"/>
              </a:solidFill>
            </a:endParaRPr>
          </a:p>
        </p:txBody>
      </p:sp>
      <p:sp>
        <p:nvSpPr>
          <p:cNvPr id="158" name="Google Shape;15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9" name="Google Shape;159;p21"/>
          <p:cNvPicPr preferRelativeResize="0"/>
          <p:nvPr/>
        </p:nvPicPr>
        <p:blipFill rotWithShape="1">
          <a:blip r:embed="rId3">
            <a:alphaModFix/>
          </a:blip>
          <a:srcRect b="0" l="0" r="0" t="0"/>
          <a:stretch/>
        </p:blipFill>
        <p:spPr>
          <a:xfrm>
            <a:off x="0" y="5544911"/>
            <a:ext cx="12192000" cy="1293812"/>
          </a:xfrm>
          <a:prstGeom prst="rect">
            <a:avLst/>
          </a:prstGeom>
          <a:noFill/>
          <a:ln>
            <a:noFill/>
          </a:ln>
        </p:spPr>
      </p:pic>
      <p:pic>
        <p:nvPicPr>
          <p:cNvPr id="160" name="Google Shape;160;p21"/>
          <p:cNvPicPr preferRelativeResize="0"/>
          <p:nvPr/>
        </p:nvPicPr>
        <p:blipFill rotWithShape="1">
          <a:blip r:embed="rId4">
            <a:alphaModFix/>
          </a:blip>
          <a:srcRect b="0" l="0" r="0" t="0"/>
          <a:stretch/>
        </p:blipFill>
        <p:spPr>
          <a:xfrm>
            <a:off x="2796125" y="1690700"/>
            <a:ext cx="6211601" cy="423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