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792AF-C3DF-4C5D-B474-32D62F57057E}">
  <a:tblStyle styleId="{889792AF-C3DF-4C5D-B474-32D62F5705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0B81BA-8AFB-4A07-B9ED-1ACC3149A2A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ce35ea41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c6ce35ea41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ce35ea41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c6ce35ea41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c6ce35ea41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gc6ce35ea4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Documents and Settings\Jaju\My Documents\Downloads\New dome.jpg" id="10" name="Google Shape;10;p1"/>
          <p:cNvPicPr preferRelativeResize="0"/>
          <p:nvPr/>
        </p:nvPicPr>
        <p:blipFill rotWithShape="1">
          <a:blip r:embed="rId1">
            <a:alphaModFix/>
          </a:blip>
          <a:srcRect b="0" l="0" r="0" t="0"/>
          <a:stretch/>
        </p:blipFill>
        <p:spPr>
          <a:xfrm>
            <a:off x="0" y="5334000"/>
            <a:ext cx="9144000" cy="1524000"/>
          </a:xfrm>
          <a:prstGeom prst="rect">
            <a:avLst/>
          </a:prstGeom>
          <a:noFill/>
          <a:ln>
            <a:noFill/>
          </a:ln>
        </p:spPr>
      </p:pic>
      <p:grpSp>
        <p:nvGrpSpPr>
          <p:cNvPr id="11" name="Google Shape;11;p1"/>
          <p:cNvGrpSpPr/>
          <p:nvPr/>
        </p:nvGrpSpPr>
        <p:grpSpPr>
          <a:xfrm>
            <a:off x="0" y="609600"/>
            <a:ext cx="9144000" cy="84304"/>
            <a:chOff x="0" y="982496"/>
            <a:chExt cx="9144000" cy="84304"/>
          </a:xfrm>
        </p:grpSpPr>
        <p:cxnSp>
          <p:nvCxnSpPr>
            <p:cNvPr id="12" name="Google Shape;12;p1"/>
            <p:cNvCxnSpPr/>
            <p:nvPr/>
          </p:nvCxnSpPr>
          <p:spPr>
            <a:xfrm flipH="1" rot="10800000">
              <a:off x="0" y="982496"/>
              <a:ext cx="9144000" cy="8104"/>
            </a:xfrm>
            <a:prstGeom prst="straightConnector1">
              <a:avLst/>
            </a:prstGeom>
            <a:noFill/>
            <a:ln cap="flat" cmpd="sng" w="47625">
              <a:solidFill>
                <a:srgbClr val="E36C09"/>
              </a:solidFill>
              <a:prstDash val="solid"/>
              <a:round/>
              <a:headEnd len="sm" w="sm" type="none"/>
              <a:tailEnd len="sm" w="sm" type="none"/>
            </a:ln>
          </p:spPr>
        </p:cxnSp>
        <p:sp>
          <p:nvSpPr>
            <p:cNvPr id="13" name="Google Shape;13;p1"/>
            <p:cNvSpPr/>
            <p:nvPr/>
          </p:nvSpPr>
          <p:spPr>
            <a:xfrm>
              <a:off x="0" y="990600"/>
              <a:ext cx="9144000" cy="76200"/>
            </a:xfrm>
            <a:prstGeom prst="rect">
              <a:avLst/>
            </a:prstGeom>
            <a:solidFill>
              <a:srgbClr val="FFC000">
                <a:alpha val="24705"/>
              </a:srgbClr>
            </a:solidFill>
            <a:ln cap="flat" cmpd="sng" w="25400">
              <a:solidFill>
                <a:srgbClr val="FFC000">
                  <a:alpha val="2666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 name="Google Shape;14;p1"/>
          <p:cNvSpPr/>
          <p:nvPr/>
        </p:nvSpPr>
        <p:spPr>
          <a:xfrm>
            <a:off x="0" y="5943600"/>
            <a:ext cx="457200" cy="457200"/>
          </a:xfrm>
          <a:prstGeom prst="ellipse">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
          <p:cNvSpPr txBox="1"/>
          <p:nvPr/>
        </p:nvSpPr>
        <p:spPr>
          <a:xfrm>
            <a:off x="-94032" y="6029528"/>
            <a:ext cx="63716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1" i="0" lang="en-IN" sz="1200" u="none" cap="none" strike="noStrike">
                <a:solidFill>
                  <a:schemeClr val="dk1"/>
                </a:solidFill>
                <a:latin typeface="Calibri"/>
                <a:ea typeface="Calibri"/>
                <a:cs typeface="Calibri"/>
                <a:sym typeface="Calibri"/>
              </a:rPr>
              <a:t>‹#›</a:t>
            </a:fld>
            <a:endParaRPr b="1"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graphicFrame>
        <p:nvGraphicFramePr>
          <p:cNvPr id="23" name="Google Shape;23;p3"/>
          <p:cNvGraphicFramePr/>
          <p:nvPr/>
        </p:nvGraphicFramePr>
        <p:xfrm>
          <a:off x="285721" y="188640"/>
          <a:ext cx="3000000" cy="3000000"/>
        </p:xfrm>
        <a:graphic>
          <a:graphicData uri="http://schemas.openxmlformats.org/drawingml/2006/table">
            <a:tbl>
              <a:tblPr>
                <a:noFill/>
                <a:tableStyleId>{889792AF-C3DF-4C5D-B474-32D62F57057E}</a:tableStyleId>
              </a:tblPr>
              <a:tblGrid>
                <a:gridCol w="642950"/>
                <a:gridCol w="449775"/>
                <a:gridCol w="407475"/>
                <a:gridCol w="538975"/>
                <a:gridCol w="389725"/>
                <a:gridCol w="711600"/>
                <a:gridCol w="2282950"/>
                <a:gridCol w="291575"/>
                <a:gridCol w="904375"/>
                <a:gridCol w="1953125"/>
              </a:tblGrid>
              <a:tr h="262625">
                <a:tc gridSpan="10">
                  <a:txBody>
                    <a:bodyPr/>
                    <a:lstStyle/>
                    <a:p>
                      <a:pPr indent="0" lvl="0" marL="0" marR="0" rtl="0" algn="ctr">
                        <a:spcBef>
                          <a:spcPts val="0"/>
                        </a:spcBef>
                        <a:spcAft>
                          <a:spcPts val="0"/>
                        </a:spcAft>
                        <a:buNone/>
                      </a:pPr>
                      <a:r>
                        <a:rPr b="0" i="0" lang="en-IN" sz="2200" u="none" cap="none" strike="noStrike">
                          <a:solidFill>
                            <a:srgbClr val="000000"/>
                          </a:solidFill>
                          <a:latin typeface="Calibri"/>
                          <a:ea typeface="Calibri"/>
                          <a:cs typeface="Calibri"/>
                          <a:sym typeface="Calibri"/>
                        </a:rPr>
                        <a:t>G H Raisoni College of Engineering and Management, Pune</a:t>
                      </a:r>
                      <a:endParaRPr b="0" i="0" sz="2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Calibri"/>
                        <a:buNone/>
                      </a:pPr>
                      <a:r>
                        <a:rPr b="0" i="0" lang="en-IN" sz="1400" u="none" cap="none" strike="noStrike">
                          <a:solidFill>
                            <a:srgbClr val="000000"/>
                          </a:solidFill>
                          <a:latin typeface="Calibri"/>
                          <a:ea typeface="Calibri"/>
                          <a:cs typeface="Calibri"/>
                          <a:sym typeface="Calibri"/>
                        </a:rPr>
                        <a:t>(An Autonomous Institute Affiliated to SPPU)</a:t>
                      </a:r>
                      <a:endParaRPr/>
                    </a:p>
                    <a:p>
                      <a:pPr indent="0" lvl="0" marL="0" marR="0" rtl="0" algn="ctr">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r>
              <a:tr h="324000">
                <a:tc gridSpan="10">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TAE Assessment Sheet for FY B Tech</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r>
              <a:tr h="342175">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SR.NO</a:t>
                      </a:r>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ROLL NO</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DIVISION</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3">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NAME OF THE STUDENT</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TAE NO</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POSTER/PRESENTATION</a:t>
                      </a:r>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2000">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 1</a:t>
                      </a:r>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 A69</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A </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3">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Soham Yugraj Tiwari </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rowSpan="4">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2 </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Presentation </a:t>
                      </a:r>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2000">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2</a:t>
                      </a:r>
                      <a:endParaRPr b="0" i="0" sz="1200" u="none" cap="none" strike="noStrike">
                        <a:solidFill>
                          <a:srgbClr val="000000"/>
                        </a:solidFill>
                        <a:latin typeface="Calibri"/>
                        <a:ea typeface="Calibri"/>
                        <a:cs typeface="Calibri"/>
                        <a:sym typeface="Calibri"/>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IN" sz="1200" u="none" cap="none" strike="noStrike"/>
                        <a:t>A70</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en-IN" sz="1200" u="none" cap="none" strike="noStrike"/>
                        <a:t>A</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3">
                  <a:txBody>
                    <a:bodyPr/>
                    <a:lstStyle/>
                    <a:p>
                      <a:pPr indent="0" lvl="0" marL="0" marR="0" rtl="0" algn="ctr">
                        <a:spcBef>
                          <a:spcPts val="0"/>
                        </a:spcBef>
                        <a:spcAft>
                          <a:spcPts val="0"/>
                        </a:spcAft>
                        <a:buNone/>
                      </a:pPr>
                      <a:r>
                        <a:rPr lang="en-IN" sz="1200" u="none" cap="none" strike="noStrike"/>
                        <a:t>Amaan Ayyub Nalband</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vMerge="1"/>
                <a:tc vMerge="1"/>
              </a:tr>
              <a:tr h="252000">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3</a:t>
                      </a:r>
                      <a:endParaRPr b="0" i="0" sz="1200" u="none" cap="none" strike="noStrike">
                        <a:solidFill>
                          <a:srgbClr val="000000"/>
                        </a:solidFill>
                        <a:latin typeface="Calibri"/>
                        <a:ea typeface="Calibri"/>
                        <a:cs typeface="Calibri"/>
                        <a:sym typeface="Calibri"/>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IN" sz="1200" u="none" cap="none" strike="noStrike"/>
                        <a:t>A71</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en-IN" sz="1200" u="none" cap="none" strike="noStrike"/>
                        <a:t>A</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3">
                  <a:txBody>
                    <a:bodyPr/>
                    <a:lstStyle/>
                    <a:p>
                      <a:pPr indent="0" lvl="0" marL="0" marR="0" rtl="0" algn="ctr">
                        <a:spcBef>
                          <a:spcPts val="0"/>
                        </a:spcBef>
                        <a:spcAft>
                          <a:spcPts val="0"/>
                        </a:spcAft>
                        <a:buNone/>
                      </a:pPr>
                      <a:r>
                        <a:rPr lang="en-IN" sz="1200" u="none" cap="none" strike="noStrike"/>
                        <a:t>Shravan Vijaypratap Singh</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vMerge="1"/>
                <a:tc vMerge="1"/>
              </a:tr>
              <a:tr h="252000">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4</a:t>
                      </a:r>
                      <a:endParaRPr b="0" i="0" sz="1200" u="none" cap="none" strike="noStrike">
                        <a:solidFill>
                          <a:srgbClr val="000000"/>
                        </a:solidFill>
                        <a:latin typeface="Calibri"/>
                        <a:ea typeface="Calibri"/>
                        <a:cs typeface="Calibri"/>
                        <a:sym typeface="Calibri"/>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IN" sz="1200" u="none" cap="none" strike="noStrike"/>
                        <a:t>A72</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en-IN" sz="1200" u="none" cap="none" strike="noStrike"/>
                        <a:t>A</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3">
                  <a:txBody>
                    <a:bodyPr/>
                    <a:lstStyle/>
                    <a:p>
                      <a:pPr indent="0" lvl="0" marL="0" marR="0" rtl="0" algn="ctr">
                        <a:spcBef>
                          <a:spcPts val="0"/>
                        </a:spcBef>
                        <a:spcAft>
                          <a:spcPts val="0"/>
                        </a:spcAft>
                        <a:buNone/>
                      </a:pPr>
                      <a:r>
                        <a:rPr lang="en-IN" sz="1200" u="none" cap="none" strike="noStrike"/>
                        <a:t>Pratik Rajesh Jade</a:t>
                      </a:r>
                      <a:endParaRPr sz="12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vMerge="1"/>
                <a:tc vMerge="1"/>
              </a:tr>
              <a:tr h="451675">
                <a:tc gridSpan="10">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Rubrics For Assessment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r>
              <a:tr h="656975">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CATEGORY</a:t>
                      </a:r>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Contents </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Presentation</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Spelling and pronunciation</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Oral Presentation</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TOTAL</a:t>
                      </a:r>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8550">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Maximum MARKS</a:t>
                      </a:r>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en-IN" sz="1400" u="none" cap="none" strike="noStrike">
                          <a:solidFill>
                            <a:srgbClr val="000000"/>
                          </a:solidFill>
                          <a:latin typeface="Calibri"/>
                          <a:ea typeface="Calibri"/>
                          <a:cs typeface="Calibri"/>
                          <a:sym typeface="Calibri"/>
                        </a:rPr>
                        <a:t>2</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en-IN" sz="1400" u="none" cap="none" strike="noStrike">
                          <a:solidFill>
                            <a:srgbClr val="000000"/>
                          </a:solidFill>
                          <a:latin typeface="Calibri"/>
                          <a:ea typeface="Calibri"/>
                          <a:cs typeface="Calibri"/>
                          <a:sym typeface="Calibri"/>
                        </a:rPr>
                        <a:t>1</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en-IN" sz="1400" u="none" cap="none" strike="noStrike">
                          <a:solidFill>
                            <a:srgbClr val="000000"/>
                          </a:solidFill>
                          <a:latin typeface="Calibri"/>
                          <a:ea typeface="Calibri"/>
                          <a:cs typeface="Calibri"/>
                          <a:sym typeface="Calibri"/>
                        </a:rPr>
                        <a:t>1</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en-IN" sz="1400" u="none" cap="none" strike="noStrike">
                          <a:solidFill>
                            <a:srgbClr val="000000"/>
                          </a:solidFill>
                          <a:latin typeface="Calibri"/>
                          <a:ea typeface="Calibri"/>
                          <a:cs typeface="Calibri"/>
                          <a:sym typeface="Calibri"/>
                        </a:rPr>
                        <a:t>1</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en-IN" sz="1400" u="none" cap="none" strike="noStrike">
                          <a:solidFill>
                            <a:srgbClr val="000000"/>
                          </a:solidFill>
                          <a:latin typeface="Calibri"/>
                          <a:ea typeface="Calibri"/>
                          <a:cs typeface="Calibri"/>
                          <a:sym typeface="Calibri"/>
                        </a:rPr>
                        <a:t>5</a:t>
                      </a:r>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8550">
                <a:tc grid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Marks obtained</a:t>
                      </a:r>
                      <a:endParaRPr b="0" i="0" sz="1200" u="none" cap="none" strike="noStrike">
                        <a:solidFill>
                          <a:srgbClr val="000000"/>
                        </a:solidFill>
                        <a:latin typeface="Calibri"/>
                        <a:ea typeface="Calibri"/>
                        <a:cs typeface="Calibri"/>
                        <a:sym typeface="Calibri"/>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0000">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rowSpan="2">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Teacher sign                               </a:t>
                      </a:r>
                      <a:endParaRPr/>
                    </a:p>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(With name and date)</a:t>
                      </a:r>
                      <a:endParaRPr/>
                    </a:p>
                  </a:txBody>
                  <a:tcPr marT="0" marB="0" marR="0" marL="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rowSpan="2">
                  <a:txBody>
                    <a:bodyPr/>
                    <a:lstStyle/>
                    <a:p>
                      <a:pPr indent="0" lvl="0" marL="0" marR="0" rtl="0" algn="ctr">
                        <a:spcBef>
                          <a:spcPts val="0"/>
                        </a:spcBef>
                        <a:spcAft>
                          <a:spcPts val="0"/>
                        </a:spcAft>
                        <a:buNone/>
                      </a:pPr>
                      <a:r>
                        <a:rPr b="0" i="0" lang="en-IN" sz="1200" u="none" cap="none" strike="noStrike">
                          <a:solidFill>
                            <a:srgbClr val="000000"/>
                          </a:solidFill>
                          <a:latin typeface="Calibri"/>
                          <a:ea typeface="Calibri"/>
                          <a:cs typeface="Calibri"/>
                          <a:sym typeface="Calibri"/>
                        </a:rPr>
                        <a:t> </a:t>
                      </a:r>
                      <a:endParaRPr/>
                    </a:p>
                  </a:txBody>
                  <a:tcPr marT="0" marB="0" marR="0" marL="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hMerge="1"/>
                <a:tc rowSpan="2" hMerge="1"/>
              </a:tr>
              <a:tr h="540000">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vMerge="1"/>
                <a:tc gridSpan="3" vMerge="1"/>
                <a:tc hMerge="1" vMerge="1"/>
                <a:tc hMerge="1" vMerge="1"/>
              </a:tr>
            </a:tbl>
          </a:graphicData>
        </a:graphic>
      </p:graphicFrame>
      <p:pic>
        <p:nvPicPr>
          <p:cNvPr descr="C:\Users\HoD_E&amp;TC\Pictures\RGI_Logo.jpg" id="24" name="Google Shape;24;p3"/>
          <p:cNvPicPr preferRelativeResize="0"/>
          <p:nvPr/>
        </p:nvPicPr>
        <p:blipFill rotWithShape="1">
          <a:blip r:embed="rId3">
            <a:alphaModFix/>
          </a:blip>
          <a:srcRect b="0" l="0" r="0" t="0"/>
          <a:stretch/>
        </p:blipFill>
        <p:spPr>
          <a:xfrm>
            <a:off x="-21502" y="32859"/>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25" name="Google Shape;25;p3"/>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03" name="Google Shape;103;p12"/>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04" name="Google Shape;104;p12"/>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pic>
        <p:nvPicPr>
          <p:cNvPr id="105" name="Google Shape;105;p12"/>
          <p:cNvPicPr preferRelativeResize="0"/>
          <p:nvPr/>
        </p:nvPicPr>
        <p:blipFill rotWithShape="1">
          <a:blip r:embed="rId5">
            <a:alphaModFix/>
          </a:blip>
          <a:srcRect b="0" l="0" r="0" t="0"/>
          <a:stretch/>
        </p:blipFill>
        <p:spPr>
          <a:xfrm>
            <a:off x="1214414" y="1772816"/>
            <a:ext cx="6480720" cy="4050450"/>
          </a:xfrm>
          <a:prstGeom prst="rect">
            <a:avLst/>
          </a:prstGeom>
          <a:noFill/>
          <a:ln>
            <a:noFill/>
          </a:ln>
        </p:spPr>
      </p:pic>
      <p:sp>
        <p:nvSpPr>
          <p:cNvPr id="106" name="Google Shape;106;p12"/>
          <p:cNvSpPr txBox="1"/>
          <p:nvPr/>
        </p:nvSpPr>
        <p:spPr>
          <a:xfrm>
            <a:off x="1475656" y="941150"/>
            <a:ext cx="61926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Some of the Typical TEM models</a:t>
            </a:r>
            <a:endParaRPr b="1"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12" name="Google Shape;112;p13"/>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13" name="Google Shape;113;p13"/>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14" name="Google Shape;114;p13"/>
          <p:cNvSpPr txBox="1"/>
          <p:nvPr/>
        </p:nvSpPr>
        <p:spPr>
          <a:xfrm>
            <a:off x="2520900" y="897700"/>
            <a:ext cx="4671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TEM Sample </a:t>
            </a:r>
            <a:r>
              <a:rPr b="1" lang="en-IN" sz="3200">
                <a:solidFill>
                  <a:schemeClr val="dk1"/>
                </a:solidFill>
                <a:latin typeface="Calibri"/>
                <a:ea typeface="Calibri"/>
                <a:cs typeface="Calibri"/>
                <a:sym typeface="Calibri"/>
              </a:rPr>
              <a:t>Preparation</a:t>
            </a:r>
            <a:endParaRPr b="1" sz="3200">
              <a:solidFill>
                <a:schemeClr val="dk1"/>
              </a:solidFill>
              <a:latin typeface="Calibri"/>
              <a:ea typeface="Calibri"/>
              <a:cs typeface="Calibri"/>
              <a:sym typeface="Calibri"/>
            </a:endParaRPr>
          </a:p>
        </p:txBody>
      </p:sp>
      <p:sp>
        <p:nvSpPr>
          <p:cNvPr id="115" name="Google Shape;115;p13"/>
          <p:cNvSpPr txBox="1"/>
          <p:nvPr/>
        </p:nvSpPr>
        <p:spPr>
          <a:xfrm>
            <a:off x="503562" y="1873235"/>
            <a:ext cx="81369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The TEM sample should be thin, so special care must be taken while cutting a thin slice so that the specimen is not deformed during its preparation. Some common techniques are:-</a:t>
            </a:r>
            <a:endParaRPr sz="2400"/>
          </a:p>
          <a:p>
            <a:pPr indent="-381000" lvl="0" marL="457200" marR="0" rtl="0" algn="l">
              <a:spcBef>
                <a:spcPts val="0"/>
              </a:spcBef>
              <a:spcAft>
                <a:spcPts val="0"/>
              </a:spcAft>
              <a:buClr>
                <a:schemeClr val="dk1"/>
              </a:buClr>
              <a:buSzPts val="2400"/>
              <a:buFont typeface="Calibri"/>
              <a:buAutoNum type="alphaUcPeriod"/>
            </a:pPr>
            <a:r>
              <a:rPr b="1" lang="en-IN" sz="2400">
                <a:solidFill>
                  <a:schemeClr val="dk1"/>
                </a:solidFill>
                <a:latin typeface="Calibri"/>
                <a:ea typeface="Calibri"/>
                <a:cs typeface="Calibri"/>
                <a:sym typeface="Calibri"/>
              </a:rPr>
              <a:t>SPARK CUTTER</a:t>
            </a:r>
            <a:r>
              <a:rPr lang="en-IN" sz="2400">
                <a:solidFill>
                  <a:schemeClr val="dk1"/>
                </a:solidFill>
                <a:latin typeface="Calibri"/>
                <a:ea typeface="Calibri"/>
                <a:cs typeface="Calibri"/>
                <a:sym typeface="Calibri"/>
              </a:rPr>
              <a:t>: - In this, electric discharge between a wire and the specimen is used to cut the metal by removing small particles of metal from the surface of the specimen.</a:t>
            </a:r>
            <a:endParaRPr sz="2400"/>
          </a:p>
          <a:p>
            <a:pPr indent="-381000" lvl="0" marL="457200" marR="0" rtl="0" algn="l">
              <a:spcBef>
                <a:spcPts val="0"/>
              </a:spcBef>
              <a:spcAft>
                <a:spcPts val="0"/>
              </a:spcAft>
              <a:buClr>
                <a:schemeClr val="dk1"/>
              </a:buClr>
              <a:buSzPts val="2400"/>
              <a:buFont typeface="Calibri"/>
              <a:buAutoNum type="alphaUcPeriod"/>
            </a:pPr>
            <a:r>
              <a:rPr b="1" lang="en-IN" sz="2400">
                <a:solidFill>
                  <a:schemeClr val="dk1"/>
                </a:solidFill>
                <a:latin typeface="Calibri"/>
                <a:ea typeface="Calibri"/>
                <a:cs typeface="Calibri"/>
                <a:sym typeface="Calibri"/>
              </a:rPr>
              <a:t>FOCUSED ION BEAM (FIB):- </a:t>
            </a:r>
            <a:r>
              <a:rPr lang="en-IN" sz="2400">
                <a:solidFill>
                  <a:schemeClr val="dk1"/>
                </a:solidFill>
                <a:latin typeface="Calibri"/>
                <a:ea typeface="Calibri"/>
                <a:cs typeface="Calibri"/>
                <a:sym typeface="Calibri"/>
              </a:rPr>
              <a:t>A thin slice of the sample is cut by an ion beam on a scanning ion microscope. The main advantage of this method is that it allows selective thinning at desired locations by cutting trenches in the sample.</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nvSpPr>
        <p:spPr>
          <a:xfrm>
            <a:off x="395536" y="116632"/>
            <a:ext cx="83529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21" name="Google Shape;121;p14"/>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22" name="Google Shape;122;p14"/>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23" name="Google Shape;123;p14"/>
          <p:cNvSpPr txBox="1"/>
          <p:nvPr/>
        </p:nvSpPr>
        <p:spPr>
          <a:xfrm>
            <a:off x="2154300" y="964763"/>
            <a:ext cx="48354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sz="3400">
                <a:solidFill>
                  <a:schemeClr val="dk1"/>
                </a:solidFill>
                <a:latin typeface="Calibri"/>
                <a:ea typeface="Calibri"/>
                <a:cs typeface="Calibri"/>
                <a:sym typeface="Calibri"/>
              </a:rPr>
              <a:t>Some Basic Requirements </a:t>
            </a:r>
            <a:endParaRPr b="1" sz="3400">
              <a:solidFill>
                <a:schemeClr val="dk1"/>
              </a:solidFill>
              <a:latin typeface="Calibri"/>
              <a:ea typeface="Calibri"/>
              <a:cs typeface="Calibri"/>
              <a:sym typeface="Calibri"/>
            </a:endParaRPr>
          </a:p>
        </p:txBody>
      </p:sp>
      <p:sp>
        <p:nvSpPr>
          <p:cNvPr id="124" name="Google Shape;124;p14"/>
          <p:cNvSpPr txBox="1"/>
          <p:nvPr/>
        </p:nvSpPr>
        <p:spPr>
          <a:xfrm>
            <a:off x="395537" y="1867860"/>
            <a:ext cx="8136900" cy="34170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Cleaning the surface of the specimen.</a:t>
            </a:r>
            <a:endParaRPr sz="2400"/>
          </a:p>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The proper cleaning of the surface of the sample is important because the surface can contain a variety of unwanted deposits, such as dust, silt, media components or other contaminants. </a:t>
            </a:r>
            <a:endParaRPr sz="2400"/>
          </a:p>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The best way to clean the surface of specimen from contaminants is to carefully rinse them three times for 10 min in 0.1M cacodylic acid buffer (pH 7.3) at room temperature.</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30" name="Google Shape;130;p15"/>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31" name="Google Shape;131;p15"/>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32" name="Google Shape;132;p15"/>
          <p:cNvSpPr txBox="1"/>
          <p:nvPr/>
        </p:nvSpPr>
        <p:spPr>
          <a:xfrm>
            <a:off x="395537" y="1440134"/>
            <a:ext cx="8244300" cy="45252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a:t>
            </a:r>
            <a:r>
              <a:rPr lang="en-IN" sz="2400">
                <a:solidFill>
                  <a:schemeClr val="dk1"/>
                </a:solidFill>
                <a:latin typeface="Calibri"/>
                <a:ea typeface="Calibri"/>
                <a:cs typeface="Calibri"/>
                <a:sym typeface="Calibri"/>
              </a:rPr>
              <a:t>hickness</a:t>
            </a:r>
            <a:r>
              <a:rPr lang="en-IN" sz="2400">
                <a:solidFill>
                  <a:schemeClr val="dk1"/>
                </a:solidFill>
                <a:latin typeface="Calibri"/>
                <a:ea typeface="Calibri"/>
                <a:cs typeface="Calibri"/>
                <a:sym typeface="Calibri"/>
              </a:rPr>
              <a:t> of the specimen: The transmission of unscattered electrons is inversely </a:t>
            </a:r>
            <a:r>
              <a:rPr lang="en-IN" sz="2400">
                <a:solidFill>
                  <a:schemeClr val="dk1"/>
                </a:solidFill>
                <a:latin typeface="Calibri"/>
                <a:ea typeface="Calibri"/>
                <a:cs typeface="Calibri"/>
                <a:sym typeface="Calibri"/>
              </a:rPr>
              <a:t>proportional</a:t>
            </a:r>
            <a:r>
              <a:rPr lang="en-IN" sz="2400">
                <a:solidFill>
                  <a:schemeClr val="dk1"/>
                </a:solidFill>
                <a:latin typeface="Calibri"/>
                <a:ea typeface="Calibri"/>
                <a:cs typeface="Calibri"/>
                <a:sym typeface="Calibri"/>
              </a:rPr>
              <a:t> to the specimen thickness. </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Orientation, atomic arrangements and phases present:</a:t>
            </a:r>
            <a:endParaRPr sz="2400"/>
          </a:p>
          <a:p>
            <a:pPr indent="0" lvl="0" marL="457200" marR="0" rtl="0" algn="just">
              <a:spcBef>
                <a:spcPts val="0"/>
              </a:spcBef>
              <a:spcAft>
                <a:spcPts val="0"/>
              </a:spcAft>
              <a:buNone/>
            </a:pPr>
            <a:r>
              <a:rPr lang="en-IN" sz="2400">
                <a:solidFill>
                  <a:schemeClr val="dk1"/>
                </a:solidFill>
                <a:latin typeface="Calibri"/>
                <a:ea typeface="Calibri"/>
                <a:cs typeface="Calibri"/>
                <a:sym typeface="Calibri"/>
              </a:rPr>
              <a:t>Given by incident electrons that are scattered by specimen atoms in an elastic fashion. These electrons follow </a:t>
            </a:r>
            <a:r>
              <a:rPr i="1" lang="en-IN" sz="2400">
                <a:solidFill>
                  <a:schemeClr val="dk1"/>
                </a:solidFill>
                <a:latin typeface="Calibri"/>
                <a:ea typeface="Calibri"/>
                <a:cs typeface="Calibri"/>
                <a:sym typeface="Calibri"/>
              </a:rPr>
              <a:t>Bragg's Law</a:t>
            </a:r>
            <a:endParaRPr i="1" sz="2400"/>
          </a:p>
          <a:p>
            <a:pPr indent="0" lvl="0" marL="457200" marR="0" rtl="0" algn="just">
              <a:spcBef>
                <a:spcPts val="0"/>
              </a:spcBef>
              <a:spcAft>
                <a:spcPts val="0"/>
              </a:spcAft>
              <a:buNone/>
            </a:pPr>
            <a:r>
              <a:rPr lang="en-IN" sz="2400">
                <a:solidFill>
                  <a:srgbClr val="434343"/>
                </a:solidFill>
                <a:latin typeface="Calibri"/>
                <a:ea typeface="Calibri"/>
                <a:cs typeface="Calibri"/>
                <a:sym typeface="Calibri"/>
              </a:rPr>
              <a:t> nλ=2dSinθ</a:t>
            </a:r>
            <a:r>
              <a:rPr lang="en-IN" sz="2400">
                <a:solidFill>
                  <a:schemeClr val="dk1"/>
                </a:solidFill>
                <a:latin typeface="Calibri"/>
                <a:ea typeface="Calibri"/>
                <a:cs typeface="Calibri"/>
                <a:sym typeface="Calibri"/>
              </a:rPr>
              <a:t> .</a:t>
            </a:r>
            <a:endParaRPr sz="2400"/>
          </a:p>
          <a:p>
            <a:pPr indent="0" lvl="0" marL="457200" marR="0" rtl="0" algn="just">
              <a:spcBef>
                <a:spcPts val="0"/>
              </a:spcBef>
              <a:spcAft>
                <a:spcPts val="0"/>
              </a:spcAft>
              <a:buNone/>
            </a:pPr>
            <a:r>
              <a:rPr lang="en-IN" sz="2400">
                <a:solidFill>
                  <a:schemeClr val="dk1"/>
                </a:solidFill>
                <a:latin typeface="Calibri"/>
                <a:ea typeface="Calibri"/>
                <a:cs typeface="Calibri"/>
                <a:sym typeface="Calibri"/>
              </a:rPr>
              <a:t>The incident electrons that are scattered by the same atomic spacing will be scattered by the same angle. These scattered electrons can be collated using magnetic lenses to form a pattern of spots; each spot corresponding to a specific atomic spacing (a plane).</a:t>
            </a:r>
            <a:endParaRPr sz="2400">
              <a:solidFill>
                <a:schemeClr val="dk1"/>
              </a:solidFill>
              <a:latin typeface="Calibri"/>
              <a:ea typeface="Calibri"/>
              <a:cs typeface="Calibri"/>
              <a:sym typeface="Calibri"/>
            </a:endParaRPr>
          </a:p>
        </p:txBody>
      </p:sp>
      <p:sp>
        <p:nvSpPr>
          <p:cNvPr id="133" name="Google Shape;133;p15"/>
          <p:cNvSpPr txBox="1"/>
          <p:nvPr/>
        </p:nvSpPr>
        <p:spPr>
          <a:xfrm>
            <a:off x="1191001" y="824525"/>
            <a:ext cx="67620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Calibri"/>
                <a:ea typeface="Calibri"/>
                <a:cs typeface="Calibri"/>
                <a:sym typeface="Calibri"/>
              </a:rPr>
              <a:t>What Information Can TEM Provide?</a:t>
            </a:r>
            <a:endParaRPr b="1" sz="3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395536" y="116632"/>
            <a:ext cx="83529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39" name="Google Shape;139;p16"/>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40" name="Google Shape;140;p16"/>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41" name="Google Shape;141;p16"/>
          <p:cNvSpPr txBox="1"/>
          <p:nvPr/>
        </p:nvSpPr>
        <p:spPr>
          <a:xfrm>
            <a:off x="395525" y="1458750"/>
            <a:ext cx="8352900" cy="3940500"/>
          </a:xfrm>
          <a:prstGeom prst="rect">
            <a:avLst/>
          </a:prstGeom>
          <a:noFill/>
          <a:ln>
            <a:noFill/>
          </a:ln>
        </p:spPr>
        <p:txBody>
          <a:bodyPr anchorCtr="0" anchor="t" bIns="45700" lIns="91425" spcFirstLastPara="1" rIns="91425" wrap="square" tIns="45700">
            <a:spAutoFit/>
          </a:bodyPr>
          <a:lstStyle/>
          <a:p>
            <a:pPr indent="-387350" lvl="0" marL="457200" marR="0" rtl="0" algn="just">
              <a:spcBef>
                <a:spcPts val="0"/>
              </a:spcBef>
              <a:spcAft>
                <a:spcPts val="0"/>
              </a:spcAft>
              <a:buClr>
                <a:schemeClr val="dk1"/>
              </a:buClr>
              <a:buSzPts val="2500"/>
              <a:buFont typeface="Calibri"/>
              <a:buAutoNum type="arabicPeriod" startAt="3"/>
            </a:pPr>
            <a:r>
              <a:rPr lang="en-IN" sz="2500">
                <a:solidFill>
                  <a:schemeClr val="dk1"/>
                </a:solidFill>
                <a:latin typeface="Calibri"/>
                <a:ea typeface="Calibri"/>
                <a:cs typeface="Calibri"/>
                <a:sym typeface="Calibri"/>
              </a:rPr>
              <a:t>Inelastically scattered electrons can be utilized in two ways: Electron Energy Loss Spectroscopy (EELS) and Kikuchi Bands.</a:t>
            </a:r>
            <a:endParaRPr sz="25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2500">
              <a:solidFill>
                <a:schemeClr val="dk1"/>
              </a:solidFill>
              <a:latin typeface="Calibri"/>
              <a:ea typeface="Calibri"/>
              <a:cs typeface="Calibri"/>
              <a:sym typeface="Calibri"/>
            </a:endParaRPr>
          </a:p>
          <a:p>
            <a:pPr indent="-387350" lvl="0" marL="457200" marR="0" rtl="0" algn="just">
              <a:spcBef>
                <a:spcPts val="0"/>
              </a:spcBef>
              <a:spcAft>
                <a:spcPts val="0"/>
              </a:spcAft>
              <a:buClr>
                <a:schemeClr val="dk1"/>
              </a:buClr>
              <a:buSzPts val="2500"/>
              <a:buFont typeface="Calibri"/>
              <a:buAutoNum type="arabicPeriod" startAt="3"/>
            </a:pPr>
            <a:r>
              <a:rPr lang="en-IN" sz="2500">
                <a:solidFill>
                  <a:schemeClr val="dk1"/>
                </a:solidFill>
                <a:latin typeface="Calibri"/>
                <a:ea typeface="Calibri"/>
                <a:cs typeface="Calibri"/>
                <a:sym typeface="Calibri"/>
              </a:rPr>
              <a:t>Elemental composition and atomic bonding state:</a:t>
            </a:r>
            <a:endParaRPr sz="2500"/>
          </a:p>
          <a:p>
            <a:pPr indent="0" lvl="0" marL="457200" marR="0" rtl="0" algn="just">
              <a:spcBef>
                <a:spcPts val="0"/>
              </a:spcBef>
              <a:spcAft>
                <a:spcPts val="0"/>
              </a:spcAft>
              <a:buNone/>
            </a:pPr>
            <a:r>
              <a:rPr lang="en-IN" sz="2500">
                <a:solidFill>
                  <a:schemeClr val="dk1"/>
                </a:solidFill>
                <a:latin typeface="Calibri"/>
                <a:ea typeface="Calibri"/>
                <a:cs typeface="Calibri"/>
                <a:sym typeface="Calibri"/>
              </a:rPr>
              <a:t>Determined by analyzing the energy with spectroscope attached under the electron microscope (Electron Energy Loss Spectroscopy). By selecting electrons with a specific loss energy, element distribution in specimen can be visualized.</a:t>
            </a:r>
            <a:endParaRPr sz="2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47" name="Google Shape;147;p17"/>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48" name="Google Shape;148;p17"/>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cxnSp>
        <p:nvCxnSpPr>
          <p:cNvPr id="149" name="Google Shape;149;p17"/>
          <p:cNvCxnSpPr/>
          <p:nvPr/>
        </p:nvCxnSpPr>
        <p:spPr>
          <a:xfrm>
            <a:off x="3850295" y="2103141"/>
            <a:ext cx="0" cy="1224136"/>
          </a:xfrm>
          <a:prstGeom prst="straightConnector1">
            <a:avLst/>
          </a:prstGeom>
          <a:noFill/>
          <a:ln cap="flat" cmpd="sng" w="9525">
            <a:solidFill>
              <a:srgbClr val="BD4B48"/>
            </a:solidFill>
            <a:prstDash val="solid"/>
            <a:round/>
            <a:headEnd len="sm" w="sm" type="none"/>
            <a:tailEnd len="med" w="med" type="triangle"/>
          </a:ln>
        </p:spPr>
      </p:cxnSp>
      <p:sp>
        <p:nvSpPr>
          <p:cNvPr id="150" name="Google Shape;150;p17"/>
          <p:cNvSpPr/>
          <p:nvPr/>
        </p:nvSpPr>
        <p:spPr>
          <a:xfrm>
            <a:off x="2981608" y="3329608"/>
            <a:ext cx="1944216" cy="28803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7"/>
          <p:cNvSpPr/>
          <p:nvPr/>
        </p:nvSpPr>
        <p:spPr>
          <a:xfrm>
            <a:off x="3778288" y="3337880"/>
            <a:ext cx="144014" cy="288032"/>
          </a:xfrm>
          <a:prstGeom prst="ellipse">
            <a:avLst/>
          </a:prstGeom>
          <a:solidFill>
            <a:srgbClr val="FFFF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2" name="Google Shape;152;p17"/>
          <p:cNvCxnSpPr/>
          <p:nvPr/>
        </p:nvCxnSpPr>
        <p:spPr>
          <a:xfrm>
            <a:off x="3851919" y="3645024"/>
            <a:ext cx="0" cy="1080120"/>
          </a:xfrm>
          <a:prstGeom prst="straightConnector1">
            <a:avLst/>
          </a:prstGeom>
          <a:noFill/>
          <a:ln cap="flat" cmpd="sng" w="9525">
            <a:solidFill>
              <a:srgbClr val="BD4B48"/>
            </a:solidFill>
            <a:prstDash val="solid"/>
            <a:round/>
            <a:headEnd len="sm" w="sm" type="none"/>
            <a:tailEnd len="med" w="med" type="triangle"/>
          </a:ln>
        </p:spPr>
      </p:cxnSp>
      <p:cxnSp>
        <p:nvCxnSpPr>
          <p:cNvPr id="153" name="Google Shape;153;p17"/>
          <p:cNvCxnSpPr/>
          <p:nvPr/>
        </p:nvCxnSpPr>
        <p:spPr>
          <a:xfrm>
            <a:off x="4274434" y="3634183"/>
            <a:ext cx="759535" cy="977787"/>
          </a:xfrm>
          <a:prstGeom prst="straightConnector1">
            <a:avLst/>
          </a:prstGeom>
          <a:noFill/>
          <a:ln cap="flat" cmpd="sng" w="9525">
            <a:solidFill>
              <a:srgbClr val="F5913F"/>
            </a:solidFill>
            <a:prstDash val="solid"/>
            <a:round/>
            <a:headEnd len="sm" w="sm" type="none"/>
            <a:tailEnd len="med" w="med" type="triangle"/>
          </a:ln>
        </p:spPr>
      </p:cxnSp>
      <p:cxnSp>
        <p:nvCxnSpPr>
          <p:cNvPr id="154" name="Google Shape;154;p17"/>
          <p:cNvCxnSpPr/>
          <p:nvPr/>
        </p:nvCxnSpPr>
        <p:spPr>
          <a:xfrm flipH="1">
            <a:off x="2501768" y="3668365"/>
            <a:ext cx="900099" cy="936104"/>
          </a:xfrm>
          <a:prstGeom prst="straightConnector1">
            <a:avLst/>
          </a:prstGeom>
          <a:noFill/>
          <a:ln cap="flat" cmpd="sng" w="9525">
            <a:solidFill>
              <a:srgbClr val="97B853"/>
            </a:solidFill>
            <a:prstDash val="solid"/>
            <a:round/>
            <a:headEnd len="sm" w="sm" type="none"/>
            <a:tailEnd len="med" w="med" type="triangle"/>
          </a:ln>
        </p:spPr>
      </p:cxnSp>
      <p:cxnSp>
        <p:nvCxnSpPr>
          <p:cNvPr id="155" name="Google Shape;155;p17"/>
          <p:cNvCxnSpPr/>
          <p:nvPr/>
        </p:nvCxnSpPr>
        <p:spPr>
          <a:xfrm rot="10800000">
            <a:off x="3851919" y="5177457"/>
            <a:ext cx="0" cy="359204"/>
          </a:xfrm>
          <a:prstGeom prst="straightConnector1">
            <a:avLst/>
          </a:prstGeom>
          <a:noFill/>
          <a:ln cap="flat" cmpd="sng" w="9525">
            <a:solidFill>
              <a:srgbClr val="4A7DBA"/>
            </a:solidFill>
            <a:prstDash val="solid"/>
            <a:round/>
            <a:headEnd len="sm" w="sm" type="none"/>
            <a:tailEnd len="med" w="med" type="triangle"/>
          </a:ln>
        </p:spPr>
      </p:cxnSp>
      <p:cxnSp>
        <p:nvCxnSpPr>
          <p:cNvPr id="156" name="Google Shape;156;p17"/>
          <p:cNvCxnSpPr/>
          <p:nvPr/>
        </p:nvCxnSpPr>
        <p:spPr>
          <a:xfrm rot="10800000">
            <a:off x="2823296" y="4944974"/>
            <a:ext cx="824643" cy="576064"/>
          </a:xfrm>
          <a:prstGeom prst="straightConnector1">
            <a:avLst/>
          </a:prstGeom>
          <a:noFill/>
          <a:ln cap="flat" cmpd="sng" w="9525">
            <a:solidFill>
              <a:srgbClr val="4A7DBA"/>
            </a:solidFill>
            <a:prstDash val="solid"/>
            <a:round/>
            <a:headEnd len="sm" w="sm" type="none"/>
            <a:tailEnd len="med" w="med" type="triangle"/>
          </a:ln>
        </p:spPr>
      </p:cxnSp>
      <p:cxnSp>
        <p:nvCxnSpPr>
          <p:cNvPr id="157" name="Google Shape;157;p17"/>
          <p:cNvCxnSpPr/>
          <p:nvPr/>
        </p:nvCxnSpPr>
        <p:spPr>
          <a:xfrm flipH="1" rot="10800000">
            <a:off x="3985767" y="4980398"/>
            <a:ext cx="864098" cy="556263"/>
          </a:xfrm>
          <a:prstGeom prst="straightConnector1">
            <a:avLst/>
          </a:prstGeom>
          <a:noFill/>
          <a:ln cap="flat" cmpd="sng" w="9525">
            <a:solidFill>
              <a:srgbClr val="4A7DBA"/>
            </a:solidFill>
            <a:prstDash val="solid"/>
            <a:round/>
            <a:headEnd len="sm" w="sm" type="none"/>
            <a:tailEnd len="med" w="med" type="triangle"/>
          </a:ln>
        </p:spPr>
      </p:cxnSp>
      <p:sp>
        <p:nvSpPr>
          <p:cNvPr id="158" name="Google Shape;158;p17"/>
          <p:cNvSpPr txBox="1"/>
          <p:nvPr/>
        </p:nvSpPr>
        <p:spPr>
          <a:xfrm>
            <a:off x="3070839" y="5602833"/>
            <a:ext cx="156216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Transmitted Electron</a:t>
            </a:r>
            <a:endParaRPr sz="1100">
              <a:solidFill>
                <a:schemeClr val="dk1"/>
              </a:solidFill>
              <a:latin typeface="Calibri"/>
              <a:ea typeface="Calibri"/>
              <a:cs typeface="Calibri"/>
              <a:sym typeface="Calibri"/>
            </a:endParaRPr>
          </a:p>
        </p:txBody>
      </p:sp>
      <p:sp>
        <p:nvSpPr>
          <p:cNvPr id="159" name="Google Shape;159;p17"/>
          <p:cNvSpPr txBox="1"/>
          <p:nvPr/>
        </p:nvSpPr>
        <p:spPr>
          <a:xfrm>
            <a:off x="3373699" y="4816763"/>
            <a:ext cx="12241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Unscattered e-</a:t>
            </a:r>
            <a:endParaRPr sz="1100">
              <a:solidFill>
                <a:schemeClr val="dk1"/>
              </a:solidFill>
              <a:latin typeface="Calibri"/>
              <a:ea typeface="Calibri"/>
              <a:cs typeface="Calibri"/>
              <a:sym typeface="Calibri"/>
            </a:endParaRPr>
          </a:p>
        </p:txBody>
      </p:sp>
      <p:sp>
        <p:nvSpPr>
          <p:cNvPr id="160" name="Google Shape;160;p17"/>
          <p:cNvSpPr txBox="1"/>
          <p:nvPr/>
        </p:nvSpPr>
        <p:spPr>
          <a:xfrm>
            <a:off x="4417816" y="4611201"/>
            <a:ext cx="218377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Elastically scattered electron</a:t>
            </a:r>
            <a:endParaRPr sz="1100">
              <a:solidFill>
                <a:schemeClr val="dk1"/>
              </a:solidFill>
              <a:latin typeface="Calibri"/>
              <a:ea typeface="Calibri"/>
              <a:cs typeface="Calibri"/>
              <a:sym typeface="Calibri"/>
            </a:endParaRPr>
          </a:p>
        </p:txBody>
      </p:sp>
      <p:sp>
        <p:nvSpPr>
          <p:cNvPr id="161" name="Google Shape;161;p17"/>
          <p:cNvSpPr txBox="1"/>
          <p:nvPr/>
        </p:nvSpPr>
        <p:spPr>
          <a:xfrm>
            <a:off x="1547664" y="4637555"/>
            <a:ext cx="223224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Elastically scattered electron</a:t>
            </a:r>
            <a:endParaRPr sz="1100">
              <a:solidFill>
                <a:schemeClr val="dk1"/>
              </a:solidFill>
              <a:latin typeface="Calibri"/>
              <a:ea typeface="Calibri"/>
              <a:cs typeface="Calibri"/>
              <a:sym typeface="Calibri"/>
            </a:endParaRPr>
          </a:p>
        </p:txBody>
      </p:sp>
      <p:sp>
        <p:nvSpPr>
          <p:cNvPr id="162" name="Google Shape;162;p17"/>
          <p:cNvSpPr txBox="1"/>
          <p:nvPr/>
        </p:nvSpPr>
        <p:spPr>
          <a:xfrm>
            <a:off x="5722504" y="3354571"/>
            <a:ext cx="122413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Sample</a:t>
            </a:r>
            <a:endParaRPr sz="1200">
              <a:solidFill>
                <a:schemeClr val="dk1"/>
              </a:solidFill>
              <a:latin typeface="Calibri"/>
              <a:ea typeface="Calibri"/>
              <a:cs typeface="Calibri"/>
              <a:sym typeface="Calibri"/>
            </a:endParaRPr>
          </a:p>
        </p:txBody>
      </p:sp>
      <p:sp>
        <p:nvSpPr>
          <p:cNvPr id="163" name="Google Shape;163;p17"/>
          <p:cNvSpPr txBox="1"/>
          <p:nvPr/>
        </p:nvSpPr>
        <p:spPr>
          <a:xfrm>
            <a:off x="3158310" y="1864749"/>
            <a:ext cx="223224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Incident electron beam</a:t>
            </a:r>
            <a:endParaRPr sz="1100">
              <a:solidFill>
                <a:schemeClr val="dk1"/>
              </a:solidFill>
              <a:latin typeface="Calibri"/>
              <a:ea typeface="Calibri"/>
              <a:cs typeface="Calibri"/>
              <a:sym typeface="Calibri"/>
            </a:endParaRPr>
          </a:p>
        </p:txBody>
      </p:sp>
      <p:cxnSp>
        <p:nvCxnSpPr>
          <p:cNvPr id="164" name="Google Shape;164;p17"/>
          <p:cNvCxnSpPr/>
          <p:nvPr/>
        </p:nvCxnSpPr>
        <p:spPr>
          <a:xfrm rot="10800000">
            <a:off x="1986204" y="3473624"/>
            <a:ext cx="1746296" cy="0"/>
          </a:xfrm>
          <a:prstGeom prst="straightConnector1">
            <a:avLst/>
          </a:prstGeom>
          <a:noFill/>
          <a:ln cap="flat" cmpd="sng" w="9525">
            <a:solidFill>
              <a:schemeClr val="dk1"/>
            </a:solidFill>
            <a:prstDash val="solid"/>
            <a:round/>
            <a:headEnd len="sm" w="sm" type="none"/>
            <a:tailEnd len="sm" w="sm" type="none"/>
          </a:ln>
        </p:spPr>
      </p:cxnSp>
      <p:sp>
        <p:nvSpPr>
          <p:cNvPr id="165" name="Google Shape;165;p17"/>
          <p:cNvSpPr txBox="1"/>
          <p:nvPr/>
        </p:nvSpPr>
        <p:spPr>
          <a:xfrm>
            <a:off x="804700" y="3362266"/>
            <a:ext cx="1299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Interaction volume</a:t>
            </a:r>
            <a:endParaRPr sz="1100">
              <a:solidFill>
                <a:schemeClr val="dk1"/>
              </a:solidFill>
              <a:latin typeface="Calibri"/>
              <a:ea typeface="Calibri"/>
              <a:cs typeface="Calibri"/>
              <a:sym typeface="Calibri"/>
            </a:endParaRPr>
          </a:p>
        </p:txBody>
      </p:sp>
      <p:cxnSp>
        <p:nvCxnSpPr>
          <p:cNvPr id="166" name="Google Shape;166;p17"/>
          <p:cNvCxnSpPr/>
          <p:nvPr/>
        </p:nvCxnSpPr>
        <p:spPr>
          <a:xfrm>
            <a:off x="4955575" y="3493071"/>
            <a:ext cx="822669" cy="17485"/>
          </a:xfrm>
          <a:prstGeom prst="straightConnector1">
            <a:avLst/>
          </a:prstGeom>
          <a:noFill/>
          <a:ln cap="flat" cmpd="sng" w="9525">
            <a:solidFill>
              <a:schemeClr val="dk1"/>
            </a:solidFill>
            <a:prstDash val="solid"/>
            <a:round/>
            <a:headEnd len="sm" w="sm" type="none"/>
            <a:tailEnd len="sm" w="sm" type="none"/>
          </a:ln>
        </p:spPr>
      </p:cxnSp>
      <p:sp>
        <p:nvSpPr>
          <p:cNvPr id="167" name="Google Shape;167;p17"/>
          <p:cNvSpPr/>
          <p:nvPr/>
        </p:nvSpPr>
        <p:spPr>
          <a:xfrm flipH="1">
            <a:off x="2383143" y="3912462"/>
            <a:ext cx="186233" cy="271419"/>
          </a:xfrm>
          <a:prstGeom prst="down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7"/>
          <p:cNvSpPr txBox="1"/>
          <p:nvPr/>
        </p:nvSpPr>
        <p:spPr>
          <a:xfrm>
            <a:off x="1813233" y="3817340"/>
            <a:ext cx="8000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Calibri"/>
                <a:ea typeface="Calibri"/>
                <a:cs typeface="Calibri"/>
                <a:sym typeface="Calibri"/>
              </a:rPr>
              <a:t>Fall (TEM)</a:t>
            </a:r>
            <a:endParaRPr b="1" sz="1200">
              <a:solidFill>
                <a:schemeClr val="dk1"/>
              </a:solidFill>
              <a:latin typeface="Calibri"/>
              <a:ea typeface="Calibri"/>
              <a:cs typeface="Calibri"/>
              <a:sym typeface="Calibri"/>
            </a:endParaRPr>
          </a:p>
        </p:txBody>
      </p:sp>
      <p:sp>
        <p:nvSpPr>
          <p:cNvPr id="169" name="Google Shape;169;p17"/>
          <p:cNvSpPr txBox="1"/>
          <p:nvPr/>
        </p:nvSpPr>
        <p:spPr>
          <a:xfrm>
            <a:off x="1336300" y="819612"/>
            <a:ext cx="619774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dk1"/>
                </a:solidFill>
                <a:latin typeface="Calibri"/>
                <a:ea typeface="Calibri"/>
                <a:cs typeface="Calibri"/>
                <a:sym typeface="Calibri"/>
              </a:rPr>
              <a:t>What Information Can TEM Provide?</a:t>
            </a:r>
            <a:endParaRPr b="1" sz="2800">
              <a:solidFill>
                <a:schemeClr val="dk1"/>
              </a:solidFill>
              <a:latin typeface="Calibri"/>
              <a:ea typeface="Calibri"/>
              <a:cs typeface="Calibri"/>
              <a:sym typeface="Calibri"/>
            </a:endParaRPr>
          </a:p>
        </p:txBody>
      </p:sp>
      <p:sp>
        <p:nvSpPr>
          <p:cNvPr id="170" name="Google Shape;170;p17"/>
          <p:cNvSpPr/>
          <p:nvPr/>
        </p:nvSpPr>
        <p:spPr>
          <a:xfrm>
            <a:off x="6660232" y="2204864"/>
            <a:ext cx="2304254" cy="2972593"/>
          </a:xfrm>
          <a:prstGeom prst="roundRect">
            <a:avLst>
              <a:gd fmla="val 16667" name="adj"/>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400">
                <a:solidFill>
                  <a:schemeClr val="lt1"/>
                </a:solidFill>
                <a:latin typeface="Calibri"/>
                <a:ea typeface="Calibri"/>
                <a:cs typeface="Calibri"/>
                <a:sym typeface="Calibri"/>
              </a:rPr>
              <a:t>REACTIONS</a:t>
            </a:r>
            <a:r>
              <a:rPr lang="en-IN" sz="2400">
                <a:solidFill>
                  <a:schemeClr val="lt1"/>
                </a:solidFill>
                <a:latin typeface="Calibri"/>
                <a:ea typeface="Calibri"/>
                <a:cs typeface="Calibri"/>
                <a:sym typeface="Calibri"/>
              </a:rPr>
              <a:t> ON THE BOTTOM SIDE ARE EXAMINED IN THIN OR FOIL SPECIMEN (TEM)</a:t>
            </a:r>
            <a:endParaRPr sz="24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76" name="Google Shape;176;p18"/>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77" name="Google Shape;177;p18"/>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78" name="Google Shape;178;p18"/>
          <p:cNvSpPr txBox="1"/>
          <p:nvPr/>
        </p:nvSpPr>
        <p:spPr>
          <a:xfrm>
            <a:off x="2195736" y="824537"/>
            <a:ext cx="46326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Calibri"/>
                <a:ea typeface="Calibri"/>
                <a:cs typeface="Calibri"/>
                <a:sym typeface="Calibri"/>
              </a:rPr>
              <a:t>Limitations of TEM</a:t>
            </a:r>
            <a:endParaRPr sz="1600"/>
          </a:p>
        </p:txBody>
      </p:sp>
      <p:sp>
        <p:nvSpPr>
          <p:cNvPr id="179" name="Google Shape;179;p18"/>
          <p:cNvSpPr txBox="1"/>
          <p:nvPr/>
        </p:nvSpPr>
        <p:spPr>
          <a:xfrm>
            <a:off x="208000" y="1440124"/>
            <a:ext cx="9144000" cy="48948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Sampling: </a:t>
            </a:r>
            <a:r>
              <a:rPr lang="en-IN" sz="2400">
                <a:solidFill>
                  <a:schemeClr val="dk1"/>
                </a:solidFill>
                <a:latin typeface="Calibri"/>
                <a:ea typeface="Calibri"/>
                <a:cs typeface="Calibri"/>
                <a:sym typeface="Calibri"/>
              </a:rPr>
              <a:t>Very small sample size. But fortunately we are dealing with nanostructures.</a:t>
            </a:r>
            <a:endParaRPr sz="2400"/>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Interpreting transmission images: </a:t>
            </a:r>
            <a:r>
              <a:rPr lang="en-IN" sz="2400">
                <a:solidFill>
                  <a:schemeClr val="dk1"/>
                </a:solidFill>
                <a:latin typeface="Calibri"/>
                <a:ea typeface="Calibri"/>
                <a:cs typeface="Calibri"/>
                <a:sym typeface="Calibri"/>
              </a:rPr>
              <a:t>TEM presents 2D images of 3D specimens.</a:t>
            </a:r>
            <a:endParaRPr sz="2400"/>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Electron Beam damage and Safety:</a:t>
            </a:r>
            <a:r>
              <a:rPr lang="en-IN" sz="2400">
                <a:solidFill>
                  <a:schemeClr val="dk1"/>
                </a:solidFill>
                <a:latin typeface="Calibri"/>
                <a:ea typeface="Calibri"/>
                <a:cs typeface="Calibri"/>
                <a:sym typeface="Calibri"/>
              </a:rPr>
              <a:t> TEM is a potential dangerous instrument that generates radiation level that is enough to kill human being.</a:t>
            </a:r>
            <a:endParaRPr sz="2400"/>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Specimen preparation:</a:t>
            </a:r>
            <a:r>
              <a:rPr lang="en-IN" sz="2400">
                <a:solidFill>
                  <a:schemeClr val="dk1"/>
                </a:solidFill>
                <a:latin typeface="Calibri"/>
                <a:ea typeface="Calibri"/>
                <a:cs typeface="Calibri"/>
                <a:sym typeface="Calibri"/>
              </a:rPr>
              <a:t> Your specimens have to be thin, very thin (has to be electron transparent) if you are going to get any information.</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185" name="Google Shape;185;p19"/>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186" name="Google Shape;186;p19"/>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187" name="Google Shape;187;p19"/>
          <p:cNvSpPr txBox="1"/>
          <p:nvPr/>
        </p:nvSpPr>
        <p:spPr>
          <a:xfrm>
            <a:off x="991798" y="2417375"/>
            <a:ext cx="71604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9600">
                <a:solidFill>
                  <a:schemeClr val="dk1"/>
                </a:solidFill>
                <a:latin typeface="Calibri"/>
                <a:ea typeface="Calibri"/>
                <a:cs typeface="Calibri"/>
                <a:sym typeface="Calibri"/>
              </a:rPr>
              <a:t>Thank You</a:t>
            </a:r>
            <a:endParaRPr sz="9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4"/>
          <p:cNvSpPr txBox="1"/>
          <p:nvPr/>
        </p:nvSpPr>
        <p:spPr>
          <a:xfrm>
            <a:off x="395536" y="116632"/>
            <a:ext cx="83529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31" name="Google Shape;31;p4"/>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32" name="Google Shape;32;p4"/>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33" name="Google Shape;33;p4"/>
          <p:cNvSpPr txBox="1"/>
          <p:nvPr/>
        </p:nvSpPr>
        <p:spPr>
          <a:xfrm>
            <a:off x="238800" y="1936850"/>
            <a:ext cx="86664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sz="6000">
                <a:solidFill>
                  <a:schemeClr val="dk1"/>
                </a:solidFill>
                <a:latin typeface="Century"/>
                <a:ea typeface="Century"/>
                <a:cs typeface="Century"/>
                <a:sym typeface="Century"/>
              </a:rPr>
              <a:t>Transmission Electron Microscopy (TEM) </a:t>
            </a:r>
            <a:r>
              <a:rPr b="1" lang="en-IN" sz="6000" u="sng">
                <a:solidFill>
                  <a:schemeClr val="dk1"/>
                </a:solidFill>
                <a:latin typeface="Century"/>
                <a:ea typeface="Century"/>
                <a:cs typeface="Century"/>
                <a:sym typeface="Century"/>
              </a:rPr>
              <a:t> </a:t>
            </a:r>
            <a:endParaRPr sz="4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pic>
        <p:nvPicPr>
          <p:cNvPr descr="C:\Users\HoD_E&amp;TC\Pictures\RGI_Logo.jpg" id="38" name="Google Shape;38;p5"/>
          <p:cNvPicPr preferRelativeResize="0"/>
          <p:nvPr/>
        </p:nvPicPr>
        <p:blipFill rotWithShape="1">
          <a:blip r:embed="rId3">
            <a:alphaModFix/>
          </a:blip>
          <a:srcRect b="0" l="0" r="0" t="0"/>
          <a:stretch/>
        </p:blipFill>
        <p:spPr>
          <a:xfrm>
            <a:off x="-21502" y="32859"/>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39" name="Google Shape;39;p5"/>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40" name="Google Shape;40;p5"/>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cap="none" strike="noStrike">
                <a:solidFill>
                  <a:srgbClr val="000000"/>
                </a:solidFill>
                <a:latin typeface="Calibri"/>
                <a:ea typeface="Calibri"/>
                <a:cs typeface="Calibri"/>
                <a:sym typeface="Calibri"/>
              </a:rPr>
              <a:t>G H Raisoni College of Engineering and Management, Pune</a:t>
            </a:r>
            <a:endParaRPr/>
          </a:p>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1" name="Google Shape;41;p5"/>
          <p:cNvSpPr txBox="1"/>
          <p:nvPr/>
        </p:nvSpPr>
        <p:spPr>
          <a:xfrm>
            <a:off x="714300" y="2236875"/>
            <a:ext cx="7715400" cy="34170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0"/>
              </a:spcBef>
              <a:spcAft>
                <a:spcPts val="0"/>
              </a:spcAft>
              <a:buClr>
                <a:schemeClr val="dk1"/>
              </a:buClr>
              <a:buSzPts val="2400"/>
              <a:buFont typeface="Calibri"/>
              <a:buAutoNum type="arabicPeriod"/>
            </a:pPr>
            <a:r>
              <a:rPr b="0" i="0" lang="en-IN" sz="2400" u="none" cap="none" strike="noStrike">
                <a:solidFill>
                  <a:schemeClr val="dk1"/>
                </a:solidFill>
                <a:latin typeface="Calibri"/>
                <a:ea typeface="Calibri"/>
                <a:cs typeface="Calibri"/>
                <a:sym typeface="Calibri"/>
              </a:rPr>
              <a:t>Introduction And Definition.</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Theoretical</a:t>
            </a:r>
            <a:r>
              <a:rPr lang="en-IN" sz="2400">
                <a:solidFill>
                  <a:schemeClr val="dk1"/>
                </a:solidFill>
                <a:latin typeface="Calibri"/>
                <a:ea typeface="Calibri"/>
                <a:cs typeface="Calibri"/>
                <a:sym typeface="Calibri"/>
              </a:rPr>
              <a:t> Background.</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Difference between light microscope and electron microscope.</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Construction.</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Design of Transmission Electron.</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TEM Sample </a:t>
            </a:r>
            <a:r>
              <a:rPr lang="en-IN" sz="2400">
                <a:solidFill>
                  <a:schemeClr val="dk1"/>
                </a:solidFill>
                <a:latin typeface="Calibri"/>
                <a:ea typeface="Calibri"/>
                <a:cs typeface="Calibri"/>
                <a:sym typeface="Calibri"/>
              </a:rPr>
              <a:t>Preparation</a:t>
            </a:r>
            <a:r>
              <a:rPr lang="en-IN" sz="2400">
                <a:solidFill>
                  <a:schemeClr val="dk1"/>
                </a:solidFill>
                <a:latin typeface="Calibri"/>
                <a:ea typeface="Calibri"/>
                <a:cs typeface="Calibri"/>
                <a:sym typeface="Calibri"/>
              </a:rPr>
              <a:t>.</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What Information can TEM Provide..?</a:t>
            </a:r>
            <a:endParaRPr sz="2400"/>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Limitations of TEM.</a:t>
            </a:r>
            <a:endParaRPr sz="2400">
              <a:solidFill>
                <a:schemeClr val="dk1"/>
              </a:solidFill>
              <a:latin typeface="Calibri"/>
              <a:ea typeface="Calibri"/>
              <a:cs typeface="Calibri"/>
              <a:sym typeface="Calibri"/>
            </a:endParaRPr>
          </a:p>
        </p:txBody>
      </p:sp>
      <p:sp>
        <p:nvSpPr>
          <p:cNvPr id="42" name="Google Shape;42;p5"/>
          <p:cNvSpPr txBox="1"/>
          <p:nvPr/>
        </p:nvSpPr>
        <p:spPr>
          <a:xfrm>
            <a:off x="3371257" y="1451000"/>
            <a:ext cx="24015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IN" sz="3400">
                <a:solidFill>
                  <a:schemeClr val="dk1"/>
                </a:solidFill>
                <a:latin typeface="Calibri"/>
                <a:ea typeface="Calibri"/>
                <a:cs typeface="Calibri"/>
                <a:sym typeface="Calibri"/>
              </a:rPr>
              <a:t>  </a:t>
            </a:r>
            <a:r>
              <a:rPr b="1" lang="en-IN" sz="3400" u="sng">
                <a:solidFill>
                  <a:schemeClr val="dk1"/>
                </a:solidFill>
                <a:latin typeface="Calibri"/>
                <a:ea typeface="Calibri"/>
                <a:cs typeface="Calibri"/>
                <a:sym typeface="Calibri"/>
              </a:rPr>
              <a:t>Contents</a:t>
            </a:r>
            <a:endParaRPr sz="3400" u="sng">
              <a:solidFill>
                <a:schemeClr val="dk1"/>
              </a:solidFill>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6"/>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48" name="Google Shape;48;p6"/>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49" name="Google Shape;49;p6"/>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50" name="Google Shape;50;p6"/>
          <p:cNvSpPr txBox="1"/>
          <p:nvPr/>
        </p:nvSpPr>
        <p:spPr>
          <a:xfrm>
            <a:off x="1475662" y="1202134"/>
            <a:ext cx="61926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u="sng">
                <a:solidFill>
                  <a:schemeClr val="dk1"/>
                </a:solidFill>
                <a:latin typeface="Calibri"/>
                <a:ea typeface="Calibri"/>
                <a:cs typeface="Calibri"/>
                <a:sym typeface="Calibri"/>
              </a:rPr>
              <a:t>Introduction</a:t>
            </a:r>
            <a:endParaRPr b="1" sz="4000" u="sng">
              <a:solidFill>
                <a:schemeClr val="dk1"/>
              </a:solidFill>
              <a:latin typeface="Calibri"/>
              <a:ea typeface="Calibri"/>
              <a:cs typeface="Calibri"/>
              <a:sym typeface="Calibri"/>
            </a:endParaRPr>
          </a:p>
        </p:txBody>
      </p:sp>
      <p:sp>
        <p:nvSpPr>
          <p:cNvPr id="51" name="Google Shape;51;p6"/>
          <p:cNvSpPr txBox="1"/>
          <p:nvPr/>
        </p:nvSpPr>
        <p:spPr>
          <a:xfrm>
            <a:off x="768902" y="2287634"/>
            <a:ext cx="76062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Microscopes are used to see objects that cannot be seen by naked eyes.</a:t>
            </a:r>
            <a:endParaRPr sz="2400"/>
          </a:p>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The range can be between mm to nm. </a:t>
            </a:r>
            <a:endParaRPr sz="2400"/>
          </a:p>
          <a:p>
            <a:pPr indent="-3810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There are three main microscopic techniques.</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   </a:t>
            </a:r>
            <a:r>
              <a:rPr lang="en-IN" sz="2400">
                <a:solidFill>
                  <a:schemeClr val="dk1"/>
                </a:solidFill>
                <a:latin typeface="Calibri"/>
                <a:ea typeface="Calibri"/>
                <a:cs typeface="Calibri"/>
                <a:sym typeface="Calibri"/>
              </a:rPr>
              <a:t>Optical Microscopy </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II.  </a:t>
            </a:r>
            <a:r>
              <a:rPr lang="en-IN" sz="2400">
                <a:solidFill>
                  <a:schemeClr val="dk1"/>
                </a:solidFill>
                <a:latin typeface="Calibri"/>
                <a:ea typeface="Calibri"/>
                <a:cs typeface="Calibri"/>
                <a:sym typeface="Calibri"/>
              </a:rPr>
              <a:t>Scanning Probe Microscopy </a:t>
            </a:r>
            <a:endParaRPr sz="2400"/>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III. </a:t>
            </a:r>
            <a:r>
              <a:rPr b="1" lang="en-IN" sz="2400">
                <a:solidFill>
                  <a:schemeClr val="dk1"/>
                </a:solidFill>
                <a:latin typeface="Calibri"/>
                <a:ea typeface="Calibri"/>
                <a:cs typeface="Calibri"/>
                <a:sym typeface="Calibri"/>
              </a:rPr>
              <a:t>Electron Microscopy.</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7"/>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57" name="Google Shape;57;p7"/>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58" name="Google Shape;58;p7"/>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59" name="Google Shape;59;p7"/>
          <p:cNvSpPr txBox="1"/>
          <p:nvPr/>
        </p:nvSpPr>
        <p:spPr>
          <a:xfrm>
            <a:off x="827584" y="1412776"/>
            <a:ext cx="7200900" cy="4155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dk1"/>
                </a:solidFill>
                <a:latin typeface="Calibri"/>
                <a:ea typeface="Calibri"/>
                <a:cs typeface="Calibri"/>
                <a:sym typeface="Calibri"/>
              </a:rPr>
              <a:t>Transmission Electron Microscopy (TEM)  </a:t>
            </a:r>
            <a:endParaRPr/>
          </a:p>
          <a:p>
            <a:pPr indent="0" lvl="0" marL="0" marR="0" rtl="0" algn="just">
              <a:spcBef>
                <a:spcPts val="0"/>
              </a:spcBef>
              <a:spcAft>
                <a:spcPts val="0"/>
              </a:spcAft>
              <a:buNone/>
            </a:pPr>
            <a:r>
              <a:rPr b="1" lang="en-IN" sz="2400">
                <a:solidFill>
                  <a:schemeClr val="dk1"/>
                </a:solidFill>
                <a:latin typeface="Calibri"/>
                <a:ea typeface="Calibri"/>
                <a:cs typeface="Calibri"/>
                <a:sym typeface="Calibri"/>
              </a:rPr>
              <a:t>Transmission electron microscopy (TEM) </a:t>
            </a:r>
            <a:r>
              <a:rPr lang="en-IN" sz="2400">
                <a:solidFill>
                  <a:schemeClr val="dk1"/>
                </a:solidFill>
                <a:latin typeface="Calibri"/>
                <a:ea typeface="Calibri"/>
                <a:cs typeface="Calibri"/>
                <a:sym typeface="Calibri"/>
              </a:rPr>
              <a:t>is a microscopy technique where a beam of electrons is transmitted through a ultra thin specimen. An image is formed from the interaction of the electrons transmitted through the specimen; the image is magnified and focused onto an imaging device, such as a fluorescent screen, on a layer of photographic film, or to be detected by a sensor such as a CCD camera.</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65" name="Google Shape;65;p8"/>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66" name="Google Shape;66;p8"/>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67" name="Google Shape;67;p8"/>
          <p:cNvSpPr txBox="1"/>
          <p:nvPr/>
        </p:nvSpPr>
        <p:spPr>
          <a:xfrm>
            <a:off x="2255697" y="757562"/>
            <a:ext cx="46326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Calibri"/>
                <a:ea typeface="Calibri"/>
                <a:cs typeface="Calibri"/>
                <a:sym typeface="Calibri"/>
              </a:rPr>
              <a:t>Theoretical Background</a:t>
            </a:r>
            <a:endParaRPr sz="1600"/>
          </a:p>
        </p:txBody>
      </p:sp>
      <p:sp>
        <p:nvSpPr>
          <p:cNvPr id="68" name="Google Shape;68;p8"/>
          <p:cNvSpPr txBox="1"/>
          <p:nvPr/>
        </p:nvSpPr>
        <p:spPr>
          <a:xfrm>
            <a:off x="672604" y="1407535"/>
            <a:ext cx="7798800" cy="446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Why we need Electron Microscope? </a:t>
            </a:r>
            <a:endParaRPr/>
          </a:p>
          <a:p>
            <a:pPr indent="0" lvl="0" marL="0" marR="0" rtl="0" algn="l">
              <a:spcBef>
                <a:spcPts val="0"/>
              </a:spcBef>
              <a:spcAft>
                <a:spcPts val="0"/>
              </a:spcAft>
              <a:buNone/>
            </a:pPr>
            <a:r>
              <a:t/>
            </a:r>
            <a:endParaRPr b="1" sz="2000" u="sng">
              <a:solidFill>
                <a:schemeClr val="dk1"/>
              </a:solidFill>
              <a:latin typeface="Calibri"/>
              <a:ea typeface="Calibri"/>
              <a:cs typeface="Calibri"/>
              <a:sym typeface="Calibri"/>
            </a:endParaRPr>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Light microscopes are limited by the physics of light to 500x or 1000x magnification and a resolution of 0.2 micrometers. </a:t>
            </a:r>
            <a:endParaRPr/>
          </a:p>
          <a:p>
            <a:pPr indent="0" lvl="0" marL="457200" marR="0" rtl="0" algn="just">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In the early 1930's there was a scientific desire to see the fine details of the interior structures of organic cells (nucleus, mitochondria...etc.). </a:t>
            </a:r>
            <a:endParaRPr/>
          </a:p>
          <a:p>
            <a:pPr indent="0" lvl="0" marL="457200" marR="0" rtl="0" algn="just">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This required 10,000x plus magnification which was just not possible using Light Microscopes.</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9"/>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74" name="Google Shape;74;p9"/>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75" name="Google Shape;75;p9"/>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76" name="Google Shape;76;p9"/>
          <p:cNvSpPr txBox="1"/>
          <p:nvPr/>
        </p:nvSpPr>
        <p:spPr>
          <a:xfrm>
            <a:off x="1309048" y="650389"/>
            <a:ext cx="65259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latin typeface="Calibri"/>
                <a:ea typeface="Calibri"/>
                <a:cs typeface="Calibri"/>
                <a:sym typeface="Calibri"/>
              </a:rPr>
              <a:t>Difference between light microscope and electron microscope</a:t>
            </a:r>
            <a:endParaRPr b="1" sz="2400">
              <a:solidFill>
                <a:schemeClr val="dk1"/>
              </a:solidFill>
              <a:latin typeface="Calibri"/>
              <a:ea typeface="Calibri"/>
              <a:cs typeface="Calibri"/>
              <a:sym typeface="Calibri"/>
            </a:endParaRPr>
          </a:p>
        </p:txBody>
      </p:sp>
      <p:graphicFrame>
        <p:nvGraphicFramePr>
          <p:cNvPr id="77" name="Google Shape;77;p9"/>
          <p:cNvGraphicFramePr/>
          <p:nvPr/>
        </p:nvGraphicFramePr>
        <p:xfrm>
          <a:off x="1547651" y="1481393"/>
          <a:ext cx="3000000" cy="3000000"/>
        </p:xfrm>
        <a:graphic>
          <a:graphicData uri="http://schemas.openxmlformats.org/drawingml/2006/table">
            <a:tbl>
              <a:tblPr bandRow="1" firstRow="1">
                <a:noFill/>
                <a:tableStyleId>{CE0B81BA-8AFB-4A07-B9ED-1ACC3149A2A0}</a:tableStyleId>
              </a:tblPr>
              <a:tblGrid>
                <a:gridCol w="2016225"/>
                <a:gridCol w="2016225"/>
                <a:gridCol w="2016225"/>
              </a:tblGrid>
              <a:tr h="222100">
                <a:tc>
                  <a:txBody>
                    <a:bodyPr/>
                    <a:lstStyle/>
                    <a:p>
                      <a:pPr indent="0" lvl="0" marL="0" marR="0" rtl="0" algn="l">
                        <a:spcBef>
                          <a:spcPts val="0"/>
                        </a:spcBef>
                        <a:spcAft>
                          <a:spcPts val="0"/>
                        </a:spcAft>
                        <a:buNone/>
                      </a:pPr>
                      <a:r>
                        <a:rPr lang="en-IN" sz="1600" u="none" cap="none" strike="noStrike"/>
                        <a:t>FEATURES</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IN" sz="1600"/>
                        <a:t>LIGHT MICROSCOPE</a:t>
                      </a:r>
                      <a:endParaRPr/>
                    </a:p>
                  </a:txBody>
                  <a:tcPr marT="45725" marB="45725" marR="91450" marL="91450"/>
                </a:tc>
                <a:tc>
                  <a:txBody>
                    <a:bodyPr/>
                    <a:lstStyle/>
                    <a:p>
                      <a:pPr indent="0" lvl="0" marL="0" marR="0" rtl="0" algn="l">
                        <a:spcBef>
                          <a:spcPts val="0"/>
                        </a:spcBef>
                        <a:spcAft>
                          <a:spcPts val="0"/>
                        </a:spcAft>
                        <a:buNone/>
                      </a:pPr>
                      <a:r>
                        <a:rPr lang="en-IN" sz="1600"/>
                        <a:t>ELECTRON MICROSCOPE</a:t>
                      </a:r>
                      <a:endParaRPr/>
                    </a:p>
                  </a:txBody>
                  <a:tcPr marT="45725" marB="45725" marR="91450" marL="91450"/>
                </a:tc>
              </a:tr>
              <a:tr h="555250">
                <a:tc>
                  <a:txBody>
                    <a:bodyPr/>
                    <a:lstStyle/>
                    <a:p>
                      <a:pPr indent="0" lvl="0" marL="0" marR="0" rtl="0" algn="l">
                        <a:spcBef>
                          <a:spcPts val="0"/>
                        </a:spcBef>
                        <a:spcAft>
                          <a:spcPts val="0"/>
                        </a:spcAft>
                        <a:buNone/>
                      </a:pPr>
                      <a:r>
                        <a:rPr lang="en-IN" sz="1600"/>
                        <a:t>Electromagnetic spectrum used</a:t>
                      </a:r>
                      <a:endParaRPr sz="1600">
                        <a:solidFill>
                          <a:srgbClr val="0C0C0C"/>
                        </a:solidFill>
                      </a:endParaRPr>
                    </a:p>
                  </a:txBody>
                  <a:tcPr marT="45725" marB="45725" marR="91450" marL="91450"/>
                </a:tc>
                <a:tc>
                  <a:txBody>
                    <a:bodyPr/>
                    <a:lstStyle/>
                    <a:p>
                      <a:pPr indent="0" lvl="0" marL="0" marR="0" rtl="0" algn="l">
                        <a:spcBef>
                          <a:spcPts val="0"/>
                        </a:spcBef>
                        <a:spcAft>
                          <a:spcPts val="0"/>
                        </a:spcAft>
                        <a:buNone/>
                      </a:pPr>
                      <a:r>
                        <a:rPr lang="en-IN" sz="1600"/>
                        <a:t>Visible light 760nm (red) – 390 nm Colours visible</a:t>
                      </a:r>
                      <a:endParaRPr/>
                    </a:p>
                  </a:txBody>
                  <a:tcPr marT="45725" marB="45725" marR="91450" marL="91450"/>
                </a:tc>
                <a:tc>
                  <a:txBody>
                    <a:bodyPr/>
                    <a:lstStyle/>
                    <a:p>
                      <a:pPr indent="0" lvl="0" marL="0" marR="0" rtl="0" algn="l">
                        <a:spcBef>
                          <a:spcPts val="0"/>
                        </a:spcBef>
                        <a:spcAft>
                          <a:spcPts val="0"/>
                        </a:spcAft>
                        <a:buNone/>
                      </a:pPr>
                      <a:r>
                        <a:rPr lang="en-IN" sz="1600"/>
                        <a:t>Electrons app. 4nm Monochrome</a:t>
                      </a:r>
                      <a:endParaRPr/>
                    </a:p>
                  </a:txBody>
                  <a:tcPr marT="45725" marB="45725" marR="91450" marL="91450"/>
                </a:tc>
              </a:tr>
              <a:tr h="388675">
                <a:tc>
                  <a:txBody>
                    <a:bodyPr/>
                    <a:lstStyle/>
                    <a:p>
                      <a:pPr indent="0" lvl="0" marL="0" marR="0" rtl="0" algn="l">
                        <a:spcBef>
                          <a:spcPts val="0"/>
                        </a:spcBef>
                        <a:spcAft>
                          <a:spcPts val="0"/>
                        </a:spcAft>
                        <a:buNone/>
                      </a:pPr>
                      <a:r>
                        <a:rPr lang="en-IN" sz="1600"/>
                        <a:t>Maximum resolving power</a:t>
                      </a:r>
                      <a:endParaRPr/>
                    </a:p>
                  </a:txBody>
                  <a:tcPr marT="45725" marB="45725" marR="91450" marL="91450"/>
                </a:tc>
                <a:tc>
                  <a:txBody>
                    <a:bodyPr/>
                    <a:lstStyle/>
                    <a:p>
                      <a:pPr indent="0" lvl="0" marL="0" marR="0" rtl="0" algn="l">
                        <a:spcBef>
                          <a:spcPts val="0"/>
                        </a:spcBef>
                        <a:spcAft>
                          <a:spcPts val="0"/>
                        </a:spcAft>
                        <a:buNone/>
                      </a:pPr>
                      <a:r>
                        <a:rPr lang="en-IN" sz="1600"/>
                        <a:t>approx. 200 nm</a:t>
                      </a:r>
                      <a:endParaRPr/>
                    </a:p>
                  </a:txBody>
                  <a:tcPr marT="45725" marB="45725" marR="91450" marL="91450"/>
                </a:tc>
                <a:tc>
                  <a:txBody>
                    <a:bodyPr/>
                    <a:lstStyle/>
                    <a:p>
                      <a:pPr indent="0" lvl="0" marL="0" marR="0" rtl="0" algn="l">
                        <a:spcBef>
                          <a:spcPts val="0"/>
                        </a:spcBef>
                        <a:spcAft>
                          <a:spcPts val="0"/>
                        </a:spcAft>
                        <a:buNone/>
                      </a:pPr>
                      <a:r>
                        <a:rPr lang="en-IN" sz="1600"/>
                        <a:t>0.2nm</a:t>
                      </a:r>
                      <a:endParaRPr sz="1600"/>
                    </a:p>
                  </a:txBody>
                  <a:tcPr marT="45725" marB="45725" marR="91450" marL="91450"/>
                </a:tc>
              </a:tr>
              <a:tr h="388675">
                <a:tc>
                  <a:txBody>
                    <a:bodyPr/>
                    <a:lstStyle/>
                    <a:p>
                      <a:pPr indent="0" lvl="0" marL="0" marR="0" rtl="0" algn="l">
                        <a:spcBef>
                          <a:spcPts val="0"/>
                        </a:spcBef>
                        <a:spcAft>
                          <a:spcPts val="0"/>
                        </a:spcAft>
                        <a:buNone/>
                      </a:pPr>
                      <a:r>
                        <a:rPr lang="en-IN" sz="1600"/>
                        <a:t>Maximum magnification</a:t>
                      </a:r>
                      <a:endParaRPr/>
                    </a:p>
                  </a:txBody>
                  <a:tcPr marT="45725" marB="45725" marR="91450" marL="91450"/>
                </a:tc>
                <a:tc>
                  <a:txBody>
                    <a:bodyPr/>
                    <a:lstStyle/>
                    <a:p>
                      <a:pPr indent="0" lvl="0" marL="0" marR="0" rtl="0" algn="l">
                        <a:spcBef>
                          <a:spcPts val="0"/>
                        </a:spcBef>
                        <a:spcAft>
                          <a:spcPts val="0"/>
                        </a:spcAft>
                        <a:buNone/>
                      </a:pPr>
                      <a:r>
                        <a:rPr lang="en-IN" sz="1600"/>
                        <a:t>x1000 – x1500</a:t>
                      </a:r>
                      <a:endParaRPr/>
                    </a:p>
                  </a:txBody>
                  <a:tcPr marT="45725" marB="45725" marR="91450" marL="91450"/>
                </a:tc>
                <a:tc>
                  <a:txBody>
                    <a:bodyPr/>
                    <a:lstStyle/>
                    <a:p>
                      <a:pPr indent="0" lvl="0" marL="0" marR="0" rtl="0" algn="l">
                        <a:spcBef>
                          <a:spcPts val="0"/>
                        </a:spcBef>
                        <a:spcAft>
                          <a:spcPts val="0"/>
                        </a:spcAft>
                        <a:buNone/>
                      </a:pPr>
                      <a:r>
                        <a:rPr lang="en-IN" sz="1600"/>
                        <a:t>x500000</a:t>
                      </a:r>
                      <a:endParaRPr sz="1600"/>
                    </a:p>
                  </a:txBody>
                  <a:tcPr marT="45725" marB="45725" marR="91450" marL="91450"/>
                </a:tc>
              </a:tr>
              <a:tr h="388675">
                <a:tc>
                  <a:txBody>
                    <a:bodyPr/>
                    <a:lstStyle/>
                    <a:p>
                      <a:pPr indent="0" lvl="0" marL="0" marR="0" rtl="0" algn="l">
                        <a:spcBef>
                          <a:spcPts val="0"/>
                        </a:spcBef>
                        <a:spcAft>
                          <a:spcPts val="0"/>
                        </a:spcAft>
                        <a:buNone/>
                      </a:pPr>
                      <a:r>
                        <a:rPr lang="en-IN" sz="1600"/>
                        <a:t>Radiation source</a:t>
                      </a:r>
                      <a:endParaRPr/>
                    </a:p>
                  </a:txBody>
                  <a:tcPr marT="45725" marB="45725" marR="91450" marL="91450"/>
                </a:tc>
                <a:tc>
                  <a:txBody>
                    <a:bodyPr/>
                    <a:lstStyle/>
                    <a:p>
                      <a:pPr indent="0" lvl="0" marL="0" marR="0" rtl="0" algn="l">
                        <a:spcBef>
                          <a:spcPts val="0"/>
                        </a:spcBef>
                        <a:spcAft>
                          <a:spcPts val="0"/>
                        </a:spcAft>
                        <a:buNone/>
                      </a:pPr>
                      <a:r>
                        <a:rPr lang="en-IN" sz="1600"/>
                        <a:t>Tungsten or quartz halogen lamp</a:t>
                      </a:r>
                      <a:endParaRPr sz="1600"/>
                    </a:p>
                  </a:txBody>
                  <a:tcPr marT="45725" marB="45725" marR="91450" marL="91450"/>
                </a:tc>
                <a:tc>
                  <a:txBody>
                    <a:bodyPr/>
                    <a:lstStyle/>
                    <a:p>
                      <a:pPr indent="0" lvl="0" marL="0" marR="0" rtl="0" algn="l">
                        <a:spcBef>
                          <a:spcPts val="0"/>
                        </a:spcBef>
                        <a:spcAft>
                          <a:spcPts val="0"/>
                        </a:spcAft>
                        <a:buNone/>
                      </a:pPr>
                      <a:r>
                        <a:rPr lang="en-IN" sz="1600"/>
                        <a:t>High voltage (50kV) tungsten lamp</a:t>
                      </a:r>
                      <a:endParaRPr/>
                    </a:p>
                  </a:txBody>
                  <a:tcPr marT="45725" marB="45725" marR="91450" marL="91450"/>
                </a:tc>
              </a:tr>
              <a:tr h="222100">
                <a:tc>
                  <a:txBody>
                    <a:bodyPr/>
                    <a:lstStyle/>
                    <a:p>
                      <a:pPr indent="0" lvl="0" marL="0" marR="0" rtl="0" algn="l">
                        <a:spcBef>
                          <a:spcPts val="0"/>
                        </a:spcBef>
                        <a:spcAft>
                          <a:spcPts val="0"/>
                        </a:spcAft>
                        <a:buNone/>
                      </a:pPr>
                      <a:r>
                        <a:rPr lang="en-IN" sz="1600"/>
                        <a:t>Lenses</a:t>
                      </a:r>
                      <a:endParaRPr/>
                    </a:p>
                  </a:txBody>
                  <a:tcPr marT="45725" marB="45725" marR="91450" marL="91450"/>
                </a:tc>
                <a:tc>
                  <a:txBody>
                    <a:bodyPr/>
                    <a:lstStyle/>
                    <a:p>
                      <a:pPr indent="0" lvl="0" marL="0" marR="0" rtl="0" algn="l">
                        <a:spcBef>
                          <a:spcPts val="0"/>
                        </a:spcBef>
                        <a:spcAft>
                          <a:spcPts val="0"/>
                        </a:spcAft>
                        <a:buNone/>
                      </a:pPr>
                      <a:r>
                        <a:rPr lang="en-IN" sz="1600"/>
                        <a:t>Glass</a:t>
                      </a:r>
                      <a:endParaRPr/>
                    </a:p>
                  </a:txBody>
                  <a:tcPr marT="45725" marB="45725" marR="91450" marL="91450"/>
                </a:tc>
                <a:tc>
                  <a:txBody>
                    <a:bodyPr/>
                    <a:lstStyle/>
                    <a:p>
                      <a:pPr indent="0" lvl="0" marL="0" marR="0" rtl="0" algn="l">
                        <a:spcBef>
                          <a:spcPts val="0"/>
                        </a:spcBef>
                        <a:spcAft>
                          <a:spcPts val="0"/>
                        </a:spcAft>
                        <a:buNone/>
                      </a:pPr>
                      <a:r>
                        <a:rPr lang="en-IN" sz="1600"/>
                        <a:t>Magnets</a:t>
                      </a:r>
                      <a:endParaRPr/>
                    </a:p>
                  </a:txBody>
                  <a:tcPr marT="45725" marB="45725" marR="91450" marL="91450"/>
                </a:tc>
              </a:tr>
              <a:tr h="222100">
                <a:tc>
                  <a:txBody>
                    <a:bodyPr/>
                    <a:lstStyle/>
                    <a:p>
                      <a:pPr indent="0" lvl="0" marL="0" marR="0" rtl="0" algn="l">
                        <a:spcBef>
                          <a:spcPts val="0"/>
                        </a:spcBef>
                        <a:spcAft>
                          <a:spcPts val="0"/>
                        </a:spcAft>
                        <a:buNone/>
                      </a:pPr>
                      <a:r>
                        <a:rPr lang="en-IN" sz="1600"/>
                        <a:t>Interior</a:t>
                      </a:r>
                      <a:endParaRPr/>
                    </a:p>
                  </a:txBody>
                  <a:tcPr marT="45725" marB="45725" marR="91450" marL="91450"/>
                </a:tc>
                <a:tc>
                  <a:txBody>
                    <a:bodyPr/>
                    <a:lstStyle/>
                    <a:p>
                      <a:pPr indent="0" lvl="0" marL="0" marR="0" rtl="0" algn="l">
                        <a:spcBef>
                          <a:spcPts val="0"/>
                        </a:spcBef>
                        <a:spcAft>
                          <a:spcPts val="0"/>
                        </a:spcAft>
                        <a:buNone/>
                      </a:pPr>
                      <a:r>
                        <a:rPr lang="en-IN" sz="1600"/>
                        <a:t>Air Filled</a:t>
                      </a:r>
                      <a:endParaRPr sz="1600"/>
                    </a:p>
                  </a:txBody>
                  <a:tcPr marT="45725" marB="45725" marR="91450" marL="91450"/>
                </a:tc>
                <a:tc>
                  <a:txBody>
                    <a:bodyPr/>
                    <a:lstStyle/>
                    <a:p>
                      <a:pPr indent="0" lvl="0" marL="0" marR="0" rtl="0" algn="l">
                        <a:spcBef>
                          <a:spcPts val="0"/>
                        </a:spcBef>
                        <a:spcAft>
                          <a:spcPts val="0"/>
                        </a:spcAft>
                        <a:buNone/>
                      </a:pPr>
                      <a:r>
                        <a:rPr lang="en-IN" sz="1600"/>
                        <a:t>Vacuum</a:t>
                      </a:r>
                      <a:endParaRPr sz="1600"/>
                    </a:p>
                  </a:txBody>
                  <a:tcPr marT="45725" marB="45725" marR="91450" marL="91450"/>
                </a:tc>
              </a:tr>
              <a:tr h="555250">
                <a:tc>
                  <a:txBody>
                    <a:bodyPr/>
                    <a:lstStyle/>
                    <a:p>
                      <a:pPr indent="0" lvl="0" marL="0" marR="0" rtl="0" algn="l">
                        <a:spcBef>
                          <a:spcPts val="0"/>
                        </a:spcBef>
                        <a:spcAft>
                          <a:spcPts val="0"/>
                        </a:spcAft>
                        <a:buNone/>
                      </a:pPr>
                      <a:r>
                        <a:rPr lang="en-IN" sz="1600"/>
                        <a:t>Focusing screen</a:t>
                      </a:r>
                      <a:endParaRPr/>
                    </a:p>
                  </a:txBody>
                  <a:tcPr marT="45725" marB="45725" marR="91450" marL="91450"/>
                </a:tc>
                <a:tc>
                  <a:txBody>
                    <a:bodyPr/>
                    <a:lstStyle/>
                    <a:p>
                      <a:pPr indent="0" lvl="0" marL="0" marR="0" rtl="0" algn="l">
                        <a:spcBef>
                          <a:spcPts val="0"/>
                        </a:spcBef>
                        <a:spcAft>
                          <a:spcPts val="0"/>
                        </a:spcAft>
                        <a:buNone/>
                      </a:pPr>
                      <a:r>
                        <a:rPr lang="en-IN" sz="1600"/>
                        <a:t>Human eye (retina), photographic film</a:t>
                      </a:r>
                      <a:endParaRPr sz="1600"/>
                    </a:p>
                  </a:txBody>
                  <a:tcPr marT="45725" marB="45725" marR="91450" marL="91450"/>
                </a:tc>
                <a:tc>
                  <a:txBody>
                    <a:bodyPr/>
                    <a:lstStyle/>
                    <a:p>
                      <a:pPr indent="0" lvl="0" marL="0" marR="0" rtl="0" algn="l">
                        <a:spcBef>
                          <a:spcPts val="0"/>
                        </a:spcBef>
                        <a:spcAft>
                          <a:spcPts val="0"/>
                        </a:spcAft>
                        <a:buNone/>
                      </a:pPr>
                      <a:r>
                        <a:rPr lang="en-IN" sz="1600"/>
                        <a:t>fluorescent (TV) screen, photographic film</a:t>
                      </a:r>
                      <a:endParaRPr sz="16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83" name="Google Shape;83;p10"/>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84" name="Google Shape;84;p10"/>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85" name="Google Shape;85;p10"/>
          <p:cNvSpPr txBox="1"/>
          <p:nvPr/>
        </p:nvSpPr>
        <p:spPr>
          <a:xfrm>
            <a:off x="1655700" y="717364"/>
            <a:ext cx="58326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u="sng">
                <a:solidFill>
                  <a:schemeClr val="dk1"/>
                </a:solidFill>
                <a:latin typeface="Calibri"/>
                <a:ea typeface="Calibri"/>
                <a:cs typeface="Calibri"/>
                <a:sym typeface="Calibri"/>
              </a:rPr>
              <a:t>Construction</a:t>
            </a:r>
            <a:endParaRPr b="1" sz="3400" u="sng">
              <a:solidFill>
                <a:schemeClr val="dk1"/>
              </a:solidFill>
              <a:latin typeface="Calibri"/>
              <a:ea typeface="Calibri"/>
              <a:cs typeface="Calibri"/>
              <a:sym typeface="Calibri"/>
            </a:endParaRPr>
          </a:p>
        </p:txBody>
      </p:sp>
      <p:pic>
        <p:nvPicPr>
          <p:cNvPr id="86" name="Google Shape;86;p10"/>
          <p:cNvPicPr preferRelativeResize="0"/>
          <p:nvPr/>
        </p:nvPicPr>
        <p:blipFill rotWithShape="1">
          <a:blip r:embed="rId5">
            <a:alphaModFix/>
          </a:blip>
          <a:srcRect b="0" l="0" r="0" t="0"/>
          <a:stretch/>
        </p:blipFill>
        <p:spPr>
          <a:xfrm>
            <a:off x="1895448" y="1231214"/>
            <a:ext cx="5261651" cy="2170431"/>
          </a:xfrm>
          <a:prstGeom prst="rect">
            <a:avLst/>
          </a:prstGeom>
          <a:noFill/>
          <a:ln>
            <a:noFill/>
          </a:ln>
        </p:spPr>
      </p:pic>
      <p:sp>
        <p:nvSpPr>
          <p:cNvPr id="87" name="Google Shape;87;p10"/>
          <p:cNvSpPr txBox="1"/>
          <p:nvPr/>
        </p:nvSpPr>
        <p:spPr>
          <a:xfrm>
            <a:off x="889819" y="3334687"/>
            <a:ext cx="7272900" cy="3016800"/>
          </a:xfrm>
          <a:prstGeom prst="rect">
            <a:avLst/>
          </a:prstGeom>
          <a:noFill/>
          <a:ln>
            <a:noFill/>
          </a:ln>
        </p:spPr>
        <p:txBody>
          <a:bodyPr anchorCtr="0" anchor="t" bIns="45700" lIns="91425" spcFirstLastPara="1" rIns="91425" wrap="square" tIns="45700">
            <a:spAutoFit/>
          </a:bodyPr>
          <a:lstStyle/>
          <a:p>
            <a:pPr indent="-349250" lvl="0" marL="457200" marR="0" rtl="0" algn="just">
              <a:spcBef>
                <a:spcPts val="0"/>
              </a:spcBef>
              <a:spcAft>
                <a:spcPts val="0"/>
              </a:spcAft>
              <a:buClr>
                <a:schemeClr val="dk1"/>
              </a:buClr>
              <a:buSzPts val="1900"/>
              <a:buFont typeface="Calibri"/>
              <a:buAutoNum type="arabicPeriod"/>
            </a:pPr>
            <a:r>
              <a:rPr lang="en-IN" sz="1900">
                <a:solidFill>
                  <a:schemeClr val="dk1"/>
                </a:solidFill>
                <a:latin typeface="Calibri"/>
                <a:ea typeface="Calibri"/>
                <a:cs typeface="Calibri"/>
                <a:sym typeface="Calibri"/>
              </a:rPr>
              <a:t>In a conventional transmission electron microscope, a thin specimen is irradiated with an electron beam of uniform current density. </a:t>
            </a:r>
            <a:endParaRPr sz="1900"/>
          </a:p>
          <a:p>
            <a:pPr indent="-349250" lvl="0" marL="457200" marR="0" rtl="0" algn="just">
              <a:spcBef>
                <a:spcPts val="0"/>
              </a:spcBef>
              <a:spcAft>
                <a:spcPts val="0"/>
              </a:spcAft>
              <a:buClr>
                <a:schemeClr val="dk1"/>
              </a:buClr>
              <a:buSzPts val="1900"/>
              <a:buFont typeface="Calibri"/>
              <a:buAutoNum type="arabicPeriod"/>
            </a:pPr>
            <a:r>
              <a:rPr lang="en-IN" sz="1900">
                <a:solidFill>
                  <a:schemeClr val="dk1"/>
                </a:solidFill>
                <a:latin typeface="Calibri"/>
                <a:ea typeface="Calibri"/>
                <a:cs typeface="Calibri"/>
                <a:sym typeface="Calibri"/>
              </a:rPr>
              <a:t>Electrons illuminate the specimen through a condenser lens system. </a:t>
            </a:r>
            <a:endParaRPr sz="1900"/>
          </a:p>
          <a:p>
            <a:pPr indent="-349250" lvl="0" marL="457200" marR="0" rtl="0" algn="just">
              <a:spcBef>
                <a:spcPts val="0"/>
              </a:spcBef>
              <a:spcAft>
                <a:spcPts val="0"/>
              </a:spcAft>
              <a:buClr>
                <a:schemeClr val="dk1"/>
              </a:buClr>
              <a:buSzPts val="1900"/>
              <a:buFont typeface="Calibri"/>
              <a:buAutoNum type="arabicPeriod"/>
            </a:pPr>
            <a:r>
              <a:rPr lang="en-IN" sz="1900">
                <a:solidFill>
                  <a:schemeClr val="dk1"/>
                </a:solidFill>
                <a:latin typeface="Calibri"/>
                <a:ea typeface="Calibri"/>
                <a:cs typeface="Calibri"/>
                <a:sym typeface="Calibri"/>
              </a:rPr>
              <a:t>Objective lens provides the formation of either image or diffraction pattern of the specimen. </a:t>
            </a:r>
            <a:endParaRPr sz="1900"/>
          </a:p>
          <a:p>
            <a:pPr indent="-349250" lvl="0" marL="457200" marR="0" rtl="0" algn="just">
              <a:spcBef>
                <a:spcPts val="0"/>
              </a:spcBef>
              <a:spcAft>
                <a:spcPts val="0"/>
              </a:spcAft>
              <a:buClr>
                <a:schemeClr val="dk1"/>
              </a:buClr>
              <a:buSzPts val="1900"/>
              <a:buFont typeface="Calibri"/>
              <a:buAutoNum type="arabicPeriod"/>
            </a:pPr>
            <a:r>
              <a:rPr lang="en-IN" sz="1900">
                <a:solidFill>
                  <a:schemeClr val="dk1"/>
                </a:solidFill>
                <a:latin typeface="Calibri"/>
                <a:ea typeface="Calibri"/>
                <a:cs typeface="Calibri"/>
                <a:sym typeface="Calibri"/>
              </a:rPr>
              <a:t>The electron intensity distribution is magnified with a lens system and viewed on a fluorescent screen. The image can be recorded by an image plate or digitally by a CCD camera.</a:t>
            </a:r>
            <a:endParaRPr sz="1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txBox="1"/>
          <p:nvPr/>
        </p:nvSpPr>
        <p:spPr>
          <a:xfrm>
            <a:off x="395536" y="116632"/>
            <a:ext cx="835292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Calibri"/>
                <a:ea typeface="Calibri"/>
                <a:cs typeface="Calibri"/>
                <a:sym typeface="Calibri"/>
              </a:rPr>
              <a:t>G</a:t>
            </a:r>
            <a:r>
              <a:rPr b="0" i="0" lang="en-IN" sz="2000" u="none" strike="noStrike">
                <a:solidFill>
                  <a:srgbClr val="000000"/>
                </a:solidFill>
                <a:latin typeface="Calibri"/>
                <a:ea typeface="Calibri"/>
                <a:cs typeface="Calibri"/>
                <a:sym typeface="Calibri"/>
              </a:rPr>
              <a:t> </a:t>
            </a:r>
            <a:r>
              <a:rPr b="0" i="0" lang="en-IN" sz="2000" u="none" strike="noStrike">
                <a:solidFill>
                  <a:srgbClr val="000000"/>
                </a:solidFill>
                <a:latin typeface="Calibri"/>
                <a:ea typeface="Calibri"/>
                <a:cs typeface="Calibri"/>
                <a:sym typeface="Calibri"/>
              </a:rPr>
              <a:t>H Raisoni College of Engineering and Management, Pune</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pic>
        <p:nvPicPr>
          <p:cNvPr descr="C:\Users\HoD_E&amp;TC\Pictures\RGI_Logo.jpg" id="93" name="Google Shape;93;p11"/>
          <p:cNvPicPr preferRelativeResize="0"/>
          <p:nvPr/>
        </p:nvPicPr>
        <p:blipFill rotWithShape="1">
          <a:blip r:embed="rId3">
            <a:alphaModFix/>
          </a:blip>
          <a:srcRect b="0" l="0" r="0" t="0"/>
          <a:stretch/>
        </p:blipFill>
        <p:spPr>
          <a:xfrm>
            <a:off x="0" y="0"/>
            <a:ext cx="1214414" cy="1008000"/>
          </a:xfrm>
          <a:prstGeom prst="rect">
            <a:avLst/>
          </a:prstGeom>
          <a:noFill/>
          <a:ln cap="flat" cmpd="sng" w="9525">
            <a:solidFill>
              <a:schemeClr val="lt2"/>
            </a:solidFill>
            <a:prstDash val="solid"/>
            <a:round/>
            <a:headEnd len="sm" w="sm" type="none"/>
            <a:tailEnd len="sm" w="sm" type="none"/>
          </a:ln>
        </p:spPr>
      </p:pic>
      <p:pic>
        <p:nvPicPr>
          <p:cNvPr descr="E:\GHRCEM Brochure 2020-21\GOVERNING BODY\image.jpg" id="94" name="Google Shape;94;p11"/>
          <p:cNvPicPr preferRelativeResize="0"/>
          <p:nvPr/>
        </p:nvPicPr>
        <p:blipFill rotWithShape="1">
          <a:blip r:embed="rId4">
            <a:alphaModFix/>
          </a:blip>
          <a:srcRect b="0" l="0" r="0" t="0"/>
          <a:stretch/>
        </p:blipFill>
        <p:spPr>
          <a:xfrm>
            <a:off x="7929586" y="0"/>
            <a:ext cx="1214415" cy="1000108"/>
          </a:xfrm>
          <a:prstGeom prst="rect">
            <a:avLst/>
          </a:prstGeom>
          <a:noFill/>
          <a:ln>
            <a:noFill/>
          </a:ln>
        </p:spPr>
      </p:pic>
      <p:sp>
        <p:nvSpPr>
          <p:cNvPr id="95" name="Google Shape;95;p11"/>
          <p:cNvSpPr txBox="1"/>
          <p:nvPr/>
        </p:nvSpPr>
        <p:spPr>
          <a:xfrm>
            <a:off x="1367688" y="708256"/>
            <a:ext cx="64086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600">
                <a:solidFill>
                  <a:schemeClr val="dk1"/>
                </a:solidFill>
                <a:latin typeface="Calibri"/>
                <a:ea typeface="Calibri"/>
                <a:cs typeface="Calibri"/>
                <a:sym typeface="Calibri"/>
              </a:rPr>
              <a:t>Design of Transmission Electron Microscope</a:t>
            </a:r>
            <a:endParaRPr b="1" sz="2600">
              <a:solidFill>
                <a:schemeClr val="dk1"/>
              </a:solidFill>
              <a:latin typeface="Calibri"/>
              <a:ea typeface="Calibri"/>
              <a:cs typeface="Calibri"/>
              <a:sym typeface="Calibri"/>
            </a:endParaRPr>
          </a:p>
        </p:txBody>
      </p:sp>
      <p:pic>
        <p:nvPicPr>
          <p:cNvPr id="96" name="Google Shape;96;p11"/>
          <p:cNvPicPr preferRelativeResize="0"/>
          <p:nvPr/>
        </p:nvPicPr>
        <p:blipFill rotWithShape="1">
          <a:blip r:embed="rId5">
            <a:alphaModFix/>
          </a:blip>
          <a:srcRect b="0" l="0" r="0" t="0"/>
          <a:stretch/>
        </p:blipFill>
        <p:spPr>
          <a:xfrm>
            <a:off x="467544" y="1124632"/>
            <a:ext cx="3024336" cy="5231589"/>
          </a:xfrm>
          <a:prstGeom prst="rect">
            <a:avLst/>
          </a:prstGeom>
          <a:noFill/>
          <a:ln>
            <a:noFill/>
          </a:ln>
        </p:spPr>
      </p:pic>
      <p:sp>
        <p:nvSpPr>
          <p:cNvPr id="97" name="Google Shape;97;p11"/>
          <p:cNvSpPr txBox="1"/>
          <p:nvPr/>
        </p:nvSpPr>
        <p:spPr>
          <a:xfrm>
            <a:off x="3694275" y="2274600"/>
            <a:ext cx="44898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Calibri"/>
                <a:ea typeface="Calibri"/>
                <a:cs typeface="Calibri"/>
                <a:sym typeface="Calibri"/>
              </a:rPr>
              <a:t>A simplified ray diagram of a TEM consists of an </a:t>
            </a:r>
            <a:r>
              <a:rPr b="1" lang="en-IN" sz="2400">
                <a:solidFill>
                  <a:schemeClr val="dk1"/>
                </a:solidFill>
                <a:latin typeface="Calibri"/>
                <a:ea typeface="Calibri"/>
                <a:cs typeface="Calibri"/>
                <a:sym typeface="Calibri"/>
              </a:rPr>
              <a:t>electron source, condenser lens with aperture</a:t>
            </a:r>
            <a:r>
              <a:rPr b="1" lang="en-IN" sz="2400">
                <a:solidFill>
                  <a:schemeClr val="dk1"/>
                </a:solidFill>
                <a:latin typeface="Calibri"/>
                <a:ea typeface="Calibri"/>
                <a:cs typeface="Calibri"/>
                <a:sym typeface="Calibri"/>
              </a:rPr>
              <a:t>, </a:t>
            </a:r>
            <a:r>
              <a:rPr b="1" lang="en-IN" sz="2400">
                <a:solidFill>
                  <a:schemeClr val="dk1"/>
                </a:solidFill>
                <a:latin typeface="Calibri"/>
                <a:ea typeface="Calibri"/>
                <a:cs typeface="Calibri"/>
                <a:sym typeface="Calibri"/>
              </a:rPr>
              <a:t>specimen, objective lens with aperture, projector lens and fluorescent screen.</a:t>
            </a:r>
            <a:endParaRPr b="1"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