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Arial Narrow"/>
      <p:regular r:id="rId20"/>
      <p:bold r:id="rId21"/>
      <p:italic r:id="rId22"/>
      <p:boldItalic r:id="rId23"/>
    </p:embeddedFont>
    <p:embeddedFont>
      <p:font typeface="Corbel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412ECF-E79A-4D86-AEFA-0C8B4DA0EA3E}">
  <a:tblStyle styleId="{0A412ECF-E79A-4D86-AEFA-0C8B4DA0EA3E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/>
      <a:tcStyle>
        <a:fill>
          <a:solidFill>
            <a:srgbClr val="CCE2F8"/>
          </a:solidFill>
        </a:fill>
      </a:tcStyle>
    </a:band1H>
    <a:band2H>
      <a:tcTxStyle/>
    </a:band2H>
    <a:band1V>
      <a:tcTxStyle/>
      <a:tcStyle>
        <a:fill>
          <a:solidFill>
            <a:srgbClr val="CCE2F8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regular.fntdata"/><Relationship Id="rId22" Type="http://schemas.openxmlformats.org/officeDocument/2006/relationships/font" Target="fonts/ArialNarrow-italic.fntdata"/><Relationship Id="rId21" Type="http://schemas.openxmlformats.org/officeDocument/2006/relationships/font" Target="fonts/ArialNarrow-bold.fntdata"/><Relationship Id="rId24" Type="http://schemas.openxmlformats.org/officeDocument/2006/relationships/font" Target="fonts/Corbel-regular.fntdata"/><Relationship Id="rId23" Type="http://schemas.openxmlformats.org/officeDocument/2006/relationships/font" Target="fonts/ArialNarrow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rbel-italic.fntdata"/><Relationship Id="rId25" Type="http://schemas.openxmlformats.org/officeDocument/2006/relationships/font" Target="fonts/Corbel-bold.fntdata"/><Relationship Id="rId27" Type="http://schemas.openxmlformats.org/officeDocument/2006/relationships/font" Target="fonts/Corbe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IN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IN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IN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IN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2" name="Google Shape;62;p8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3" name="Google Shape;63;p8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4" name="Google Shape;64;p8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5" name="Google Shape;65;p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Statistics" TargetMode="External"/><Relationship Id="rId4" Type="http://schemas.openxmlformats.org/officeDocument/2006/relationships/hyperlink" Target="https://en.wikipedia.org/wiki/Linear_regression" TargetMode="External"/><Relationship Id="rId5" Type="http://schemas.openxmlformats.org/officeDocument/2006/relationships/hyperlink" Target="https://en.wikipedia.org/wiki/Covariat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ctrTitle"/>
          </p:nvPr>
        </p:nvSpPr>
        <p:spPr>
          <a:xfrm>
            <a:off x="2085975" y="104775"/>
            <a:ext cx="10029825" cy="1019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IN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G.H.RAISONI COLLEGE OF ENGINEERING AND MANAGEMENT</a:t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2352583" y="1349406"/>
            <a:ext cx="9425866" cy="5188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457200" lvl="0" marL="0" marR="0" rtl="0" algn="ctr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 2020-21</a:t>
            </a:r>
            <a:endParaRPr/>
          </a:p>
          <a:p>
            <a:pPr indent="457200" lvl="0" marL="0" marR="0" rtl="0" algn="ctr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ctr">
              <a:spcBef>
                <a:spcPts val="0"/>
              </a:spcBef>
              <a:spcAft>
                <a:spcPts val="0"/>
              </a:spcAft>
              <a:buSzPts val="2610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on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ctr">
              <a:spcBef>
                <a:spcPts val="0"/>
              </a:spcBef>
              <a:spcAft>
                <a:spcPts val="0"/>
              </a:spcAft>
              <a:buSzPts val="1015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ctr">
              <a:spcBef>
                <a:spcPts val="0"/>
              </a:spcBef>
              <a:spcAft>
                <a:spcPts val="0"/>
              </a:spcAft>
              <a:buSzPts val="5220"/>
              <a:buNone/>
            </a:pPr>
            <a:r>
              <a:rPr b="1" i="0" lang="en-IN" sz="3600" u="none" cap="none" strike="noStrike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“Linear </a:t>
            </a:r>
            <a:r>
              <a:rPr b="1" lang="en-IN" sz="36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Regression”</a:t>
            </a:r>
            <a:endParaRPr b="1" i="0" sz="3200" u="none" cap="none" strike="noStrike">
              <a:solidFill>
                <a:srgbClr val="C55A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ctr"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b="1" i="0" lang="en-IN" sz="2000" u="none" cap="none" strike="noStrike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457200" lvl="0" marL="0" marR="0" rtl="0" algn="ctr"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/>
          </a:p>
          <a:p>
            <a:pPr indent="457200" lvl="0" marL="0" marR="0" rtl="0" algn="ctr">
              <a:spcBef>
                <a:spcPts val="0"/>
              </a:spcBef>
              <a:spcAft>
                <a:spcPts val="0"/>
              </a:spcAft>
              <a:buSzPts val="1015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ctr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b="1" lang="en-IN" sz="2400">
                <a:solidFill>
                  <a:srgbClr val="323F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Soham Yugraj Tiwari</a:t>
            </a:r>
            <a:endParaRPr/>
          </a:p>
          <a:p>
            <a:pPr indent="457200" lvl="0" marL="0" marR="0" rtl="0" algn="ctr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b="1" lang="en-IN" sz="2400">
                <a:solidFill>
                  <a:srgbClr val="323F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Amaan Ayyub Nalband</a:t>
            </a:r>
            <a:endParaRPr b="1" sz="2400">
              <a:solidFill>
                <a:srgbClr val="323F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ctr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b="1" lang="en-IN" sz="2400">
                <a:solidFill>
                  <a:srgbClr val="323F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Shravan Vijaypratap Singh</a:t>
            </a:r>
            <a:endParaRPr/>
          </a:p>
          <a:p>
            <a:pPr indent="457200" lvl="0" marL="0" marR="0" rtl="0" algn="ctr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b="1" lang="en-IN" sz="2400">
                <a:solidFill>
                  <a:srgbClr val="323F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Pratik Rajesh Jade</a:t>
            </a:r>
            <a:endParaRPr/>
          </a:p>
          <a:p>
            <a:pPr indent="457200" lvl="0" marL="0" marR="0" rtl="0" algn="ctr">
              <a:spcBef>
                <a:spcPts val="0"/>
              </a:spcBef>
              <a:spcAft>
                <a:spcPts val="0"/>
              </a:spcAft>
              <a:buSzPts val="1305"/>
              <a:buNone/>
            </a:pPr>
            <a:r>
              <a:t/>
            </a:r>
            <a:endParaRPr b="1" i="0" sz="900" u="none" cap="none" strike="noStrike">
              <a:solidFill>
                <a:srgbClr val="323F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ctr">
              <a:spcBef>
                <a:spcPts val="0"/>
              </a:spcBef>
              <a:spcAft>
                <a:spcPts val="0"/>
              </a:spcAft>
              <a:buSzPts val="2610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(Roll no’s </a:t>
            </a:r>
            <a:r>
              <a:rPr b="1" i="0" lang="en-IN" sz="2000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A69</a:t>
            </a: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, A70, A71, A72</a:t>
            </a:r>
            <a:r>
              <a:rPr b="1" i="0" lang="en-I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/>
          </a:p>
          <a:p>
            <a:pPr indent="457200" lvl="0" marL="0" marR="0" rtl="0" algn="ctr">
              <a:spcBef>
                <a:spcPts val="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ctr">
              <a:spcBef>
                <a:spcPts val="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ctr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 Name: </a:t>
            </a:r>
            <a:r>
              <a:rPr b="1" i="0" lang="en-IN" sz="2400" cap="none" strike="noStrike">
                <a:solidFill>
                  <a:srgbClr val="323F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 Padmavati Sarode</a:t>
            </a:r>
            <a:endParaRPr b="1" i="0" sz="2400" cap="none" strike="noStrike">
              <a:solidFill>
                <a:srgbClr val="323F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ctr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b="1" i="0" sz="2400" u="none" cap="none" strike="noStrike">
              <a:solidFill>
                <a:srgbClr val="323F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FY B.Tech: </a:t>
            </a:r>
            <a:r>
              <a:rPr b="1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 </a:t>
            </a:r>
            <a:r>
              <a:rPr b="1" i="0" lang="en-IN" sz="2772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3372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/>
        </p:nvSpPr>
        <p:spPr>
          <a:xfrm>
            <a:off x="3047215" y="286674"/>
            <a:ext cx="60944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rPr>
              <a:t>OLS Regression Properties</a:t>
            </a:r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1583703" y="1536569"/>
            <a:ext cx="8484124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sum of the residuals from the least squares regression line is zero.       ∑ ( y −yˆ) = 0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sum of the squared residuals is a minimum. (minimize∑ ( y −yˆ) ).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simple regression line always passes through the mean of the y variable and the mean of the x variable 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The least squares coefficients are unbiased estimates of β0 and β1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/>
        </p:nvSpPr>
        <p:spPr>
          <a:xfrm>
            <a:off x="1687398" y="141402"/>
            <a:ext cx="100018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rPr>
              <a:t>Limitations of Regression Analysis</a:t>
            </a:r>
            <a:endParaRPr/>
          </a:p>
        </p:txBody>
      </p:sp>
      <p:sp>
        <p:nvSpPr>
          <p:cNvPr id="206" name="Google Shape;206;p29"/>
          <p:cNvSpPr txBox="1"/>
          <p:nvPr/>
        </p:nvSpPr>
        <p:spPr>
          <a:xfrm>
            <a:off x="1489434" y="1442301"/>
            <a:ext cx="10397765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 Instability -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happens in situations where correlations change over a period of time. This is very common in financial markets where economic, tax, regulatory, and political factors change frequently.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Public knowledge of a specific regression relation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cause a large number of people to react in a similar fashion towards the variables, negating its future usefulness.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If any of the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assumptions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violated, predicted dependent variables and hypothesis tests will not hold valid.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/>
        </p:nvSpPr>
        <p:spPr>
          <a:xfrm>
            <a:off x="942680" y="0"/>
            <a:ext cx="99641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sz="3600">
              <a:solidFill>
                <a:srgbClr val="1186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2" name="Google Shape;212;p30"/>
          <p:cNvGraphicFramePr/>
          <p:nvPr/>
        </p:nvGraphicFramePr>
        <p:xfrm>
          <a:off x="2507529" y="980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{0A412ECF-E79A-4D86-AEFA-0C8B4DA0EA3E}</a:tableStyleId>
              </a:tblPr>
              <a:tblGrid>
                <a:gridCol w="464750"/>
                <a:gridCol w="464750"/>
                <a:gridCol w="464750"/>
                <a:gridCol w="464750"/>
                <a:gridCol w="464750"/>
                <a:gridCol w="464750"/>
                <a:gridCol w="464750"/>
                <a:gridCol w="464750"/>
              </a:tblGrid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sng" cap="none" strike="noStrike"/>
                        <a:t>input</a:t>
                      </a:r>
                      <a:endParaRPr b="1" i="0" sz="400" u="sng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</a:tr>
              <a:tr h="18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OrderDate</a:t>
                      </a:r>
                      <a:endParaRPr b="1" i="0" sz="300" u="none" cap="none" strike="noStrik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Region</a:t>
                      </a:r>
                      <a:endParaRPr b="1" i="0" sz="300" u="none" cap="none" strike="noStrik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Rep</a:t>
                      </a:r>
                      <a:endParaRPr b="1" i="0" sz="300" u="none" cap="none" strike="noStrik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Item</a:t>
                      </a:r>
                      <a:endParaRPr b="1" i="0" sz="300" u="none" cap="none" strike="noStrik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Units</a:t>
                      </a:r>
                      <a:endParaRPr b="1" i="0" sz="300" u="none" cap="none" strike="noStrik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Unit Cost</a:t>
                      </a:r>
                      <a:endParaRPr b="1" i="0" sz="300" u="none" cap="none" strike="noStrik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Total</a:t>
                      </a:r>
                      <a:endParaRPr b="1" i="0" sz="300" u="none" cap="none" strike="noStrik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9-1-14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Central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Smith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Desk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2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125.00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250.00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4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6-17-15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Central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Kivell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Desk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5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125.00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625.00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9-10-15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Central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Gill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Pencil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7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  1.29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  9.03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11-17-15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Central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Jardine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Binder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11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  4.99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54.89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10-31-15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Central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Andrews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Pencil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14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  1.29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18.06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2-26-14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Central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Gill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Pen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27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19.99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539.73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10-5-14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Central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Morgan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Binder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28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  8.99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251.72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6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12-21-15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Central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Andrews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Binder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28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  4.99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139.72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2-9-14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Central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Jardine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Pencil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36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  4.99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179.64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6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8-7-15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Central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Kivell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Pen Set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42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23.95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########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1-15-15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Central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Gill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Binder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46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  8.99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413.54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1-23-14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Central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Kivell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Binder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50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19.99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999.50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3-24-15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Central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Jardine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Pen Set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50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  4.99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249.50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5-14-15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Central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Gill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Pencil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53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  1.29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68.37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4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7-21-15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Central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Morgan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Pen Set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55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12.49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686.95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4-10-15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Central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Andrews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Pencil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66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  1.99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131.34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12-12-14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Central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Smith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Pencil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67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  1.29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86.43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4-18-14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Central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Andrews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Pencil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75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  1.99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149.25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5-31-15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Central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Gill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Binder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80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  8.99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719.20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6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2-1-15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Central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Smith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Binder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87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15.00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########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5-5-14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Central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Jardine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Pencil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90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  4.99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449.10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6-25-14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Central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Morgan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Pencil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90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  4.99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449.10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6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12-4-15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Central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Jardine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Binder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94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19.99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########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11-25-14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Central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Kivell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Pen Set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96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  4.99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479.04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2-18-15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East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Jones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Binder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4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  4.99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19.96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11-8-14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East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Parent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Pen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15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19.99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299.85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9-18-14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East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Jones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Pen Set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16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15.99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255.84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7-12-14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East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Howard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Binder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29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  1.99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57.71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8-15-14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East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Jones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Pencil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35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  4.99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174.65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4-1-14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East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Jones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Binder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60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  4.99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299.40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6-8-14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East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Jones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Binder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60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  8.99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539.40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7-4-15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East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Jones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Pen Set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62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  4.99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309.38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10-22-14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East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Jones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Pen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64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  8.99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575.36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6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12-29-14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East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Parent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Pen Set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74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15.99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########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6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7-29-14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East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Parent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Binder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81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19.99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########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1-6-14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East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Jones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Pencil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95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  1.99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189.05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4-27-15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East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Howard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Pen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96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  4.99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479.04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8-24-15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West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Sorvino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Desk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3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275.00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825.00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3-7-15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West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Sorvino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Binder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7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19.99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139.93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8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5-22-14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West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Thompson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Pencil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32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  1.99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63.68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3-15-14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West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Sorvino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Pencil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56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  2.99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167.44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8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10-14-15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West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Thompson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Binder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57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19.99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########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9-27-15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West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Sorvino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Pen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76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    1.99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   151.24 </a:t>
                      </a:r>
                      <a:endParaRPr b="0" i="0" sz="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25" marB="0" marR="2525" marL="2525" anchor="ctr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" u="none" cap="none" strike="noStrike"/>
                        <a:t> </a:t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</a:tr>
              <a:tr h="11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25" marB="0" marR="2525" marL="2525" anchor="b"/>
                </a:tc>
              </a:tr>
            </a:tbl>
          </a:graphicData>
        </a:graphic>
      </p:graphicFrame>
      <p:graphicFrame>
        <p:nvGraphicFramePr>
          <p:cNvPr id="213" name="Google Shape;213;p30"/>
          <p:cNvGraphicFramePr/>
          <p:nvPr/>
        </p:nvGraphicFramePr>
        <p:xfrm>
          <a:off x="7905315" y="980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{0A412ECF-E79A-4D86-AEFA-0C8B4DA0EA3E}</a:tableStyleId>
              </a:tblPr>
              <a:tblGrid>
                <a:gridCol w="359475"/>
                <a:gridCol w="359475"/>
                <a:gridCol w="359475"/>
                <a:gridCol w="359475"/>
                <a:gridCol w="359475"/>
                <a:gridCol w="359475"/>
                <a:gridCol w="359475"/>
                <a:gridCol w="359475"/>
                <a:gridCol w="359475"/>
                <a:gridCol w="359475"/>
                <a:gridCol w="359475"/>
              </a:tblGrid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sng" cap="none" strike="noStrike"/>
                        <a:t>output</a:t>
                      </a:r>
                      <a:endParaRPr b="1" i="0" sz="200" u="sng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SUMMARY OUTPUT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5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Regression Statistics</a:t>
                      </a:r>
                      <a:endParaRPr b="0" i="1" sz="3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0" marB="0" marR="0" marL="0" anchor="b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Multiple R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0.392016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R Square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0.153677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2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Adjusted R Square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0.133035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2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Standard Error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28.00615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2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Observations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43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ANOVA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5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 </a:t>
                      </a:r>
                      <a:endParaRPr b="0" i="1" sz="3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df</a:t>
                      </a:r>
                      <a:endParaRPr b="0" i="1" sz="3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SS</a:t>
                      </a:r>
                      <a:endParaRPr b="0" i="1" sz="3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MS</a:t>
                      </a:r>
                      <a:endParaRPr b="0" i="1" sz="3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F</a:t>
                      </a:r>
                      <a:endParaRPr b="0" i="1" sz="3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Significance F</a:t>
                      </a:r>
                      <a:endParaRPr b="0" i="1" sz="3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2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Regression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1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5839.325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5839.325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7.444849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0.009326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Residual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41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32158.12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784.3443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Total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42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37997.44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5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 </a:t>
                      </a:r>
                      <a:endParaRPr b="0" i="1" sz="3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Coefficients</a:t>
                      </a:r>
                      <a:endParaRPr b="0" i="1" sz="3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Standard Error</a:t>
                      </a:r>
                      <a:endParaRPr b="0" i="1" sz="3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t Stat</a:t>
                      </a:r>
                      <a:endParaRPr b="0" i="1" sz="3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P-value</a:t>
                      </a:r>
                      <a:endParaRPr b="0" i="1" sz="3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Lower 95%</a:t>
                      </a:r>
                      <a:endParaRPr b="0" i="1" sz="3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Upper 95%</a:t>
                      </a:r>
                      <a:endParaRPr b="0" i="1" sz="3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Lower 95.0%</a:t>
                      </a:r>
                      <a:endParaRPr b="0" i="1" sz="3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Upper 95.0%</a:t>
                      </a:r>
                      <a:endParaRPr b="0" i="1" sz="3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Intercept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54.38338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4.655822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11.68073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1.27E-14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44.98076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63.786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44.98076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63.786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2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X Variable 1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-0.24905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0.091275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-2.72853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0.009326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-0.43338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-0.06471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-0.43338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-0.06471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RESIDUAL OUTPUT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PROBABILITY OUTPUT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5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Observation</a:t>
                      </a:r>
                      <a:endParaRPr b="0" i="1" sz="3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Predicted Y</a:t>
                      </a:r>
                      <a:endParaRPr b="0" i="1" sz="3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Residuals</a:t>
                      </a:r>
                      <a:endParaRPr b="0" i="1" sz="3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Percentile</a:t>
                      </a:r>
                      <a:endParaRPr b="0" i="1" sz="3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" u="none" cap="none" strike="noStrike"/>
                        <a:t>Y</a:t>
                      </a:r>
                      <a:endParaRPr b="0" i="1" sz="3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1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23.25249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-21.2525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1.162791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2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2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23.25249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-18.2525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3.488372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3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3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54.06211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-47.0621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5.813953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4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4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53.14064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-42.1406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8.139535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54.06211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-40.0621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10.46512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7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49.40493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-22.4049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12.7907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7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7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52.14445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-24.1444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15.11628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11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8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53.14064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-25.1406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17.44186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14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9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53.14064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-17.1406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19.76744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15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10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48.4187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-6.4187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22.09302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16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11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52.14445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-6.14445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24.4186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27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12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49.40493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0.595071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26.74419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28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13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53.14064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-3.14064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29.06977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28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14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54.06211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-1.06211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31.39535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29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15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51.27278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3.727218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33.72093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32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16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53.88778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12.11222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36.04651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35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17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54.06211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12.93789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38.37209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36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18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53.88778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21.11222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40.69767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42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19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52.14445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27.85555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43.02326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46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20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50.64767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36.35233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45.34884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50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21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53.14064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36.85936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47.67442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50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22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53.14064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36.85936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50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53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23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49.40493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44.59507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52.32558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55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24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53.14064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42.85936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54.65116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25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53.14064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-49.1406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56.97674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57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26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49.40493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-34.4049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59.30233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60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27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50.40112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-34.4011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61.62791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60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28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53.88778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-24.8878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63.95349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62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29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53.14064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-18.1406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66.27907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64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30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53.14064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6.859365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68.60465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66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31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52.14445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7.855553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70.93023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67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32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53.14064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8.859365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73.25581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74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33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52.14445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11.85555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75.5814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75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34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50.40112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23.59888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77.90698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76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35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49.40493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31.59507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80.23256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80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36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53.88778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41.11222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82.55814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81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37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53.14064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42.85936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84.88372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87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38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-14.1046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17.10457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87.2093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90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39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49.40493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-42.4049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89.53488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90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40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53.88778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-21.8878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91.86047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94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41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53.63873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2.36127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94.18605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95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42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49.40493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7.595071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96.51163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96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43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53.88778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22.11222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98.83721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96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" u="none" cap="none" strike="noStrike"/>
                        <a:t> </a:t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6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</a:tbl>
          </a:graphicData>
        </a:graphic>
      </p:graphicFrame>
      <p:sp>
        <p:nvSpPr>
          <p:cNvPr id="214" name="Google Shape;214;p30"/>
          <p:cNvSpPr txBox="1"/>
          <p:nvPr/>
        </p:nvSpPr>
        <p:spPr>
          <a:xfrm>
            <a:off x="1498861" y="1300899"/>
            <a:ext cx="13291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Input: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6447933" y="1300899"/>
            <a:ext cx="12349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Output: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866" y="701865"/>
            <a:ext cx="3657600" cy="200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3250" y="2506195"/>
            <a:ext cx="3657600" cy="1996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9634" y="4236917"/>
            <a:ext cx="3657600" cy="200406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1"/>
          <p:cNvSpPr txBox="1"/>
          <p:nvPr/>
        </p:nvSpPr>
        <p:spPr>
          <a:xfrm>
            <a:off x="3459637" y="65986"/>
            <a:ext cx="63536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Continued:</a:t>
            </a:r>
            <a:endParaRPr b="1" sz="3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/>
        </p:nvSpPr>
        <p:spPr>
          <a:xfrm>
            <a:off x="4232635" y="2554663"/>
            <a:ext cx="73152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Thank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            You...</a:t>
            </a:r>
            <a:endParaRPr b="1" sz="4400">
              <a:solidFill>
                <a:srgbClr val="1186C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1351146" y="0"/>
            <a:ext cx="10314112" cy="5193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9600"/>
              <a:buFont typeface="Calibri"/>
              <a:buNone/>
            </a:pPr>
            <a:r>
              <a:rPr b="1" lang="en-IN" sz="9600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rPr>
              <a:t>Linear</a:t>
            </a:r>
            <a:br>
              <a:rPr b="1" lang="en-IN" sz="9600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IN" sz="9600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rPr>
              <a:t> Regression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/>
        </p:nvSpPr>
        <p:spPr>
          <a:xfrm>
            <a:off x="1624614" y="355107"/>
            <a:ext cx="1021819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6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What is Regression?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Formulation of a functional relationship between a set of Independent or Explanatory variables (X’s) with a Dependent or Response variable (Y).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 = f(X) </a:t>
            </a:r>
            <a:endParaRPr b="1"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1624614" y="2192784"/>
            <a:ext cx="1034248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Why Regression?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Knowledge of Y is crucial for decision making.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• Will he/she buy or not?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• Shall I offer him/her the loan or not?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 is available at the time of decision making and is related to Y, thus making it possible to have a prediction of Y.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1198485" y="891335"/>
            <a:ext cx="101560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Types of Linear Regression</a:t>
            </a:r>
            <a:endParaRPr b="1" sz="3600">
              <a:solidFill>
                <a:srgbClr val="1186C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1864311" y="2397948"/>
            <a:ext cx="9880846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200"/>
              <a:buFont typeface="Arial"/>
              <a:buChar char="•"/>
            </a:pPr>
            <a:r>
              <a:rPr b="1" lang="en-IN" sz="3200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rPr>
              <a:t>Simple Linear Regression</a:t>
            </a:r>
            <a:endParaRPr/>
          </a:p>
          <a:p>
            <a:pPr indent="-825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rgbClr val="1186C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200"/>
              <a:buFont typeface="Arial"/>
              <a:buChar char="•"/>
            </a:pPr>
            <a:r>
              <a:rPr b="1" lang="en-IN" sz="3200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rPr>
              <a:t>Multiple Linear Regression</a:t>
            </a:r>
            <a:endParaRPr/>
          </a:p>
          <a:p>
            <a:pPr indent="-825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rgbClr val="1186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/>
        </p:nvSpPr>
        <p:spPr>
          <a:xfrm>
            <a:off x="960268" y="0"/>
            <a:ext cx="102714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Simple Linear Regression</a:t>
            </a:r>
            <a:endParaRPr b="1" sz="3600">
              <a:solidFill>
                <a:srgbClr val="1186C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1642370" y="646331"/>
            <a:ext cx="10342485" cy="738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n </a:t>
            </a:r>
            <a:r>
              <a:rPr b="0" i="0" lang="en-IN" sz="24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statistics</a:t>
            </a:r>
            <a:r>
              <a:rPr b="0" i="0" lang="en-IN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b="1" i="0" lang="en-IN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simple linear regression</a:t>
            </a:r>
            <a:r>
              <a:rPr b="0" i="0" lang="en-IN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 is a </a:t>
            </a:r>
            <a:r>
              <a:rPr b="0" i="0" lang="en-IN" sz="24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linear regression</a:t>
            </a:r>
            <a:r>
              <a:rPr b="0" i="0" lang="en-IN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 model with a single </a:t>
            </a:r>
            <a:r>
              <a:rPr b="0" i="0" lang="en-IN" sz="24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explanatory variable</a:t>
            </a:r>
            <a:r>
              <a:rPr b="0" i="0" lang="en-IN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i="0" sz="24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 linear regression</a:t>
            </a:r>
            <a:r>
              <a:rPr b="0" i="0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is a statistical method that allows us to summarize and study relationships between two continuous (quantitative) variables: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variable, denoted </a:t>
            </a:r>
            <a:r>
              <a:rPr b="0" i="1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is regarded as the </a:t>
            </a:r>
            <a:r>
              <a:rPr b="1" i="0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predictor</a:t>
            </a:r>
            <a:r>
              <a:rPr b="0" i="0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b="1" i="0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explanatory</a:t>
            </a:r>
            <a:r>
              <a:rPr b="0" i="0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or </a:t>
            </a:r>
            <a:r>
              <a:rPr b="1" i="0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independent</a:t>
            </a:r>
            <a:r>
              <a:rPr b="0" i="0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variable.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other variable, denoted </a:t>
            </a:r>
            <a:r>
              <a:rPr b="0" i="1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is regarded as the </a:t>
            </a:r>
            <a:r>
              <a:rPr b="1" i="0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r>
              <a:rPr b="0" i="0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b="1" i="0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outcome</a:t>
            </a:r>
            <a:r>
              <a:rPr b="0" i="0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or </a:t>
            </a:r>
            <a:r>
              <a:rPr b="1" i="0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dependent</a:t>
            </a:r>
            <a:r>
              <a:rPr b="0" i="0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variable.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linear regression line has an equation of the form </a:t>
            </a:r>
            <a:r>
              <a:rPr b="1" i="1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= a + bX</a:t>
            </a:r>
            <a:r>
              <a:rPr b="0" i="0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where </a:t>
            </a:r>
            <a:r>
              <a:rPr b="1" i="1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is the explanatory variable and </a:t>
            </a:r>
            <a:r>
              <a:rPr b="1" i="1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is the dependent variable. The slope of the line is </a:t>
            </a:r>
            <a:r>
              <a:rPr b="1" i="1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and </a:t>
            </a:r>
            <a:r>
              <a:rPr b="1" i="1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is the intercept (the value of </a:t>
            </a:r>
            <a:r>
              <a:rPr b="1" i="1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when </a:t>
            </a:r>
            <a:r>
              <a:rPr b="1" i="1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= 0).</a:t>
            </a:r>
            <a:b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/>
        </p:nvSpPr>
        <p:spPr>
          <a:xfrm>
            <a:off x="1713391" y="266330"/>
            <a:ext cx="98009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rPr>
              <a:t>Model of Simple Linear Regression</a:t>
            </a:r>
            <a:endParaRPr b="1" sz="3600">
              <a:solidFill>
                <a:srgbClr val="1186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3944" y="912661"/>
            <a:ext cx="4651582" cy="2008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1484" y="2921004"/>
            <a:ext cx="5372430" cy="367066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/>
        </p:nvSpPr>
        <p:spPr>
          <a:xfrm>
            <a:off x="4189735" y="3675355"/>
            <a:ext cx="337351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/>
        </p:nvSpPr>
        <p:spPr>
          <a:xfrm>
            <a:off x="1305018" y="0"/>
            <a:ext cx="101915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rPr>
              <a:t>Multiple Linear Regression</a:t>
            </a:r>
            <a:endParaRPr b="1" sz="3600">
              <a:solidFill>
                <a:srgbClr val="1186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1482571" y="1202251"/>
            <a:ext cx="10431262" cy="443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>
                <a:solidFill>
                  <a:srgbClr val="0D405F"/>
                </a:solidFill>
                <a:latin typeface="Arial"/>
                <a:ea typeface="Arial"/>
                <a:cs typeface="Arial"/>
                <a:sym typeface="Arial"/>
              </a:rPr>
              <a:t>Multiple linear regression</a:t>
            </a:r>
            <a:r>
              <a:rPr b="0" i="0" lang="en-IN" sz="2400">
                <a:solidFill>
                  <a:srgbClr val="0D405F"/>
                </a:solidFill>
                <a:latin typeface="Arial"/>
                <a:ea typeface="Arial"/>
                <a:cs typeface="Arial"/>
                <a:sym typeface="Arial"/>
              </a:rPr>
              <a:t> is used to estimate the relationship between </a:t>
            </a:r>
            <a:r>
              <a:rPr b="1" i="0" lang="en-IN" sz="2400">
                <a:solidFill>
                  <a:srgbClr val="0D405F"/>
                </a:solidFill>
                <a:latin typeface="Arial"/>
                <a:ea typeface="Arial"/>
                <a:cs typeface="Arial"/>
                <a:sym typeface="Arial"/>
              </a:rPr>
              <a:t>two or more independent variables </a:t>
            </a:r>
            <a:r>
              <a:rPr b="0" i="0" lang="en-IN" sz="2400">
                <a:solidFill>
                  <a:srgbClr val="0D405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0" lang="en-IN" sz="2400">
                <a:solidFill>
                  <a:srgbClr val="0D405F"/>
                </a:solidFill>
                <a:latin typeface="Arial"/>
                <a:ea typeface="Arial"/>
                <a:cs typeface="Arial"/>
                <a:sym typeface="Arial"/>
              </a:rPr>
              <a:t> one dependent variable</a:t>
            </a:r>
            <a:r>
              <a:rPr b="0" i="0" lang="en-IN" sz="2400">
                <a:solidFill>
                  <a:srgbClr val="0D405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>
                <a:solidFill>
                  <a:srgbClr val="0D405F"/>
                </a:solidFill>
                <a:latin typeface="Arial"/>
                <a:ea typeface="Arial"/>
                <a:cs typeface="Arial"/>
                <a:sym typeface="Arial"/>
              </a:rPr>
              <a:t>You can use multiple linear regression when you want to know: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rgbClr val="0D40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405F"/>
              </a:buClr>
              <a:buSzPts val="2400"/>
              <a:buFont typeface="Corbel"/>
              <a:buAutoNum type="arabicPeriod"/>
            </a:pPr>
            <a:r>
              <a:rPr b="0" i="0" lang="en-IN" sz="2400">
                <a:solidFill>
                  <a:srgbClr val="0D405F"/>
                </a:solidFill>
                <a:latin typeface="Arial"/>
                <a:ea typeface="Arial"/>
                <a:cs typeface="Arial"/>
                <a:sym typeface="Arial"/>
              </a:rPr>
              <a:t>How strong the relationship is between two or more independent variables and one dependent variable (e.g. how rainfall, temperature, and amount of fertilizer added affect crop growth).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t/>
            </a:r>
            <a:endParaRPr b="0" i="0" sz="2400">
              <a:solidFill>
                <a:srgbClr val="0D40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405F"/>
              </a:buClr>
              <a:buSzPts val="2400"/>
              <a:buFont typeface="Corbel"/>
              <a:buAutoNum type="arabicPeriod"/>
            </a:pPr>
            <a:r>
              <a:rPr b="0" i="0" lang="en-IN" sz="2400">
                <a:solidFill>
                  <a:srgbClr val="0D405F"/>
                </a:solidFill>
                <a:latin typeface="Arial"/>
                <a:ea typeface="Arial"/>
                <a:cs typeface="Arial"/>
                <a:sym typeface="Arial"/>
              </a:rPr>
              <a:t>The value of the dependent variable at a certain value of the independent variables (e.g. the expected yield of a crop at certain levels of rainfall, temperature, and fertilizer addition).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/>
        </p:nvSpPr>
        <p:spPr>
          <a:xfrm>
            <a:off x="1349406" y="0"/>
            <a:ext cx="101915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rPr>
              <a:t>Model of Multiple Linear Regression</a:t>
            </a:r>
            <a:endParaRPr b="1" sz="3600">
              <a:solidFill>
                <a:srgbClr val="1186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9259" y="825622"/>
            <a:ext cx="8964881" cy="170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2327" y="2709427"/>
            <a:ext cx="5468644" cy="408558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/>
        </p:nvSpPr>
        <p:spPr>
          <a:xfrm>
            <a:off x="4189735" y="3675355"/>
            <a:ext cx="337351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/>
        </p:nvSpPr>
        <p:spPr>
          <a:xfrm>
            <a:off x="1482570" y="426128"/>
            <a:ext cx="102803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rPr>
              <a:t>Equations of Linear Regression</a:t>
            </a:r>
            <a:endParaRPr b="1" sz="3600">
              <a:solidFill>
                <a:srgbClr val="1186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1246" y="1461388"/>
            <a:ext cx="10209321" cy="4222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