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Open Sans SemiBold"/>
      <p:regular r:id="rId14"/>
      <p:bold r:id="rId15"/>
      <p:italic r:id="rId16"/>
      <p:boldItalic r:id="rId17"/>
    </p:embeddedFont>
    <p:embeddedFont>
      <p:font typeface="Josefin Sans"/>
      <p:regular r:id="rId18"/>
      <p:bold r:id="rId19"/>
      <p:italic r:id="rId20"/>
      <p:boldItalic r:id="rId21"/>
    </p:embeddedFont>
    <p:embeddedFont>
      <p:font typeface="Josefin Sans Thin"/>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efinSans-italic.fntdata"/><Relationship Id="rId22" Type="http://schemas.openxmlformats.org/officeDocument/2006/relationships/font" Target="fonts/JosefinSansThin-regular.fntdata"/><Relationship Id="rId21" Type="http://schemas.openxmlformats.org/officeDocument/2006/relationships/font" Target="fonts/JosefinSans-boldItalic.fntdata"/><Relationship Id="rId24" Type="http://schemas.openxmlformats.org/officeDocument/2006/relationships/font" Target="fonts/JosefinSansThin-italic.fntdata"/><Relationship Id="rId23" Type="http://schemas.openxmlformats.org/officeDocument/2006/relationships/font" Target="fonts/JosefinSansTh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JosefinSansThin-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OpenSansSemiBold-bold.fntdata"/><Relationship Id="rId14" Type="http://schemas.openxmlformats.org/officeDocument/2006/relationships/font" Target="fonts/OpenSansSemiBold-regular.fntdata"/><Relationship Id="rId17" Type="http://schemas.openxmlformats.org/officeDocument/2006/relationships/font" Target="fonts/OpenSansSemiBold-boldItalic.fntdata"/><Relationship Id="rId16" Type="http://schemas.openxmlformats.org/officeDocument/2006/relationships/font" Target="fonts/OpenSansSemiBold-italic.fntdata"/><Relationship Id="rId19" Type="http://schemas.openxmlformats.org/officeDocument/2006/relationships/font" Target="fonts/JosefinSans-bold.fntdata"/><Relationship Id="rId18" Type="http://schemas.openxmlformats.org/officeDocument/2006/relationships/font" Target="fonts/Josefi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cef9dc9a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cef9dc9a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347e33a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347e33a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347e33a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b347e33a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ef9dc9a0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ef9dc9a0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cef9dc9a0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cef9dc9a0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cef9dc9a0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cef9dc9a0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cef9dc9a0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cef9dc9a0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347e33a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347e33a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4" name="Shape 194"/>
        <p:cNvGrpSpPr/>
        <p:nvPr/>
      </p:nvGrpSpPr>
      <p:grpSpPr>
        <a:xfrm>
          <a:off x="0" y="0"/>
          <a:ext cx="0" cy="0"/>
          <a:chOff x="0" y="0"/>
          <a:chExt cx="0" cy="0"/>
        </a:xfrm>
      </p:grpSpPr>
      <p:sp>
        <p:nvSpPr>
          <p:cNvPr id="195" name="Google Shape;195;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6" name="Google Shape;196;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rot="5400000">
            <a:off x="3798057" y="38645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13" name="Shape 213"/>
        <p:cNvGrpSpPr/>
        <p:nvPr/>
      </p:nvGrpSpPr>
      <p:grpSpPr>
        <a:xfrm>
          <a:off x="0" y="0"/>
          <a:ext cx="0" cy="0"/>
          <a:chOff x="0" y="0"/>
          <a:chExt cx="0" cy="0"/>
        </a:xfrm>
      </p:grpSpPr>
      <p:sp>
        <p:nvSpPr>
          <p:cNvPr id="214" name="Google Shape;214;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15" name="Google Shape;215;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6" name="Google Shape;216;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9" name="Google Shape;219;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1" name="Google Shape;221;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35" name="Shape 235"/>
        <p:cNvGrpSpPr/>
        <p:nvPr/>
      </p:nvGrpSpPr>
      <p:grpSpPr>
        <a:xfrm>
          <a:off x="0" y="0"/>
          <a:ext cx="0" cy="0"/>
          <a:chOff x="0" y="0"/>
          <a:chExt cx="0" cy="0"/>
        </a:xfrm>
      </p:grpSpPr>
      <p:sp>
        <p:nvSpPr>
          <p:cNvPr id="236" name="Google Shape;236;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37" name="Google Shape;237;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43" name="Shape 243"/>
        <p:cNvGrpSpPr/>
        <p:nvPr/>
      </p:nvGrpSpPr>
      <p:grpSpPr>
        <a:xfrm>
          <a:off x="0" y="0"/>
          <a:ext cx="0" cy="0"/>
          <a:chOff x="0" y="0"/>
          <a:chExt cx="0" cy="0"/>
        </a:xfrm>
      </p:grpSpPr>
      <p:sp>
        <p:nvSpPr>
          <p:cNvPr id="244" name="Google Shape;244;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45" name="Google Shape;245;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6" name="Google Shape;246;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7" name="Google Shape;247;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8" name="Google Shape;248;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9" name="Google Shape;249;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63" name="Shape 263"/>
        <p:cNvGrpSpPr/>
        <p:nvPr/>
      </p:nvGrpSpPr>
      <p:grpSpPr>
        <a:xfrm>
          <a:off x="0" y="0"/>
          <a:ext cx="0" cy="0"/>
          <a:chOff x="0" y="0"/>
          <a:chExt cx="0" cy="0"/>
        </a:xfrm>
      </p:grpSpPr>
      <p:sp>
        <p:nvSpPr>
          <p:cNvPr id="264" name="Google Shape;264;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5" name="Google Shape;265;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6" name="Google Shape;266;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82" name="Google Shape;282;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3" name="Google Shape;283;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4" name="Google Shape;284;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5" name="Google Shape;285;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6" name="Google Shape;286;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7" name="Google Shape;287;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8" name="Google Shape;288;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9" name="Google Shape;289;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0" name="Google Shape;290;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1" name="Google Shape;291;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2" name="Google Shape;292;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3" name="Google Shape;293;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4" name="Google Shape;294;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08" name="Shape 308"/>
        <p:cNvGrpSpPr/>
        <p:nvPr/>
      </p:nvGrpSpPr>
      <p:grpSpPr>
        <a:xfrm>
          <a:off x="0" y="0"/>
          <a:ext cx="0" cy="0"/>
          <a:chOff x="0" y="0"/>
          <a:chExt cx="0" cy="0"/>
        </a:xfrm>
      </p:grpSpPr>
      <p:sp>
        <p:nvSpPr>
          <p:cNvPr id="309" name="Google Shape;309;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0" name="Google Shape;310;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3" name="Google Shape;313;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4" name="Google Shape;314;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5" name="Google Shape;315;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6" name="Google Shape;316;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7" name="Google Shape;317;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8" name="Google Shape;318;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32" name="Shape 332"/>
        <p:cNvGrpSpPr/>
        <p:nvPr/>
      </p:nvGrpSpPr>
      <p:grpSpPr>
        <a:xfrm>
          <a:off x="0" y="0"/>
          <a:ext cx="0" cy="0"/>
          <a:chOff x="0" y="0"/>
          <a:chExt cx="0" cy="0"/>
        </a:xfrm>
      </p:grpSpPr>
      <p:sp>
        <p:nvSpPr>
          <p:cNvPr id="333" name="Google Shape;33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34" name="Google Shape;33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5" name="Google Shape;33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49" name="Shape 349"/>
        <p:cNvGrpSpPr/>
        <p:nvPr/>
      </p:nvGrpSpPr>
      <p:grpSpPr>
        <a:xfrm>
          <a:off x="0" y="0"/>
          <a:ext cx="0" cy="0"/>
          <a:chOff x="0" y="0"/>
          <a:chExt cx="0" cy="0"/>
        </a:xfrm>
      </p:grpSpPr>
      <p:sp>
        <p:nvSpPr>
          <p:cNvPr id="350" name="Google Shape;350;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1" name="Google Shape;351;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2" name="Google Shape;352;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4" name="Google Shape;354;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5" name="Google Shape;355;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6" name="Google Shape;356;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7" name="Google Shape;357;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8" name="Google Shape;358;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73" name="Shape 373"/>
        <p:cNvGrpSpPr/>
        <p:nvPr/>
      </p:nvGrpSpPr>
      <p:grpSpPr>
        <a:xfrm>
          <a:off x="0" y="0"/>
          <a:ext cx="0" cy="0"/>
          <a:chOff x="0" y="0"/>
          <a:chExt cx="0" cy="0"/>
        </a:xfrm>
      </p:grpSpPr>
      <p:sp>
        <p:nvSpPr>
          <p:cNvPr id="374" name="Google Shape;374;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75" name="Google Shape;375;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6" name="Google Shape;376;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8" name="Google Shape;378;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80" name="Google Shape;380;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1" name="Google Shape;381;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90" name="Shape 390"/>
        <p:cNvGrpSpPr/>
        <p:nvPr/>
      </p:nvGrpSpPr>
      <p:grpSpPr>
        <a:xfrm>
          <a:off x="0" y="0"/>
          <a:ext cx="0" cy="0"/>
          <a:chOff x="0" y="0"/>
          <a:chExt cx="0" cy="0"/>
        </a:xfrm>
      </p:grpSpPr>
      <p:sp>
        <p:nvSpPr>
          <p:cNvPr id="391" name="Google Shape;391;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2" name="Google Shape;392;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3" name="Google Shape;393;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5" name="Google Shape;395;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10" name="Shape 410"/>
        <p:cNvGrpSpPr/>
        <p:nvPr/>
      </p:nvGrpSpPr>
      <p:grpSpPr>
        <a:xfrm>
          <a:off x="0" y="0"/>
          <a:ext cx="0" cy="0"/>
          <a:chOff x="0" y="0"/>
          <a:chExt cx="0" cy="0"/>
        </a:xfrm>
      </p:grpSpPr>
      <p:sp>
        <p:nvSpPr>
          <p:cNvPr id="411" name="Google Shape;411;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12" name="Google Shape;412;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3" name="Google Shape;413;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4" name="Google Shape;414;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32" name="Shape 432"/>
        <p:cNvGrpSpPr/>
        <p:nvPr/>
      </p:nvGrpSpPr>
      <p:grpSpPr>
        <a:xfrm>
          <a:off x="0" y="0"/>
          <a:ext cx="0" cy="0"/>
          <a:chOff x="0" y="0"/>
          <a:chExt cx="0" cy="0"/>
        </a:xfrm>
      </p:grpSpPr>
      <p:sp>
        <p:nvSpPr>
          <p:cNvPr id="433" name="Google Shape;433;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34" name="Google Shape;434;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35" name="Google Shape;435;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36" name="Google Shape;436;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42" name="Shape 442"/>
        <p:cNvGrpSpPr/>
        <p:nvPr/>
      </p:nvGrpSpPr>
      <p:grpSpPr>
        <a:xfrm>
          <a:off x="0" y="0"/>
          <a:ext cx="0" cy="0"/>
          <a:chOff x="0" y="0"/>
          <a:chExt cx="0" cy="0"/>
        </a:xfrm>
      </p:grpSpPr>
      <p:sp>
        <p:nvSpPr>
          <p:cNvPr id="443" name="Google Shape;443;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44" name="Google Shape;444;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5" name="Google Shape;445;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6" name="Google Shape;446;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7" name="Google Shape;447;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8" name="Google Shape;448;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361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elprocus.com/vi-characteristics-of-pn-junction-diode/" TargetMode="External"/><Relationship Id="rId4" Type="http://schemas.openxmlformats.org/officeDocument/2006/relationships/hyperlink" Target="https://www.elprocus.com/3-different-types-diodes/" TargetMode="External"/><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8"/>
          <p:cNvSpPr txBox="1"/>
          <p:nvPr>
            <p:ph type="ctrTitle"/>
          </p:nvPr>
        </p:nvSpPr>
        <p:spPr>
          <a:xfrm>
            <a:off x="678450" y="846700"/>
            <a:ext cx="7787100" cy="20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Varactor Diode</a:t>
            </a:r>
            <a:endParaRPr/>
          </a:p>
        </p:txBody>
      </p:sp>
      <p:sp>
        <p:nvSpPr>
          <p:cNvPr id="459" name="Google Shape;459;p28"/>
          <p:cNvSpPr txBox="1"/>
          <p:nvPr>
            <p:ph idx="1" type="subTitle"/>
          </p:nvPr>
        </p:nvSpPr>
        <p:spPr>
          <a:xfrm>
            <a:off x="1711950" y="2522400"/>
            <a:ext cx="5720100" cy="26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213B55"/>
                </a:solidFill>
                <a:latin typeface="Josefin Sans Thin"/>
                <a:ea typeface="Josefin Sans Thin"/>
                <a:cs typeface="Josefin Sans Thin"/>
                <a:sym typeface="Josefin Sans Thin"/>
              </a:rPr>
              <a:t>    </a:t>
            </a:r>
            <a:r>
              <a:rPr lang="en" sz="1500">
                <a:solidFill>
                  <a:srgbClr val="213B55"/>
                </a:solidFill>
                <a:latin typeface="Josefin Sans Thin"/>
                <a:ea typeface="Josefin Sans Thin"/>
                <a:cs typeface="Josefin Sans Thin"/>
                <a:sym typeface="Josefin Sans Thin"/>
              </a:rPr>
              <a:t>By</a:t>
            </a:r>
            <a:endParaRPr sz="1500">
              <a:solidFill>
                <a:srgbClr val="213B55"/>
              </a:solidFill>
              <a:latin typeface="Josefin Sans Thin"/>
              <a:ea typeface="Josefin Sans Thin"/>
              <a:cs typeface="Josefin Sans Thin"/>
              <a:sym typeface="Josefin Sans Thin"/>
            </a:endParaRPr>
          </a:p>
          <a:p>
            <a:pPr indent="457200" lvl="0" marL="0" rtl="0" algn="ctr">
              <a:spcBef>
                <a:spcPts val="0"/>
              </a:spcBef>
              <a:spcAft>
                <a:spcPts val="0"/>
              </a:spcAft>
              <a:buClr>
                <a:srgbClr val="000000"/>
              </a:buClr>
              <a:buSzPts val="3480"/>
              <a:buFont typeface="Arial"/>
              <a:buNone/>
            </a:pPr>
            <a:r>
              <a:rPr lang="en" sz="1500">
                <a:solidFill>
                  <a:srgbClr val="213B55"/>
                </a:solidFill>
                <a:latin typeface="Josefin Sans Thin"/>
                <a:ea typeface="Josefin Sans Thin"/>
                <a:cs typeface="Josefin Sans Thin"/>
                <a:sym typeface="Josefin Sans Thin"/>
              </a:rPr>
              <a:t>Soham Yugraj Tiwari</a:t>
            </a:r>
            <a:endParaRPr sz="1500">
              <a:solidFill>
                <a:srgbClr val="213B55"/>
              </a:solidFill>
              <a:latin typeface="Josefin Sans Thin"/>
              <a:ea typeface="Josefin Sans Thin"/>
              <a:cs typeface="Josefin Sans Thin"/>
              <a:sym typeface="Josefin Sans Thin"/>
            </a:endParaRPr>
          </a:p>
          <a:p>
            <a:pPr indent="457200" lvl="0" marL="0" rtl="0" algn="ctr">
              <a:spcBef>
                <a:spcPts val="0"/>
              </a:spcBef>
              <a:spcAft>
                <a:spcPts val="0"/>
              </a:spcAft>
              <a:buClr>
                <a:srgbClr val="000000"/>
              </a:buClr>
              <a:buSzPts val="3480"/>
              <a:buFont typeface="Arial"/>
              <a:buNone/>
            </a:pPr>
            <a:r>
              <a:rPr lang="en" sz="1500">
                <a:solidFill>
                  <a:srgbClr val="213B55"/>
                </a:solidFill>
                <a:latin typeface="Josefin Sans Thin"/>
                <a:ea typeface="Josefin Sans Thin"/>
                <a:cs typeface="Josefin Sans Thin"/>
                <a:sym typeface="Josefin Sans Thin"/>
              </a:rPr>
              <a:t>Amaan Ayyub Nalband</a:t>
            </a:r>
            <a:endParaRPr sz="1500">
              <a:solidFill>
                <a:srgbClr val="213B55"/>
              </a:solidFill>
              <a:latin typeface="Josefin Sans Thin"/>
              <a:ea typeface="Josefin Sans Thin"/>
              <a:cs typeface="Josefin Sans Thin"/>
              <a:sym typeface="Josefin Sans Thin"/>
            </a:endParaRPr>
          </a:p>
          <a:p>
            <a:pPr indent="457200" lvl="0" marL="0" rtl="0" algn="ctr">
              <a:spcBef>
                <a:spcPts val="0"/>
              </a:spcBef>
              <a:spcAft>
                <a:spcPts val="0"/>
              </a:spcAft>
              <a:buClr>
                <a:srgbClr val="000000"/>
              </a:buClr>
              <a:buSzPts val="3480"/>
              <a:buFont typeface="Arial"/>
              <a:buNone/>
            </a:pPr>
            <a:r>
              <a:rPr lang="en" sz="1500">
                <a:solidFill>
                  <a:srgbClr val="213B55"/>
                </a:solidFill>
                <a:latin typeface="Josefin Sans Thin"/>
                <a:ea typeface="Josefin Sans Thin"/>
                <a:cs typeface="Josefin Sans Thin"/>
                <a:sym typeface="Josefin Sans Thin"/>
              </a:rPr>
              <a:t>Shravan Vijaypratap Singh</a:t>
            </a:r>
            <a:endParaRPr sz="1500">
              <a:solidFill>
                <a:srgbClr val="213B55"/>
              </a:solidFill>
              <a:latin typeface="Josefin Sans Thin"/>
              <a:ea typeface="Josefin Sans Thin"/>
              <a:cs typeface="Josefin Sans Thin"/>
              <a:sym typeface="Josefin Sans Thin"/>
            </a:endParaRPr>
          </a:p>
          <a:p>
            <a:pPr indent="457200" lvl="0" marL="0" rtl="0" algn="ctr">
              <a:spcBef>
                <a:spcPts val="0"/>
              </a:spcBef>
              <a:spcAft>
                <a:spcPts val="0"/>
              </a:spcAft>
              <a:buClr>
                <a:srgbClr val="000000"/>
              </a:buClr>
              <a:buSzPts val="3480"/>
              <a:buFont typeface="Arial"/>
              <a:buNone/>
            </a:pPr>
            <a:r>
              <a:rPr lang="en" sz="1500">
                <a:solidFill>
                  <a:srgbClr val="213B55"/>
                </a:solidFill>
                <a:latin typeface="Josefin Sans Thin"/>
                <a:ea typeface="Josefin Sans Thin"/>
                <a:cs typeface="Josefin Sans Thin"/>
                <a:sym typeface="Josefin Sans Thin"/>
              </a:rPr>
              <a:t>Pratik Rajesh Jade</a:t>
            </a:r>
            <a:endParaRPr sz="1500">
              <a:solidFill>
                <a:srgbClr val="213B55"/>
              </a:solidFill>
              <a:latin typeface="Josefin Sans Thin"/>
              <a:ea typeface="Josefin Sans Thin"/>
              <a:cs typeface="Josefin Sans Thin"/>
              <a:sym typeface="Josefin Sans Thin"/>
            </a:endParaRPr>
          </a:p>
          <a:p>
            <a:pPr indent="0" lvl="0" marL="0" rtl="0" algn="l">
              <a:spcBef>
                <a:spcPts val="0"/>
              </a:spcBef>
              <a:spcAft>
                <a:spcPts val="0"/>
              </a:spcAft>
              <a:buNone/>
            </a:pPr>
            <a:r>
              <a:rPr lang="en" sz="1500">
                <a:solidFill>
                  <a:srgbClr val="213B55"/>
                </a:solidFill>
                <a:latin typeface="Josefin Sans Thin"/>
                <a:ea typeface="Josefin Sans Thin"/>
                <a:cs typeface="Josefin Sans Thin"/>
                <a:sym typeface="Josefin Sans Thin"/>
              </a:rPr>
              <a:t>                             (Roll no’s A69, A70, A71, A72)</a:t>
            </a:r>
            <a:endParaRPr sz="1500">
              <a:solidFill>
                <a:srgbClr val="213B55"/>
              </a:solidFill>
              <a:latin typeface="Josefin Sans Thin"/>
              <a:ea typeface="Josefin Sans Thin"/>
              <a:cs typeface="Josefin Sans Thin"/>
              <a:sym typeface="Josefin Sans Thin"/>
            </a:endParaRPr>
          </a:p>
          <a:p>
            <a:pPr indent="0" lvl="0" marL="0" rtl="0" algn="l">
              <a:spcBef>
                <a:spcPts val="0"/>
              </a:spcBef>
              <a:spcAft>
                <a:spcPts val="0"/>
              </a:spcAft>
              <a:buNone/>
            </a:pPr>
            <a:r>
              <a:t/>
            </a:r>
            <a:endParaRPr sz="1500">
              <a:solidFill>
                <a:srgbClr val="213B55"/>
              </a:solidFill>
              <a:latin typeface="Josefin Sans Thin"/>
              <a:ea typeface="Josefin Sans Thin"/>
              <a:cs typeface="Josefin Sans Thin"/>
              <a:sym typeface="Josefin Sans Thin"/>
            </a:endParaRPr>
          </a:p>
          <a:p>
            <a:pPr indent="457200" lvl="0" marL="0" rtl="0" algn="ctr">
              <a:spcBef>
                <a:spcPts val="0"/>
              </a:spcBef>
              <a:spcAft>
                <a:spcPts val="0"/>
              </a:spcAft>
              <a:buClr>
                <a:srgbClr val="000000"/>
              </a:buClr>
              <a:buSzPts val="2610"/>
              <a:buFont typeface="Arial"/>
              <a:buNone/>
            </a:pPr>
            <a:r>
              <a:t/>
            </a:r>
            <a:endParaRPr>
              <a:solidFill>
                <a:srgbClr val="213B55"/>
              </a:solidFill>
              <a:latin typeface="Josefin Sans Thin"/>
              <a:ea typeface="Josefin Sans Thin"/>
              <a:cs typeface="Josefin Sans Thin"/>
              <a:sym typeface="Josefin Sans Thin"/>
            </a:endParaRPr>
          </a:p>
          <a:p>
            <a:pPr indent="457200" lvl="0" marL="0" rtl="0" algn="ctr">
              <a:spcBef>
                <a:spcPts val="0"/>
              </a:spcBef>
              <a:spcAft>
                <a:spcPts val="0"/>
              </a:spcAft>
              <a:buClr>
                <a:srgbClr val="000000"/>
              </a:buClr>
              <a:buSzPts val="3480"/>
              <a:buFont typeface="Arial"/>
              <a:buNone/>
            </a:pPr>
            <a:r>
              <a:rPr lang="en">
                <a:solidFill>
                  <a:srgbClr val="213B55"/>
                </a:solidFill>
                <a:latin typeface="Josefin Sans Thin"/>
                <a:ea typeface="Josefin Sans Thin"/>
                <a:cs typeface="Josefin Sans Thin"/>
                <a:sym typeface="Josefin Sans Thin"/>
              </a:rPr>
              <a:t>Faculty Name: Ms. Shubhangi Lohakpure</a:t>
            </a:r>
            <a:endParaRPr>
              <a:solidFill>
                <a:srgbClr val="213B55"/>
              </a:solidFill>
              <a:latin typeface="Josefin Sans Thin"/>
              <a:ea typeface="Josefin Sans Thin"/>
              <a:cs typeface="Josefin Sans Thin"/>
              <a:sym typeface="Josefin Sans Thin"/>
            </a:endParaRPr>
          </a:p>
          <a:p>
            <a:pPr indent="0" lvl="0" marL="0" rtl="0" algn="l">
              <a:spcBef>
                <a:spcPts val="0"/>
              </a:spcBef>
              <a:spcAft>
                <a:spcPts val="0"/>
              </a:spcAft>
              <a:buClr>
                <a:srgbClr val="000000"/>
              </a:buClr>
              <a:buSzPts val="3480"/>
              <a:buFont typeface="Arial"/>
              <a:buNone/>
            </a:pPr>
            <a:r>
              <a:rPr lang="en">
                <a:solidFill>
                  <a:srgbClr val="213B55"/>
                </a:solidFill>
                <a:latin typeface="Josefin Sans Thin"/>
                <a:ea typeface="Josefin Sans Thin"/>
                <a:cs typeface="Josefin Sans Thin"/>
                <a:sym typeface="Josefin Sans Thin"/>
              </a:rPr>
              <a:t>                                        FY B.Tech: Div A</a:t>
            </a:r>
            <a:endParaRPr>
              <a:solidFill>
                <a:srgbClr val="213B55"/>
              </a:solidFill>
              <a:latin typeface="Josefin Sans Thin"/>
              <a:ea typeface="Josefin Sans Thin"/>
              <a:cs typeface="Josefin Sans Thin"/>
              <a:sym typeface="Josefin Sans Thin"/>
            </a:endParaRPr>
          </a:p>
          <a:p>
            <a:pPr indent="0" lvl="0" marL="0" rtl="0" algn="ctr">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 calcmode="lin" valueType="num">
                                      <p:cBhvr additive="base">
                                        <p:cTn dur="1000"/>
                                        <p:tgtEl>
                                          <p:spTgt spid="45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9"/>
          <p:cNvSpPr txBox="1"/>
          <p:nvPr>
            <p:ph type="title"/>
          </p:nvPr>
        </p:nvSpPr>
        <p:spPr>
          <a:xfrm>
            <a:off x="2049300" y="252750"/>
            <a:ext cx="5045400" cy="5727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 sz="2400">
                <a:solidFill>
                  <a:schemeClr val="dk1"/>
                </a:solidFill>
              </a:rPr>
              <a:t>What is a Varactor Diode?</a:t>
            </a:r>
            <a:endParaRPr sz="2400">
              <a:solidFill>
                <a:schemeClr val="dk1"/>
              </a:solidFill>
            </a:endParaRPr>
          </a:p>
          <a:p>
            <a:pPr indent="0" lvl="0" marL="0" rtl="0" algn="ctr">
              <a:spcBef>
                <a:spcPts val="1200"/>
              </a:spcBef>
              <a:spcAft>
                <a:spcPts val="0"/>
              </a:spcAft>
              <a:buNone/>
            </a:pPr>
            <a:r>
              <a:t/>
            </a:r>
            <a:endParaRPr/>
          </a:p>
        </p:txBody>
      </p:sp>
      <p:sp>
        <p:nvSpPr>
          <p:cNvPr id="465" name="Google Shape;465;p29"/>
          <p:cNvSpPr txBox="1"/>
          <p:nvPr>
            <p:ph idx="1" type="body"/>
          </p:nvPr>
        </p:nvSpPr>
        <p:spPr>
          <a:xfrm>
            <a:off x="0" y="871125"/>
            <a:ext cx="5045400" cy="321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Josefin Sans Thin"/>
              <a:buChar char="●"/>
            </a:pPr>
            <a:r>
              <a:rPr lang="en" sz="1500">
                <a:solidFill>
                  <a:schemeClr val="dk1"/>
                </a:solidFill>
                <a:highlight>
                  <a:srgbClr val="FFFFFF"/>
                </a:highlight>
                <a:latin typeface="Josefin Sans Thin"/>
                <a:ea typeface="Josefin Sans Thin"/>
                <a:cs typeface="Josefin Sans Thin"/>
                <a:sym typeface="Josefin Sans Thin"/>
              </a:rPr>
              <a:t>Varactor diode is one kind of semiconductor microwave solid-state device and the applications of this diode mainly involve in where variable capacitance is preferred which can be accomplished by controlling voltage. These diodes are also named as varicap diodes. Even though the outcome of the variable capacitance can be shown by the normal </a:t>
            </a:r>
            <a:r>
              <a:rPr lang="en" sz="1500">
                <a:solidFill>
                  <a:schemeClr val="dk1"/>
                </a:solidFill>
                <a:highlight>
                  <a:srgbClr val="FFFFFF"/>
                </a:highlight>
                <a:uFill>
                  <a:noFill/>
                </a:uFill>
                <a:latin typeface="Josefin Sans Thin"/>
                <a:ea typeface="Josefin Sans Thin"/>
                <a:cs typeface="Josefin Sans Thin"/>
                <a:sym typeface="Josefin Sans Thin"/>
                <a:hlinkClick r:id="rId3">
                  <a:extLst>
                    <a:ext uri="{A12FA001-AC4F-418D-AE19-62706E023703}">
                      <ahyp:hlinkClr val="tx"/>
                    </a:ext>
                  </a:extLst>
                </a:hlinkClick>
              </a:rPr>
              <a:t>P-N junction diode</a:t>
            </a:r>
            <a:r>
              <a:rPr lang="en" sz="1500">
                <a:solidFill>
                  <a:schemeClr val="dk1"/>
                </a:solidFill>
                <a:highlight>
                  <a:srgbClr val="FFFFFF"/>
                </a:highlight>
                <a:latin typeface="Josefin Sans Thin"/>
                <a:ea typeface="Josefin Sans Thin"/>
                <a:cs typeface="Josefin Sans Thin"/>
                <a:sym typeface="Josefin Sans Thin"/>
              </a:rPr>
              <a:t>s, but these diodes are chosen for giving the desired capacitance changes as they are special </a:t>
            </a:r>
            <a:r>
              <a:rPr lang="en" sz="1500">
                <a:solidFill>
                  <a:schemeClr val="dk1"/>
                </a:solidFill>
                <a:highlight>
                  <a:srgbClr val="FFFFFF"/>
                </a:highlight>
                <a:uFill>
                  <a:noFill/>
                </a:uFill>
                <a:latin typeface="Josefin Sans Thin"/>
                <a:ea typeface="Josefin Sans Thin"/>
                <a:cs typeface="Josefin Sans Thin"/>
                <a:sym typeface="Josefin Sans Thin"/>
                <a:hlinkClick r:id="rId4">
                  <a:extLst>
                    <a:ext uri="{A12FA001-AC4F-418D-AE19-62706E023703}">
                      <ahyp:hlinkClr val="tx"/>
                    </a:ext>
                  </a:extLst>
                </a:hlinkClick>
              </a:rPr>
              <a:t>types of diodes</a:t>
            </a:r>
            <a:r>
              <a:rPr lang="en" sz="1500">
                <a:solidFill>
                  <a:schemeClr val="dk1"/>
                </a:solidFill>
                <a:highlight>
                  <a:srgbClr val="FFFFFF"/>
                </a:highlight>
                <a:latin typeface="Josefin Sans Thin"/>
                <a:ea typeface="Josefin Sans Thin"/>
                <a:cs typeface="Josefin Sans Thin"/>
                <a:sym typeface="Josefin Sans Thin"/>
              </a:rPr>
              <a:t>. Varactor diodes are specifically fabricated and optimized such that they permit a high range of changes in capacitance.</a:t>
            </a:r>
            <a:endParaRPr sz="1500">
              <a:solidFill>
                <a:schemeClr val="dk1"/>
              </a:solidFill>
              <a:highlight>
                <a:srgbClr val="FFFFFF"/>
              </a:highlight>
              <a:latin typeface="Josefin Sans Thin"/>
              <a:ea typeface="Josefin Sans Thin"/>
              <a:cs typeface="Josefin Sans Thin"/>
              <a:sym typeface="Josefin Sans Thin"/>
            </a:endParaRPr>
          </a:p>
          <a:p>
            <a:pPr indent="-323850" lvl="0" marL="457200" rtl="0" algn="l">
              <a:spcBef>
                <a:spcPts val="0"/>
              </a:spcBef>
              <a:spcAft>
                <a:spcPts val="0"/>
              </a:spcAft>
              <a:buClr>
                <a:schemeClr val="lt1"/>
              </a:buClr>
              <a:buSzPts val="1500"/>
              <a:buFont typeface="Josefin Sans Thin"/>
              <a:buChar char="●"/>
            </a:pPr>
            <a:r>
              <a:t/>
            </a:r>
            <a:endParaRPr sz="1500">
              <a:solidFill>
                <a:schemeClr val="dk1"/>
              </a:solidFill>
              <a:highlight>
                <a:srgbClr val="FFFFFF"/>
              </a:highlight>
              <a:latin typeface="Josefin Sans Thin"/>
              <a:ea typeface="Josefin Sans Thin"/>
              <a:cs typeface="Josefin Sans Thin"/>
              <a:sym typeface="Josefin Sans Thin"/>
            </a:endParaRPr>
          </a:p>
          <a:p>
            <a:pPr indent="0" lvl="0" marL="0" rtl="0" algn="l">
              <a:spcBef>
                <a:spcPts val="1600"/>
              </a:spcBef>
              <a:spcAft>
                <a:spcPts val="1600"/>
              </a:spcAft>
              <a:buNone/>
            </a:pPr>
            <a:r>
              <a:t/>
            </a:r>
            <a:endParaRPr sz="1500">
              <a:solidFill>
                <a:schemeClr val="dk1"/>
              </a:solidFill>
              <a:highlight>
                <a:srgbClr val="FFFFFF"/>
              </a:highlight>
              <a:latin typeface="Josefin Sans Thin"/>
              <a:ea typeface="Josefin Sans Thin"/>
              <a:cs typeface="Josefin Sans Thin"/>
              <a:sym typeface="Josefin Sans Thin"/>
            </a:endParaRPr>
          </a:p>
        </p:txBody>
      </p:sp>
      <p:pic>
        <p:nvPicPr>
          <p:cNvPr id="466" name="Google Shape;466;p29"/>
          <p:cNvPicPr preferRelativeResize="0"/>
          <p:nvPr/>
        </p:nvPicPr>
        <p:blipFill>
          <a:blip r:embed="rId5">
            <a:alphaModFix/>
          </a:blip>
          <a:stretch>
            <a:fillRect/>
          </a:stretch>
        </p:blipFill>
        <p:spPr>
          <a:xfrm>
            <a:off x="819475" y="4028125"/>
            <a:ext cx="3406450" cy="1047675"/>
          </a:xfrm>
          <a:prstGeom prst="rect">
            <a:avLst/>
          </a:prstGeom>
          <a:noFill/>
          <a:ln>
            <a:noFill/>
          </a:ln>
        </p:spPr>
      </p:pic>
      <p:sp>
        <p:nvSpPr>
          <p:cNvPr id="467" name="Google Shape;467;p29"/>
          <p:cNvSpPr txBox="1"/>
          <p:nvPr/>
        </p:nvSpPr>
        <p:spPr>
          <a:xfrm>
            <a:off x="4974300" y="825450"/>
            <a:ext cx="4169700" cy="4545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Josefin Sans Thin"/>
              <a:buChar char="●"/>
            </a:pPr>
            <a:r>
              <a:rPr lang="en" sz="1500">
                <a:solidFill>
                  <a:schemeClr val="dk1"/>
                </a:solidFill>
                <a:highlight>
                  <a:srgbClr val="FFFFFF"/>
                </a:highlight>
                <a:latin typeface="Josefin Sans Thin"/>
                <a:ea typeface="Josefin Sans Thin"/>
                <a:cs typeface="Josefin Sans Thin"/>
                <a:sym typeface="Josefin Sans Thin"/>
              </a:rPr>
              <a:t>The different types of Varactor diodes are available in the market such as hyper abrupt, abrupt and gallium-arsenide Varactor diodes. The symbol of the Varactor diode is shown in the above figure that includes a capacitor symbol at one end of the diode that signifies the characteristics of the variable capacitor of the Varactor diodes.</a:t>
            </a:r>
            <a:endParaRPr sz="1500">
              <a:solidFill>
                <a:schemeClr val="dk1"/>
              </a:solidFill>
              <a:highlight>
                <a:srgbClr val="FFFFFF"/>
              </a:highlight>
              <a:latin typeface="Josefin Sans Thin"/>
              <a:ea typeface="Josefin Sans Thin"/>
              <a:cs typeface="Josefin Sans Thin"/>
              <a:sym typeface="Josefin Sans Thin"/>
            </a:endParaRPr>
          </a:p>
          <a:p>
            <a:pPr indent="-323850" lvl="0" marL="457200" rtl="0" algn="l">
              <a:spcBef>
                <a:spcPts val="0"/>
              </a:spcBef>
              <a:spcAft>
                <a:spcPts val="0"/>
              </a:spcAft>
              <a:buClr>
                <a:schemeClr val="lt1"/>
              </a:buClr>
              <a:buSzPts val="1500"/>
              <a:buFont typeface="Josefin Sans Thin"/>
              <a:buChar char="●"/>
            </a:pPr>
            <a:r>
              <a:t/>
            </a:r>
            <a:endParaRPr sz="1500">
              <a:solidFill>
                <a:schemeClr val="dk1"/>
              </a:solidFill>
              <a:highlight>
                <a:srgbClr val="FFFFFF"/>
              </a:highlight>
              <a:latin typeface="Josefin Sans Thin"/>
              <a:ea typeface="Josefin Sans Thin"/>
              <a:cs typeface="Josefin Sans Thin"/>
              <a:sym typeface="Josefin Sans Thin"/>
            </a:endParaRPr>
          </a:p>
          <a:p>
            <a:pPr indent="-323850" lvl="0" marL="457200" rtl="0" algn="l">
              <a:spcBef>
                <a:spcPts val="0"/>
              </a:spcBef>
              <a:spcAft>
                <a:spcPts val="0"/>
              </a:spcAft>
              <a:buClr>
                <a:schemeClr val="dk1"/>
              </a:buClr>
              <a:buSzPts val="1500"/>
              <a:buFont typeface="Josefin Sans Thin"/>
              <a:buChar char="●"/>
            </a:pPr>
            <a:r>
              <a:rPr lang="en" sz="1500">
                <a:solidFill>
                  <a:schemeClr val="dk1"/>
                </a:solidFill>
                <a:highlight>
                  <a:srgbClr val="FFFFFF"/>
                </a:highlight>
                <a:latin typeface="Josefin Sans Thin"/>
                <a:ea typeface="Josefin Sans Thin"/>
                <a:cs typeface="Josefin Sans Thin"/>
                <a:sym typeface="Josefin Sans Thin"/>
              </a:rPr>
              <a:t>The symbol of the Varactor diode looks like a common PN- junction diode that includes two terminals namely the cathode and the anode. And at one end this diode is inbuilt with two lines that specify the capacitor symbol.</a:t>
            </a:r>
            <a:endParaRPr sz="1500">
              <a:solidFill>
                <a:schemeClr val="dk1"/>
              </a:solidFill>
              <a:highlight>
                <a:srgbClr val="FFFFFF"/>
              </a:highlight>
              <a:latin typeface="Josefin Sans Thin"/>
              <a:ea typeface="Josefin Sans Thin"/>
              <a:cs typeface="Josefin Sans Thin"/>
              <a:sym typeface="Josefin Sans Thin"/>
            </a:endParaRPr>
          </a:p>
          <a:p>
            <a:pPr indent="0" lvl="0" marL="0" rtl="0" algn="l">
              <a:spcBef>
                <a:spcPts val="1600"/>
              </a:spcBef>
              <a:spcAft>
                <a:spcPts val="1600"/>
              </a:spcAft>
              <a:buNone/>
            </a:pPr>
            <a:r>
              <a:t/>
            </a:r>
            <a:endParaRPr sz="1500">
              <a:solidFill>
                <a:schemeClr val="dk1"/>
              </a:solidFill>
              <a:highlight>
                <a:srgbClr val="FFFFFF"/>
              </a:highlight>
              <a:latin typeface="Josefin Sans Thin"/>
              <a:ea typeface="Josefin Sans Thin"/>
              <a:cs typeface="Josefin Sans Thin"/>
              <a:sym typeface="Josefin Sans Th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1000"/>
                                        <p:tgtEl>
                                          <p:spTgt spid="46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100"/>
                                        <p:tgtEl>
                                          <p:spTgt spid="465"/>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467">
                                            <p:txEl>
                                              <p:pRg end="0" st="0"/>
                                            </p:txEl>
                                          </p:spTgt>
                                        </p:tgtEl>
                                        <p:attrNameLst>
                                          <p:attrName>style.visibility</p:attrName>
                                        </p:attrNameLst>
                                      </p:cBhvr>
                                      <p:to>
                                        <p:strVal val="visible"/>
                                      </p:to>
                                    </p:set>
                                    <p:animEffect filter="fade" transition="in">
                                      <p:cBhvr>
                                        <p:cTn dur="1000"/>
                                        <p:tgtEl>
                                          <p:spTgt spid="467">
                                            <p:txEl>
                                              <p:pRg end="0" st="0"/>
                                            </p:txEl>
                                          </p:spTgt>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467">
                                            <p:txEl>
                                              <p:pRg end="1" st="1"/>
                                            </p:txEl>
                                          </p:spTgt>
                                        </p:tgtEl>
                                        <p:attrNameLst>
                                          <p:attrName>style.visibility</p:attrName>
                                        </p:attrNameLst>
                                      </p:cBhvr>
                                      <p:to>
                                        <p:strVal val="visible"/>
                                      </p:to>
                                    </p:set>
                                    <p:animEffect filter="fade" transition="in">
                                      <p:cBhvr>
                                        <p:cTn dur="1000"/>
                                        <p:tgtEl>
                                          <p:spTgt spid="467">
                                            <p:txEl>
                                              <p:pRg end="1" st="1"/>
                                            </p:txEl>
                                          </p:spTgt>
                                        </p:tgtEl>
                                      </p:cBhvr>
                                    </p:animEffect>
                                  </p:childTnLst>
                                </p:cTn>
                              </p:par>
                            </p:childTnLst>
                          </p:cTn>
                        </p:par>
                        <p:par>
                          <p:cTn fill="hold">
                            <p:stCondLst>
                              <p:cond delay="4100"/>
                            </p:stCondLst>
                            <p:childTnLst>
                              <p:par>
                                <p:cTn fill="hold" nodeType="afterEffect" presetClass="entr" presetID="10" presetSubtype="0">
                                  <p:stCondLst>
                                    <p:cond delay="0"/>
                                  </p:stCondLst>
                                  <p:childTnLst>
                                    <p:set>
                                      <p:cBhvr>
                                        <p:cTn dur="1" fill="hold">
                                          <p:stCondLst>
                                            <p:cond delay="0"/>
                                          </p:stCondLst>
                                        </p:cTn>
                                        <p:tgtEl>
                                          <p:spTgt spid="467">
                                            <p:txEl>
                                              <p:pRg end="2" st="2"/>
                                            </p:txEl>
                                          </p:spTgt>
                                        </p:tgtEl>
                                        <p:attrNameLst>
                                          <p:attrName>style.visibility</p:attrName>
                                        </p:attrNameLst>
                                      </p:cBhvr>
                                      <p:to>
                                        <p:strVal val="visible"/>
                                      </p:to>
                                    </p:set>
                                    <p:animEffect filter="fade" transition="in">
                                      <p:cBhvr>
                                        <p:cTn dur="1000"/>
                                        <p:tgtEl>
                                          <p:spTgt spid="467">
                                            <p:txEl>
                                              <p:pRg end="2" st="2"/>
                                            </p:txEl>
                                          </p:spTgt>
                                        </p:tgtEl>
                                      </p:cBhvr>
                                    </p:animEffect>
                                  </p:childTnLst>
                                </p:cTn>
                              </p:par>
                            </p:childTnLst>
                          </p:cTn>
                        </p:par>
                        <p:par>
                          <p:cTn fill="hold">
                            <p:stCondLst>
                              <p:cond delay="5100"/>
                            </p:stCondLst>
                            <p:childTnLst>
                              <p:par>
                                <p:cTn fill="hold" nodeType="afterEffect" presetClass="entr" presetID="10" presetSubtype="0">
                                  <p:stCondLst>
                                    <p:cond delay="0"/>
                                  </p:stCondLst>
                                  <p:childTnLst>
                                    <p:set>
                                      <p:cBhvr>
                                        <p:cTn dur="1" fill="hold">
                                          <p:stCondLst>
                                            <p:cond delay="0"/>
                                          </p:stCondLst>
                                        </p:cTn>
                                        <p:tgtEl>
                                          <p:spTgt spid="467">
                                            <p:txEl>
                                              <p:pRg end="3" st="3"/>
                                            </p:txEl>
                                          </p:spTgt>
                                        </p:tgtEl>
                                        <p:attrNameLst>
                                          <p:attrName>style.visibility</p:attrName>
                                        </p:attrNameLst>
                                      </p:cBhvr>
                                      <p:to>
                                        <p:strVal val="visible"/>
                                      </p:to>
                                    </p:set>
                                    <p:animEffect filter="fade" transition="in">
                                      <p:cBhvr>
                                        <p:cTn dur="1000"/>
                                        <p:tgtEl>
                                          <p:spTgt spid="46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2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0"/>
          <p:cNvSpPr txBox="1"/>
          <p:nvPr>
            <p:ph type="title"/>
          </p:nvPr>
        </p:nvSpPr>
        <p:spPr>
          <a:xfrm>
            <a:off x="1630075" y="158050"/>
            <a:ext cx="6164100" cy="720600"/>
          </a:xfrm>
          <a:prstGeom prst="rect">
            <a:avLst/>
          </a:prstGeom>
        </p:spPr>
        <p:txBody>
          <a:bodyPr anchorCtr="0" anchor="ctr" bIns="91425" lIns="91425" spcFirstLastPara="1" rIns="91425" wrap="square" tIns="91425">
            <a:noAutofit/>
          </a:bodyPr>
          <a:lstStyle/>
          <a:p>
            <a:pPr indent="0" lvl="0" marL="0" rtl="0" algn="just">
              <a:lnSpc>
                <a:spcPct val="120000"/>
              </a:lnSpc>
              <a:spcBef>
                <a:spcPts val="0"/>
              </a:spcBef>
              <a:spcAft>
                <a:spcPts val="1200"/>
              </a:spcAft>
              <a:buNone/>
            </a:pPr>
            <a:r>
              <a:rPr lang="en" sz="2400">
                <a:solidFill>
                  <a:schemeClr val="dk1"/>
                </a:solidFill>
              </a:rPr>
              <a:t>Working of a Varactor Diode</a:t>
            </a:r>
            <a:endParaRPr/>
          </a:p>
        </p:txBody>
      </p:sp>
      <p:sp>
        <p:nvSpPr>
          <p:cNvPr id="473" name="Google Shape;473;p30"/>
          <p:cNvSpPr txBox="1"/>
          <p:nvPr/>
        </p:nvSpPr>
        <p:spPr>
          <a:xfrm>
            <a:off x="370350" y="878638"/>
            <a:ext cx="8403300" cy="1258200"/>
          </a:xfrm>
          <a:prstGeom prst="rect">
            <a:avLst/>
          </a:prstGeom>
          <a:noFill/>
          <a:ln>
            <a:noFill/>
          </a:ln>
        </p:spPr>
        <p:txBody>
          <a:bodyPr anchorCtr="0" anchor="t" bIns="91425" lIns="91425" spcFirstLastPara="1" rIns="91425" wrap="square" tIns="91425">
            <a:spAutoFit/>
          </a:bodyPr>
          <a:lstStyle/>
          <a:p>
            <a:pPr indent="-323850" lvl="0" marL="457200" rtl="0" algn="just">
              <a:lnSpc>
                <a:spcPct val="182500"/>
              </a:lnSpc>
              <a:spcBef>
                <a:spcPts val="0"/>
              </a:spcBef>
              <a:spcAft>
                <a:spcPts val="0"/>
              </a:spcAft>
              <a:buClr>
                <a:schemeClr val="dk1"/>
              </a:buClr>
              <a:buSzPts val="1500"/>
              <a:buFont typeface="Josefin Sans Thin"/>
              <a:buChar char="❏"/>
            </a:pPr>
            <a:r>
              <a:rPr lang="en" sz="1500">
                <a:solidFill>
                  <a:schemeClr val="dk1"/>
                </a:solidFill>
                <a:latin typeface="Josefin Sans Thin"/>
                <a:ea typeface="Josefin Sans Thin"/>
                <a:cs typeface="Josefin Sans Thin"/>
                <a:sym typeface="Josefin Sans Thin"/>
              </a:rPr>
              <a:t>To know the Varactor diode working principle, we must know the function of capacitor and capacitance. Let us consider the capacitor that comprises of two plates alienated by an insulator as shown in the figure.</a:t>
            </a:r>
            <a:endParaRPr sz="1500"/>
          </a:p>
        </p:txBody>
      </p:sp>
      <p:pic>
        <p:nvPicPr>
          <p:cNvPr id="474" name="Google Shape;474;p30"/>
          <p:cNvPicPr preferRelativeResize="0"/>
          <p:nvPr/>
        </p:nvPicPr>
        <p:blipFill>
          <a:blip r:embed="rId3">
            <a:alphaModFix/>
          </a:blip>
          <a:stretch>
            <a:fillRect/>
          </a:stretch>
        </p:blipFill>
        <p:spPr>
          <a:xfrm>
            <a:off x="1534980" y="1974050"/>
            <a:ext cx="6074051" cy="285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1"/>
          <p:cNvSpPr txBox="1"/>
          <p:nvPr>
            <p:ph idx="6" type="subTitle"/>
          </p:nvPr>
        </p:nvSpPr>
        <p:spPr>
          <a:xfrm>
            <a:off x="515550" y="82350"/>
            <a:ext cx="8112900" cy="4978800"/>
          </a:xfrm>
          <a:prstGeom prst="rect">
            <a:avLst/>
          </a:prstGeom>
        </p:spPr>
        <p:txBody>
          <a:bodyPr anchorCtr="0" anchor="t" bIns="91425" lIns="91425" spcFirstLastPara="1" rIns="91425" wrap="square" tIns="91425">
            <a:noAutofit/>
          </a:bodyPr>
          <a:lstStyle/>
          <a:p>
            <a:pPr indent="-323850" lvl="0" marL="457200" rtl="0" algn="just">
              <a:lnSpc>
                <a:spcPct val="182500"/>
              </a:lnSpc>
              <a:spcBef>
                <a:spcPts val="0"/>
              </a:spcBef>
              <a:spcAft>
                <a:spcPts val="0"/>
              </a:spcAft>
              <a:buClr>
                <a:schemeClr val="dk1"/>
              </a:buClr>
              <a:buSzPts val="1500"/>
              <a:buFont typeface="Josefin Sans Thin"/>
              <a:buChar char="❏"/>
            </a:pPr>
            <a:r>
              <a:rPr lang="en" sz="1500">
                <a:solidFill>
                  <a:schemeClr val="dk1"/>
                </a:solidFill>
                <a:latin typeface="Josefin Sans Thin"/>
                <a:ea typeface="Josefin Sans Thin"/>
                <a:cs typeface="Josefin Sans Thin"/>
                <a:sym typeface="Josefin Sans Thin"/>
              </a:rPr>
              <a:t>We know that the capacitance of a capacitor is directly proportional to the region of the terminals, as the region of the terminals increases the capacitance of the capacitor increases. </a:t>
            </a:r>
            <a:endParaRPr sz="1500">
              <a:solidFill>
                <a:schemeClr val="dk1"/>
              </a:solidFill>
              <a:latin typeface="Josefin Sans Thin"/>
              <a:ea typeface="Josefin Sans Thin"/>
              <a:cs typeface="Josefin Sans Thin"/>
              <a:sym typeface="Josefin Sans Thin"/>
            </a:endParaRPr>
          </a:p>
          <a:p>
            <a:pPr indent="-323850" lvl="0" marL="457200" rtl="0" algn="just">
              <a:lnSpc>
                <a:spcPct val="182500"/>
              </a:lnSpc>
              <a:spcBef>
                <a:spcPts val="0"/>
              </a:spcBef>
              <a:spcAft>
                <a:spcPts val="0"/>
              </a:spcAft>
              <a:buClr>
                <a:schemeClr val="dk1"/>
              </a:buClr>
              <a:buSzPts val="1500"/>
              <a:buFont typeface="Josefin Sans Thin"/>
              <a:buChar char="❏"/>
            </a:pPr>
            <a:r>
              <a:rPr lang="en" sz="1500">
                <a:solidFill>
                  <a:schemeClr val="dk1"/>
                </a:solidFill>
                <a:latin typeface="Josefin Sans Thin"/>
                <a:ea typeface="Josefin Sans Thin"/>
                <a:cs typeface="Josefin Sans Thin"/>
                <a:sym typeface="Josefin Sans Thin"/>
              </a:rPr>
              <a:t>When the diode is in the reverse biased mode, where the two regions of P-type and N-type are able to conduct and thus can be treated as two terminals. The depletion area between the P-type &amp; N-type regions can be considered as the insulating dielectric. Therefore, it is similar to the capacitor shown above.</a:t>
            </a:r>
            <a:endParaRPr sz="1500">
              <a:solidFill>
                <a:schemeClr val="dk1"/>
              </a:solidFill>
              <a:latin typeface="Josefin Sans Thin"/>
              <a:ea typeface="Josefin Sans Thin"/>
              <a:cs typeface="Josefin Sans Thin"/>
              <a:sym typeface="Josefin Sans Thin"/>
            </a:endParaRPr>
          </a:p>
          <a:p>
            <a:pPr indent="-323850" lvl="0" marL="457200" rtl="0" algn="just">
              <a:lnSpc>
                <a:spcPct val="182500"/>
              </a:lnSpc>
              <a:spcBef>
                <a:spcPts val="0"/>
              </a:spcBef>
              <a:spcAft>
                <a:spcPts val="0"/>
              </a:spcAft>
              <a:buClr>
                <a:schemeClr val="dk1"/>
              </a:buClr>
              <a:buSzPts val="1500"/>
              <a:buFont typeface="Josefin Sans Thin"/>
              <a:buChar char="❏"/>
            </a:pPr>
            <a:r>
              <a:rPr lang="en" sz="1500">
                <a:solidFill>
                  <a:schemeClr val="dk1"/>
                </a:solidFill>
                <a:latin typeface="Josefin Sans Thin"/>
                <a:ea typeface="Josefin Sans Thin"/>
                <a:cs typeface="Josefin Sans Thin"/>
                <a:sym typeface="Josefin Sans Thin"/>
              </a:rPr>
              <a:t>The volume of the depletion region of the diode varies with change in reverse bias. If the reverse voltage of the diode is increased, then the size of the depletion region increases. Likewise, if the reverse voltage of the Varactor diode is decreased, then the size of the depletion region decreases. Hence, by changing the reverse bias of the diode the capacitance can be changed.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 calcmode="lin" valueType="num">
                                      <p:cBhvr additive="base">
                                        <p:cTn dur="1000"/>
                                        <p:tgtEl>
                                          <p:spTgt spid="47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anim calcmode="lin" valueType="num">
                                      <p:cBhvr additive="base">
                                        <p:cTn dur="1000"/>
                                        <p:tgtEl>
                                          <p:spTgt spid="47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anim calcmode="lin" valueType="num">
                                      <p:cBhvr additive="base">
                                        <p:cTn dur="1000"/>
                                        <p:tgtEl>
                                          <p:spTgt spid="47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2"/>
          <p:cNvSpPr txBox="1"/>
          <p:nvPr/>
        </p:nvSpPr>
        <p:spPr>
          <a:xfrm>
            <a:off x="0" y="146625"/>
            <a:ext cx="9001200" cy="415500"/>
          </a:xfrm>
          <a:prstGeom prst="rect">
            <a:avLst/>
          </a:prstGeom>
          <a:noFill/>
          <a:ln>
            <a:noFill/>
          </a:ln>
        </p:spPr>
        <p:txBody>
          <a:bodyPr anchorCtr="0" anchor="t" bIns="91425" lIns="91425" spcFirstLastPara="1" rIns="91425" wrap="square" tIns="91425">
            <a:spAutoFit/>
          </a:bodyPr>
          <a:lstStyle/>
          <a:p>
            <a:pPr indent="-323850" lvl="0" marL="457200" rtl="0" algn="just">
              <a:lnSpc>
                <a:spcPct val="182500"/>
              </a:lnSpc>
              <a:spcBef>
                <a:spcPts val="0"/>
              </a:spcBef>
              <a:spcAft>
                <a:spcPts val="0"/>
              </a:spcAft>
              <a:buClr>
                <a:schemeClr val="dk1"/>
              </a:buClr>
              <a:buSzPts val="1500"/>
              <a:buFont typeface="Josefin Sans Thin"/>
              <a:buChar char="❏"/>
            </a:pPr>
            <a:r>
              <a:t/>
            </a:r>
            <a:endParaRPr sz="1500">
              <a:solidFill>
                <a:schemeClr val="dk1"/>
              </a:solidFill>
              <a:latin typeface="Josefin Sans Thin"/>
              <a:ea typeface="Josefin Sans Thin"/>
              <a:cs typeface="Josefin Sans Thin"/>
              <a:sym typeface="Josefin Sans Thin"/>
            </a:endParaRPr>
          </a:p>
        </p:txBody>
      </p:sp>
      <p:sp>
        <p:nvSpPr>
          <p:cNvPr id="485" name="Google Shape;485;p32"/>
          <p:cNvSpPr txBox="1"/>
          <p:nvPr>
            <p:ph type="title"/>
          </p:nvPr>
        </p:nvSpPr>
        <p:spPr>
          <a:xfrm>
            <a:off x="1955850" y="303000"/>
            <a:ext cx="5232300" cy="5727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1200"/>
              </a:spcAft>
              <a:buNone/>
            </a:pPr>
            <a:r>
              <a:rPr lang="en" sz="2400">
                <a:solidFill>
                  <a:schemeClr val="dk1"/>
                </a:solidFill>
              </a:rPr>
              <a:t>Characteristics of Varactor Diode</a:t>
            </a:r>
            <a:endParaRPr sz="2400">
              <a:solidFill>
                <a:schemeClr val="dk1"/>
              </a:solidFill>
            </a:endParaRPr>
          </a:p>
        </p:txBody>
      </p:sp>
      <p:sp>
        <p:nvSpPr>
          <p:cNvPr id="486" name="Google Shape;486;p3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487" name="Google Shape;487;p32"/>
          <p:cNvSpPr txBox="1"/>
          <p:nvPr>
            <p:ph idx="2" type="subTitle"/>
          </p:nvPr>
        </p:nvSpPr>
        <p:spPr>
          <a:xfrm>
            <a:off x="4958475" y="1734025"/>
            <a:ext cx="2742600" cy="1048200"/>
          </a:xfrm>
          <a:prstGeom prst="rect">
            <a:avLst/>
          </a:prstGeom>
        </p:spPr>
        <p:txBody>
          <a:bodyPr anchorCtr="0" anchor="t" bIns="91425" lIns="91425" spcFirstLastPara="1" rIns="91425" wrap="square" tIns="91425">
            <a:noAutofit/>
          </a:bodyPr>
          <a:lstStyle/>
          <a:p>
            <a:pPr indent="0" lvl="0" marL="0" rtl="0" algn="just">
              <a:lnSpc>
                <a:spcPct val="162500"/>
              </a:lnSpc>
              <a:spcBef>
                <a:spcPts val="0"/>
              </a:spcBef>
              <a:spcAft>
                <a:spcPts val="0"/>
              </a:spcAft>
              <a:buNone/>
            </a:pPr>
            <a:r>
              <a:rPr lang="en">
                <a:latin typeface="Arial"/>
                <a:ea typeface="Arial"/>
                <a:cs typeface="Arial"/>
                <a:sym typeface="Arial"/>
              </a:rPr>
              <a:t>The cost of these diodes is available at lower and more reliable also</a:t>
            </a:r>
            <a:r>
              <a:rPr lang="en" sz="1350">
                <a:latin typeface="Arial"/>
                <a:ea typeface="Arial"/>
                <a:cs typeface="Arial"/>
                <a:sym typeface="Arial"/>
              </a:rPr>
              <a:t>.</a:t>
            </a:r>
            <a:endParaRPr sz="1350">
              <a:latin typeface="Arial"/>
              <a:ea typeface="Arial"/>
              <a:cs typeface="Arial"/>
              <a:sym typeface="Arial"/>
            </a:endParaRPr>
          </a:p>
          <a:p>
            <a:pPr indent="0" lvl="0" marL="0" rtl="0" algn="ctr">
              <a:spcBef>
                <a:spcPts val="3600"/>
              </a:spcBef>
              <a:spcAft>
                <a:spcPts val="0"/>
              </a:spcAft>
              <a:buNone/>
            </a:pPr>
            <a:r>
              <a:t/>
            </a:r>
            <a:endParaRPr/>
          </a:p>
        </p:txBody>
      </p:sp>
      <p:sp>
        <p:nvSpPr>
          <p:cNvPr id="488" name="Google Shape;488;p32"/>
          <p:cNvSpPr txBox="1"/>
          <p:nvPr>
            <p:ph idx="3" type="subTitle"/>
          </p:nvPr>
        </p:nvSpPr>
        <p:spPr>
          <a:xfrm>
            <a:off x="1442850" y="1318525"/>
            <a:ext cx="3045300" cy="41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89" name="Google Shape;489;p32"/>
          <p:cNvSpPr txBox="1"/>
          <p:nvPr>
            <p:ph idx="4" type="subTitle"/>
          </p:nvPr>
        </p:nvSpPr>
        <p:spPr>
          <a:xfrm>
            <a:off x="1745702" y="1734025"/>
            <a:ext cx="2910300" cy="1048200"/>
          </a:xfrm>
          <a:prstGeom prst="rect">
            <a:avLst/>
          </a:prstGeom>
        </p:spPr>
        <p:txBody>
          <a:bodyPr anchorCtr="0" anchor="t" bIns="91425" lIns="91425" spcFirstLastPara="1" rIns="91425" wrap="square" tIns="91425">
            <a:noAutofit/>
          </a:bodyPr>
          <a:lstStyle/>
          <a:p>
            <a:pPr indent="0" lvl="0" marL="0" rtl="0" algn="just">
              <a:lnSpc>
                <a:spcPct val="162500"/>
              </a:lnSpc>
              <a:spcBef>
                <a:spcPts val="0"/>
              </a:spcBef>
              <a:spcAft>
                <a:spcPts val="0"/>
              </a:spcAft>
              <a:buNone/>
            </a:pPr>
            <a:r>
              <a:rPr lang="en">
                <a:highlight>
                  <a:srgbClr val="FFFFFF"/>
                </a:highlight>
                <a:latin typeface="Arial"/>
                <a:ea typeface="Arial"/>
                <a:cs typeface="Arial"/>
                <a:sym typeface="Arial"/>
              </a:rPr>
              <a:t>These diodes significantly generate less noise compared to other diodes.</a:t>
            </a:r>
            <a:endParaRPr>
              <a:highlight>
                <a:srgbClr val="FFFFFF"/>
              </a:highlight>
              <a:latin typeface="Arial"/>
              <a:ea typeface="Arial"/>
              <a:cs typeface="Arial"/>
              <a:sym typeface="Arial"/>
            </a:endParaRPr>
          </a:p>
          <a:p>
            <a:pPr indent="0" lvl="0" marL="0" rtl="0" algn="ctr">
              <a:spcBef>
                <a:spcPts val="3600"/>
              </a:spcBef>
              <a:spcAft>
                <a:spcPts val="0"/>
              </a:spcAft>
              <a:buNone/>
            </a:pPr>
            <a:r>
              <a:t/>
            </a:r>
            <a:endParaRPr/>
          </a:p>
        </p:txBody>
      </p:sp>
      <p:sp>
        <p:nvSpPr>
          <p:cNvPr id="490" name="Google Shape;490;p3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491" name="Google Shape;491;p3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p>
            <a:pPr indent="0" lvl="0" marL="0" rtl="0" algn="just">
              <a:lnSpc>
                <a:spcPct val="162500"/>
              </a:lnSpc>
              <a:spcBef>
                <a:spcPts val="0"/>
              </a:spcBef>
              <a:spcAft>
                <a:spcPts val="0"/>
              </a:spcAft>
              <a:buNone/>
            </a:pPr>
            <a:r>
              <a:rPr lang="en">
                <a:latin typeface="Arial"/>
                <a:ea typeface="Arial"/>
                <a:cs typeface="Arial"/>
                <a:sym typeface="Arial"/>
              </a:rPr>
              <a:t>There is no use when it is operated in forwarding bias</a:t>
            </a:r>
            <a:r>
              <a:rPr lang="en" sz="1350">
                <a:solidFill>
                  <a:srgbClr val="666666"/>
                </a:solidFill>
                <a:highlight>
                  <a:srgbClr val="FFFFFF"/>
                </a:highlight>
                <a:latin typeface="Arial"/>
                <a:ea typeface="Arial"/>
                <a:cs typeface="Arial"/>
                <a:sym typeface="Arial"/>
              </a:rPr>
              <a:t>.</a:t>
            </a:r>
            <a:endParaRPr sz="1350">
              <a:solidFill>
                <a:srgbClr val="666666"/>
              </a:solidFill>
              <a:highlight>
                <a:srgbClr val="FFFFFF"/>
              </a:highlight>
              <a:latin typeface="Arial"/>
              <a:ea typeface="Arial"/>
              <a:cs typeface="Arial"/>
              <a:sym typeface="Arial"/>
            </a:endParaRPr>
          </a:p>
          <a:p>
            <a:pPr indent="0" lvl="0" marL="0" rtl="0" algn="ctr">
              <a:spcBef>
                <a:spcPts val="3600"/>
              </a:spcBef>
              <a:spcAft>
                <a:spcPts val="0"/>
              </a:spcAft>
              <a:buNone/>
            </a:pPr>
            <a:r>
              <a:t/>
            </a:r>
            <a:endParaRPr/>
          </a:p>
        </p:txBody>
      </p:sp>
      <p:sp>
        <p:nvSpPr>
          <p:cNvPr id="492" name="Google Shape;492;p3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493" name="Google Shape;493;p3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p>
            <a:pPr indent="0" lvl="0" marL="0" rtl="0" algn="just">
              <a:lnSpc>
                <a:spcPct val="162500"/>
              </a:lnSpc>
              <a:spcBef>
                <a:spcPts val="0"/>
              </a:spcBef>
              <a:spcAft>
                <a:spcPts val="0"/>
              </a:spcAft>
              <a:buNone/>
            </a:pPr>
            <a:r>
              <a:rPr lang="en">
                <a:latin typeface="Arial"/>
                <a:ea typeface="Arial"/>
                <a:cs typeface="Arial"/>
                <a:sym typeface="Arial"/>
              </a:rPr>
              <a:t>These diodes are very small in size and very lightweight.</a:t>
            </a:r>
            <a:endParaRPr>
              <a:latin typeface="Arial"/>
              <a:ea typeface="Arial"/>
              <a:cs typeface="Arial"/>
              <a:sym typeface="Arial"/>
            </a:endParaRPr>
          </a:p>
          <a:p>
            <a:pPr indent="0" lvl="0" marL="0" rtl="0" algn="ctr">
              <a:spcBef>
                <a:spcPts val="3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 calcmode="lin" valueType="num">
                                      <p:cBhvr additive="base">
                                        <p:cTn dur="1000"/>
                                        <p:tgtEl>
                                          <p:spTgt spid="48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animEffect filter="fade" transition="in">
                                      <p:cBhvr>
                                        <p:cTn dur="1000"/>
                                        <p:tgtEl>
                                          <p:spTgt spid="48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3"/>
          <p:cNvSpPr txBox="1"/>
          <p:nvPr>
            <p:ph idx="1" type="body"/>
          </p:nvPr>
        </p:nvSpPr>
        <p:spPr>
          <a:xfrm>
            <a:off x="2026125" y="143275"/>
            <a:ext cx="5306700" cy="904200"/>
          </a:xfrm>
          <a:prstGeom prst="rect">
            <a:avLst/>
          </a:prstGeom>
        </p:spPr>
        <p:txBody>
          <a:bodyPr anchorCtr="0" anchor="ctr" bIns="91425" lIns="91425" spcFirstLastPara="1" rIns="91425" wrap="square" tIns="91425">
            <a:noAutofit/>
          </a:bodyPr>
          <a:lstStyle/>
          <a:p>
            <a:pPr indent="0" lvl="0" marL="0" rtl="0" algn="just">
              <a:lnSpc>
                <a:spcPct val="120000"/>
              </a:lnSpc>
              <a:spcBef>
                <a:spcPts val="0"/>
              </a:spcBef>
              <a:spcAft>
                <a:spcPts val="1200"/>
              </a:spcAft>
              <a:buNone/>
            </a:pPr>
            <a:r>
              <a:rPr lang="en" sz="2400">
                <a:highlight>
                  <a:srgbClr val="FFFFFF"/>
                </a:highlight>
              </a:rPr>
              <a:t>Applications of Varactor Diode</a:t>
            </a:r>
            <a:endParaRPr sz="2400"/>
          </a:p>
        </p:txBody>
      </p:sp>
      <p:sp>
        <p:nvSpPr>
          <p:cNvPr id="499" name="Google Shape;499;p33"/>
          <p:cNvSpPr txBox="1"/>
          <p:nvPr/>
        </p:nvSpPr>
        <p:spPr>
          <a:xfrm>
            <a:off x="508650" y="859800"/>
            <a:ext cx="7928400" cy="3423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1"/>
                </a:solidFill>
                <a:highlight>
                  <a:srgbClr val="FFFFFF"/>
                </a:highlight>
                <a:latin typeface="Josefin Sans Thin"/>
                <a:ea typeface="Josefin Sans Thin"/>
                <a:cs typeface="Josefin Sans Thin"/>
                <a:sym typeface="Josefin Sans Thin"/>
              </a:rPr>
              <a:t>Varactor diodes are widely used within many RF designs. They provide a method of varying the capacitance within a circuit by the application of a control voltage. This gives them an almost unique capability and as a result varactor diodes are widely used within the RF industry.</a:t>
            </a:r>
            <a:endParaRPr sz="1600">
              <a:solidFill>
                <a:schemeClr val="dk1"/>
              </a:solidFill>
              <a:highlight>
                <a:srgbClr val="FFFFFF"/>
              </a:highlight>
              <a:latin typeface="Josefin Sans Thin"/>
              <a:ea typeface="Josefin Sans Thin"/>
              <a:cs typeface="Josefin Sans Thin"/>
              <a:sym typeface="Josefin Sans Thin"/>
            </a:endParaRPr>
          </a:p>
          <a:p>
            <a:pPr indent="0" lvl="0" marL="0" rtl="0" algn="just">
              <a:lnSpc>
                <a:spcPct val="115000"/>
              </a:lnSpc>
              <a:spcBef>
                <a:spcPts val="1100"/>
              </a:spcBef>
              <a:spcAft>
                <a:spcPts val="0"/>
              </a:spcAft>
              <a:buNone/>
            </a:pPr>
            <a:r>
              <a:rPr lang="en" sz="1500">
                <a:solidFill>
                  <a:schemeClr val="dk1"/>
                </a:solidFill>
                <a:highlight>
                  <a:srgbClr val="FFFFFF"/>
                </a:highlight>
                <a:latin typeface="Josefin Sans Thin"/>
                <a:ea typeface="Josefin Sans Thin"/>
                <a:cs typeface="Josefin Sans Thin"/>
                <a:sym typeface="Josefin Sans Thin"/>
              </a:rPr>
              <a:t>Although varactor diodes or varicap diodes can be used many different circuits, they find uses in two main areas:</a:t>
            </a:r>
            <a:endParaRPr sz="1500">
              <a:solidFill>
                <a:schemeClr val="dk1"/>
              </a:solidFill>
              <a:highlight>
                <a:srgbClr val="FFFFFF"/>
              </a:highlight>
              <a:latin typeface="Josefin Sans Thin"/>
              <a:ea typeface="Josefin Sans Thin"/>
              <a:cs typeface="Josefin Sans Thin"/>
              <a:sym typeface="Josefin Sans Thin"/>
            </a:endParaRPr>
          </a:p>
          <a:p>
            <a:pPr indent="-323850" lvl="0" marL="647700" rtl="0" algn="just">
              <a:lnSpc>
                <a:spcPct val="115000"/>
              </a:lnSpc>
              <a:spcBef>
                <a:spcPts val="1100"/>
              </a:spcBef>
              <a:spcAft>
                <a:spcPts val="0"/>
              </a:spcAft>
              <a:buClr>
                <a:schemeClr val="dk1"/>
              </a:buClr>
              <a:buSzPts val="1500"/>
              <a:buFont typeface="EB Garamond Regular"/>
              <a:buChar char="●"/>
            </a:pPr>
            <a:r>
              <a:rPr b="1" i="1" lang="en" sz="1500">
                <a:solidFill>
                  <a:schemeClr val="dk1"/>
                </a:solidFill>
                <a:latin typeface="Josefin Sans"/>
                <a:ea typeface="Josefin Sans"/>
                <a:cs typeface="Josefin Sans"/>
                <a:sym typeface="Josefin Sans"/>
              </a:rPr>
              <a:t>Voltage controlled oscillators, VCOs:</a:t>
            </a:r>
            <a:r>
              <a:rPr lang="en" sz="1500">
                <a:solidFill>
                  <a:schemeClr val="dk1"/>
                </a:solidFill>
                <a:latin typeface="Josefin Sans Thin"/>
                <a:ea typeface="Josefin Sans Thin"/>
                <a:cs typeface="Josefin Sans Thin"/>
                <a:sym typeface="Josefin Sans Thin"/>
              </a:rPr>
              <a:t>   Voltage controlled oscillators are used in many different RF designs. One major area is for the oscillator within phased locked loops. In turn these can be used as FM demodulators or within frequency synthesizers. The varactor diode is a key component within the voltage controlled oscillator.</a:t>
            </a:r>
            <a:endParaRPr sz="1500">
              <a:solidFill>
                <a:schemeClr val="dk1"/>
              </a:solidFill>
              <a:latin typeface="Josefin Sans Thin"/>
              <a:ea typeface="Josefin Sans Thin"/>
              <a:cs typeface="Josefin Sans Thin"/>
              <a:sym typeface="Josefin Sans Th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98">
                                            <p:txEl>
                                              <p:pRg end="0" st="0"/>
                                            </p:txEl>
                                          </p:spTgt>
                                        </p:tgtEl>
                                        <p:attrNameLst>
                                          <p:attrName>style.visibility</p:attrName>
                                        </p:attrNameLst>
                                      </p:cBhvr>
                                      <p:to>
                                        <p:strVal val="visible"/>
                                      </p:to>
                                    </p:set>
                                    <p:animEffect filter="fade" transition="in">
                                      <p:cBhvr>
                                        <p:cTn dur="1100"/>
                                        <p:tgtEl>
                                          <p:spTgt spid="498">
                                            <p:txEl>
                                              <p:pRg end="0" st="0"/>
                                            </p:txEl>
                                          </p:spTgt>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499">
                                            <p:txEl>
                                              <p:pRg end="0" st="0"/>
                                            </p:txEl>
                                          </p:spTgt>
                                        </p:tgtEl>
                                        <p:attrNameLst>
                                          <p:attrName>style.visibility</p:attrName>
                                        </p:attrNameLst>
                                      </p:cBhvr>
                                      <p:to>
                                        <p:strVal val="visible"/>
                                      </p:to>
                                    </p:set>
                                    <p:animEffect filter="fade" transition="in">
                                      <p:cBhvr>
                                        <p:cTn dur="1200"/>
                                        <p:tgtEl>
                                          <p:spTgt spid="499">
                                            <p:txEl>
                                              <p:pRg end="0" st="0"/>
                                            </p:txEl>
                                          </p:spTgt>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499">
                                            <p:txEl>
                                              <p:pRg end="1" st="1"/>
                                            </p:txEl>
                                          </p:spTgt>
                                        </p:tgtEl>
                                        <p:attrNameLst>
                                          <p:attrName>style.visibility</p:attrName>
                                        </p:attrNameLst>
                                      </p:cBhvr>
                                      <p:to>
                                        <p:strVal val="visible"/>
                                      </p:to>
                                    </p:set>
                                    <p:animEffect filter="fade" transition="in">
                                      <p:cBhvr>
                                        <p:cTn dur="1200"/>
                                        <p:tgtEl>
                                          <p:spTgt spid="499">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99">
                                            <p:txEl>
                                              <p:pRg end="2" st="2"/>
                                            </p:txEl>
                                          </p:spTgt>
                                        </p:tgtEl>
                                        <p:attrNameLst>
                                          <p:attrName>style.visibility</p:attrName>
                                        </p:attrNameLst>
                                      </p:cBhvr>
                                      <p:to>
                                        <p:strVal val="visible"/>
                                      </p:to>
                                    </p:set>
                                    <p:animEffect filter="fade" transition="in">
                                      <p:cBhvr>
                                        <p:cTn dur="1200"/>
                                        <p:tgtEl>
                                          <p:spTgt spid="49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4"/>
          <p:cNvSpPr txBox="1"/>
          <p:nvPr/>
        </p:nvSpPr>
        <p:spPr>
          <a:xfrm>
            <a:off x="0" y="124050"/>
            <a:ext cx="8865900" cy="4663800"/>
          </a:xfrm>
          <a:prstGeom prst="rect">
            <a:avLst/>
          </a:prstGeom>
          <a:noFill/>
          <a:ln>
            <a:noFill/>
          </a:ln>
        </p:spPr>
        <p:txBody>
          <a:bodyPr anchorCtr="0" anchor="t" bIns="91425" lIns="91425" spcFirstLastPara="1" rIns="91425" wrap="square" tIns="91425">
            <a:spAutoFit/>
          </a:bodyPr>
          <a:lstStyle/>
          <a:p>
            <a:pPr indent="-323850" lvl="0" marL="647700" rtl="0" algn="just">
              <a:lnSpc>
                <a:spcPct val="115000"/>
              </a:lnSpc>
              <a:spcBef>
                <a:spcPts val="800"/>
              </a:spcBef>
              <a:spcAft>
                <a:spcPts val="0"/>
              </a:spcAft>
              <a:buClr>
                <a:schemeClr val="dk1"/>
              </a:buClr>
              <a:buSzPts val="1500"/>
              <a:buFont typeface="Open Sans"/>
              <a:buChar char="●"/>
            </a:pPr>
            <a:r>
              <a:rPr b="1" i="1" lang="en" sz="1500">
                <a:solidFill>
                  <a:schemeClr val="dk1"/>
                </a:solidFill>
                <a:latin typeface="Josefin Sans"/>
                <a:ea typeface="Josefin Sans"/>
                <a:cs typeface="Josefin Sans"/>
                <a:sym typeface="Josefin Sans"/>
              </a:rPr>
              <a:t>RF filters:</a:t>
            </a:r>
            <a:r>
              <a:rPr b="1" lang="en" sz="1500">
                <a:solidFill>
                  <a:schemeClr val="dk1"/>
                </a:solidFill>
                <a:latin typeface="Josefin Sans"/>
                <a:ea typeface="Josefin Sans"/>
                <a:cs typeface="Josefin Sans"/>
                <a:sym typeface="Josefin Sans"/>
              </a:rPr>
              <a:t> </a:t>
            </a:r>
            <a:r>
              <a:rPr lang="en" sz="1500">
                <a:solidFill>
                  <a:schemeClr val="dk1"/>
                </a:solidFill>
                <a:latin typeface="Josefin Sans Thin"/>
                <a:ea typeface="Josefin Sans Thin"/>
                <a:cs typeface="Josefin Sans Thin"/>
                <a:sym typeface="Josefin Sans Thin"/>
              </a:rPr>
              <a:t>  Using varactor diodes makes it possible to tune filters. Tracking filters may be needed in receiver front end circuits where they enable the filters to track the incoming received signal frequency. Again this can be controlled using a control voltage. Typically this might be provided under microprocessor control via a digital to analogue converter.</a:t>
            </a:r>
            <a:endParaRPr sz="1500">
              <a:solidFill>
                <a:schemeClr val="dk1"/>
              </a:solidFill>
              <a:latin typeface="Josefin Sans Thin"/>
              <a:ea typeface="Josefin Sans Thin"/>
              <a:cs typeface="Josefin Sans Thin"/>
              <a:sym typeface="Josefin Sans Thin"/>
            </a:endParaRPr>
          </a:p>
          <a:p>
            <a:pPr indent="-323850" lvl="0" marL="647700" rtl="0" algn="just">
              <a:lnSpc>
                <a:spcPct val="115000"/>
              </a:lnSpc>
              <a:spcBef>
                <a:spcPts val="0"/>
              </a:spcBef>
              <a:spcAft>
                <a:spcPts val="0"/>
              </a:spcAft>
              <a:buClr>
                <a:schemeClr val="dk1"/>
              </a:buClr>
              <a:buSzPts val="1500"/>
              <a:buFont typeface="Open Sans"/>
              <a:buChar char="●"/>
            </a:pPr>
            <a:r>
              <a:rPr b="1" i="1" lang="en" sz="1500">
                <a:solidFill>
                  <a:schemeClr val="dk1"/>
                </a:solidFill>
                <a:latin typeface="Josefin Sans"/>
                <a:ea typeface="Josefin Sans"/>
                <a:cs typeface="Josefin Sans"/>
                <a:sym typeface="Josefin Sans"/>
              </a:rPr>
              <a:t>Frequency &amp; phase modulators:</a:t>
            </a:r>
            <a:r>
              <a:rPr lang="en" sz="1500">
                <a:solidFill>
                  <a:schemeClr val="dk1"/>
                </a:solidFill>
                <a:latin typeface="Josefin Sans Thin"/>
                <a:ea typeface="Josefin Sans Thin"/>
                <a:cs typeface="Josefin Sans Thin"/>
                <a:sym typeface="Josefin Sans Thin"/>
              </a:rPr>
              <a:t>   Varactor diodes can be used in frequency and phase modulators. In frequency modulators they can be placed across the resonant element within the generator and the audio applied to the diode. In this way its capacitance will vary in line with the audio, causing the signal frequency to shift up and down in line with the capacitance variations, and hence in line with the audio.</a:t>
            </a:r>
            <a:br>
              <a:rPr lang="en" sz="1500">
                <a:solidFill>
                  <a:schemeClr val="dk1"/>
                </a:solidFill>
                <a:latin typeface="Josefin Sans Thin"/>
                <a:ea typeface="Josefin Sans Thin"/>
                <a:cs typeface="Josefin Sans Thin"/>
                <a:sym typeface="Josefin Sans Thin"/>
              </a:rPr>
            </a:br>
            <a:r>
              <a:rPr lang="en" sz="1500">
                <a:solidFill>
                  <a:schemeClr val="dk1"/>
                </a:solidFill>
                <a:latin typeface="Josefin Sans Thin"/>
                <a:ea typeface="Josefin Sans Thin"/>
                <a:cs typeface="Josefin Sans Thin"/>
                <a:sym typeface="Josefin Sans Thin"/>
              </a:rPr>
              <a:t>For phase modulation, the fixed frequency signal can be passed through a phase shift network, and the diode incorporated int his. Again, audio is applied to the diode and this causes the phase to shift in line with the audio variations.</a:t>
            </a:r>
            <a:endParaRPr sz="1500">
              <a:solidFill>
                <a:schemeClr val="dk1"/>
              </a:solidFill>
              <a:latin typeface="Josefin Sans Thin"/>
              <a:ea typeface="Josefin Sans Thin"/>
              <a:cs typeface="Josefin Sans Thin"/>
              <a:sym typeface="Josefin Sans Thin"/>
            </a:endParaRPr>
          </a:p>
          <a:p>
            <a:pPr indent="-323850" lvl="0" marL="647700" rtl="0" algn="just">
              <a:lnSpc>
                <a:spcPct val="115000"/>
              </a:lnSpc>
              <a:spcBef>
                <a:spcPts val="0"/>
              </a:spcBef>
              <a:spcAft>
                <a:spcPts val="0"/>
              </a:spcAft>
              <a:buClr>
                <a:schemeClr val="lt1"/>
              </a:buClr>
              <a:buSzPts val="1500"/>
              <a:buFont typeface="Open Sans"/>
              <a:buChar char="●"/>
            </a:pPr>
            <a:r>
              <a:t/>
            </a:r>
            <a:endParaRPr sz="1500">
              <a:solidFill>
                <a:schemeClr val="dk1"/>
              </a:solidFill>
              <a:latin typeface="Josefin Sans Thin"/>
              <a:ea typeface="Josefin Sans Thin"/>
              <a:cs typeface="Josefin Sans Thin"/>
              <a:sym typeface="Josefin Sans Thin"/>
            </a:endParaRPr>
          </a:p>
          <a:p>
            <a:pPr indent="-323850" lvl="0" marL="647700" rtl="0" algn="just">
              <a:lnSpc>
                <a:spcPct val="115000"/>
              </a:lnSpc>
              <a:spcBef>
                <a:spcPts val="0"/>
              </a:spcBef>
              <a:spcAft>
                <a:spcPts val="0"/>
              </a:spcAft>
              <a:buClr>
                <a:schemeClr val="lt1"/>
              </a:buClr>
              <a:buSzPts val="1500"/>
              <a:buFont typeface="Open Sans"/>
              <a:buChar char="●"/>
            </a:pPr>
            <a:r>
              <a:rPr lang="en" sz="1500">
                <a:solidFill>
                  <a:schemeClr val="dk1"/>
                </a:solidFill>
                <a:latin typeface="Josefin Sans Thin"/>
                <a:ea typeface="Josefin Sans Thin"/>
                <a:cs typeface="Josefin Sans Thin"/>
                <a:sym typeface="Josefin Sans Thin"/>
              </a:rPr>
              <a:t>In terms of the circuits in which varactor diodes are used, these include within the oscillators of phase locked loops and hence many types of frequency synthesizer, within filters where the control of the filter frequency needs to be controlled digitally. They can even be used in some types of harmonic multiplier circuits as well.</a:t>
            </a:r>
            <a:endParaRPr sz="1500">
              <a:solidFill>
                <a:schemeClr val="dk1"/>
              </a:solidFill>
              <a:latin typeface="Josefin Sans Thin"/>
              <a:ea typeface="Josefin Sans Thin"/>
              <a:cs typeface="Josefin Sans Thin"/>
              <a:sym typeface="Josefin Sans Th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anim calcmode="lin" valueType="num">
                                      <p:cBhvr additive="base">
                                        <p:cTn dur="1000"/>
                                        <p:tgtEl>
                                          <p:spTgt spid="50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04">
                                            <p:txEl>
                                              <p:pRg end="1" st="1"/>
                                            </p:txEl>
                                          </p:spTgt>
                                        </p:tgtEl>
                                        <p:attrNameLst>
                                          <p:attrName>style.visibility</p:attrName>
                                        </p:attrNameLst>
                                      </p:cBhvr>
                                      <p:to>
                                        <p:strVal val="visible"/>
                                      </p:to>
                                    </p:set>
                                    <p:anim calcmode="lin" valueType="num">
                                      <p:cBhvr additive="base">
                                        <p:cTn dur="1000"/>
                                        <p:tgtEl>
                                          <p:spTgt spid="50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504">
                                            <p:txEl>
                                              <p:pRg end="2" st="2"/>
                                            </p:txEl>
                                          </p:spTgt>
                                        </p:tgtEl>
                                        <p:attrNameLst>
                                          <p:attrName>style.visibility</p:attrName>
                                        </p:attrNameLst>
                                      </p:cBhvr>
                                      <p:to>
                                        <p:strVal val="visible"/>
                                      </p:to>
                                    </p:set>
                                    <p:anim calcmode="lin" valueType="num">
                                      <p:cBhvr additive="base">
                                        <p:cTn dur="1000"/>
                                        <p:tgtEl>
                                          <p:spTgt spid="50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504">
                                            <p:txEl>
                                              <p:pRg end="3" st="3"/>
                                            </p:txEl>
                                          </p:spTgt>
                                        </p:tgtEl>
                                        <p:attrNameLst>
                                          <p:attrName>style.visibility</p:attrName>
                                        </p:attrNameLst>
                                      </p:cBhvr>
                                      <p:to>
                                        <p:strVal val="visible"/>
                                      </p:to>
                                    </p:set>
                                    <p:anim calcmode="lin" valueType="num">
                                      <p:cBhvr additive="base">
                                        <p:cTn dur="1000"/>
                                        <p:tgtEl>
                                          <p:spTgt spid="50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35"/>
          <p:cNvPicPr preferRelativeResize="0"/>
          <p:nvPr/>
        </p:nvPicPr>
        <p:blipFill>
          <a:blip r:embed="rId3">
            <a:alphaModFix/>
          </a:blip>
          <a:stretch>
            <a:fillRect/>
          </a:stretch>
        </p:blipFill>
        <p:spPr>
          <a:xfrm rot="950214">
            <a:off x="179712" y="-721118"/>
            <a:ext cx="3564352" cy="3259738"/>
          </a:xfrm>
          <a:prstGeom prst="rect">
            <a:avLst/>
          </a:prstGeom>
          <a:noFill/>
          <a:ln>
            <a:noFill/>
          </a:ln>
        </p:spPr>
      </p:pic>
      <p:pic>
        <p:nvPicPr>
          <p:cNvPr id="510" name="Google Shape;510;p35"/>
          <p:cNvPicPr preferRelativeResize="0"/>
          <p:nvPr/>
        </p:nvPicPr>
        <p:blipFill>
          <a:blip r:embed="rId4">
            <a:alphaModFix/>
          </a:blip>
          <a:stretch>
            <a:fillRect/>
          </a:stretch>
        </p:blipFill>
        <p:spPr>
          <a:xfrm>
            <a:off x="4827650" y="0"/>
            <a:ext cx="3429000" cy="2146675"/>
          </a:xfrm>
          <a:prstGeom prst="rect">
            <a:avLst/>
          </a:prstGeom>
          <a:noFill/>
          <a:ln>
            <a:noFill/>
          </a:ln>
        </p:spPr>
      </p:pic>
      <p:sp>
        <p:nvSpPr>
          <p:cNvPr id="511" name="Google Shape;511;p35"/>
          <p:cNvSpPr txBox="1"/>
          <p:nvPr/>
        </p:nvSpPr>
        <p:spPr>
          <a:xfrm>
            <a:off x="5286425" y="2217788"/>
            <a:ext cx="37335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800"/>
              </a:spcBef>
              <a:spcAft>
                <a:spcPts val="3800"/>
              </a:spcAft>
              <a:buNone/>
            </a:pPr>
            <a:r>
              <a:rPr b="1" i="1" lang="en" sz="1100">
                <a:solidFill>
                  <a:schemeClr val="dk1"/>
                </a:solidFill>
                <a:latin typeface="Josefin Sans"/>
                <a:ea typeface="Josefin Sans"/>
                <a:cs typeface="Josefin Sans"/>
                <a:sym typeface="Josefin Sans"/>
              </a:rPr>
              <a:t>V</a:t>
            </a:r>
            <a:r>
              <a:rPr b="1" i="1" lang="en" sz="1100">
                <a:solidFill>
                  <a:schemeClr val="dk1"/>
                </a:solidFill>
                <a:latin typeface="Josefin Sans"/>
                <a:ea typeface="Josefin Sans"/>
                <a:cs typeface="Josefin Sans"/>
                <a:sym typeface="Josefin Sans"/>
              </a:rPr>
              <a:t>oltage controlled oscillators, VCOs</a:t>
            </a:r>
            <a:endParaRPr sz="1000"/>
          </a:p>
        </p:txBody>
      </p:sp>
      <p:pic>
        <p:nvPicPr>
          <p:cNvPr id="512" name="Google Shape;512;p35"/>
          <p:cNvPicPr preferRelativeResize="0"/>
          <p:nvPr/>
        </p:nvPicPr>
        <p:blipFill>
          <a:blip r:embed="rId5">
            <a:alphaModFix/>
          </a:blip>
          <a:stretch>
            <a:fillRect/>
          </a:stretch>
        </p:blipFill>
        <p:spPr>
          <a:xfrm>
            <a:off x="644900" y="1969862"/>
            <a:ext cx="2799024" cy="1993376"/>
          </a:xfrm>
          <a:prstGeom prst="rect">
            <a:avLst/>
          </a:prstGeom>
          <a:noFill/>
          <a:ln>
            <a:noFill/>
          </a:ln>
        </p:spPr>
      </p:pic>
      <p:sp>
        <p:nvSpPr>
          <p:cNvPr id="513" name="Google Shape;513;p35"/>
          <p:cNvSpPr txBox="1"/>
          <p:nvPr/>
        </p:nvSpPr>
        <p:spPr>
          <a:xfrm>
            <a:off x="1322563" y="3963250"/>
            <a:ext cx="18723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800"/>
              </a:spcBef>
              <a:spcAft>
                <a:spcPts val="3800"/>
              </a:spcAft>
              <a:buNone/>
            </a:pPr>
            <a:r>
              <a:rPr b="1" i="1" lang="en" sz="1100">
                <a:solidFill>
                  <a:schemeClr val="dk1"/>
                </a:solidFill>
                <a:latin typeface="Josefin Sans"/>
                <a:ea typeface="Josefin Sans"/>
                <a:cs typeface="Josefin Sans"/>
                <a:sym typeface="Josefin Sans"/>
              </a:rPr>
              <a:t>RF filters</a:t>
            </a:r>
            <a:endParaRPr sz="1000"/>
          </a:p>
        </p:txBody>
      </p:sp>
      <p:pic>
        <p:nvPicPr>
          <p:cNvPr id="514" name="Google Shape;514;p35"/>
          <p:cNvPicPr preferRelativeResize="0"/>
          <p:nvPr/>
        </p:nvPicPr>
        <p:blipFill>
          <a:blip r:embed="rId6">
            <a:alphaModFix/>
          </a:blip>
          <a:stretch>
            <a:fillRect/>
          </a:stretch>
        </p:blipFill>
        <p:spPr>
          <a:xfrm>
            <a:off x="5286425" y="2571800"/>
            <a:ext cx="3102130" cy="2024926"/>
          </a:xfrm>
          <a:prstGeom prst="rect">
            <a:avLst/>
          </a:prstGeom>
          <a:noFill/>
          <a:ln>
            <a:noFill/>
          </a:ln>
        </p:spPr>
      </p:pic>
      <p:sp>
        <p:nvSpPr>
          <p:cNvPr id="515" name="Google Shape;515;p35"/>
          <p:cNvSpPr txBox="1"/>
          <p:nvPr/>
        </p:nvSpPr>
        <p:spPr>
          <a:xfrm>
            <a:off x="5501875" y="45967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800"/>
              </a:spcBef>
              <a:spcAft>
                <a:spcPts val="3800"/>
              </a:spcAft>
              <a:buNone/>
            </a:pPr>
            <a:r>
              <a:rPr b="1" i="1" lang="en" sz="1100">
                <a:solidFill>
                  <a:schemeClr val="dk1"/>
                </a:solidFill>
                <a:latin typeface="Josefin Sans"/>
                <a:ea typeface="Josefin Sans"/>
                <a:cs typeface="Josefin Sans"/>
                <a:sym typeface="Josefin Sans"/>
              </a:rPr>
              <a:t>Frequency &amp; phase modulators</a:t>
            </a:r>
            <a:endParaRPr sz="1100"/>
          </a:p>
        </p:txBody>
      </p:sp>
      <p:sp>
        <p:nvSpPr>
          <p:cNvPr id="516" name="Google Shape;516;p35"/>
          <p:cNvSpPr txBox="1"/>
          <p:nvPr/>
        </p:nvSpPr>
        <p:spPr>
          <a:xfrm>
            <a:off x="743763" y="1364800"/>
            <a:ext cx="1872300" cy="3540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0"/>
              </a:spcBef>
              <a:spcAft>
                <a:spcPts val="0"/>
              </a:spcAft>
              <a:buNone/>
            </a:pPr>
            <a:r>
              <a:rPr b="1" i="1" lang="en" sz="1100">
                <a:solidFill>
                  <a:schemeClr val="dk1"/>
                </a:solidFill>
                <a:latin typeface="Josefin Sans"/>
                <a:ea typeface="Josefin Sans"/>
                <a:cs typeface="Josefin Sans"/>
                <a:sym typeface="Josefin Sans"/>
              </a:rPr>
              <a:t>Varactor Diode</a:t>
            </a:r>
            <a:endParaRPr b="1" i="1" sz="1100">
              <a:solidFill>
                <a:schemeClr val="dk1"/>
              </a:solidFill>
              <a:latin typeface="Josefin Sans"/>
              <a:ea typeface="Josefin Sans"/>
              <a:cs typeface="Josefin Sans"/>
              <a:sym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6"/>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500">
                <a:solidFill>
                  <a:schemeClr val="dk1"/>
                </a:solidFill>
                <a:latin typeface="Josefin Sans"/>
                <a:ea typeface="Josefin Sans"/>
                <a:cs typeface="Josefin Sans"/>
                <a:sym typeface="Josefin Sans"/>
              </a:rPr>
              <a:t>Thanks</a:t>
            </a:r>
            <a:endParaRPr/>
          </a:p>
        </p:txBody>
      </p:sp>
      <p:sp>
        <p:nvSpPr>
          <p:cNvPr id="522" name="Google Shape;522;p36"/>
          <p:cNvSpPr txBox="1"/>
          <p:nvPr/>
        </p:nvSpPr>
        <p:spPr>
          <a:xfrm>
            <a:off x="0" y="3675725"/>
            <a:ext cx="806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Reference-</a:t>
            </a:r>
            <a:endParaRPr sz="1000">
              <a:solidFill>
                <a:schemeClr val="dk2"/>
              </a:solidFill>
            </a:endParaRPr>
          </a:p>
          <a:p>
            <a:pPr indent="0" lvl="0" marL="0" rtl="0" algn="l">
              <a:spcBef>
                <a:spcPts val="0"/>
              </a:spcBef>
              <a:spcAft>
                <a:spcPts val="0"/>
              </a:spcAft>
              <a:buNone/>
            </a:pPr>
            <a:r>
              <a:rPr lang="en" sz="1000">
                <a:solidFill>
                  <a:schemeClr val="dk2"/>
                </a:solidFill>
              </a:rPr>
              <a:t>https://www.elprocus.com/varactor-diode-working-and-applications/</a:t>
            </a:r>
            <a:endParaRPr sz="1000">
              <a:solidFill>
                <a:schemeClr val="dk2"/>
              </a:solidFill>
            </a:endParaRPr>
          </a:p>
          <a:p>
            <a:pPr indent="0" lvl="0" marL="0" rtl="0" algn="l">
              <a:spcBef>
                <a:spcPts val="0"/>
              </a:spcBef>
              <a:spcAft>
                <a:spcPts val="0"/>
              </a:spcAft>
              <a:buNone/>
            </a:pPr>
            <a:r>
              <a:rPr lang="en" sz="1000">
                <a:solidFill>
                  <a:schemeClr val="dk2"/>
                </a:solidFill>
              </a:rPr>
              <a:t>https://www.electronics-notes.com/articles/electronic_components/diode/varactor-varicap-diode.php</a:t>
            </a:r>
            <a:endParaRPr sz="10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1000"/>
                                        <p:tgtEl>
                                          <p:spTgt spid="52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quatic and Physical Therapy Center by Slidesgo">
  <a:themeElements>
    <a:clrScheme name="Simple Light">
      <a:dk1>
        <a:srgbClr val="1A4568"/>
      </a:dk1>
      <a:lt1>
        <a:srgbClr val="FFFFFF"/>
      </a:lt1>
      <a:dk2>
        <a:srgbClr val="285E89"/>
      </a:dk2>
      <a:lt2>
        <a:srgbClr val="FFFFFF"/>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