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1"/>
    <p:sldId id="257" r:id="rId32"/>
    <p:sldId id="258" r:id="rId33"/>
    <p:sldId id="259" r:id="rId34"/>
    <p:sldId id="260" r:id="rId35"/>
    <p:sldId id="261" r:id="rId36"/>
    <p:sldId id="262" r:id="rId37"/>
    <p:sldId id="263" r:id="rId38"/>
    <p:sldId id="264" r:id="rId39"/>
    <p:sldId id="265" r:id="rId40"/>
    <p:sldId id="266" r:id="rId41"/>
    <p:sldId id="267" r:id="rId42"/>
    <p:sldId id="268" r:id="rId43"/>
    <p:sldId id="269" r:id="rId44"/>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Norwester" charset="1" panose="00000506000000000000"/>
      <p:regular r:id="rId8"/>
    </p:embeddedFont>
    <p:embeddedFont>
      <p:font typeface="Arimo" charset="1" panose="020B0604020202020204"/>
      <p:regular r:id="rId9"/>
    </p:embeddedFont>
    <p:embeddedFont>
      <p:font typeface="Arimo Bold" charset="1" panose="020B0704020202020204"/>
      <p:regular r:id="rId10"/>
    </p:embeddedFont>
    <p:embeddedFont>
      <p:font typeface="Arimo Italics" charset="1" panose="020B0604020202090204"/>
      <p:regular r:id="rId11"/>
    </p:embeddedFont>
    <p:embeddedFont>
      <p:font typeface="Arimo Bold Italics" charset="1" panose="020B0704020202090204"/>
      <p:regular r:id="rId12"/>
    </p:embeddedFont>
    <p:embeddedFont>
      <p:font typeface="Montserrat Light" charset="1" panose="00000400000000000000"/>
      <p:regular r:id="rId13"/>
    </p:embeddedFont>
    <p:embeddedFont>
      <p:font typeface="Montserrat Light Bold" charset="1" panose="00000800000000000000"/>
      <p:regular r:id="rId14"/>
    </p:embeddedFont>
    <p:embeddedFont>
      <p:font typeface="Montserrat Light Italics" charset="1" panose="00000400000000000000"/>
      <p:regular r:id="rId15"/>
    </p:embeddedFont>
    <p:embeddedFont>
      <p:font typeface="Montserrat Light Bold Italics" charset="1" panose="00000800000000000000"/>
      <p:regular r:id="rId16"/>
    </p:embeddedFont>
    <p:embeddedFont>
      <p:font typeface="DM Sans" charset="1" panose="00000000000000000000"/>
      <p:regular r:id="rId17"/>
    </p:embeddedFont>
    <p:embeddedFont>
      <p:font typeface="DM Sans Bold" charset="1" panose="00000000000000000000"/>
      <p:regular r:id="rId18"/>
    </p:embeddedFont>
    <p:embeddedFont>
      <p:font typeface="DM Sans Italics" charset="1" panose="00000000000000000000"/>
      <p:regular r:id="rId19"/>
    </p:embeddedFont>
    <p:embeddedFont>
      <p:font typeface="DM Sans Bold Italics" charset="1" panose="00000000000000000000"/>
      <p:regular r:id="rId20"/>
    </p:embeddedFont>
    <p:embeddedFont>
      <p:font typeface="Open Sans Extra Bold" charset="1" panose="020B0906030804020204"/>
      <p:regular r:id="rId21"/>
    </p:embeddedFont>
    <p:embeddedFont>
      <p:font typeface="Open Sans Extra Bold Italics" charset="1" panose="020B0906030804020204"/>
      <p:regular r:id="rId22"/>
    </p:embeddedFont>
    <p:embeddedFont>
      <p:font typeface="Barlow Bold" charset="1" panose="00000800000000000000"/>
      <p:regular r:id="rId23"/>
    </p:embeddedFont>
    <p:embeddedFont>
      <p:font typeface="Barlow Bold Bold" charset="1" panose="00000900000000000000"/>
      <p:regular r:id="rId24"/>
    </p:embeddedFont>
    <p:embeddedFont>
      <p:font typeface="Barlow Bold Italics" charset="1" panose="00000800000000000000"/>
      <p:regular r:id="rId25"/>
    </p:embeddedFont>
    <p:embeddedFont>
      <p:font typeface="Barlow Bold Bold Italics" charset="1" panose="00000900000000000000"/>
      <p:regular r:id="rId26"/>
    </p:embeddedFont>
    <p:embeddedFont>
      <p:font typeface="Barlow Medium" charset="1" panose="00000600000000000000"/>
      <p:regular r:id="rId27"/>
    </p:embeddedFont>
    <p:embeddedFont>
      <p:font typeface="Barlow Medium Bold" charset="1" panose="00000700000000000000"/>
      <p:regular r:id="rId28"/>
    </p:embeddedFont>
    <p:embeddedFont>
      <p:font typeface="Barlow Medium Italics" charset="1" panose="00000600000000000000"/>
      <p:regular r:id="rId29"/>
    </p:embeddedFont>
    <p:embeddedFont>
      <p:font typeface="Barlow Medium Bold Italics" charset="1" panose="000007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slides/slide1.xml" Type="http://schemas.openxmlformats.org/officeDocument/2006/relationships/slide"/><Relationship Id="rId32" Target="slides/slide2.xml" Type="http://schemas.openxmlformats.org/officeDocument/2006/relationships/slide"/><Relationship Id="rId33" Target="slides/slide3.xml" Type="http://schemas.openxmlformats.org/officeDocument/2006/relationships/slide"/><Relationship Id="rId34" Target="slides/slide4.xml" Type="http://schemas.openxmlformats.org/officeDocument/2006/relationships/slide"/><Relationship Id="rId35" Target="slides/slide5.xml" Type="http://schemas.openxmlformats.org/officeDocument/2006/relationships/slide"/><Relationship Id="rId36" Target="slides/slide6.xml" Type="http://schemas.openxmlformats.org/officeDocument/2006/relationships/slide"/><Relationship Id="rId37" Target="slides/slide7.xml" Type="http://schemas.openxmlformats.org/officeDocument/2006/relationships/slide"/><Relationship Id="rId38" Target="slides/slide8.xml" Type="http://schemas.openxmlformats.org/officeDocument/2006/relationships/slide"/><Relationship Id="rId39" Target="slides/slide9.xml" Type="http://schemas.openxmlformats.org/officeDocument/2006/relationships/slide"/><Relationship Id="rId4" Target="theme/theme1.xml" Type="http://schemas.openxmlformats.org/officeDocument/2006/relationships/theme"/><Relationship Id="rId40" Target="slides/slide10.xml" Type="http://schemas.openxmlformats.org/officeDocument/2006/relationships/slide"/><Relationship Id="rId41" Target="slides/slide11.xml" Type="http://schemas.openxmlformats.org/officeDocument/2006/relationships/slide"/><Relationship Id="rId42" Target="slides/slide12.xml" Type="http://schemas.openxmlformats.org/officeDocument/2006/relationships/slide"/><Relationship Id="rId43" Target="slides/slide13.xml" Type="http://schemas.openxmlformats.org/officeDocument/2006/relationships/slide"/><Relationship Id="rId44" Target="slides/slide14.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FD93B"/>
        </a:solidFill>
      </p:bgPr>
    </p:bg>
    <p:spTree>
      <p:nvGrpSpPr>
        <p:cNvPr id="1" name=""/>
        <p:cNvGrpSpPr/>
        <p:nvPr/>
      </p:nvGrpSpPr>
      <p:grpSpPr>
        <a:xfrm>
          <a:off x="0" y="0"/>
          <a:ext cx="0" cy="0"/>
          <a:chOff x="0" y="0"/>
          <a:chExt cx="0" cy="0"/>
        </a:xfrm>
      </p:grpSpPr>
      <p:grpSp>
        <p:nvGrpSpPr>
          <p:cNvPr name="Group 2" id="2"/>
          <p:cNvGrpSpPr/>
          <p:nvPr/>
        </p:nvGrpSpPr>
        <p:grpSpPr>
          <a:xfrm rot="0">
            <a:off x="1028700" y="1370134"/>
            <a:ext cx="15894510" cy="6180820"/>
            <a:chOff x="0" y="0"/>
            <a:chExt cx="21192680" cy="8241093"/>
          </a:xfrm>
        </p:grpSpPr>
        <p:sp>
          <p:nvSpPr>
            <p:cNvPr name="TextBox 3" id="3"/>
            <p:cNvSpPr txBox="true"/>
            <p:nvPr/>
          </p:nvSpPr>
          <p:spPr>
            <a:xfrm rot="0">
              <a:off x="0" y="38100"/>
              <a:ext cx="21192680" cy="7040890"/>
            </a:xfrm>
            <a:prstGeom prst="rect">
              <a:avLst/>
            </a:prstGeom>
          </p:spPr>
          <p:txBody>
            <a:bodyPr anchor="t" rtlCol="false" tIns="0" lIns="0" bIns="0" rIns="0">
              <a:spAutoFit/>
            </a:bodyPr>
            <a:lstStyle/>
            <a:p>
              <a:pPr>
                <a:lnSpc>
                  <a:spcPts val="13800"/>
                </a:lnSpc>
              </a:pPr>
              <a:r>
                <a:rPr lang="en-US" sz="12000" spc="-120">
                  <a:solidFill>
                    <a:srgbClr val="000000"/>
                  </a:solidFill>
                  <a:latin typeface="Barlow Bold Bold"/>
                </a:rPr>
                <a:t>MATLAB program to print matrix of addition add two 3 by 3 matrices</a:t>
              </a:r>
            </a:p>
          </p:txBody>
        </p:sp>
        <p:sp>
          <p:nvSpPr>
            <p:cNvPr name="TextBox 4" id="4"/>
            <p:cNvSpPr txBox="true"/>
            <p:nvPr/>
          </p:nvSpPr>
          <p:spPr>
            <a:xfrm rot="0">
              <a:off x="0" y="7530542"/>
              <a:ext cx="21192680" cy="710551"/>
            </a:xfrm>
            <a:prstGeom prst="rect">
              <a:avLst/>
            </a:prstGeom>
          </p:spPr>
          <p:txBody>
            <a:bodyPr anchor="t" rtlCol="false" tIns="0" lIns="0" bIns="0" rIns="0">
              <a:spAutoFit/>
            </a:bodyPr>
            <a:lstStyle/>
            <a:p>
              <a:pPr algn="l" marL="0" indent="0" lvl="0">
                <a:lnSpc>
                  <a:spcPts val="4140"/>
                </a:lnSpc>
                <a:spcBef>
                  <a:spcPct val="0"/>
                </a:spcBef>
              </a:pPr>
            </a:p>
          </p:txBody>
        </p:sp>
      </p:grpSp>
      <p:sp>
        <p:nvSpPr>
          <p:cNvPr name="TextBox 5" id="5"/>
          <p:cNvSpPr txBox="true"/>
          <p:nvPr/>
        </p:nvSpPr>
        <p:spPr>
          <a:xfrm rot="0">
            <a:off x="14737405" y="837190"/>
            <a:ext cx="2521895" cy="298863"/>
          </a:xfrm>
          <a:prstGeom prst="rect">
            <a:avLst/>
          </a:prstGeom>
        </p:spPr>
        <p:txBody>
          <a:bodyPr anchor="t" rtlCol="false" tIns="0" lIns="0" bIns="0" rIns="0">
            <a:spAutoFit/>
          </a:bodyPr>
          <a:lstStyle/>
          <a:p>
            <a:pPr algn="r">
              <a:lnSpc>
                <a:spcPts val="2520"/>
              </a:lnSpc>
            </a:pPr>
            <a:r>
              <a:rPr lang="en-US" sz="1800" spc="44">
                <a:solidFill>
                  <a:srgbClr val="000000"/>
                </a:solidFill>
                <a:latin typeface="DM Sans Bold"/>
              </a:rPr>
              <a:t>01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535" r="0" b="10386"/>
          <a:stretch>
            <a:fillRect/>
          </a:stretch>
        </p:blipFill>
        <p:spPr>
          <a:xfrm flipH="false" flipV="false" rot="0">
            <a:off x="447783" y="1594837"/>
            <a:ext cx="16811517" cy="8329090"/>
          </a:xfrm>
          <a:prstGeom prst="rect">
            <a:avLst/>
          </a:prstGeom>
        </p:spPr>
      </p:pic>
      <p:sp>
        <p:nvSpPr>
          <p:cNvPr name="TextBox 3" id="3"/>
          <p:cNvSpPr txBox="true"/>
          <p:nvPr/>
        </p:nvSpPr>
        <p:spPr>
          <a:xfrm rot="0">
            <a:off x="447783" y="396079"/>
            <a:ext cx="7504362" cy="752234"/>
          </a:xfrm>
          <a:prstGeom prst="rect">
            <a:avLst/>
          </a:prstGeom>
        </p:spPr>
        <p:txBody>
          <a:bodyPr anchor="t" rtlCol="false" tIns="0" lIns="0" bIns="0" rIns="0">
            <a:spAutoFit/>
          </a:bodyPr>
          <a:lstStyle/>
          <a:p>
            <a:pPr algn="l" marL="0" indent="0" lvl="0">
              <a:lnSpc>
                <a:spcPts val="5751"/>
              </a:lnSpc>
              <a:spcBef>
                <a:spcPct val="0"/>
              </a:spcBef>
            </a:pPr>
            <a:r>
              <a:rPr lang="en-US" sz="5001">
                <a:solidFill>
                  <a:srgbClr val="000000"/>
                </a:solidFill>
                <a:latin typeface="Barlow Bold"/>
              </a:rPr>
              <a:t>Another way to solve-</a:t>
            </a:r>
          </a:p>
        </p:txBody>
      </p:sp>
      <p:sp>
        <p:nvSpPr>
          <p:cNvPr name="TextBox 4" id="4"/>
          <p:cNvSpPr txBox="true"/>
          <p:nvPr/>
        </p:nvSpPr>
        <p:spPr>
          <a:xfrm rot="0">
            <a:off x="14737405" y="837190"/>
            <a:ext cx="2521895" cy="311122"/>
          </a:xfrm>
          <a:prstGeom prst="rect">
            <a:avLst/>
          </a:prstGeom>
        </p:spPr>
        <p:txBody>
          <a:bodyPr anchor="t" rtlCol="false" tIns="0" lIns="0" bIns="0" rIns="0">
            <a:spAutoFit/>
          </a:bodyPr>
          <a:lstStyle/>
          <a:p>
            <a:pPr algn="r">
              <a:lnSpc>
                <a:spcPts val="2520"/>
              </a:lnSpc>
            </a:pPr>
            <a:r>
              <a:rPr lang="en-US" sz="1800" spc="44">
                <a:solidFill>
                  <a:srgbClr val="000000"/>
                </a:solidFill>
                <a:latin typeface="DM Sans Bold"/>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D93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547711" y="664215"/>
            <a:ext cx="16489242" cy="9275199"/>
          </a:xfrm>
          <a:prstGeom prst="rect">
            <a:avLst/>
          </a:prstGeom>
        </p:spPr>
      </p:pic>
      <p:sp>
        <p:nvSpPr>
          <p:cNvPr name="TextBox 3" id="3"/>
          <p:cNvSpPr txBox="true"/>
          <p:nvPr/>
        </p:nvSpPr>
        <p:spPr>
          <a:xfrm rot="0">
            <a:off x="15170883" y="353092"/>
            <a:ext cx="2521895" cy="311122"/>
          </a:xfrm>
          <a:prstGeom prst="rect">
            <a:avLst/>
          </a:prstGeom>
        </p:spPr>
        <p:txBody>
          <a:bodyPr anchor="t" rtlCol="false" tIns="0" lIns="0" bIns="0" rIns="0">
            <a:spAutoFit/>
          </a:bodyPr>
          <a:lstStyle/>
          <a:p>
            <a:pPr algn="r">
              <a:lnSpc>
                <a:spcPts val="2520"/>
              </a:lnSpc>
            </a:pPr>
            <a:r>
              <a:rPr lang="en-US" sz="1800" spc="44">
                <a:solidFill>
                  <a:srgbClr val="000000"/>
                </a:solidFill>
                <a:latin typeface="DM Sans Bold"/>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918" t="0" r="918" b="0"/>
          <a:stretch>
            <a:fillRect/>
          </a:stretch>
        </p:blipFill>
        <p:spPr>
          <a:xfrm flipH="false" flipV="false" rot="0">
            <a:off x="385589" y="455089"/>
            <a:ext cx="16873711" cy="9669020"/>
          </a:xfrm>
          <a:prstGeom prst="rect">
            <a:avLst/>
          </a:prstGeom>
        </p:spPr>
      </p:pic>
      <p:sp>
        <p:nvSpPr>
          <p:cNvPr name="TextBox 3" id="3"/>
          <p:cNvSpPr txBox="true"/>
          <p:nvPr/>
        </p:nvSpPr>
        <p:spPr>
          <a:xfrm rot="0">
            <a:off x="15487756" y="280478"/>
            <a:ext cx="2521895" cy="311122"/>
          </a:xfrm>
          <a:prstGeom prst="rect">
            <a:avLst/>
          </a:prstGeom>
        </p:spPr>
        <p:txBody>
          <a:bodyPr anchor="t" rtlCol="false" tIns="0" lIns="0" bIns="0" rIns="0">
            <a:spAutoFit/>
          </a:bodyPr>
          <a:lstStyle/>
          <a:p>
            <a:pPr algn="r">
              <a:lnSpc>
                <a:spcPts val="2520"/>
              </a:lnSpc>
            </a:pPr>
            <a:r>
              <a:rPr lang="en-US" sz="1800" spc="44">
                <a:solidFill>
                  <a:srgbClr val="000000"/>
                </a:solidFill>
                <a:latin typeface="DM Sans Bold"/>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D93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26439" y="407469"/>
            <a:ext cx="16839222" cy="9472062"/>
          </a:xfrm>
          <a:prstGeom prst="rect">
            <a:avLst/>
          </a:prstGeom>
        </p:spPr>
      </p:pic>
      <p:sp>
        <p:nvSpPr>
          <p:cNvPr name="TextBox 3" id="3"/>
          <p:cNvSpPr txBox="true"/>
          <p:nvPr/>
        </p:nvSpPr>
        <p:spPr>
          <a:xfrm rot="0">
            <a:off x="15533027" y="232858"/>
            <a:ext cx="2521895" cy="311122"/>
          </a:xfrm>
          <a:prstGeom prst="rect">
            <a:avLst/>
          </a:prstGeom>
        </p:spPr>
        <p:txBody>
          <a:bodyPr anchor="t" rtlCol="false" tIns="0" lIns="0" bIns="0" rIns="0">
            <a:spAutoFit/>
          </a:bodyPr>
          <a:lstStyle/>
          <a:p>
            <a:pPr algn="r">
              <a:lnSpc>
                <a:spcPts val="2520"/>
              </a:lnSpc>
            </a:pPr>
            <a:r>
              <a:rPr lang="en-US" sz="1800" spc="44">
                <a:solidFill>
                  <a:srgbClr val="000000"/>
                </a:solidFill>
                <a:latin typeface="DM Sans Bold"/>
              </a:rPr>
              <a:t>13</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123116" y="4031447"/>
            <a:ext cx="8041768" cy="1442085"/>
          </a:xfrm>
          <a:prstGeom prst="rect">
            <a:avLst/>
          </a:prstGeom>
        </p:spPr>
        <p:txBody>
          <a:bodyPr anchor="t" rtlCol="false" tIns="0" lIns="0" bIns="0" rIns="0">
            <a:spAutoFit/>
          </a:bodyPr>
          <a:lstStyle/>
          <a:p>
            <a:pPr algn="l">
              <a:lnSpc>
                <a:spcPts val="11025"/>
              </a:lnSpc>
            </a:pPr>
            <a:r>
              <a:rPr lang="en-US" sz="10500" spc="210">
                <a:solidFill>
                  <a:srgbClr val="000000"/>
                </a:solidFill>
                <a:latin typeface="Norwester"/>
              </a:rPr>
              <a:t>THANK YOU...</a:t>
            </a:r>
          </a:p>
        </p:txBody>
      </p:sp>
      <p:sp>
        <p:nvSpPr>
          <p:cNvPr name="TextBox 3" id="3"/>
          <p:cNvSpPr txBox="true"/>
          <p:nvPr/>
        </p:nvSpPr>
        <p:spPr>
          <a:xfrm rot="0">
            <a:off x="5800853" y="5425907"/>
            <a:ext cx="6347426" cy="354330"/>
          </a:xfrm>
          <a:prstGeom prst="rect">
            <a:avLst/>
          </a:prstGeom>
        </p:spPr>
        <p:txBody>
          <a:bodyPr anchor="t" rtlCol="false" tIns="0" lIns="0" bIns="0" rIns="0">
            <a:spAutoFit/>
          </a:bodyPr>
          <a:lstStyle/>
          <a:p>
            <a:pPr algn="l">
              <a:lnSpc>
                <a:spcPts val="2835"/>
              </a:lnSpc>
            </a:pPr>
          </a:p>
        </p:txBody>
      </p:sp>
      <p:sp>
        <p:nvSpPr>
          <p:cNvPr name="TextBox 4" id="4"/>
          <p:cNvSpPr txBox="true"/>
          <p:nvPr/>
        </p:nvSpPr>
        <p:spPr>
          <a:xfrm rot="0">
            <a:off x="5800853" y="6142024"/>
            <a:ext cx="6347426" cy="272415"/>
          </a:xfrm>
          <a:prstGeom prst="rect">
            <a:avLst/>
          </a:prstGeom>
        </p:spPr>
        <p:txBody>
          <a:bodyPr anchor="t" rtlCol="false" tIns="0" lIns="0" bIns="0" rIns="0">
            <a:spAutoFit/>
          </a:bodyPr>
          <a:lstStyle/>
          <a:p>
            <a:pPr algn="l">
              <a:lnSpc>
                <a:spcPts val="2250"/>
              </a:lnSpc>
            </a:pPr>
          </a:p>
        </p:txBody>
      </p:sp>
      <p:sp>
        <p:nvSpPr>
          <p:cNvPr name="TextBox 5" id="5"/>
          <p:cNvSpPr txBox="true"/>
          <p:nvPr/>
        </p:nvSpPr>
        <p:spPr>
          <a:xfrm rot="0">
            <a:off x="5800853" y="3390432"/>
            <a:ext cx="6347426" cy="217170"/>
          </a:xfrm>
          <a:prstGeom prst="rect">
            <a:avLst/>
          </a:prstGeom>
        </p:spPr>
        <p:txBody>
          <a:bodyPr anchor="t" rtlCol="false" tIns="0" lIns="0" bIns="0" rIns="0">
            <a:spAutoFit/>
          </a:bodyPr>
          <a:lstStyle/>
          <a:p>
            <a:pPr algn="l">
              <a:lnSpc>
                <a:spcPts val="1784"/>
              </a:lnSpc>
            </a:pP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676689" y="2317511"/>
            <a:ext cx="7106571" cy="2336503"/>
          </a:xfrm>
          <a:prstGeom prst="rect">
            <a:avLst/>
          </a:prstGeom>
        </p:spPr>
        <p:txBody>
          <a:bodyPr anchor="t" rtlCol="false" tIns="0" lIns="0" bIns="0" rIns="0">
            <a:spAutoFit/>
          </a:bodyPr>
          <a:lstStyle/>
          <a:p>
            <a:pPr algn="l" marL="0" indent="0" lvl="0">
              <a:lnSpc>
                <a:spcPts val="9200"/>
              </a:lnSpc>
              <a:spcBef>
                <a:spcPct val="0"/>
              </a:spcBef>
            </a:pPr>
            <a:r>
              <a:rPr lang="en-US" sz="8000" u="sng">
                <a:solidFill>
                  <a:srgbClr val="000000"/>
                </a:solidFill>
                <a:latin typeface="Barlow Bold Bold"/>
              </a:rPr>
              <a:t>What is MATLAB?</a:t>
            </a:r>
          </a:p>
        </p:txBody>
      </p:sp>
      <p:sp>
        <p:nvSpPr>
          <p:cNvPr name="TextBox 3" id="3"/>
          <p:cNvSpPr txBox="true"/>
          <p:nvPr/>
        </p:nvSpPr>
        <p:spPr>
          <a:xfrm rot="0">
            <a:off x="9144000" y="2222261"/>
            <a:ext cx="8115300" cy="6934200"/>
          </a:xfrm>
          <a:prstGeom prst="rect">
            <a:avLst/>
          </a:prstGeom>
        </p:spPr>
        <p:txBody>
          <a:bodyPr anchor="t" rtlCol="false" tIns="0" lIns="0" bIns="0" rIns="0">
            <a:spAutoFit/>
          </a:bodyPr>
          <a:lstStyle/>
          <a:p>
            <a:pPr>
              <a:lnSpc>
                <a:spcPts val="4200"/>
              </a:lnSpc>
            </a:pPr>
            <a:r>
              <a:rPr lang="en-US" sz="3000" spc="75">
                <a:solidFill>
                  <a:srgbClr val="000000"/>
                </a:solidFill>
                <a:latin typeface="Barlow Medium"/>
              </a:rPr>
              <a:t>MATLAB®</a:t>
            </a:r>
            <a:r>
              <a:rPr lang="en-US" sz="3000" spc="75">
                <a:solidFill>
                  <a:srgbClr val="000000"/>
                </a:solidFill>
                <a:latin typeface="Barlow Medium"/>
              </a:rPr>
              <a:t> is a programming platform designed specifically for engineers and scientists to analyze and design systems and products that transform our world. The heart of MATLAB is the MATLAB language, a matrix-based language allowing the most natural expression of computational mathematics.</a:t>
            </a:r>
          </a:p>
          <a:p>
            <a:pPr>
              <a:lnSpc>
                <a:spcPts val="4200"/>
              </a:lnSpc>
            </a:pPr>
            <a:r>
              <a:rPr lang="en-US" sz="3000" spc="75">
                <a:solidFill>
                  <a:srgbClr val="000000"/>
                </a:solidFill>
                <a:latin typeface="Barlow Medium"/>
              </a:rPr>
              <a:t>                 </a:t>
            </a:r>
          </a:p>
          <a:p>
            <a:pPr marL="0" indent="0" lvl="0">
              <a:lnSpc>
                <a:spcPts val="4200"/>
              </a:lnSpc>
              <a:spcBef>
                <a:spcPct val="0"/>
              </a:spcBef>
            </a:pPr>
            <a:r>
              <a:rPr lang="en-US" sz="3000" spc="75">
                <a:solidFill>
                  <a:srgbClr val="000000"/>
                </a:solidFill>
                <a:latin typeface="Barlow Medium"/>
              </a:rPr>
              <a:t> MATLAB (an abbreviation of "matrix laboratory") is a </a:t>
            </a:r>
            <a:r>
              <a:rPr lang="en-US" sz="3000" spc="75">
                <a:solidFill>
                  <a:srgbClr val="000000"/>
                </a:solidFill>
                <a:latin typeface="Barlow Medium"/>
              </a:rPr>
              <a:t>proprietary</a:t>
            </a:r>
            <a:r>
              <a:rPr lang="en-US" sz="3000" spc="75">
                <a:solidFill>
                  <a:srgbClr val="000000"/>
                </a:solidFill>
                <a:latin typeface="Barlow Medium"/>
              </a:rPr>
              <a:t> </a:t>
            </a:r>
            <a:r>
              <a:rPr lang="en-US" sz="3000" spc="75">
                <a:solidFill>
                  <a:srgbClr val="000000"/>
                </a:solidFill>
                <a:latin typeface="Barlow Medium"/>
              </a:rPr>
              <a:t>multi-paradigm</a:t>
            </a:r>
            <a:r>
              <a:rPr lang="en-US" sz="3000" spc="75">
                <a:solidFill>
                  <a:srgbClr val="000000"/>
                </a:solidFill>
                <a:latin typeface="Barlow Medium"/>
              </a:rPr>
              <a:t> </a:t>
            </a:r>
            <a:r>
              <a:rPr lang="en-US" sz="3000" spc="75">
                <a:solidFill>
                  <a:srgbClr val="000000"/>
                </a:solidFill>
                <a:latin typeface="Barlow Medium"/>
              </a:rPr>
              <a:t>programming language</a:t>
            </a:r>
            <a:r>
              <a:rPr lang="en-US" sz="3000" spc="75">
                <a:solidFill>
                  <a:srgbClr val="000000"/>
                </a:solidFill>
                <a:latin typeface="Barlow Medium"/>
              </a:rPr>
              <a:t> and </a:t>
            </a:r>
            <a:r>
              <a:rPr lang="en-US" sz="3000" spc="75">
                <a:solidFill>
                  <a:srgbClr val="000000"/>
                </a:solidFill>
                <a:latin typeface="Barlow Medium"/>
              </a:rPr>
              <a:t>numeric computing</a:t>
            </a:r>
            <a:r>
              <a:rPr lang="en-US" sz="3000" spc="75">
                <a:solidFill>
                  <a:srgbClr val="000000"/>
                </a:solidFill>
                <a:latin typeface="Barlow Medium"/>
              </a:rPr>
              <a:t> environment developed by </a:t>
            </a:r>
            <a:r>
              <a:rPr lang="en-US" sz="3000" spc="75">
                <a:solidFill>
                  <a:srgbClr val="000000"/>
                </a:solidFill>
                <a:latin typeface="Barlow Medium"/>
              </a:rPr>
              <a:t>MathWorks</a:t>
            </a:r>
            <a:r>
              <a:rPr lang="en-US" sz="3000" spc="75">
                <a:solidFill>
                  <a:srgbClr val="000000"/>
                </a:solidFill>
                <a:latin typeface="Barlow Medium"/>
              </a:rPr>
              <a:t>.</a:t>
            </a:r>
          </a:p>
        </p:txBody>
      </p:sp>
      <p:sp>
        <p:nvSpPr>
          <p:cNvPr name="TextBox 4" id="4"/>
          <p:cNvSpPr txBox="true"/>
          <p:nvPr/>
        </p:nvSpPr>
        <p:spPr>
          <a:xfrm rot="0">
            <a:off x="14737405" y="837190"/>
            <a:ext cx="2521895" cy="311122"/>
          </a:xfrm>
          <a:prstGeom prst="rect">
            <a:avLst/>
          </a:prstGeom>
        </p:spPr>
        <p:txBody>
          <a:bodyPr anchor="t" rtlCol="false" tIns="0" lIns="0" bIns="0" rIns="0">
            <a:spAutoFit/>
          </a:bodyPr>
          <a:lstStyle/>
          <a:p>
            <a:pPr algn="r">
              <a:lnSpc>
                <a:spcPts val="2520"/>
              </a:lnSpc>
            </a:pPr>
            <a:r>
              <a:rPr lang="en-US" sz="1800" spc="44">
                <a:solidFill>
                  <a:srgbClr val="000000"/>
                </a:solidFill>
                <a:latin typeface="DM Sans Bold"/>
              </a:rPr>
              <a:t>02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D93B"/>
        </a:solidFill>
      </p:bgPr>
    </p:bg>
    <p:spTree>
      <p:nvGrpSpPr>
        <p:cNvPr id="1" name=""/>
        <p:cNvGrpSpPr/>
        <p:nvPr/>
      </p:nvGrpSpPr>
      <p:grpSpPr>
        <a:xfrm>
          <a:off x="0" y="0"/>
          <a:ext cx="0" cy="0"/>
          <a:chOff x="0" y="0"/>
          <a:chExt cx="0" cy="0"/>
        </a:xfrm>
      </p:grpSpPr>
      <p:sp>
        <p:nvSpPr>
          <p:cNvPr name="TextBox 2" id="2"/>
          <p:cNvSpPr txBox="true"/>
          <p:nvPr/>
        </p:nvSpPr>
        <p:spPr>
          <a:xfrm rot="0">
            <a:off x="262738" y="3140710"/>
            <a:ext cx="8260266" cy="3948430"/>
          </a:xfrm>
          <a:prstGeom prst="rect">
            <a:avLst/>
          </a:prstGeom>
        </p:spPr>
        <p:txBody>
          <a:bodyPr anchor="t" rtlCol="false" tIns="0" lIns="0" bIns="0" rIns="0">
            <a:spAutoFit/>
          </a:bodyPr>
          <a:lstStyle/>
          <a:p>
            <a:pPr algn="just" marL="604520" indent="-302260" lvl="1">
              <a:lnSpc>
                <a:spcPts val="3919"/>
              </a:lnSpc>
              <a:buFont typeface="Arial"/>
              <a:buChar char="•"/>
            </a:pPr>
            <a:r>
              <a:rPr lang="en-US" sz="2800">
                <a:solidFill>
                  <a:srgbClr val="000000"/>
                </a:solidFill>
                <a:latin typeface="Barlow Medium"/>
              </a:rPr>
              <a:t>MATLAB is an interactive system whose basic data element is an array that does not require dimensioning. This allows you to solve many technical computing problems, especially those with matrix and vector formulations, in a fraction of the time it would take to write a program in a scalar noninteractive language such as C or Fortran.</a:t>
            </a:r>
          </a:p>
        </p:txBody>
      </p:sp>
      <p:sp>
        <p:nvSpPr>
          <p:cNvPr name="TextBox 3" id="3"/>
          <p:cNvSpPr txBox="true"/>
          <p:nvPr/>
        </p:nvSpPr>
        <p:spPr>
          <a:xfrm rot="0">
            <a:off x="262738" y="7466753"/>
            <a:ext cx="17762524" cy="2462530"/>
          </a:xfrm>
          <a:prstGeom prst="rect">
            <a:avLst/>
          </a:prstGeom>
        </p:spPr>
        <p:txBody>
          <a:bodyPr anchor="t" rtlCol="false" tIns="0" lIns="0" bIns="0" rIns="0">
            <a:spAutoFit/>
          </a:bodyPr>
          <a:lstStyle/>
          <a:p>
            <a:pPr marL="604520" indent="-302260" lvl="1">
              <a:lnSpc>
                <a:spcPts val="3919"/>
              </a:lnSpc>
              <a:buFont typeface="Arial"/>
              <a:buChar char="•"/>
            </a:pPr>
            <a:r>
              <a:rPr lang="en-US" sz="2800">
                <a:solidFill>
                  <a:srgbClr val="000000"/>
                </a:solidFill>
                <a:latin typeface="Barlow Medium"/>
              </a:rPr>
              <a:t>MATLAB was invented by mathematician and computer programmer </a:t>
            </a:r>
            <a:r>
              <a:rPr lang="en-US" sz="2800">
                <a:solidFill>
                  <a:srgbClr val="000000"/>
                </a:solidFill>
                <a:latin typeface="Barlow Medium"/>
              </a:rPr>
              <a:t>Cleve Moler</a:t>
            </a:r>
            <a:r>
              <a:rPr lang="en-US" sz="2800">
                <a:solidFill>
                  <a:srgbClr val="000000"/>
                </a:solidFill>
                <a:latin typeface="Barlow Medium"/>
              </a:rPr>
              <a:t>. The idea for MATLAB was based on his 1960s PhD thesis. Moler became a math professor at the </a:t>
            </a:r>
            <a:r>
              <a:rPr lang="en-US" sz="2800">
                <a:solidFill>
                  <a:srgbClr val="000000"/>
                </a:solidFill>
                <a:latin typeface="Barlow Medium"/>
              </a:rPr>
              <a:t>University of New Mexico</a:t>
            </a:r>
            <a:r>
              <a:rPr lang="en-US" sz="2800">
                <a:solidFill>
                  <a:srgbClr val="000000"/>
                </a:solidFill>
                <a:latin typeface="Barlow Medium"/>
              </a:rPr>
              <a:t> and started developing MATLAB for his students as a hobby. He developed MATLAB's initial linear algebra programming in 1967 with his one-time thesis advisor, </a:t>
            </a:r>
            <a:r>
              <a:rPr lang="en-US" sz="2800">
                <a:solidFill>
                  <a:srgbClr val="000000"/>
                </a:solidFill>
                <a:latin typeface="Barlow Medium"/>
              </a:rPr>
              <a:t>George Forsythe</a:t>
            </a:r>
            <a:r>
              <a:rPr lang="en-US" sz="2800">
                <a:solidFill>
                  <a:srgbClr val="000000"/>
                </a:solidFill>
                <a:latin typeface="Barlow Medium"/>
              </a:rPr>
              <a:t>. This was followed by </a:t>
            </a:r>
            <a:r>
              <a:rPr lang="en-US" sz="2800">
                <a:solidFill>
                  <a:srgbClr val="000000"/>
                </a:solidFill>
                <a:latin typeface="Barlow Medium"/>
              </a:rPr>
              <a:t>Fortran</a:t>
            </a:r>
            <a:r>
              <a:rPr lang="en-US" sz="2800">
                <a:solidFill>
                  <a:srgbClr val="000000"/>
                </a:solidFill>
                <a:latin typeface="Barlow Medium"/>
              </a:rPr>
              <a:t> code for linear equations in 1971.</a:t>
            </a:r>
          </a:p>
        </p:txBody>
      </p:sp>
      <p:pic>
        <p:nvPicPr>
          <p:cNvPr name="Picture 4" id="4"/>
          <p:cNvPicPr>
            <a:picLocks noChangeAspect="true"/>
          </p:cNvPicPr>
          <p:nvPr/>
        </p:nvPicPr>
        <p:blipFill>
          <a:blip r:embed="rId2"/>
          <a:srcRect l="0" t="0" r="0" b="0"/>
          <a:stretch>
            <a:fillRect/>
          </a:stretch>
        </p:blipFill>
        <p:spPr>
          <a:xfrm flipH="false" flipV="false" rot="0">
            <a:off x="9992490" y="1028700"/>
            <a:ext cx="6716097" cy="5873441"/>
          </a:xfrm>
          <a:prstGeom prst="rect">
            <a:avLst/>
          </a:prstGeom>
        </p:spPr>
      </p:pic>
      <p:sp>
        <p:nvSpPr>
          <p:cNvPr name="TextBox 5" id="5"/>
          <p:cNvSpPr txBox="true"/>
          <p:nvPr/>
        </p:nvSpPr>
        <p:spPr>
          <a:xfrm rot="0">
            <a:off x="14737405" y="729837"/>
            <a:ext cx="2521895" cy="298863"/>
          </a:xfrm>
          <a:prstGeom prst="rect">
            <a:avLst/>
          </a:prstGeom>
        </p:spPr>
        <p:txBody>
          <a:bodyPr anchor="t" rtlCol="false" tIns="0" lIns="0" bIns="0" rIns="0">
            <a:spAutoFit/>
          </a:bodyPr>
          <a:lstStyle/>
          <a:p>
            <a:pPr algn="r">
              <a:lnSpc>
                <a:spcPts val="2520"/>
              </a:lnSpc>
            </a:pPr>
            <a:r>
              <a:rPr lang="en-US" sz="1800" spc="44">
                <a:solidFill>
                  <a:srgbClr val="000000"/>
                </a:solidFill>
                <a:latin typeface="DM Sans Bold"/>
              </a:rPr>
              <a:t>03</a:t>
            </a:r>
          </a:p>
        </p:txBody>
      </p:sp>
      <p:sp>
        <p:nvSpPr>
          <p:cNvPr name="TextBox 6" id="6"/>
          <p:cNvSpPr txBox="true"/>
          <p:nvPr/>
        </p:nvSpPr>
        <p:spPr>
          <a:xfrm rot="0">
            <a:off x="262738" y="366194"/>
            <a:ext cx="8115300" cy="2462530"/>
          </a:xfrm>
          <a:prstGeom prst="rect">
            <a:avLst/>
          </a:prstGeom>
        </p:spPr>
        <p:txBody>
          <a:bodyPr anchor="t" rtlCol="false" tIns="0" lIns="0" bIns="0" rIns="0">
            <a:spAutoFit/>
          </a:bodyPr>
          <a:lstStyle/>
          <a:p>
            <a:pPr algn="just" marL="604520" indent="-302260" lvl="1">
              <a:lnSpc>
                <a:spcPts val="3919"/>
              </a:lnSpc>
              <a:buFont typeface="Arial"/>
              <a:buChar char="•"/>
            </a:pPr>
            <a:r>
              <a:rPr lang="en-US" sz="2800">
                <a:solidFill>
                  <a:srgbClr val="000000"/>
                </a:solidFill>
                <a:latin typeface="Barlow Medium"/>
              </a:rPr>
              <a:t> MATLAB allows </a:t>
            </a:r>
            <a:r>
              <a:rPr lang="en-US" sz="2800">
                <a:solidFill>
                  <a:srgbClr val="000000"/>
                </a:solidFill>
                <a:latin typeface="Barlow Medium"/>
              </a:rPr>
              <a:t>matrix</a:t>
            </a:r>
            <a:r>
              <a:rPr lang="en-US" sz="2800">
                <a:solidFill>
                  <a:srgbClr val="000000"/>
                </a:solidFill>
                <a:latin typeface="Barlow Medium"/>
              </a:rPr>
              <a:t> manipulations, plotting of </a:t>
            </a:r>
            <a:r>
              <a:rPr lang="en-US" sz="2800">
                <a:solidFill>
                  <a:srgbClr val="000000"/>
                </a:solidFill>
                <a:latin typeface="Barlow Medium"/>
              </a:rPr>
              <a:t>functions</a:t>
            </a:r>
            <a:r>
              <a:rPr lang="en-US" sz="2800">
                <a:solidFill>
                  <a:srgbClr val="000000"/>
                </a:solidFill>
                <a:latin typeface="Barlow Medium"/>
              </a:rPr>
              <a:t> and data, implementation of </a:t>
            </a:r>
            <a:r>
              <a:rPr lang="en-US" sz="2800">
                <a:solidFill>
                  <a:srgbClr val="000000"/>
                </a:solidFill>
                <a:latin typeface="Barlow Medium"/>
              </a:rPr>
              <a:t>algorithms</a:t>
            </a:r>
            <a:r>
              <a:rPr lang="en-US" sz="2800">
                <a:solidFill>
                  <a:srgbClr val="000000"/>
                </a:solidFill>
                <a:latin typeface="Barlow Medium"/>
              </a:rPr>
              <a:t>, creation of </a:t>
            </a:r>
            <a:r>
              <a:rPr lang="en-US" sz="2800">
                <a:solidFill>
                  <a:srgbClr val="000000"/>
                </a:solidFill>
                <a:latin typeface="Barlow Medium"/>
              </a:rPr>
              <a:t>user interfaces</a:t>
            </a:r>
            <a:r>
              <a:rPr lang="en-US" sz="2800">
                <a:solidFill>
                  <a:srgbClr val="000000"/>
                </a:solidFill>
                <a:latin typeface="Barlow Medium"/>
              </a:rPr>
              <a:t>, and interfacing with programs written in other languages.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367" t="0" r="1768" b="1851"/>
          <a:stretch>
            <a:fillRect/>
          </a:stretch>
        </p:blipFill>
        <p:spPr>
          <a:xfrm flipH="false" flipV="false" rot="0">
            <a:off x="2330584" y="252544"/>
            <a:ext cx="13886111" cy="9781913"/>
          </a:xfrm>
          <a:prstGeom prst="rect">
            <a:avLst/>
          </a:prstGeom>
        </p:spPr>
      </p:pic>
      <p:grpSp>
        <p:nvGrpSpPr>
          <p:cNvPr name="Group 3" id="3"/>
          <p:cNvGrpSpPr/>
          <p:nvPr/>
        </p:nvGrpSpPr>
        <p:grpSpPr>
          <a:xfrm rot="0">
            <a:off x="6031803" y="7458083"/>
            <a:ext cx="4861653" cy="514342"/>
            <a:chOff x="0" y="0"/>
            <a:chExt cx="1644559" cy="173987"/>
          </a:xfrm>
        </p:grpSpPr>
        <p:sp>
          <p:nvSpPr>
            <p:cNvPr name="Freeform 4" id="4"/>
            <p:cNvSpPr/>
            <p:nvPr/>
          </p:nvSpPr>
          <p:spPr>
            <a:xfrm>
              <a:off x="0" y="0"/>
              <a:ext cx="1644559" cy="173987"/>
            </a:xfrm>
            <a:custGeom>
              <a:avLst/>
              <a:gdLst/>
              <a:ahLst/>
              <a:cxnLst/>
              <a:rect r="r" b="b" t="t" l="l"/>
              <a:pathLst>
                <a:path h="173987" w="1644559">
                  <a:moveTo>
                    <a:pt x="0" y="0"/>
                  </a:moveTo>
                  <a:lnTo>
                    <a:pt x="1644559" y="0"/>
                  </a:lnTo>
                  <a:lnTo>
                    <a:pt x="1644559" y="173987"/>
                  </a:lnTo>
                  <a:lnTo>
                    <a:pt x="0" y="173987"/>
                  </a:lnTo>
                  <a:close/>
                </a:path>
              </a:pathLst>
            </a:custGeom>
            <a:solidFill>
              <a:srgbClr val="F9F9F9"/>
            </a:solidFill>
          </p:spPr>
        </p:sp>
      </p:grpSp>
      <p:grpSp>
        <p:nvGrpSpPr>
          <p:cNvPr name="Group 5" id="5"/>
          <p:cNvGrpSpPr/>
          <p:nvPr/>
        </p:nvGrpSpPr>
        <p:grpSpPr>
          <a:xfrm rot="0">
            <a:off x="11021510" y="7458083"/>
            <a:ext cx="951860" cy="514342"/>
            <a:chOff x="0" y="0"/>
            <a:chExt cx="840148" cy="453978"/>
          </a:xfrm>
        </p:grpSpPr>
        <p:sp>
          <p:nvSpPr>
            <p:cNvPr name="Freeform 6" id="6"/>
            <p:cNvSpPr/>
            <p:nvPr/>
          </p:nvSpPr>
          <p:spPr>
            <a:xfrm>
              <a:off x="0" y="0"/>
              <a:ext cx="840148" cy="453978"/>
            </a:xfrm>
            <a:custGeom>
              <a:avLst/>
              <a:gdLst/>
              <a:ahLst/>
              <a:cxnLst/>
              <a:rect r="r" b="b" t="t" l="l"/>
              <a:pathLst>
                <a:path h="453978" w="840148">
                  <a:moveTo>
                    <a:pt x="0" y="0"/>
                  </a:moveTo>
                  <a:lnTo>
                    <a:pt x="840148" y="0"/>
                  </a:lnTo>
                  <a:lnTo>
                    <a:pt x="840148" y="453978"/>
                  </a:lnTo>
                  <a:lnTo>
                    <a:pt x="0" y="453978"/>
                  </a:lnTo>
                  <a:close/>
                </a:path>
              </a:pathLst>
            </a:custGeom>
            <a:solidFill>
              <a:srgbClr val="F9F9F9"/>
            </a:solidFill>
          </p:spPr>
        </p:sp>
      </p:grpSp>
      <p:sp>
        <p:nvSpPr>
          <p:cNvPr name="TextBox 7" id="7"/>
          <p:cNvSpPr txBox="true"/>
          <p:nvPr/>
        </p:nvSpPr>
        <p:spPr>
          <a:xfrm rot="0">
            <a:off x="14737405" y="837190"/>
            <a:ext cx="2521895" cy="298863"/>
          </a:xfrm>
          <a:prstGeom prst="rect">
            <a:avLst/>
          </a:prstGeom>
        </p:spPr>
        <p:txBody>
          <a:bodyPr anchor="t" rtlCol="false" tIns="0" lIns="0" bIns="0" rIns="0">
            <a:spAutoFit/>
          </a:bodyPr>
          <a:lstStyle/>
          <a:p>
            <a:pPr algn="r">
              <a:lnSpc>
                <a:spcPts val="2520"/>
              </a:lnSpc>
            </a:pPr>
            <a:r>
              <a:rPr lang="en-US" sz="1800" spc="44">
                <a:solidFill>
                  <a:srgbClr val="000000"/>
                </a:solidFill>
                <a:latin typeface="DM Sans Bold"/>
              </a:rPr>
              <a:t>04</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FD93B"/>
        </a:solidFill>
      </p:bgPr>
    </p:bg>
    <p:spTree>
      <p:nvGrpSpPr>
        <p:cNvPr id="1" name=""/>
        <p:cNvGrpSpPr/>
        <p:nvPr/>
      </p:nvGrpSpPr>
      <p:grpSpPr>
        <a:xfrm>
          <a:off x="0" y="0"/>
          <a:ext cx="0" cy="0"/>
          <a:chOff x="0" y="0"/>
          <a:chExt cx="0" cy="0"/>
        </a:xfrm>
      </p:grpSpPr>
      <p:sp>
        <p:nvSpPr>
          <p:cNvPr name="TextBox 2" id="2"/>
          <p:cNvSpPr txBox="true"/>
          <p:nvPr/>
        </p:nvSpPr>
        <p:spPr>
          <a:xfrm rot="0">
            <a:off x="1028700" y="894340"/>
            <a:ext cx="5247570" cy="6946007"/>
          </a:xfrm>
          <a:prstGeom prst="rect">
            <a:avLst/>
          </a:prstGeom>
        </p:spPr>
        <p:txBody>
          <a:bodyPr anchor="t" rtlCol="false" tIns="0" lIns="0" bIns="0" rIns="0">
            <a:spAutoFit/>
          </a:bodyPr>
          <a:lstStyle/>
          <a:p>
            <a:pPr algn="l" marL="0" indent="0" lvl="0">
              <a:lnSpc>
                <a:spcPts val="9200"/>
              </a:lnSpc>
              <a:spcBef>
                <a:spcPct val="0"/>
              </a:spcBef>
            </a:pPr>
            <a:r>
              <a:rPr lang="en-US" sz="8000" u="sng">
                <a:solidFill>
                  <a:srgbClr val="000000"/>
                </a:solidFill>
                <a:latin typeface="Barlow Bold Bold"/>
              </a:rPr>
              <a:t>How to use MATLAB for addition of two 3x3 matrix?</a:t>
            </a:r>
          </a:p>
        </p:txBody>
      </p:sp>
      <p:sp>
        <p:nvSpPr>
          <p:cNvPr name="TextBox 3" id="3"/>
          <p:cNvSpPr txBox="true"/>
          <p:nvPr/>
        </p:nvSpPr>
        <p:spPr>
          <a:xfrm rot="0">
            <a:off x="8139360" y="2247155"/>
            <a:ext cx="9523697" cy="4257675"/>
          </a:xfrm>
          <a:prstGeom prst="rect">
            <a:avLst/>
          </a:prstGeom>
        </p:spPr>
        <p:txBody>
          <a:bodyPr anchor="t" rtlCol="false" tIns="0" lIns="0" bIns="0" rIns="0">
            <a:spAutoFit/>
          </a:bodyPr>
          <a:lstStyle/>
          <a:p>
            <a:pPr algn="l" marL="0" indent="0" lvl="0">
              <a:lnSpc>
                <a:spcPts val="4200"/>
              </a:lnSpc>
              <a:spcBef>
                <a:spcPct val="0"/>
              </a:spcBef>
            </a:pPr>
            <a:r>
              <a:rPr lang="en-US" sz="3000" spc="75">
                <a:solidFill>
                  <a:srgbClr val="000000"/>
                </a:solidFill>
                <a:latin typeface="DM Sans Bold"/>
              </a:rPr>
              <a:t>Steps to use the command window in MATLAB and its importance in different circumstances. Command window is used to display the results of the algorithm immediately. When you do not specify an output variable whose values is desired to be obtained, then MATLAB uses a variable named as </a:t>
            </a:r>
            <a:r>
              <a:rPr lang="en-US" sz="3000" spc="75" u="sng">
                <a:solidFill>
                  <a:srgbClr val="000000"/>
                </a:solidFill>
                <a:latin typeface="DM Sans Bold"/>
              </a:rPr>
              <a:t>ans </a:t>
            </a:r>
            <a:r>
              <a:rPr lang="en-US" sz="3000" spc="75">
                <a:solidFill>
                  <a:srgbClr val="000000"/>
                </a:solidFill>
                <a:latin typeface="DM Sans Bold"/>
              </a:rPr>
              <a:t>which is the short form of the word answer. This step is shown below.</a:t>
            </a:r>
          </a:p>
        </p:txBody>
      </p:sp>
      <p:sp>
        <p:nvSpPr>
          <p:cNvPr name="TextBox 4" id="4"/>
          <p:cNvSpPr txBox="true"/>
          <p:nvPr/>
        </p:nvSpPr>
        <p:spPr>
          <a:xfrm rot="0">
            <a:off x="14737405" y="837190"/>
            <a:ext cx="2521895" cy="311122"/>
          </a:xfrm>
          <a:prstGeom prst="rect">
            <a:avLst/>
          </a:prstGeom>
        </p:spPr>
        <p:txBody>
          <a:bodyPr anchor="t" rtlCol="false" tIns="0" lIns="0" bIns="0" rIns="0">
            <a:spAutoFit/>
          </a:bodyPr>
          <a:lstStyle/>
          <a:p>
            <a:pPr algn="r">
              <a:lnSpc>
                <a:spcPts val="2520"/>
              </a:lnSpc>
            </a:pPr>
            <a:r>
              <a:rPr lang="en-US" sz="1800" spc="44">
                <a:solidFill>
                  <a:srgbClr val="000000"/>
                </a:solidFill>
                <a:latin typeface="DM Sans Bold"/>
              </a:rPr>
              <a:t>05</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79931" y="448382"/>
            <a:ext cx="7275958" cy="2609179"/>
          </a:xfrm>
          <a:prstGeom prst="rect">
            <a:avLst/>
          </a:prstGeom>
        </p:spPr>
        <p:txBody>
          <a:bodyPr anchor="t" rtlCol="false" tIns="0" lIns="0" bIns="0" rIns="0">
            <a:spAutoFit/>
          </a:bodyPr>
          <a:lstStyle/>
          <a:p>
            <a:pPr algn="just">
              <a:lnSpc>
                <a:spcPts val="6917"/>
              </a:lnSpc>
            </a:pPr>
            <a:r>
              <a:rPr lang="en-US" sz="6015" u="sng">
                <a:solidFill>
                  <a:srgbClr val="000000"/>
                </a:solidFill>
                <a:latin typeface="Barlow Bold Bold"/>
              </a:rPr>
              <a:t>The use of command window.</a:t>
            </a:r>
          </a:p>
          <a:p>
            <a:pPr algn="just" marL="0" indent="0" lvl="0">
              <a:lnSpc>
                <a:spcPts val="6917"/>
              </a:lnSpc>
              <a:spcBef>
                <a:spcPct val="0"/>
              </a:spcBef>
            </a:pPr>
          </a:p>
        </p:txBody>
      </p:sp>
      <p:grpSp>
        <p:nvGrpSpPr>
          <p:cNvPr name="Group 3" id="3"/>
          <p:cNvGrpSpPr/>
          <p:nvPr/>
        </p:nvGrpSpPr>
        <p:grpSpPr>
          <a:xfrm rot="0">
            <a:off x="1028700" y="5578706"/>
            <a:ext cx="7090515" cy="1547106"/>
            <a:chOff x="0" y="0"/>
            <a:chExt cx="9454020" cy="2062808"/>
          </a:xfrm>
        </p:grpSpPr>
        <p:grpSp>
          <p:nvGrpSpPr>
            <p:cNvPr name="Group 4" id="4"/>
            <p:cNvGrpSpPr/>
            <p:nvPr/>
          </p:nvGrpSpPr>
          <p:grpSpPr>
            <a:xfrm rot="0">
              <a:off x="0" y="0"/>
              <a:ext cx="340502" cy="340502"/>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D93B"/>
              </a:solidFill>
            </p:spPr>
          </p:sp>
        </p:grpSp>
        <p:sp>
          <p:nvSpPr>
            <p:cNvPr name="TextBox 6" id="6"/>
            <p:cNvSpPr txBox="true"/>
            <p:nvPr/>
          </p:nvSpPr>
          <p:spPr>
            <a:xfrm rot="0">
              <a:off x="741585" y="-45392"/>
              <a:ext cx="8712435" cy="2108200"/>
            </a:xfrm>
            <a:prstGeom prst="rect">
              <a:avLst/>
            </a:prstGeom>
          </p:spPr>
          <p:txBody>
            <a:bodyPr anchor="t" rtlCol="false" tIns="0" lIns="0" bIns="0" rIns="0">
              <a:spAutoFit/>
            </a:bodyPr>
            <a:lstStyle/>
            <a:p>
              <a:pPr algn="l" marL="0" indent="0" lvl="0">
                <a:lnSpc>
                  <a:spcPts val="4200"/>
                </a:lnSpc>
                <a:spcBef>
                  <a:spcPct val="0"/>
                </a:spcBef>
              </a:pPr>
              <a:r>
                <a:rPr lang="en-US" sz="3000" spc="75">
                  <a:solidFill>
                    <a:srgbClr val="000000"/>
                  </a:solidFill>
                  <a:latin typeface="Barlow Medium"/>
                </a:rPr>
                <a:t>I have declared three different variables (Create an array),named as a,b and addition</a:t>
              </a:r>
            </a:p>
          </p:txBody>
        </p:sp>
      </p:grpSp>
      <p:grpSp>
        <p:nvGrpSpPr>
          <p:cNvPr name="Group 7" id="7"/>
          <p:cNvGrpSpPr/>
          <p:nvPr/>
        </p:nvGrpSpPr>
        <p:grpSpPr>
          <a:xfrm rot="0">
            <a:off x="9144000" y="5415634"/>
            <a:ext cx="7090515" cy="1873250"/>
            <a:chOff x="0" y="0"/>
            <a:chExt cx="9454020" cy="2497667"/>
          </a:xfrm>
        </p:grpSpPr>
        <p:grpSp>
          <p:nvGrpSpPr>
            <p:cNvPr name="Group 8" id="8"/>
            <p:cNvGrpSpPr/>
            <p:nvPr/>
          </p:nvGrpSpPr>
          <p:grpSpPr>
            <a:xfrm rot="0">
              <a:off x="0" y="0"/>
              <a:ext cx="340502" cy="340502"/>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D93B"/>
              </a:solidFill>
            </p:spPr>
          </p:sp>
        </p:grpSp>
        <p:sp>
          <p:nvSpPr>
            <p:cNvPr name="TextBox 10" id="10"/>
            <p:cNvSpPr txBox="true"/>
            <p:nvPr/>
          </p:nvSpPr>
          <p:spPr>
            <a:xfrm rot="0">
              <a:off x="741585" y="-76200"/>
              <a:ext cx="8712435" cy="2573867"/>
            </a:xfrm>
            <a:prstGeom prst="rect">
              <a:avLst/>
            </a:prstGeom>
          </p:spPr>
          <p:txBody>
            <a:bodyPr anchor="t" rtlCol="false" tIns="0" lIns="0" bIns="0" rIns="0">
              <a:spAutoFit/>
            </a:bodyPr>
            <a:lstStyle/>
            <a:p>
              <a:pPr>
                <a:lnSpc>
                  <a:spcPts val="4200"/>
                </a:lnSpc>
              </a:pPr>
              <a:r>
                <a:rPr lang="en-US" sz="3000" spc="75">
                  <a:solidFill>
                    <a:srgbClr val="000000"/>
                  </a:solidFill>
                  <a:latin typeface="Barlow Medium"/>
                </a:rPr>
                <a:t>I have stored the value of the sum of first two variables in the third variable.</a:t>
              </a:r>
            </a:p>
            <a:p>
              <a:pPr algn="l" marL="0" indent="0" lvl="0">
                <a:lnSpc>
                  <a:spcPts val="2660"/>
                </a:lnSpc>
                <a:spcBef>
                  <a:spcPct val="0"/>
                </a:spcBef>
              </a:pPr>
            </a:p>
          </p:txBody>
        </p:sp>
      </p:grpSp>
      <p:grpSp>
        <p:nvGrpSpPr>
          <p:cNvPr name="Group 11" id="11"/>
          <p:cNvGrpSpPr/>
          <p:nvPr/>
        </p:nvGrpSpPr>
        <p:grpSpPr>
          <a:xfrm rot="0">
            <a:off x="9144000" y="7467188"/>
            <a:ext cx="7090515" cy="2208530"/>
            <a:chOff x="0" y="0"/>
            <a:chExt cx="9454020" cy="2944707"/>
          </a:xfrm>
        </p:grpSpPr>
        <p:grpSp>
          <p:nvGrpSpPr>
            <p:cNvPr name="Group 12" id="12"/>
            <p:cNvGrpSpPr/>
            <p:nvPr/>
          </p:nvGrpSpPr>
          <p:grpSpPr>
            <a:xfrm rot="0">
              <a:off x="0" y="0"/>
              <a:ext cx="340502" cy="340502"/>
              <a:chOff x="0" y="0"/>
              <a:chExt cx="6350000" cy="6350000"/>
            </a:xfrm>
          </p:grpSpPr>
          <p:sp>
            <p:nvSpPr>
              <p:cNvPr name="Freeform 13" id="1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D93B"/>
              </a:solidFill>
            </p:spPr>
          </p:sp>
        </p:grpSp>
        <p:sp>
          <p:nvSpPr>
            <p:cNvPr name="TextBox 14" id="14"/>
            <p:cNvSpPr txBox="true"/>
            <p:nvPr/>
          </p:nvSpPr>
          <p:spPr>
            <a:xfrm rot="0">
              <a:off x="741585" y="-76200"/>
              <a:ext cx="8712435" cy="3020907"/>
            </a:xfrm>
            <a:prstGeom prst="rect">
              <a:avLst/>
            </a:prstGeom>
          </p:spPr>
          <p:txBody>
            <a:bodyPr anchor="t" rtlCol="false" tIns="0" lIns="0" bIns="0" rIns="0">
              <a:spAutoFit/>
            </a:bodyPr>
            <a:lstStyle/>
            <a:p>
              <a:pPr>
                <a:lnSpc>
                  <a:spcPts val="4200"/>
                </a:lnSpc>
              </a:pPr>
              <a:r>
                <a:rPr lang="en-US" sz="3000" spc="75">
                  <a:solidFill>
                    <a:srgbClr val="000000"/>
                  </a:solidFill>
                  <a:latin typeface="Barlow Medium"/>
                </a:rPr>
                <a:t>Here a = [1 2 3;4 5 6;7 8 9];</a:t>
              </a:r>
            </a:p>
            <a:p>
              <a:pPr>
                <a:lnSpc>
                  <a:spcPts val="4200"/>
                </a:lnSpc>
              </a:pPr>
              <a:r>
                <a:rPr lang="en-US" sz="3000" spc="75">
                  <a:solidFill>
                    <a:srgbClr val="000000"/>
                  </a:solidFill>
                  <a:latin typeface="Barlow Medium"/>
                </a:rPr>
                <a:t>           b = [9 8 7;6 5 4;3 2 1];</a:t>
              </a:r>
            </a:p>
            <a:p>
              <a:pPr>
                <a:lnSpc>
                  <a:spcPts val="4200"/>
                </a:lnSpc>
              </a:pPr>
              <a:r>
                <a:rPr lang="en-US" sz="3000" spc="75">
                  <a:solidFill>
                    <a:srgbClr val="000000"/>
                  </a:solidFill>
                  <a:latin typeface="Barlow Medium"/>
                </a:rPr>
                <a:t>           addition = a+b</a:t>
              </a:r>
            </a:p>
            <a:p>
              <a:pPr>
                <a:lnSpc>
                  <a:spcPts val="2659"/>
                </a:lnSpc>
              </a:pPr>
            </a:p>
            <a:p>
              <a:pPr algn="l" marL="0" indent="0" lvl="0">
                <a:lnSpc>
                  <a:spcPts val="2660"/>
                </a:lnSpc>
                <a:spcBef>
                  <a:spcPct val="0"/>
                </a:spcBef>
              </a:pPr>
            </a:p>
          </p:txBody>
        </p:sp>
      </p:grpSp>
      <p:sp>
        <p:nvSpPr>
          <p:cNvPr name="TextBox 15" id="15"/>
          <p:cNvSpPr txBox="true"/>
          <p:nvPr/>
        </p:nvSpPr>
        <p:spPr>
          <a:xfrm rot="0">
            <a:off x="14737405" y="837190"/>
            <a:ext cx="2521895" cy="298863"/>
          </a:xfrm>
          <a:prstGeom prst="rect">
            <a:avLst/>
          </a:prstGeom>
        </p:spPr>
        <p:txBody>
          <a:bodyPr anchor="t" rtlCol="false" tIns="0" lIns="0" bIns="0" rIns="0">
            <a:spAutoFit/>
          </a:bodyPr>
          <a:lstStyle/>
          <a:p>
            <a:pPr algn="r">
              <a:lnSpc>
                <a:spcPts val="2520"/>
              </a:lnSpc>
            </a:pPr>
            <a:r>
              <a:rPr lang="en-US" sz="1800" spc="44">
                <a:solidFill>
                  <a:srgbClr val="000000"/>
                </a:solidFill>
                <a:latin typeface="DM Sans Bold"/>
              </a:rPr>
              <a:t>06</a:t>
            </a:r>
          </a:p>
        </p:txBody>
      </p:sp>
      <p:grpSp>
        <p:nvGrpSpPr>
          <p:cNvPr name="Group 16" id="16"/>
          <p:cNvGrpSpPr/>
          <p:nvPr/>
        </p:nvGrpSpPr>
        <p:grpSpPr>
          <a:xfrm rot="0">
            <a:off x="9133698" y="2454506"/>
            <a:ext cx="6864655" cy="2508273"/>
            <a:chOff x="0" y="0"/>
            <a:chExt cx="9152873" cy="3344364"/>
          </a:xfrm>
        </p:grpSpPr>
        <p:grpSp>
          <p:nvGrpSpPr>
            <p:cNvPr name="Group 17" id="17"/>
            <p:cNvGrpSpPr/>
            <p:nvPr/>
          </p:nvGrpSpPr>
          <p:grpSpPr>
            <a:xfrm rot="0">
              <a:off x="0" y="0"/>
              <a:ext cx="329656" cy="329656"/>
              <a:chOff x="0" y="0"/>
              <a:chExt cx="6350000" cy="6350000"/>
            </a:xfrm>
          </p:grpSpPr>
          <p:sp>
            <p:nvSpPr>
              <p:cNvPr name="Freeform 18" id="1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D93B"/>
              </a:solidFill>
            </p:spPr>
          </p:sp>
        </p:grpSp>
        <p:sp>
          <p:nvSpPr>
            <p:cNvPr name="TextBox 19" id="19"/>
            <p:cNvSpPr txBox="true"/>
            <p:nvPr/>
          </p:nvSpPr>
          <p:spPr>
            <a:xfrm rot="0">
              <a:off x="717963" y="-57150"/>
              <a:ext cx="8434910" cy="3401514"/>
            </a:xfrm>
            <a:prstGeom prst="rect">
              <a:avLst/>
            </a:prstGeom>
          </p:spPr>
          <p:txBody>
            <a:bodyPr anchor="t" rtlCol="false" tIns="0" lIns="0" bIns="0" rIns="0">
              <a:spAutoFit/>
            </a:bodyPr>
            <a:lstStyle/>
            <a:p>
              <a:pPr algn="just" marL="0" indent="0" lvl="0">
                <a:lnSpc>
                  <a:spcPts val="4066"/>
                </a:lnSpc>
                <a:spcBef>
                  <a:spcPct val="0"/>
                </a:spcBef>
              </a:pPr>
              <a:r>
                <a:rPr lang="en-US" sz="2904" spc="72">
                  <a:solidFill>
                    <a:srgbClr val="000000"/>
                  </a:solidFill>
                  <a:latin typeface="Barlow Medium"/>
                </a:rPr>
                <a:t>Matrices can be defined by separating the elements of a row with blank space or comma(,) and using a semicolon(;) to terminate each row.</a:t>
              </a:r>
              <a:r>
                <a:rPr lang="en-US" sz="2904" spc="72">
                  <a:solidFill>
                    <a:srgbClr val="000000"/>
                  </a:solidFill>
                  <a:latin typeface="Arimo Bold"/>
                </a:rPr>
                <a:t> </a:t>
              </a:r>
            </a:p>
          </p:txBody>
        </p:sp>
      </p:grpSp>
      <p:grpSp>
        <p:nvGrpSpPr>
          <p:cNvPr name="Group 20" id="20"/>
          <p:cNvGrpSpPr/>
          <p:nvPr/>
        </p:nvGrpSpPr>
        <p:grpSpPr>
          <a:xfrm rot="0">
            <a:off x="1028700" y="7874087"/>
            <a:ext cx="6864655" cy="959045"/>
            <a:chOff x="0" y="0"/>
            <a:chExt cx="9152873" cy="1278727"/>
          </a:xfrm>
        </p:grpSpPr>
        <p:grpSp>
          <p:nvGrpSpPr>
            <p:cNvPr name="Group 21" id="21"/>
            <p:cNvGrpSpPr/>
            <p:nvPr/>
          </p:nvGrpSpPr>
          <p:grpSpPr>
            <a:xfrm rot="0">
              <a:off x="0" y="0"/>
              <a:ext cx="329656" cy="329656"/>
              <a:chOff x="0" y="0"/>
              <a:chExt cx="6350000" cy="6350000"/>
            </a:xfrm>
          </p:grpSpPr>
          <p:sp>
            <p:nvSpPr>
              <p:cNvPr name="Freeform 22" id="2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D93B"/>
              </a:solidFill>
            </p:spPr>
          </p:sp>
        </p:grpSp>
        <p:sp>
          <p:nvSpPr>
            <p:cNvPr name="TextBox 23" id="23"/>
            <p:cNvSpPr txBox="true"/>
            <p:nvPr/>
          </p:nvSpPr>
          <p:spPr>
            <a:xfrm rot="0">
              <a:off x="717963" y="-57150"/>
              <a:ext cx="8434910" cy="1335877"/>
            </a:xfrm>
            <a:prstGeom prst="rect">
              <a:avLst/>
            </a:prstGeom>
          </p:spPr>
          <p:txBody>
            <a:bodyPr anchor="t" rtlCol="false" tIns="0" lIns="0" bIns="0" rIns="0">
              <a:spAutoFit/>
            </a:bodyPr>
            <a:lstStyle/>
            <a:p>
              <a:pPr algn="just" marL="0" indent="0" lvl="0">
                <a:lnSpc>
                  <a:spcPts val="4066"/>
                </a:lnSpc>
                <a:spcBef>
                  <a:spcPct val="0"/>
                </a:spcBef>
              </a:pPr>
              <a:r>
                <a:rPr lang="en-US" sz="2904" spc="72">
                  <a:solidFill>
                    <a:srgbClr val="000000"/>
                  </a:solidFill>
                  <a:latin typeface="Barlow Medium"/>
                </a:rPr>
                <a:t>The list of elements should be surrounded by square brackets [ ].</a:t>
              </a:r>
              <a:r>
                <a:rPr lang="en-US" sz="1161" spc="29">
                  <a:solidFill>
                    <a:srgbClr val="000000"/>
                  </a:solidFill>
                  <a:latin typeface="Arimo"/>
                </a:rPr>
                <a:t> </a:t>
              </a:r>
            </a:p>
          </p:txBody>
        </p:sp>
      </p:grpSp>
      <p:sp>
        <p:nvSpPr>
          <p:cNvPr name="AutoShape 24" id="24"/>
          <p:cNvSpPr/>
          <p:nvPr/>
        </p:nvSpPr>
        <p:spPr>
          <a:xfrm rot="0">
            <a:off x="8568468" y="3057561"/>
            <a:ext cx="9525" cy="6200739"/>
          </a:xfrm>
          <a:prstGeom prst="rect">
            <a:avLst/>
          </a:prstGeom>
          <a:solidFill>
            <a:srgbClr val="FFD93B"/>
          </a:solidFill>
        </p:spPr>
      </p:sp>
      <p:grpSp>
        <p:nvGrpSpPr>
          <p:cNvPr name="Group 25" id="25"/>
          <p:cNvGrpSpPr/>
          <p:nvPr/>
        </p:nvGrpSpPr>
        <p:grpSpPr>
          <a:xfrm rot="0">
            <a:off x="1028700" y="2454506"/>
            <a:ext cx="7090515" cy="3124200"/>
            <a:chOff x="0" y="0"/>
            <a:chExt cx="9454020" cy="4165600"/>
          </a:xfrm>
        </p:grpSpPr>
        <p:grpSp>
          <p:nvGrpSpPr>
            <p:cNvPr name="Group 26" id="26"/>
            <p:cNvGrpSpPr/>
            <p:nvPr/>
          </p:nvGrpSpPr>
          <p:grpSpPr>
            <a:xfrm rot="0">
              <a:off x="0" y="0"/>
              <a:ext cx="340502" cy="340502"/>
              <a:chOff x="0" y="0"/>
              <a:chExt cx="6350000" cy="6350000"/>
            </a:xfrm>
          </p:grpSpPr>
          <p:sp>
            <p:nvSpPr>
              <p:cNvPr name="Freeform 27" id="2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D93B"/>
              </a:solidFill>
            </p:spPr>
          </p:sp>
        </p:grpSp>
        <p:sp>
          <p:nvSpPr>
            <p:cNvPr name="TextBox 28" id="28"/>
            <p:cNvSpPr txBox="true"/>
            <p:nvPr/>
          </p:nvSpPr>
          <p:spPr>
            <a:xfrm rot="0">
              <a:off x="741585" y="-76200"/>
              <a:ext cx="8712435" cy="4241800"/>
            </a:xfrm>
            <a:prstGeom prst="rect">
              <a:avLst/>
            </a:prstGeom>
          </p:spPr>
          <p:txBody>
            <a:bodyPr anchor="t" rtlCol="false" tIns="0" lIns="0" bIns="0" rIns="0">
              <a:spAutoFit/>
            </a:bodyPr>
            <a:lstStyle/>
            <a:p>
              <a:pPr>
                <a:lnSpc>
                  <a:spcPts val="4200"/>
                </a:lnSpc>
              </a:pPr>
              <a:r>
                <a:rPr lang="en-US" sz="3000" spc="75">
                  <a:solidFill>
                    <a:srgbClr val="000000"/>
                  </a:solidFill>
                  <a:latin typeface="Barlow Medium"/>
                </a:rPr>
                <a:t>Command window is the window which displays the output in non-graphic form. The symbol &gt;&gt; shows that the MATLAB is ready for the input to be entered.</a:t>
              </a:r>
            </a:p>
            <a:p>
              <a:pPr algn="l" marL="0" indent="0" lvl="0">
                <a:lnSpc>
                  <a:spcPts val="4200"/>
                </a:lnSpc>
                <a:spcBef>
                  <a:spcPct val="0"/>
                </a:spcBef>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D93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451" r="0" b="644"/>
          <a:stretch>
            <a:fillRect/>
          </a:stretch>
        </p:blipFill>
        <p:spPr>
          <a:xfrm flipH="false" flipV="false" rot="0">
            <a:off x="568807" y="377041"/>
            <a:ext cx="16126973" cy="8881259"/>
          </a:xfrm>
          <a:prstGeom prst="rect">
            <a:avLst/>
          </a:prstGeom>
        </p:spPr>
      </p:pic>
      <p:sp>
        <p:nvSpPr>
          <p:cNvPr name="TextBox 3" id="3"/>
          <p:cNvSpPr txBox="true"/>
          <p:nvPr/>
        </p:nvSpPr>
        <p:spPr>
          <a:xfrm rot="0">
            <a:off x="14737405" y="837190"/>
            <a:ext cx="2521895" cy="311122"/>
          </a:xfrm>
          <a:prstGeom prst="rect">
            <a:avLst/>
          </a:prstGeom>
        </p:spPr>
        <p:txBody>
          <a:bodyPr anchor="t" rtlCol="false" tIns="0" lIns="0" bIns="0" rIns="0">
            <a:spAutoFit/>
          </a:bodyPr>
          <a:lstStyle/>
          <a:p>
            <a:pPr algn="r">
              <a:lnSpc>
                <a:spcPts val="2520"/>
              </a:lnSpc>
            </a:pPr>
            <a:r>
              <a:rPr lang="en-US" sz="1800" spc="44">
                <a:solidFill>
                  <a:srgbClr val="000000"/>
                </a:solidFill>
                <a:latin typeface="DM Sans Bold"/>
              </a:rPr>
              <a:t>07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480" t="158" r="5" b="0"/>
          <a:stretch>
            <a:fillRect/>
          </a:stretch>
        </p:blipFill>
        <p:spPr>
          <a:xfrm flipH="false" flipV="false" rot="0">
            <a:off x="1028700" y="1028700"/>
            <a:ext cx="15905633" cy="8976378"/>
          </a:xfrm>
          <a:prstGeom prst="rect">
            <a:avLst/>
          </a:prstGeom>
        </p:spPr>
      </p:pic>
      <p:sp>
        <p:nvSpPr>
          <p:cNvPr name="TextBox 3" id="3"/>
          <p:cNvSpPr txBox="true"/>
          <p:nvPr/>
        </p:nvSpPr>
        <p:spPr>
          <a:xfrm rot="0">
            <a:off x="14969497" y="328888"/>
            <a:ext cx="2521895" cy="311122"/>
          </a:xfrm>
          <a:prstGeom prst="rect">
            <a:avLst/>
          </a:prstGeom>
        </p:spPr>
        <p:txBody>
          <a:bodyPr anchor="t" rtlCol="false" tIns="0" lIns="0" bIns="0" rIns="0">
            <a:spAutoFit/>
          </a:bodyPr>
          <a:lstStyle/>
          <a:p>
            <a:pPr algn="r">
              <a:lnSpc>
                <a:spcPts val="2520"/>
              </a:lnSpc>
            </a:pPr>
            <a:r>
              <a:rPr lang="en-US" sz="1800" spc="44">
                <a:solidFill>
                  <a:srgbClr val="000000"/>
                </a:solidFill>
                <a:latin typeface="DM Sans Bold"/>
              </a:rPr>
              <a:t>08</a:t>
            </a:r>
          </a:p>
        </p:txBody>
      </p:sp>
      <p:sp>
        <p:nvSpPr>
          <p:cNvPr name="TextBox 4" id="4"/>
          <p:cNvSpPr txBox="true"/>
          <p:nvPr/>
        </p:nvSpPr>
        <p:spPr>
          <a:xfrm rot="0">
            <a:off x="1028700" y="117837"/>
            <a:ext cx="2201419" cy="695123"/>
          </a:xfrm>
          <a:prstGeom prst="rect">
            <a:avLst/>
          </a:prstGeom>
        </p:spPr>
        <p:txBody>
          <a:bodyPr anchor="t" rtlCol="false" tIns="0" lIns="0" bIns="0" rIns="0">
            <a:spAutoFit/>
          </a:bodyPr>
          <a:lstStyle/>
          <a:p>
            <a:pPr algn="ctr">
              <a:lnSpc>
                <a:spcPts val="5685"/>
              </a:lnSpc>
              <a:spcBef>
                <a:spcPct val="0"/>
              </a:spcBef>
            </a:pPr>
            <a:r>
              <a:rPr lang="en-US" sz="4061" spc="101">
                <a:solidFill>
                  <a:srgbClr val="000000"/>
                </a:solidFill>
                <a:latin typeface="DM Sans Bold"/>
              </a:rPr>
              <a:t>R</a:t>
            </a:r>
            <a:r>
              <a:rPr lang="en-US" sz="4061" spc="101">
                <a:solidFill>
                  <a:srgbClr val="000000"/>
                </a:solidFill>
                <a:latin typeface="DM Sans Bold"/>
              </a:rPr>
              <a:t>esult:-.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D93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930410" y="1330038"/>
            <a:ext cx="13940797" cy="8956962"/>
          </a:xfrm>
          <a:prstGeom prst="rect">
            <a:avLst/>
          </a:prstGeom>
        </p:spPr>
      </p:pic>
      <p:sp>
        <p:nvSpPr>
          <p:cNvPr name="TextBox 3" id="3"/>
          <p:cNvSpPr txBox="true"/>
          <p:nvPr/>
        </p:nvSpPr>
        <p:spPr>
          <a:xfrm rot="0">
            <a:off x="14969497" y="328888"/>
            <a:ext cx="2521895" cy="311122"/>
          </a:xfrm>
          <a:prstGeom prst="rect">
            <a:avLst/>
          </a:prstGeom>
        </p:spPr>
        <p:txBody>
          <a:bodyPr anchor="t" rtlCol="false" tIns="0" lIns="0" bIns="0" rIns="0">
            <a:spAutoFit/>
          </a:bodyPr>
          <a:lstStyle/>
          <a:p>
            <a:pPr algn="r">
              <a:lnSpc>
                <a:spcPts val="2519"/>
              </a:lnSpc>
            </a:pPr>
            <a:r>
              <a:rPr lang="en-US" sz="1799" spc="44">
                <a:solidFill>
                  <a:srgbClr val="000000"/>
                </a:solidFill>
                <a:latin typeface="DM Sans Bold"/>
              </a:rPr>
              <a:t>09</a:t>
            </a:r>
          </a:p>
        </p:txBody>
      </p:sp>
      <p:sp>
        <p:nvSpPr>
          <p:cNvPr name="TextBox 4" id="4"/>
          <p:cNvSpPr txBox="true"/>
          <p:nvPr/>
        </p:nvSpPr>
        <p:spPr>
          <a:xfrm rot="0">
            <a:off x="1028700" y="163814"/>
            <a:ext cx="6872109" cy="857142"/>
          </a:xfrm>
          <a:prstGeom prst="rect">
            <a:avLst/>
          </a:prstGeom>
        </p:spPr>
        <p:txBody>
          <a:bodyPr anchor="t" rtlCol="false" tIns="0" lIns="0" bIns="0" rIns="0">
            <a:spAutoFit/>
          </a:bodyPr>
          <a:lstStyle/>
          <a:p>
            <a:pPr algn="ctr">
              <a:lnSpc>
                <a:spcPts val="6999"/>
              </a:lnSpc>
            </a:pPr>
            <a:r>
              <a:rPr lang="en-US" sz="4999">
                <a:solidFill>
                  <a:srgbClr val="000000"/>
                </a:solidFill>
                <a:latin typeface="Open Sans Extra Bold"/>
              </a:rPr>
              <a:t>Functions in MATLAB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DAEZ133tXJI</dc:identifier>
  <dcterms:modified xsi:type="dcterms:W3CDTF">2011-08-01T06:04:30Z</dcterms:modified>
  <cp:revision>1</cp:revision>
  <dc:title>MATLAB program to print matrix of addition add two 3 by 3 matrices</dc:title>
</cp:coreProperties>
</file>