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EB Garamond"/>
      <p:regular r:id="rId14"/>
      <p:bold r:id="rId15"/>
      <p:italic r:id="rId16"/>
      <p:boldItalic r:id="rId17"/>
    </p:embeddedFon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5EFC7C-C5ED-4693-A5A9-75DC71BF14FF}">
  <a:tblStyle styleId="{3A5EFC7C-C5ED-4693-A5A9-75DC71BF14F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bold.fntdata"/><Relationship Id="rId14" Type="http://schemas.openxmlformats.org/officeDocument/2006/relationships/font" Target="fonts/EBGaramond-regular.fntdata"/><Relationship Id="rId17" Type="http://schemas.openxmlformats.org/officeDocument/2006/relationships/font" Target="fonts/EBGaramond-boldItalic.fntdata"/><Relationship Id="rId16" Type="http://schemas.openxmlformats.org/officeDocument/2006/relationships/font" Target="fonts/EBGaramond-italic.fntdata"/><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999900" y="116638"/>
            <a:ext cx="10192200" cy="665700"/>
          </a:xfrm>
          <a:prstGeom prst="rect">
            <a:avLst/>
          </a:prstGeom>
          <a:noFill/>
          <a:ln>
            <a:noFill/>
          </a:ln>
        </p:spPr>
        <p:txBody>
          <a:bodyPr anchorCtr="0" anchor="t" bIns="45700" lIns="91425" spcFirstLastPara="1" rIns="91425" wrap="square" tIns="45700">
            <a:spAutoFit/>
          </a:bodyPr>
          <a:lstStyle/>
          <a:p>
            <a:pPr indent="0" lvl="0" marL="493394" marR="251459" rtl="0" algn="ctr">
              <a:lnSpc>
                <a:spcPct val="107000"/>
              </a:lnSpc>
              <a:spcBef>
                <a:spcPts val="0"/>
              </a:spcBef>
              <a:spcAft>
                <a:spcPts val="0"/>
              </a:spcAft>
              <a:buNone/>
            </a:pPr>
            <a:r>
              <a:rPr b="1" i="0" lang="en-US" sz="1800" u="none" cap="none" strike="noStrike">
                <a:solidFill>
                  <a:schemeClr val="dk1"/>
                </a:solidFill>
                <a:latin typeface="Calibri"/>
                <a:ea typeface="Calibri"/>
                <a:cs typeface="Calibri"/>
                <a:sym typeface="Calibri"/>
              </a:rPr>
              <a:t>G H RAISONI COLLEGE OF ENGINEERING &amp; MANAGEMENT </a:t>
            </a:r>
            <a:r>
              <a:rPr b="1" lang="en-US" sz="1800">
                <a:solidFill>
                  <a:schemeClr val="dk1"/>
                </a:solidFill>
                <a:latin typeface="Times New Roman"/>
                <a:ea typeface="Times New Roman"/>
                <a:cs typeface="Times New Roman"/>
                <a:sym typeface="Times New Roman"/>
              </a:rPr>
              <a:t>WAGHOLI, PUNE – 412 207</a:t>
            </a:r>
            <a:endParaRPr sz="1800">
              <a:solidFill>
                <a:schemeClr val="dk1"/>
              </a:solidFill>
              <a:latin typeface="Calibri"/>
              <a:ea typeface="Calibri"/>
              <a:cs typeface="Calibri"/>
              <a:sym typeface="Calibri"/>
            </a:endParaRPr>
          </a:p>
          <a:p>
            <a:pPr indent="0" lvl="0" marL="493394" marR="251459" rtl="0" algn="ctr">
              <a:lnSpc>
                <a:spcPct val="107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(An Autonomous Institute Affiliated to SPPU) </a:t>
            </a:r>
            <a:endParaRPr sz="6000">
              <a:solidFill>
                <a:schemeClr val="dk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298327" y="67663"/>
            <a:ext cx="1242695" cy="851535"/>
          </a:xfrm>
          <a:prstGeom prst="rect">
            <a:avLst/>
          </a:prstGeom>
          <a:noFill/>
          <a:ln>
            <a:noFill/>
          </a:ln>
        </p:spPr>
      </p:pic>
      <p:sp>
        <p:nvSpPr>
          <p:cNvPr id="86" name="Google Shape;86;p13"/>
          <p:cNvSpPr txBox="1"/>
          <p:nvPr/>
        </p:nvSpPr>
        <p:spPr>
          <a:xfrm>
            <a:off x="1985044" y="919199"/>
            <a:ext cx="8673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TAE2: Powerpoint Presentation</a:t>
            </a:r>
            <a:endParaRPr b="1" sz="3200">
              <a:solidFill>
                <a:schemeClr val="dk1"/>
              </a:solidFill>
              <a:latin typeface="Calibri"/>
              <a:ea typeface="Calibri"/>
              <a:cs typeface="Calibri"/>
              <a:sym typeface="Calibri"/>
            </a:endParaRPr>
          </a:p>
        </p:txBody>
      </p:sp>
      <p:sp>
        <p:nvSpPr>
          <p:cNvPr id="87" name="Google Shape;87;p13"/>
          <p:cNvSpPr txBox="1"/>
          <p:nvPr/>
        </p:nvSpPr>
        <p:spPr>
          <a:xfrm>
            <a:off x="818298" y="1437586"/>
            <a:ext cx="11123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Modeling of Digital Circuit-UECL106</a:t>
            </a:r>
            <a:endParaRPr b="1" sz="1800">
              <a:solidFill>
                <a:schemeClr val="dk1"/>
              </a:solidFill>
              <a:latin typeface="Calibri"/>
              <a:ea typeface="Calibri"/>
              <a:cs typeface="Calibri"/>
              <a:sym typeface="Calibri"/>
            </a:endParaRPr>
          </a:p>
        </p:txBody>
      </p:sp>
      <p:graphicFrame>
        <p:nvGraphicFramePr>
          <p:cNvPr id="88" name="Google Shape;88;p13"/>
          <p:cNvGraphicFramePr/>
          <p:nvPr/>
        </p:nvGraphicFramePr>
        <p:xfrm>
          <a:off x="3932717" y="4110990"/>
          <a:ext cx="3000000" cy="3000000"/>
        </p:xfrm>
        <a:graphic>
          <a:graphicData uri="http://schemas.openxmlformats.org/drawingml/2006/table">
            <a:tbl>
              <a:tblPr bandRow="1" firstRow="1">
                <a:noFill/>
                <a:tableStyleId>{3A5EFC7C-C5ED-4693-A5A9-75DC71BF14FF}</a:tableStyleId>
              </a:tblPr>
              <a:tblGrid>
                <a:gridCol w="1110875"/>
                <a:gridCol w="3215675"/>
              </a:tblGrid>
              <a:tr h="428350">
                <a:tc>
                  <a:txBody>
                    <a:bodyPr/>
                    <a:lstStyle/>
                    <a:p>
                      <a:pPr indent="0" lvl="0" marL="0" marR="0" rtl="0" algn="l">
                        <a:spcBef>
                          <a:spcPts val="0"/>
                        </a:spcBef>
                        <a:spcAft>
                          <a:spcPts val="0"/>
                        </a:spcAft>
                        <a:buNone/>
                      </a:pPr>
                      <a:r>
                        <a:rPr lang="en-US" sz="1800" u="none" cap="none" strike="noStrike"/>
                        <a:t>Roll No</a:t>
                      </a:r>
                      <a:endParaRPr sz="1800"/>
                    </a:p>
                  </a:txBody>
                  <a:tcPr marT="45725" marB="45725" marR="91450" marL="91450"/>
                </a:tc>
                <a:tc>
                  <a:txBody>
                    <a:bodyPr/>
                    <a:lstStyle/>
                    <a:p>
                      <a:pPr indent="0" lvl="0" marL="0" marR="0" rtl="0" algn="l">
                        <a:spcBef>
                          <a:spcPts val="0"/>
                        </a:spcBef>
                        <a:spcAft>
                          <a:spcPts val="0"/>
                        </a:spcAft>
                        <a:buNone/>
                      </a:pPr>
                      <a:r>
                        <a:rPr lang="en-US" sz="1800"/>
                        <a:t> Student Name</a:t>
                      </a:r>
                      <a:endParaRPr sz="1800"/>
                    </a:p>
                  </a:txBody>
                  <a:tcPr marT="45725" marB="45725" marR="91450" marL="91450"/>
                </a:tc>
              </a:tr>
              <a:tr h="428350">
                <a:tc>
                  <a:txBody>
                    <a:bodyPr/>
                    <a:lstStyle/>
                    <a:p>
                      <a:pPr indent="0" lvl="0" marL="0" marR="0" rtl="0" algn="l">
                        <a:spcBef>
                          <a:spcPts val="0"/>
                        </a:spcBef>
                        <a:spcAft>
                          <a:spcPts val="0"/>
                        </a:spcAft>
                        <a:buNone/>
                      </a:pPr>
                      <a:r>
                        <a:rPr lang="en-US" sz="1800"/>
                        <a:t>A69</a:t>
                      </a:r>
                      <a:endParaRPr/>
                    </a:p>
                  </a:txBody>
                  <a:tcPr marT="45725" marB="45725" marR="91450" marL="91450"/>
                </a:tc>
                <a:tc>
                  <a:txBody>
                    <a:bodyPr/>
                    <a:lstStyle/>
                    <a:p>
                      <a:pPr indent="0" lvl="0" marL="0" marR="0" rtl="0" algn="l">
                        <a:spcBef>
                          <a:spcPts val="0"/>
                        </a:spcBef>
                        <a:spcAft>
                          <a:spcPts val="0"/>
                        </a:spcAft>
                        <a:buNone/>
                      </a:pPr>
                      <a:r>
                        <a:rPr lang="en-US" sz="1800"/>
                        <a:t>Soham Yugraj Tiwari</a:t>
                      </a:r>
                      <a:endParaRPr sz="1800"/>
                    </a:p>
                  </a:txBody>
                  <a:tcPr marT="45725" marB="45725" marR="91450" marL="91450"/>
                </a:tc>
              </a:tr>
              <a:tr h="428350">
                <a:tc>
                  <a:txBody>
                    <a:bodyPr/>
                    <a:lstStyle/>
                    <a:p>
                      <a:pPr indent="0" lvl="0" marL="0" marR="0" rtl="0" algn="l">
                        <a:spcBef>
                          <a:spcPts val="0"/>
                        </a:spcBef>
                        <a:spcAft>
                          <a:spcPts val="0"/>
                        </a:spcAft>
                        <a:buNone/>
                      </a:pPr>
                      <a:r>
                        <a:rPr lang="en-US" sz="1800"/>
                        <a:t>A70</a:t>
                      </a:r>
                      <a:endParaRPr sz="1800"/>
                    </a:p>
                  </a:txBody>
                  <a:tcPr marT="45725" marB="45725" marR="91450" marL="91450"/>
                </a:tc>
                <a:tc>
                  <a:txBody>
                    <a:bodyPr/>
                    <a:lstStyle/>
                    <a:p>
                      <a:pPr indent="0" lvl="0" marL="0" marR="0" rtl="0" algn="l">
                        <a:spcBef>
                          <a:spcPts val="0"/>
                        </a:spcBef>
                        <a:spcAft>
                          <a:spcPts val="0"/>
                        </a:spcAft>
                        <a:buNone/>
                      </a:pPr>
                      <a:r>
                        <a:rPr lang="en-US" sz="1800"/>
                        <a:t>Amaan Ayyub Nalband</a:t>
                      </a:r>
                      <a:endParaRPr sz="1800"/>
                    </a:p>
                  </a:txBody>
                  <a:tcPr marT="45725" marB="45725" marR="91450" marL="91450"/>
                </a:tc>
              </a:tr>
              <a:tr h="428350">
                <a:tc>
                  <a:txBody>
                    <a:bodyPr/>
                    <a:lstStyle/>
                    <a:p>
                      <a:pPr indent="0" lvl="0" marL="0" marR="0" rtl="0" algn="l">
                        <a:spcBef>
                          <a:spcPts val="0"/>
                        </a:spcBef>
                        <a:spcAft>
                          <a:spcPts val="0"/>
                        </a:spcAft>
                        <a:buNone/>
                      </a:pPr>
                      <a:r>
                        <a:rPr lang="en-US" sz="1800"/>
                        <a:t>A71</a:t>
                      </a:r>
                      <a:endParaRPr sz="1800"/>
                    </a:p>
                  </a:txBody>
                  <a:tcPr marT="45725" marB="45725" marR="91450" marL="91450"/>
                </a:tc>
                <a:tc>
                  <a:txBody>
                    <a:bodyPr/>
                    <a:lstStyle/>
                    <a:p>
                      <a:pPr indent="0" lvl="0" marL="0" marR="0" rtl="0" algn="l">
                        <a:spcBef>
                          <a:spcPts val="0"/>
                        </a:spcBef>
                        <a:spcAft>
                          <a:spcPts val="0"/>
                        </a:spcAft>
                        <a:buNone/>
                      </a:pPr>
                      <a:r>
                        <a:rPr lang="en-US" sz="1800"/>
                        <a:t>Shravan Vijaypratap Singh</a:t>
                      </a:r>
                      <a:endParaRPr sz="1800"/>
                    </a:p>
                  </a:txBody>
                  <a:tcPr marT="45725" marB="45725" marR="91450" marL="91450"/>
                </a:tc>
              </a:tr>
              <a:tr h="428350">
                <a:tc>
                  <a:txBody>
                    <a:bodyPr/>
                    <a:lstStyle/>
                    <a:p>
                      <a:pPr indent="0" lvl="0" marL="0" marR="0" rtl="0" algn="l">
                        <a:spcBef>
                          <a:spcPts val="0"/>
                        </a:spcBef>
                        <a:spcAft>
                          <a:spcPts val="0"/>
                        </a:spcAft>
                        <a:buNone/>
                      </a:pPr>
                      <a:r>
                        <a:rPr lang="en-US" sz="1800"/>
                        <a:t>A72</a:t>
                      </a:r>
                      <a:endParaRPr sz="1800"/>
                    </a:p>
                  </a:txBody>
                  <a:tcPr marT="45725" marB="45725" marR="91450" marL="91450"/>
                </a:tc>
                <a:tc>
                  <a:txBody>
                    <a:bodyPr/>
                    <a:lstStyle/>
                    <a:p>
                      <a:pPr indent="0" lvl="0" marL="0" marR="0" rtl="0" algn="l">
                        <a:spcBef>
                          <a:spcPts val="0"/>
                        </a:spcBef>
                        <a:spcAft>
                          <a:spcPts val="0"/>
                        </a:spcAft>
                        <a:buNone/>
                      </a:pPr>
                      <a:r>
                        <a:rPr lang="en-US" sz="1800"/>
                        <a:t>Pratik Rajesh Jade</a:t>
                      </a:r>
                      <a:endParaRPr sz="1800"/>
                    </a:p>
                  </a:txBody>
                  <a:tcPr marT="45725" marB="45725" marR="91450" marL="91450"/>
                </a:tc>
              </a:tr>
            </a:tbl>
          </a:graphicData>
        </a:graphic>
      </p:graphicFrame>
      <p:sp>
        <p:nvSpPr>
          <p:cNvPr id="89" name="Google Shape;89;p13"/>
          <p:cNvSpPr txBox="1"/>
          <p:nvPr/>
        </p:nvSpPr>
        <p:spPr>
          <a:xfrm>
            <a:off x="3645755" y="6352532"/>
            <a:ext cx="4900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Presented to: Ms.Shubhangi Lohakpure</a:t>
            </a:r>
            <a:endParaRPr b="1" sz="1800">
              <a:solidFill>
                <a:schemeClr val="dk1"/>
              </a:solidFill>
              <a:latin typeface="Calibri"/>
              <a:ea typeface="Calibri"/>
              <a:cs typeface="Calibri"/>
              <a:sym typeface="Calibri"/>
            </a:endParaRPr>
          </a:p>
        </p:txBody>
      </p:sp>
      <p:sp>
        <p:nvSpPr>
          <p:cNvPr id="90" name="Google Shape;90;p13"/>
          <p:cNvSpPr txBox="1"/>
          <p:nvPr/>
        </p:nvSpPr>
        <p:spPr>
          <a:xfrm>
            <a:off x="1497500" y="2315000"/>
            <a:ext cx="9765300" cy="9852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b="1" lang="en-US" sz="5200">
                <a:solidFill>
                  <a:srgbClr val="1C191A"/>
                </a:solidFill>
                <a:latin typeface="Calibri"/>
                <a:ea typeface="Calibri"/>
                <a:cs typeface="Calibri"/>
                <a:sym typeface="Calibri"/>
              </a:rPr>
              <a:t>Multiplexers and Demultiplexers</a:t>
            </a:r>
            <a:endParaRPr b="1" sz="5200">
              <a:solidFill>
                <a:srgbClr val="0C0C0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62142" y="0"/>
            <a:ext cx="12002700" cy="33432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lang="en-US" sz="4000">
                <a:solidFill>
                  <a:srgbClr val="0C0C0C"/>
                </a:solidFill>
                <a:latin typeface="Calibri"/>
                <a:ea typeface="Calibri"/>
                <a:cs typeface="Calibri"/>
                <a:sym typeface="Calibri"/>
              </a:rPr>
              <a:t>Multiplexers</a:t>
            </a:r>
            <a:r>
              <a:rPr b="1" lang="en-US" sz="3200">
                <a:solidFill>
                  <a:srgbClr val="0C0C0C"/>
                </a:solidFill>
                <a:latin typeface="Calibri"/>
                <a:ea typeface="Calibri"/>
                <a:cs typeface="Calibri"/>
                <a:sym typeface="Calibri"/>
              </a:rPr>
              <a:t> </a:t>
            </a:r>
            <a:endParaRPr b="1" sz="800">
              <a:solidFill>
                <a:srgbClr val="0C0C0C"/>
              </a:solidFill>
              <a:latin typeface="Calibri"/>
              <a:ea typeface="Calibri"/>
              <a:cs typeface="Calibri"/>
              <a:sym typeface="Calibri"/>
            </a:endParaRPr>
          </a:p>
          <a:p>
            <a:pPr indent="-285750" lvl="0" marL="285750" marR="0" rtl="0" algn="l">
              <a:lnSpc>
                <a:spcPct val="107000"/>
              </a:lnSpc>
              <a:spcBef>
                <a:spcPts val="80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Multiplexer is a special type of combinational circuit. A data selector, more commonly called a Multiplexer, shortened to "Mux" or "MPX", are combinational logic switching devices that operate like a very fast acting multiple position rotary switch. </a:t>
            </a:r>
            <a:endParaRPr/>
          </a:p>
          <a:p>
            <a:pPr indent="-285750" lvl="0" marL="285750" marR="0" rtl="0" algn="l">
              <a:lnSpc>
                <a:spcPct val="107000"/>
              </a:lnSpc>
              <a:spcBef>
                <a:spcPts val="80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They connect or control, multiple input lines called "channels" consisting of either 2, 4, 8 or 16 individual inputs, one at a time to an output. </a:t>
            </a:r>
            <a:endParaRPr/>
          </a:p>
          <a:p>
            <a:pPr indent="-285750" lvl="0" marL="285750" marR="0" rtl="0" algn="l">
              <a:lnSpc>
                <a:spcPct val="107000"/>
              </a:lnSpc>
              <a:spcBef>
                <a:spcPts val="80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There are n-data inputs, one output and m select inputs with 2m = n. It is a digital circuit which selects one of the n data inputs and routes it to the output.</a:t>
            </a:r>
            <a:endParaRPr sz="2000">
              <a:solidFill>
                <a:srgbClr val="0C0C0C"/>
              </a:solidFill>
              <a:latin typeface="Calibri"/>
              <a:ea typeface="Calibri"/>
              <a:cs typeface="Calibri"/>
              <a:sym typeface="Calibri"/>
            </a:endParaRPr>
          </a:p>
        </p:txBody>
      </p:sp>
      <p:sp>
        <p:nvSpPr>
          <p:cNvPr id="96" name="Google Shape;96;p14"/>
          <p:cNvSpPr txBox="1"/>
          <p:nvPr/>
        </p:nvSpPr>
        <p:spPr>
          <a:xfrm>
            <a:off x="62140" y="3226263"/>
            <a:ext cx="12002609"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Then the job of a "multiplexer" is to allow multiple signals to share a single common output.</a:t>
            </a:r>
            <a:endParaRPr/>
          </a:p>
          <a:p>
            <a:pPr indent="-285750" lvl="0" marL="285750" marR="0" rtl="0" algn="l">
              <a:spcBef>
                <a:spcPts val="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 For example, a single 8-channel multiplexer would connect one of its eight inputs to the single data output.</a:t>
            </a:r>
            <a:endParaRPr/>
          </a:p>
          <a:p>
            <a:pPr indent="-285750" lvl="0" marL="285750" marR="0" rtl="0" algn="l">
              <a:spcBef>
                <a:spcPts val="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 Multiplexers are used as one method of reducing the number of logic gates required in a circuit or when a single data line is required to carry two or more different digital signals. </a:t>
            </a:r>
            <a:endParaRPr/>
          </a:p>
          <a:p>
            <a:pPr indent="-285750" lvl="0" marL="285750" marR="0" rtl="0" algn="l">
              <a:spcBef>
                <a:spcPts val="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The selection of one of the n inputs is done by the selected inputs. Depending on the digital code applied at the selected inputs, one out of n data sources is selected and transmitted to the single output Y.</a:t>
            </a:r>
            <a:endParaRPr/>
          </a:p>
          <a:p>
            <a:pPr indent="-285750" lvl="0" marL="285750" marR="0" rtl="0" algn="l">
              <a:spcBef>
                <a:spcPts val="0"/>
              </a:spcBef>
              <a:spcAft>
                <a:spcPts val="0"/>
              </a:spcAft>
              <a:buClr>
                <a:srgbClr val="0C0C0C"/>
              </a:buClr>
              <a:buSzPts val="2000"/>
              <a:buFont typeface="Arial"/>
              <a:buChar char="•"/>
            </a:pPr>
            <a:r>
              <a:rPr lang="en-US" sz="2000">
                <a:solidFill>
                  <a:srgbClr val="0C0C0C"/>
                </a:solidFill>
                <a:latin typeface="Helvetica Neue"/>
                <a:ea typeface="Helvetica Neue"/>
                <a:cs typeface="Helvetica Neue"/>
                <a:sym typeface="Helvetica Neue"/>
              </a:rPr>
              <a:t> E is called the strobe or enable input which is useful for the cascading. It is generally an active low terminal, that means it will perform the required operation when it is low.</a:t>
            </a:r>
            <a:endParaRPr sz="2000">
              <a:solidFill>
                <a:srgbClr val="0C0C0C"/>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292964" y="470516"/>
            <a:ext cx="6471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Multiplexers comes in Multiple Variations</a:t>
            </a:r>
            <a:endParaRPr b="1" sz="3600">
              <a:solidFill>
                <a:schemeClr val="dk1"/>
              </a:solidFill>
              <a:latin typeface="Calibri"/>
              <a:ea typeface="Calibri"/>
              <a:cs typeface="Calibri"/>
              <a:sym typeface="Calibri"/>
            </a:endParaRPr>
          </a:p>
        </p:txBody>
      </p:sp>
      <p:graphicFrame>
        <p:nvGraphicFramePr>
          <p:cNvPr id="102" name="Google Shape;102;p15"/>
          <p:cNvGraphicFramePr/>
          <p:nvPr/>
        </p:nvGraphicFramePr>
        <p:xfrm>
          <a:off x="577049" y="4102058"/>
          <a:ext cx="3000000" cy="3000000"/>
        </p:xfrm>
        <a:graphic>
          <a:graphicData uri="http://schemas.openxmlformats.org/drawingml/2006/table">
            <a:tbl>
              <a:tblPr bandRow="1" firstRow="1">
                <a:noFill/>
                <a:tableStyleId>{3A5EFC7C-C5ED-4693-A5A9-75DC71BF14FF}</a:tableStyleId>
              </a:tblPr>
              <a:tblGrid>
                <a:gridCol w="1311275"/>
                <a:gridCol w="1311275"/>
                <a:gridCol w="1311275"/>
              </a:tblGrid>
              <a:tr h="461075">
                <a:tc>
                  <a:txBody>
                    <a:bodyPr/>
                    <a:lstStyle/>
                    <a:p>
                      <a:pPr indent="0" lvl="0" marL="0" marR="0" rtl="0" algn="l">
                        <a:spcBef>
                          <a:spcPts val="0"/>
                        </a:spcBef>
                        <a:spcAft>
                          <a:spcPts val="0"/>
                        </a:spcAft>
                        <a:buNone/>
                      </a:pPr>
                      <a:r>
                        <a:rPr lang="en-US" sz="1800"/>
                        <a:t>Enable</a:t>
                      </a:r>
                      <a:endParaRPr sz="1800"/>
                    </a:p>
                  </a:txBody>
                  <a:tcPr marT="45725" marB="45725" marR="91450" marL="91450"/>
                </a:tc>
                <a:tc>
                  <a:txBody>
                    <a:bodyPr/>
                    <a:lstStyle/>
                    <a:p>
                      <a:pPr indent="0" lvl="0" marL="0" marR="0" rtl="0" algn="l">
                        <a:spcBef>
                          <a:spcPts val="0"/>
                        </a:spcBef>
                        <a:spcAft>
                          <a:spcPts val="0"/>
                        </a:spcAft>
                        <a:buNone/>
                      </a:pPr>
                      <a:r>
                        <a:rPr lang="en-US" sz="1800"/>
                        <a:t>Select</a:t>
                      </a:r>
                      <a:endParaRPr sz="1800"/>
                    </a:p>
                  </a:txBody>
                  <a:tcPr marT="45725" marB="45725" marR="91450" marL="91450"/>
                </a:tc>
                <a:tc>
                  <a:txBody>
                    <a:bodyPr/>
                    <a:lstStyle/>
                    <a:p>
                      <a:pPr indent="0" lvl="0" marL="0" marR="0" rtl="0" algn="l">
                        <a:spcBef>
                          <a:spcPts val="0"/>
                        </a:spcBef>
                        <a:spcAft>
                          <a:spcPts val="0"/>
                        </a:spcAft>
                        <a:buNone/>
                      </a:pPr>
                      <a:r>
                        <a:rPr lang="en-US" sz="1800"/>
                        <a:t>Output</a:t>
                      </a:r>
                      <a:endParaRPr sz="1800"/>
                    </a:p>
                  </a:txBody>
                  <a:tcPr marT="45725" marB="45725" marR="91450" marL="91450"/>
                </a:tc>
              </a:tr>
              <a:tr h="386600">
                <a:tc>
                  <a:txBody>
                    <a:bodyPr/>
                    <a:lstStyle/>
                    <a:p>
                      <a:pPr indent="0" lvl="0" marL="0" marR="0" rtl="0" algn="l">
                        <a:spcBef>
                          <a:spcPts val="0"/>
                        </a:spcBef>
                        <a:spcAft>
                          <a:spcPts val="0"/>
                        </a:spcAft>
                        <a:buNone/>
                      </a:pPr>
                      <a:r>
                        <a:rPr lang="en-US" sz="1800"/>
                        <a:t>E</a:t>
                      </a:r>
                      <a:endParaRPr sz="1800"/>
                    </a:p>
                  </a:txBody>
                  <a:tcPr marT="45725" marB="45725" marR="91450" marL="91450"/>
                </a:tc>
                <a:tc>
                  <a:txBody>
                    <a:bodyPr/>
                    <a:lstStyle/>
                    <a:p>
                      <a:pPr indent="0" lvl="0" marL="0" marR="0" rtl="0" algn="l">
                        <a:spcBef>
                          <a:spcPts val="0"/>
                        </a:spcBef>
                        <a:spcAft>
                          <a:spcPts val="0"/>
                        </a:spcAft>
                        <a:buNone/>
                      </a:pPr>
                      <a:r>
                        <a:rPr lang="en-US" sz="1800"/>
                        <a:t>S</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328475">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r h="3799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D</a:t>
                      </a:r>
                      <a:r>
                        <a:rPr lang="en-US" sz="800"/>
                        <a:t>0</a:t>
                      </a:r>
                      <a:endParaRPr sz="1800"/>
                    </a:p>
                  </a:txBody>
                  <a:tcPr marT="45725" marB="45725" marR="91450" marL="91450"/>
                </a:tc>
              </a:tr>
              <a:tr h="3107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D</a:t>
                      </a:r>
                      <a:r>
                        <a:rPr lang="en-US" sz="800"/>
                        <a:t>1</a:t>
                      </a:r>
                      <a:endParaRPr sz="1800"/>
                    </a:p>
                  </a:txBody>
                  <a:tcPr marT="45725" marB="45725" marR="91450" marL="91450"/>
                </a:tc>
              </a:tr>
            </a:tbl>
          </a:graphicData>
        </a:graphic>
      </p:graphicFrame>
      <p:sp>
        <p:nvSpPr>
          <p:cNvPr id="103" name="Google Shape;103;p15"/>
          <p:cNvSpPr/>
          <p:nvPr/>
        </p:nvSpPr>
        <p:spPr>
          <a:xfrm>
            <a:off x="7487798" y="1493329"/>
            <a:ext cx="2832000" cy="268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2:1</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MUX</a:t>
            </a:r>
            <a:endParaRPr sz="3200">
              <a:solidFill>
                <a:schemeClr val="lt1"/>
              </a:solidFill>
              <a:latin typeface="Calibri"/>
              <a:ea typeface="Calibri"/>
              <a:cs typeface="Calibri"/>
              <a:sym typeface="Calibri"/>
            </a:endParaRPr>
          </a:p>
        </p:txBody>
      </p:sp>
      <p:cxnSp>
        <p:nvCxnSpPr>
          <p:cNvPr id="104" name="Google Shape;104;p15"/>
          <p:cNvCxnSpPr/>
          <p:nvPr/>
        </p:nvCxnSpPr>
        <p:spPr>
          <a:xfrm>
            <a:off x="6480699" y="2121763"/>
            <a:ext cx="994299" cy="0"/>
          </a:xfrm>
          <a:prstGeom prst="straightConnector1">
            <a:avLst/>
          </a:prstGeom>
          <a:noFill/>
          <a:ln cap="flat" cmpd="sng" w="9525">
            <a:solidFill>
              <a:schemeClr val="dk1"/>
            </a:solidFill>
            <a:prstDash val="solid"/>
            <a:miter lim="800000"/>
            <a:headEnd len="sm" w="sm" type="none"/>
            <a:tailEnd len="med" w="med" type="triangle"/>
          </a:ln>
        </p:spPr>
      </p:cxnSp>
      <p:cxnSp>
        <p:nvCxnSpPr>
          <p:cNvPr id="105" name="Google Shape;105;p15"/>
          <p:cNvCxnSpPr/>
          <p:nvPr/>
        </p:nvCxnSpPr>
        <p:spPr>
          <a:xfrm>
            <a:off x="6480699" y="2512381"/>
            <a:ext cx="994299" cy="0"/>
          </a:xfrm>
          <a:prstGeom prst="straightConnector1">
            <a:avLst/>
          </a:prstGeom>
          <a:noFill/>
          <a:ln cap="flat" cmpd="sng" w="9525">
            <a:solidFill>
              <a:schemeClr val="dk1"/>
            </a:solidFill>
            <a:prstDash val="solid"/>
            <a:miter lim="800000"/>
            <a:headEnd len="sm" w="sm" type="none"/>
            <a:tailEnd len="med" w="med" type="triangle"/>
          </a:ln>
        </p:spPr>
      </p:cxnSp>
      <p:cxnSp>
        <p:nvCxnSpPr>
          <p:cNvPr id="106" name="Google Shape;106;p15"/>
          <p:cNvCxnSpPr/>
          <p:nvPr/>
        </p:nvCxnSpPr>
        <p:spPr>
          <a:xfrm>
            <a:off x="6480699" y="4093181"/>
            <a:ext cx="994299" cy="0"/>
          </a:xfrm>
          <a:prstGeom prst="straightConnector1">
            <a:avLst/>
          </a:prstGeom>
          <a:noFill/>
          <a:ln cap="flat" cmpd="sng" w="9525">
            <a:solidFill>
              <a:schemeClr val="dk1"/>
            </a:solidFill>
            <a:prstDash val="solid"/>
            <a:miter lim="800000"/>
            <a:headEnd len="sm" w="sm" type="none"/>
            <a:tailEnd len="med" w="med" type="triangle"/>
          </a:ln>
        </p:spPr>
      </p:cxnSp>
      <p:cxnSp>
        <p:nvCxnSpPr>
          <p:cNvPr id="107" name="Google Shape;107;p15"/>
          <p:cNvCxnSpPr>
            <a:stCxn id="103" idx="3"/>
          </p:cNvCxnSpPr>
          <p:nvPr/>
        </p:nvCxnSpPr>
        <p:spPr>
          <a:xfrm>
            <a:off x="10319798" y="2837329"/>
            <a:ext cx="541500" cy="0"/>
          </a:xfrm>
          <a:prstGeom prst="straightConnector1">
            <a:avLst/>
          </a:prstGeom>
          <a:noFill/>
          <a:ln cap="flat" cmpd="sng" w="9525">
            <a:solidFill>
              <a:schemeClr val="dk1"/>
            </a:solidFill>
            <a:prstDash val="solid"/>
            <a:miter lim="800000"/>
            <a:headEnd len="sm" w="sm" type="none"/>
            <a:tailEnd len="med" w="med" type="triangle"/>
          </a:ln>
        </p:spPr>
      </p:cxnSp>
      <p:sp>
        <p:nvSpPr>
          <p:cNvPr id="108" name="Google Shape;108;p15"/>
          <p:cNvSpPr txBox="1"/>
          <p:nvPr/>
        </p:nvSpPr>
        <p:spPr>
          <a:xfrm>
            <a:off x="6125594" y="1940589"/>
            <a:ext cx="5592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lang="en-US" sz="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09" name="Google Shape;109;p15"/>
          <p:cNvSpPr txBox="1"/>
          <p:nvPr/>
        </p:nvSpPr>
        <p:spPr>
          <a:xfrm>
            <a:off x="6130032" y="2327430"/>
            <a:ext cx="6347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lang="en-US" sz="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10" name="Google Shape;110;p15"/>
          <p:cNvSpPr txBox="1"/>
          <p:nvPr/>
        </p:nvSpPr>
        <p:spPr>
          <a:xfrm>
            <a:off x="6241002" y="3927148"/>
            <a:ext cx="319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p:txBody>
      </p:sp>
      <p:sp>
        <p:nvSpPr>
          <p:cNvPr id="111" name="Google Shape;111;p15"/>
          <p:cNvSpPr txBox="1"/>
          <p:nvPr/>
        </p:nvSpPr>
        <p:spPr>
          <a:xfrm>
            <a:off x="10759735" y="2652671"/>
            <a:ext cx="337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112" name="Google Shape;112;p15"/>
          <p:cNvSpPr txBox="1"/>
          <p:nvPr/>
        </p:nvSpPr>
        <p:spPr>
          <a:xfrm>
            <a:off x="6889070" y="4181383"/>
            <a:ext cx="403934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chemeClr val="dk1"/>
                </a:solidFill>
                <a:latin typeface="Calibri"/>
                <a:ea typeface="Calibri"/>
                <a:cs typeface="Calibri"/>
                <a:sym typeface="Calibri"/>
              </a:rPr>
              <a:t>Block Diagram</a:t>
            </a:r>
            <a:endParaRPr b="1" sz="2800" u="sng">
              <a:solidFill>
                <a:schemeClr val="dk1"/>
              </a:solidFill>
              <a:latin typeface="Calibri"/>
              <a:ea typeface="Calibri"/>
              <a:cs typeface="Calibri"/>
              <a:sym typeface="Calibri"/>
            </a:endParaRPr>
          </a:p>
        </p:txBody>
      </p:sp>
      <p:sp>
        <p:nvSpPr>
          <p:cNvPr id="113" name="Google Shape;113;p15"/>
          <p:cNvSpPr/>
          <p:nvPr/>
        </p:nvSpPr>
        <p:spPr>
          <a:xfrm>
            <a:off x="572610" y="1931970"/>
            <a:ext cx="4101483" cy="2084885"/>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2:1 Multiplexer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4:1 Multiplexer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8:1 Multiplexer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16:1 Multiplexer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32:1 Multiplexer</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p:nvPr/>
        </p:nvSpPr>
        <p:spPr>
          <a:xfrm>
            <a:off x="6960093" y="658659"/>
            <a:ext cx="4438835" cy="468479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6"/>
          <p:cNvPicPr preferRelativeResize="0"/>
          <p:nvPr/>
        </p:nvPicPr>
        <p:blipFill rotWithShape="1">
          <a:blip r:embed="rId3">
            <a:alphaModFix/>
          </a:blip>
          <a:srcRect b="0" l="0" r="0" t="0"/>
          <a:stretch/>
        </p:blipFill>
        <p:spPr>
          <a:xfrm>
            <a:off x="7743246" y="1660125"/>
            <a:ext cx="3351922" cy="3364636"/>
          </a:xfrm>
          <a:prstGeom prst="rect">
            <a:avLst/>
          </a:prstGeom>
          <a:noFill/>
          <a:ln>
            <a:noFill/>
          </a:ln>
        </p:spPr>
      </p:pic>
      <p:sp>
        <p:nvSpPr>
          <p:cNvPr id="120" name="Google Shape;120;p16"/>
          <p:cNvSpPr txBox="1"/>
          <p:nvPr/>
        </p:nvSpPr>
        <p:spPr>
          <a:xfrm>
            <a:off x="7437117" y="5601810"/>
            <a:ext cx="390617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u="sng">
                <a:solidFill>
                  <a:schemeClr val="dk1"/>
                </a:solidFill>
                <a:latin typeface="Calibri"/>
                <a:ea typeface="Calibri"/>
                <a:cs typeface="Calibri"/>
                <a:sym typeface="Calibri"/>
              </a:rPr>
              <a:t>4:1 Multiplexer</a:t>
            </a:r>
            <a:endParaRPr b="1" sz="1800" u="sng">
              <a:solidFill>
                <a:schemeClr val="dk1"/>
              </a:solidFill>
              <a:latin typeface="Calibri"/>
              <a:ea typeface="Calibri"/>
              <a:cs typeface="Calibri"/>
              <a:sym typeface="Calibri"/>
            </a:endParaRPr>
          </a:p>
        </p:txBody>
      </p:sp>
      <p:sp>
        <p:nvSpPr>
          <p:cNvPr id="121" name="Google Shape;121;p16"/>
          <p:cNvSpPr/>
          <p:nvPr/>
        </p:nvSpPr>
        <p:spPr>
          <a:xfrm>
            <a:off x="878889" y="658658"/>
            <a:ext cx="4438835" cy="468479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16"/>
          <p:cNvPicPr preferRelativeResize="0"/>
          <p:nvPr/>
        </p:nvPicPr>
        <p:blipFill rotWithShape="1">
          <a:blip r:embed="rId4">
            <a:alphaModFix/>
          </a:blip>
          <a:srcRect b="0" l="0" r="0" t="0"/>
          <a:stretch/>
        </p:blipFill>
        <p:spPr>
          <a:xfrm>
            <a:off x="1079020" y="1243336"/>
            <a:ext cx="4038600" cy="3781425"/>
          </a:xfrm>
          <a:prstGeom prst="rect">
            <a:avLst/>
          </a:prstGeom>
          <a:noFill/>
          <a:ln>
            <a:noFill/>
          </a:ln>
        </p:spPr>
      </p:pic>
      <p:sp>
        <p:nvSpPr>
          <p:cNvPr id="123" name="Google Shape;123;p16"/>
          <p:cNvSpPr txBox="1"/>
          <p:nvPr/>
        </p:nvSpPr>
        <p:spPr>
          <a:xfrm>
            <a:off x="1096832" y="5601810"/>
            <a:ext cx="42208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u="sng">
                <a:solidFill>
                  <a:schemeClr val="dk1"/>
                </a:solidFill>
                <a:latin typeface="Calibri"/>
                <a:ea typeface="Calibri"/>
                <a:cs typeface="Calibri"/>
                <a:sym typeface="Calibri"/>
              </a:rPr>
              <a:t>n:1 Multiplexer</a:t>
            </a:r>
            <a:endParaRPr b="1" sz="1800" u="sng">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330693" y="423456"/>
            <a:ext cx="1080190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C0C0C"/>
                </a:solidFill>
                <a:latin typeface="Calibri"/>
                <a:ea typeface="Calibri"/>
                <a:cs typeface="Calibri"/>
                <a:sym typeface="Calibri"/>
              </a:rPr>
              <a:t>4 </a:t>
            </a:r>
            <a:r>
              <a:rPr b="1" lang="en-US" sz="4000">
                <a:solidFill>
                  <a:srgbClr val="0C0C0C"/>
                </a:solidFill>
                <a:latin typeface="Calibri"/>
                <a:ea typeface="Calibri"/>
                <a:cs typeface="Calibri"/>
                <a:sym typeface="Calibri"/>
              </a:rPr>
              <a:t>Channel Multiplexer using Logic Gates</a:t>
            </a:r>
            <a:endParaRPr b="1" sz="4000">
              <a:solidFill>
                <a:srgbClr val="0C0C0C"/>
              </a:solidFill>
              <a:latin typeface="Calibri"/>
              <a:ea typeface="Calibri"/>
              <a:cs typeface="Calibri"/>
              <a:sym typeface="Calibri"/>
            </a:endParaRPr>
          </a:p>
        </p:txBody>
      </p:sp>
      <p:sp>
        <p:nvSpPr>
          <p:cNvPr id="129" name="Google Shape;129;p17"/>
          <p:cNvSpPr/>
          <p:nvPr/>
        </p:nvSpPr>
        <p:spPr>
          <a:xfrm>
            <a:off x="1837679" y="1317942"/>
            <a:ext cx="5699400" cy="50652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30" name="Google Shape;130;p17"/>
          <p:cNvPicPr preferRelativeResize="0"/>
          <p:nvPr/>
        </p:nvPicPr>
        <p:blipFill rotWithShape="1">
          <a:blip r:embed="rId3">
            <a:alphaModFix/>
          </a:blip>
          <a:srcRect b="0" l="0" r="0" t="0"/>
          <a:stretch/>
        </p:blipFill>
        <p:spPr>
          <a:xfrm>
            <a:off x="2526067" y="1505252"/>
            <a:ext cx="4695250" cy="3847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nvSpPr>
        <p:spPr>
          <a:xfrm>
            <a:off x="239697" y="585926"/>
            <a:ext cx="9632400" cy="585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3200">
                <a:solidFill>
                  <a:srgbClr val="0C0C0C"/>
                </a:solidFill>
                <a:latin typeface="Calibri"/>
                <a:ea typeface="Calibri"/>
                <a:cs typeface="Calibri"/>
                <a:sym typeface="Calibri"/>
              </a:rPr>
              <a:t>Demultiplexers </a:t>
            </a:r>
            <a:endParaRPr>
              <a:latin typeface="Calibri"/>
              <a:ea typeface="Calibri"/>
              <a:cs typeface="Calibri"/>
              <a:sym typeface="Calibri"/>
            </a:endParaRPr>
          </a:p>
          <a:p>
            <a:pPr indent="-285750" lvl="0" marL="285750" marR="0" rtl="0" algn="l">
              <a:lnSpc>
                <a:spcPct val="107000"/>
              </a:lnSpc>
              <a:spcBef>
                <a:spcPts val="800"/>
              </a:spcBef>
              <a:spcAft>
                <a:spcPts val="0"/>
              </a:spcAft>
              <a:buClr>
                <a:srgbClr val="0C0C0C"/>
              </a:buClr>
              <a:buSzPts val="1800"/>
              <a:buFont typeface="Arial"/>
              <a:buChar char="•"/>
            </a:pPr>
            <a:r>
              <a:rPr lang="en-US" sz="1800">
                <a:solidFill>
                  <a:srgbClr val="0C0C0C"/>
                </a:solidFill>
                <a:latin typeface="Helvetica Neue"/>
                <a:ea typeface="Helvetica Neue"/>
                <a:cs typeface="Helvetica Neue"/>
                <a:sym typeface="Helvetica Neue"/>
              </a:rPr>
              <a:t> </a:t>
            </a:r>
            <a:r>
              <a:rPr lang="en-US" sz="2400">
                <a:solidFill>
                  <a:srgbClr val="0C0C0C"/>
                </a:solidFill>
                <a:latin typeface="Helvetica Neue"/>
                <a:ea typeface="Helvetica Neue"/>
                <a:cs typeface="Helvetica Neue"/>
                <a:sym typeface="Helvetica Neue"/>
              </a:rPr>
              <a:t>A demultiplexer performs the reverse operation of a multiplexer i.e. it receives one input and distributes it over several outputs.</a:t>
            </a:r>
            <a:endParaRPr/>
          </a:p>
          <a:p>
            <a:pPr indent="-285750" lvl="0" marL="285750" marR="0" rtl="0" algn="l">
              <a:lnSpc>
                <a:spcPct val="107000"/>
              </a:lnSpc>
              <a:spcBef>
                <a:spcPts val="800"/>
              </a:spcBef>
              <a:spcAft>
                <a:spcPts val="0"/>
              </a:spcAft>
              <a:buClr>
                <a:srgbClr val="0C0C0C"/>
              </a:buClr>
              <a:buSzPts val="2400"/>
              <a:buFont typeface="Arial"/>
              <a:buChar char="•"/>
            </a:pPr>
            <a:r>
              <a:rPr lang="en-US" sz="2400">
                <a:solidFill>
                  <a:srgbClr val="0C0C0C"/>
                </a:solidFill>
                <a:latin typeface="Helvetica Neue"/>
                <a:ea typeface="Helvetica Neue"/>
                <a:cs typeface="Helvetica Neue"/>
                <a:sym typeface="Helvetica Neue"/>
              </a:rPr>
              <a:t>  It has only one input, n outputs, m select input. At a time only one output line is selected by the select lines and the input is transmitted to the selected output line.</a:t>
            </a:r>
            <a:endParaRPr/>
          </a:p>
          <a:p>
            <a:pPr indent="-285750" lvl="0" marL="285750" marR="0" rtl="0" algn="l">
              <a:lnSpc>
                <a:spcPct val="107000"/>
              </a:lnSpc>
              <a:spcBef>
                <a:spcPts val="800"/>
              </a:spcBef>
              <a:spcAft>
                <a:spcPts val="0"/>
              </a:spcAft>
              <a:buClr>
                <a:srgbClr val="0C0C0C"/>
              </a:buClr>
              <a:buSzPts val="2400"/>
              <a:buFont typeface="Arial"/>
              <a:buChar char="•"/>
            </a:pPr>
            <a:r>
              <a:rPr lang="en-US" sz="2400">
                <a:solidFill>
                  <a:srgbClr val="0C0C0C"/>
                </a:solidFill>
                <a:latin typeface="Helvetica Neue"/>
                <a:ea typeface="Helvetica Neue"/>
                <a:cs typeface="Helvetica Neue"/>
                <a:sym typeface="Helvetica Neue"/>
              </a:rPr>
              <a:t>  The demultiplexer takes one single input data line and then switches it to any one of a number of individual output lines one at a time.</a:t>
            </a:r>
            <a:endParaRPr/>
          </a:p>
          <a:p>
            <a:pPr indent="-285750" lvl="0" marL="285750" marR="0" rtl="0" algn="l">
              <a:lnSpc>
                <a:spcPct val="107000"/>
              </a:lnSpc>
              <a:spcBef>
                <a:spcPts val="800"/>
              </a:spcBef>
              <a:spcAft>
                <a:spcPts val="0"/>
              </a:spcAft>
              <a:buClr>
                <a:srgbClr val="0C0C0C"/>
              </a:buClr>
              <a:buSzPts val="2400"/>
              <a:buFont typeface="Arial"/>
              <a:buChar char="•"/>
            </a:pPr>
            <a:r>
              <a:rPr lang="en-US" sz="2400">
                <a:solidFill>
                  <a:srgbClr val="0C0C0C"/>
                </a:solidFill>
                <a:latin typeface="Helvetica Neue"/>
                <a:ea typeface="Helvetica Neue"/>
                <a:cs typeface="Helvetica Neue"/>
                <a:sym typeface="Helvetica Neue"/>
              </a:rPr>
              <a:t>  The demultiplexer converts a serial data signal at the input to a parallel data at its output lines as shown below.</a:t>
            </a:r>
            <a:endParaRPr/>
          </a:p>
          <a:p>
            <a:pPr indent="-285750" lvl="0" marL="285750" marR="0" rtl="0" algn="l">
              <a:lnSpc>
                <a:spcPct val="107000"/>
              </a:lnSpc>
              <a:spcBef>
                <a:spcPts val="800"/>
              </a:spcBef>
              <a:spcAft>
                <a:spcPts val="0"/>
              </a:spcAft>
              <a:buClr>
                <a:srgbClr val="0C0C0C"/>
              </a:buClr>
              <a:buSzPts val="2400"/>
              <a:buFont typeface="Arial"/>
              <a:buChar char="•"/>
            </a:pPr>
            <a:r>
              <a:rPr lang="en-US" sz="2400">
                <a:solidFill>
                  <a:srgbClr val="0C0C0C"/>
                </a:solidFill>
                <a:latin typeface="Helvetica Neue"/>
                <a:ea typeface="Helvetica Neue"/>
                <a:cs typeface="Helvetica Neue"/>
                <a:sym typeface="Helvetica Neue"/>
              </a:rPr>
              <a:t>  A de-multiplexer is equivalent to a single pole multiple way switch.</a:t>
            </a:r>
            <a:endParaRPr sz="2400">
              <a:solidFill>
                <a:srgbClr val="0C0C0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nvSpPr>
        <p:spPr>
          <a:xfrm>
            <a:off x="286304" y="229203"/>
            <a:ext cx="5226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3600">
                <a:solidFill>
                  <a:srgbClr val="0C0C0C"/>
                </a:solidFill>
                <a:latin typeface="Helvetica Neue"/>
                <a:ea typeface="Helvetica Neue"/>
                <a:cs typeface="Helvetica Neue"/>
                <a:sym typeface="Helvetica Neue"/>
              </a:rPr>
              <a:t> </a:t>
            </a:r>
            <a:r>
              <a:rPr b="1" lang="en-US" sz="3600">
                <a:solidFill>
                  <a:srgbClr val="0C0C0C"/>
                </a:solidFill>
                <a:latin typeface="Calibri"/>
                <a:ea typeface="Calibri"/>
                <a:cs typeface="Calibri"/>
                <a:sym typeface="Calibri"/>
              </a:rPr>
              <a:t>Demultiplexers </a:t>
            </a:r>
            <a:endParaRPr>
              <a:latin typeface="Calibri"/>
              <a:ea typeface="Calibri"/>
              <a:cs typeface="Calibri"/>
              <a:sym typeface="Calibri"/>
            </a:endParaRPr>
          </a:p>
        </p:txBody>
      </p:sp>
      <p:sp>
        <p:nvSpPr>
          <p:cNvPr id="141" name="Google Shape;141;p19"/>
          <p:cNvSpPr/>
          <p:nvPr/>
        </p:nvSpPr>
        <p:spPr>
          <a:xfrm>
            <a:off x="452762" y="1091952"/>
            <a:ext cx="3577700" cy="293851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Demultiplexers comes in multiple variations</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1:2 Demultiplexer</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1:4 Demultiplexer</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1:8 Demultiplexer</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1:16 Demultiplexer</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1:32 Demultiplexer</a:t>
            </a:r>
            <a:endParaRPr b="1" sz="2800">
              <a:solidFill>
                <a:schemeClr val="dk1"/>
              </a:solidFill>
              <a:latin typeface="Calibri"/>
              <a:ea typeface="Calibri"/>
              <a:cs typeface="Calibri"/>
              <a:sym typeface="Calibri"/>
            </a:endParaRPr>
          </a:p>
        </p:txBody>
      </p:sp>
      <p:sp>
        <p:nvSpPr>
          <p:cNvPr id="142" name="Google Shape;142;p19"/>
          <p:cNvSpPr/>
          <p:nvPr/>
        </p:nvSpPr>
        <p:spPr>
          <a:xfrm>
            <a:off x="1491450" y="4251176"/>
            <a:ext cx="2334827" cy="212299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1:2</a:t>
            </a:r>
            <a:endParaRPr/>
          </a:p>
          <a:p>
            <a:pPr indent="0" lvl="0" marL="0" marR="0" rtl="0" algn="ctr">
              <a:spcBef>
                <a:spcPts val="0"/>
              </a:spcBef>
              <a:spcAft>
                <a:spcPts val="0"/>
              </a:spcAft>
              <a:buNone/>
            </a:pPr>
            <a:r>
              <a:rPr b="1" lang="en-US" sz="1800">
                <a:solidFill>
                  <a:schemeClr val="lt1"/>
                </a:solidFill>
                <a:latin typeface="Calibri"/>
                <a:ea typeface="Calibri"/>
                <a:cs typeface="Calibri"/>
                <a:sym typeface="Calibri"/>
              </a:rPr>
              <a:t>DEMUX</a:t>
            </a:r>
            <a:endParaRPr b="1" sz="1800">
              <a:solidFill>
                <a:schemeClr val="lt1"/>
              </a:solidFill>
              <a:latin typeface="Calibri"/>
              <a:ea typeface="Calibri"/>
              <a:cs typeface="Calibri"/>
              <a:sym typeface="Calibri"/>
            </a:endParaRPr>
          </a:p>
        </p:txBody>
      </p:sp>
      <p:cxnSp>
        <p:nvCxnSpPr>
          <p:cNvPr id="143" name="Google Shape;143;p19"/>
          <p:cNvCxnSpPr/>
          <p:nvPr/>
        </p:nvCxnSpPr>
        <p:spPr>
          <a:xfrm>
            <a:off x="452762" y="4456590"/>
            <a:ext cx="1012054" cy="0"/>
          </a:xfrm>
          <a:prstGeom prst="straightConnector1">
            <a:avLst/>
          </a:prstGeom>
          <a:noFill/>
          <a:ln cap="flat" cmpd="sng" w="9525">
            <a:solidFill>
              <a:schemeClr val="dk1"/>
            </a:solidFill>
            <a:prstDash val="solid"/>
            <a:miter lim="800000"/>
            <a:headEnd len="sm" w="sm" type="none"/>
            <a:tailEnd len="med" w="med" type="triangle"/>
          </a:ln>
        </p:spPr>
      </p:cxnSp>
      <p:cxnSp>
        <p:nvCxnSpPr>
          <p:cNvPr id="144" name="Google Shape;144;p19"/>
          <p:cNvCxnSpPr/>
          <p:nvPr/>
        </p:nvCxnSpPr>
        <p:spPr>
          <a:xfrm>
            <a:off x="452763" y="6241002"/>
            <a:ext cx="1038688" cy="0"/>
          </a:xfrm>
          <a:prstGeom prst="straightConnector1">
            <a:avLst/>
          </a:prstGeom>
          <a:noFill/>
          <a:ln cap="flat" cmpd="sng" w="9525">
            <a:solidFill>
              <a:schemeClr val="dk1"/>
            </a:solidFill>
            <a:prstDash val="solid"/>
            <a:miter lim="800000"/>
            <a:headEnd len="sm" w="sm" type="none"/>
            <a:tailEnd len="med" w="med" type="triangle"/>
          </a:ln>
        </p:spPr>
      </p:cxnSp>
      <p:cxnSp>
        <p:nvCxnSpPr>
          <p:cNvPr id="145" name="Google Shape;145;p19"/>
          <p:cNvCxnSpPr/>
          <p:nvPr/>
        </p:nvCxnSpPr>
        <p:spPr>
          <a:xfrm>
            <a:off x="3826277" y="4749553"/>
            <a:ext cx="683579" cy="0"/>
          </a:xfrm>
          <a:prstGeom prst="straightConnector1">
            <a:avLst/>
          </a:prstGeom>
          <a:noFill/>
          <a:ln cap="flat" cmpd="sng" w="9525">
            <a:solidFill>
              <a:schemeClr val="dk1"/>
            </a:solidFill>
            <a:prstDash val="solid"/>
            <a:miter lim="800000"/>
            <a:headEnd len="sm" w="sm" type="none"/>
            <a:tailEnd len="med" w="med" type="triangle"/>
          </a:ln>
        </p:spPr>
      </p:cxnSp>
      <p:cxnSp>
        <p:nvCxnSpPr>
          <p:cNvPr id="146" name="Google Shape;146;p19"/>
          <p:cNvCxnSpPr/>
          <p:nvPr/>
        </p:nvCxnSpPr>
        <p:spPr>
          <a:xfrm>
            <a:off x="3826277" y="5592932"/>
            <a:ext cx="648069" cy="0"/>
          </a:xfrm>
          <a:prstGeom prst="straightConnector1">
            <a:avLst/>
          </a:prstGeom>
          <a:noFill/>
          <a:ln cap="flat" cmpd="sng" w="9525">
            <a:solidFill>
              <a:schemeClr val="dk1"/>
            </a:solidFill>
            <a:prstDash val="solid"/>
            <a:miter lim="800000"/>
            <a:headEnd len="sm" w="sm" type="none"/>
            <a:tailEnd len="med" w="med" type="triangle"/>
          </a:ln>
        </p:spPr>
      </p:cxnSp>
      <p:sp>
        <p:nvSpPr>
          <p:cNvPr id="147" name="Google Shape;147;p19"/>
          <p:cNvSpPr txBox="1"/>
          <p:nvPr/>
        </p:nvSpPr>
        <p:spPr>
          <a:xfrm>
            <a:off x="190870" y="4271924"/>
            <a:ext cx="470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lang="en-US" sz="8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p:txBody>
      </p:sp>
      <p:sp>
        <p:nvSpPr>
          <p:cNvPr id="148" name="Google Shape;148;p19"/>
          <p:cNvSpPr txBox="1"/>
          <p:nvPr/>
        </p:nvSpPr>
        <p:spPr>
          <a:xfrm>
            <a:off x="237478" y="6056337"/>
            <a:ext cx="261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p:txBody>
      </p:sp>
      <p:sp>
        <p:nvSpPr>
          <p:cNvPr id="149" name="Google Shape;149;p19"/>
          <p:cNvSpPr txBox="1"/>
          <p:nvPr/>
        </p:nvSpPr>
        <p:spPr>
          <a:xfrm>
            <a:off x="4509856" y="4564887"/>
            <a:ext cx="390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a:t>
            </a:r>
            <a:r>
              <a:rPr lang="en-US" sz="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0" name="Google Shape;150;p19"/>
          <p:cNvSpPr txBox="1"/>
          <p:nvPr/>
        </p:nvSpPr>
        <p:spPr>
          <a:xfrm>
            <a:off x="4427739" y="5408266"/>
            <a:ext cx="390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a:t>
            </a:r>
            <a:r>
              <a:rPr lang="en-US" sz="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51" name="Google Shape;151;p19"/>
          <p:cNvSpPr txBox="1"/>
          <p:nvPr/>
        </p:nvSpPr>
        <p:spPr>
          <a:xfrm>
            <a:off x="1819924" y="6374167"/>
            <a:ext cx="200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Block Diagram</a:t>
            </a:r>
            <a:endParaRPr sz="1800">
              <a:solidFill>
                <a:schemeClr val="dk1"/>
              </a:solidFill>
              <a:latin typeface="Calibri"/>
              <a:ea typeface="Calibri"/>
              <a:cs typeface="Calibri"/>
              <a:sym typeface="Calibri"/>
            </a:endParaRPr>
          </a:p>
        </p:txBody>
      </p:sp>
      <p:sp>
        <p:nvSpPr>
          <p:cNvPr id="152" name="Google Shape;152;p19"/>
          <p:cNvSpPr/>
          <p:nvPr/>
        </p:nvSpPr>
        <p:spPr>
          <a:xfrm>
            <a:off x="6096000" y="981595"/>
            <a:ext cx="3639844" cy="3159224"/>
          </a:xfrm>
          <a:prstGeom prst="rect">
            <a:avLst/>
          </a:prstGeom>
          <a:solidFill>
            <a:schemeClr val="lt1"/>
          </a:solidFill>
          <a:ln cap="flat" cmpd="sng" w="571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1" lang="en-US" sz="2400">
                <a:solidFill>
                  <a:srgbClr val="0C0C0C"/>
                </a:solidFill>
                <a:latin typeface="Helvetica Neue"/>
                <a:ea typeface="Helvetica Neue"/>
                <a:cs typeface="Helvetica Neue"/>
                <a:sym typeface="Helvetica Neue"/>
              </a:rPr>
              <a:t>Unlike multiplexers which convert data from a single data line to multiple lines and demultiplexers which convert multiple lines to a single data line.</a:t>
            </a:r>
            <a:endParaRPr b="1" sz="2400">
              <a:solidFill>
                <a:srgbClr val="0C0C0C"/>
              </a:solidFill>
              <a:latin typeface="Calibri"/>
              <a:ea typeface="Calibri"/>
              <a:cs typeface="Calibri"/>
              <a:sym typeface="Calibri"/>
            </a:endParaRPr>
          </a:p>
        </p:txBody>
      </p:sp>
      <p:graphicFrame>
        <p:nvGraphicFramePr>
          <p:cNvPr id="153" name="Google Shape;153;p19"/>
          <p:cNvGraphicFramePr/>
          <p:nvPr/>
        </p:nvGraphicFramePr>
        <p:xfrm>
          <a:off x="6519292" y="4386618"/>
          <a:ext cx="3000000" cy="3000000"/>
        </p:xfrm>
        <a:graphic>
          <a:graphicData uri="http://schemas.openxmlformats.org/drawingml/2006/table">
            <a:tbl>
              <a:tblPr bandRow="1" firstRow="1">
                <a:noFill/>
                <a:tableStyleId>{3A5EFC7C-C5ED-4693-A5A9-75DC71BF14FF}</a:tableStyleId>
              </a:tblPr>
              <a:tblGrid>
                <a:gridCol w="1008850"/>
                <a:gridCol w="799000"/>
                <a:gridCol w="985425"/>
              </a:tblGrid>
              <a:tr h="372150">
                <a:tc>
                  <a:txBody>
                    <a:bodyPr/>
                    <a:lstStyle/>
                    <a:p>
                      <a:pPr indent="0" lvl="0" marL="0" marR="0" rtl="0" algn="l">
                        <a:spcBef>
                          <a:spcPts val="0"/>
                        </a:spcBef>
                        <a:spcAft>
                          <a:spcPts val="0"/>
                        </a:spcAft>
                        <a:buNone/>
                      </a:pPr>
                      <a:r>
                        <a:rPr lang="en-US" sz="1800"/>
                        <a:t>Enable </a:t>
                      </a:r>
                      <a:endParaRPr sz="1800"/>
                    </a:p>
                  </a:txBody>
                  <a:tcPr marT="45725" marB="45725" marR="91450" marL="91450"/>
                </a:tc>
                <a:tc>
                  <a:txBody>
                    <a:bodyPr/>
                    <a:lstStyle/>
                    <a:p>
                      <a:pPr indent="0" lvl="0" marL="0" marR="0" rtl="0" algn="l">
                        <a:spcBef>
                          <a:spcPts val="0"/>
                        </a:spcBef>
                        <a:spcAft>
                          <a:spcPts val="0"/>
                        </a:spcAft>
                        <a:buNone/>
                      </a:pPr>
                      <a:r>
                        <a:rPr lang="en-US" sz="1800"/>
                        <a:t>Select</a:t>
                      </a:r>
                      <a:endParaRPr sz="1800"/>
                    </a:p>
                  </a:txBody>
                  <a:tcPr marT="45725" marB="45725" marR="91450" marL="91450"/>
                </a:tc>
                <a:tc>
                  <a:txBody>
                    <a:bodyPr/>
                    <a:lstStyle/>
                    <a:p>
                      <a:pPr indent="0" lvl="0" marL="0" marR="0" rtl="0" algn="l">
                        <a:spcBef>
                          <a:spcPts val="0"/>
                        </a:spcBef>
                        <a:spcAft>
                          <a:spcPts val="0"/>
                        </a:spcAft>
                        <a:buNone/>
                      </a:pPr>
                      <a:r>
                        <a:rPr lang="en-US" sz="1800"/>
                        <a:t>Output</a:t>
                      </a:r>
                      <a:endParaRPr sz="1800"/>
                    </a:p>
                  </a:txBody>
                  <a:tcPr marT="45725" marB="45725" marR="91450" marL="91450"/>
                </a:tc>
              </a:tr>
              <a:tr h="274150">
                <a:tc>
                  <a:txBody>
                    <a:bodyPr/>
                    <a:lstStyle/>
                    <a:p>
                      <a:pPr indent="0" lvl="0" marL="0" marR="0" rtl="0" algn="l">
                        <a:spcBef>
                          <a:spcPts val="0"/>
                        </a:spcBef>
                        <a:spcAft>
                          <a:spcPts val="0"/>
                        </a:spcAft>
                        <a:buNone/>
                      </a:pPr>
                      <a:r>
                        <a:rPr lang="en-US" sz="1800"/>
                        <a:t>E</a:t>
                      </a:r>
                      <a:endParaRPr sz="1800"/>
                    </a:p>
                  </a:txBody>
                  <a:tcPr marT="45725" marB="45725" marR="91450" marL="91450"/>
                </a:tc>
                <a:tc>
                  <a:txBody>
                    <a:bodyPr/>
                    <a:lstStyle/>
                    <a:p>
                      <a:pPr indent="0" lvl="0" marL="0" marR="0" rtl="0" algn="l">
                        <a:spcBef>
                          <a:spcPts val="0"/>
                        </a:spcBef>
                        <a:spcAft>
                          <a:spcPts val="0"/>
                        </a:spcAft>
                        <a:buNone/>
                      </a:pPr>
                      <a:r>
                        <a:rPr lang="en-US" sz="1800"/>
                        <a:t>S</a:t>
                      </a:r>
                      <a:endParaRPr sz="1800"/>
                    </a:p>
                  </a:txBody>
                  <a:tcPr marT="45725" marB="45725" marR="91450" marL="91450"/>
                </a:tc>
                <a:tc>
                  <a:txBody>
                    <a:bodyPr/>
                    <a:lstStyle/>
                    <a:p>
                      <a:pPr indent="0" lvl="0" marL="0" marR="0" rtl="0" algn="l">
                        <a:spcBef>
                          <a:spcPts val="0"/>
                        </a:spcBef>
                        <a:spcAft>
                          <a:spcPts val="0"/>
                        </a:spcAft>
                        <a:buNone/>
                      </a:pPr>
                      <a:r>
                        <a:rPr lang="en-US" sz="1800"/>
                        <a:t>Y</a:t>
                      </a:r>
                      <a:r>
                        <a:rPr lang="en-US" sz="800"/>
                        <a:t>0</a:t>
                      </a:r>
                      <a:r>
                        <a:rPr lang="en-US" sz="1800"/>
                        <a:t>  Y</a:t>
                      </a:r>
                      <a:r>
                        <a:rPr lang="en-US" sz="800"/>
                        <a:t>1</a:t>
                      </a:r>
                      <a:endParaRPr sz="1800"/>
                    </a:p>
                  </a:txBody>
                  <a:tcPr marT="45725" marB="45725" marR="91450" marL="91450"/>
                </a:tc>
              </a:tr>
              <a:tr h="372150">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x</a:t>
                      </a:r>
                      <a:endParaRPr sz="1800"/>
                    </a:p>
                  </a:txBody>
                  <a:tcPr marT="45725" marB="45725" marR="91450" marL="91450"/>
                </a:tc>
                <a:tc>
                  <a:txBody>
                    <a:bodyPr/>
                    <a:lstStyle/>
                    <a:p>
                      <a:pPr indent="0" lvl="0" marL="0" marR="0" rtl="0" algn="l">
                        <a:spcBef>
                          <a:spcPts val="0"/>
                        </a:spcBef>
                        <a:spcAft>
                          <a:spcPts val="0"/>
                        </a:spcAft>
                        <a:buNone/>
                      </a:pPr>
                      <a:r>
                        <a:rPr lang="en-US" sz="1800"/>
                        <a:t>0   0</a:t>
                      </a:r>
                      <a:endParaRPr sz="1800"/>
                    </a:p>
                  </a:txBody>
                  <a:tcPr marT="45725" marB="45725" marR="91450" marL="91450"/>
                </a:tc>
              </a:tr>
              <a:tr h="3721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0   D</a:t>
                      </a:r>
                      <a:r>
                        <a:rPr lang="en-US" sz="800"/>
                        <a:t>in</a:t>
                      </a:r>
                      <a:endParaRPr sz="1800"/>
                    </a:p>
                  </a:txBody>
                  <a:tcPr marT="45725" marB="45725" marR="91450" marL="91450"/>
                </a:tc>
              </a:tr>
              <a:tr h="3721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D</a:t>
                      </a:r>
                      <a:r>
                        <a:rPr lang="en-US" sz="800"/>
                        <a:t>in    </a:t>
                      </a:r>
                      <a:r>
                        <a:rPr lang="en-US" sz="1800"/>
                        <a:t>0</a:t>
                      </a:r>
                      <a:endParaRPr sz="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206405" y="237023"/>
            <a:ext cx="10588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C0C0C"/>
                </a:solidFill>
                <a:latin typeface="Calibri"/>
                <a:ea typeface="Calibri"/>
                <a:cs typeface="Calibri"/>
                <a:sym typeface="Calibri"/>
              </a:rPr>
              <a:t>4 </a:t>
            </a:r>
            <a:r>
              <a:rPr b="1" lang="en-US" sz="3600">
                <a:solidFill>
                  <a:srgbClr val="0C0C0C"/>
                </a:solidFill>
                <a:latin typeface="Calibri"/>
                <a:ea typeface="Calibri"/>
                <a:cs typeface="Calibri"/>
                <a:sym typeface="Calibri"/>
              </a:rPr>
              <a:t>Channel Demultiplexer using Logic Gates.</a:t>
            </a:r>
            <a:endParaRPr b="1" sz="3600">
              <a:solidFill>
                <a:srgbClr val="0C0C0C"/>
              </a:solidFill>
              <a:latin typeface="Calibri"/>
              <a:ea typeface="Calibri"/>
              <a:cs typeface="Calibri"/>
              <a:sym typeface="Calibri"/>
            </a:endParaRPr>
          </a:p>
        </p:txBody>
      </p:sp>
      <p:sp>
        <p:nvSpPr>
          <p:cNvPr id="159" name="Google Shape;159;p20"/>
          <p:cNvSpPr/>
          <p:nvPr/>
        </p:nvSpPr>
        <p:spPr>
          <a:xfrm>
            <a:off x="923278" y="1231776"/>
            <a:ext cx="4572000" cy="48138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20"/>
          <p:cNvPicPr preferRelativeResize="0"/>
          <p:nvPr/>
        </p:nvPicPr>
        <p:blipFill rotWithShape="1">
          <a:blip r:embed="rId3">
            <a:alphaModFix/>
          </a:blip>
          <a:srcRect b="0" l="0" r="0" t="0"/>
          <a:stretch/>
        </p:blipFill>
        <p:spPr>
          <a:xfrm>
            <a:off x="1418393" y="1447012"/>
            <a:ext cx="3157480" cy="3817445"/>
          </a:xfrm>
          <a:prstGeom prst="rect">
            <a:avLst/>
          </a:prstGeom>
          <a:noFill/>
          <a:ln>
            <a:noFill/>
          </a:ln>
        </p:spPr>
      </p:pic>
      <p:sp>
        <p:nvSpPr>
          <p:cNvPr id="161" name="Google Shape;161;p20"/>
          <p:cNvSpPr txBox="1"/>
          <p:nvPr/>
        </p:nvSpPr>
        <p:spPr>
          <a:xfrm>
            <a:off x="6499200" y="3522500"/>
            <a:ext cx="56928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solidFill>
                  <a:schemeClr val="dk1"/>
                </a:solidFill>
                <a:latin typeface="EB Garamond"/>
                <a:ea typeface="EB Garamond"/>
                <a:cs typeface="EB Garamond"/>
                <a:sym typeface="EB Garamond"/>
              </a:rPr>
              <a:t>Thank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US" sz="8000">
                <a:solidFill>
                  <a:schemeClr val="dk1"/>
                </a:solidFill>
                <a:latin typeface="EB Garamond"/>
                <a:ea typeface="EB Garamond"/>
                <a:cs typeface="EB Garamond"/>
                <a:sym typeface="EB Garamond"/>
              </a:rPr>
              <a:t>          You…</a:t>
            </a:r>
            <a:endParaRPr sz="8000">
              <a:solidFill>
                <a:schemeClr val="dk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