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4"/>
  </p:sldMasterIdLst>
  <p:notesMasterIdLst>
    <p:notesMasterId r:id="rId16"/>
  </p:notesMasterIdLst>
  <p:sldIdLst>
    <p:sldId id="256" r:id="rId5"/>
    <p:sldId id="257" r:id="rId6"/>
    <p:sldId id="258" r:id="rId7"/>
    <p:sldId id="259" r:id="rId8"/>
    <p:sldId id="269" r:id="rId9"/>
    <p:sldId id="260" r:id="rId10"/>
    <p:sldId id="261" r:id="rId11"/>
    <p:sldId id="262" r:id="rId12"/>
    <p:sldId id="263" r:id="rId13"/>
    <p:sldId id="270" r:id="rId14"/>
    <p:sldId id="264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D3AF75-6F62-47CE-9465-66E6B08AD51F}" v="3" dt="2023-05-02T05:43:47.6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12ebe5fbba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12ebe5fbba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Positive transfer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Negative Transfer for atari boxing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model performed better in 3 settings even if all data with other tasks was used for training it.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could mean with more data it would be even better and also better for few shot learning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12ebe5fbba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12ebe5fbba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 Summary of every topic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12ebe5fbba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12ebe5fbba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vs Narrow — nlp, vision on a particular task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of transformers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12ebe5fbba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12ebe5fbba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12ebe5fbb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12ebe5fbba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is made homogenous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12ebe5fbba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12ebe5fbba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12ebe5fbba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12ebe5fbba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12ebe5fbba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12ebe5fbba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the first three captions sampled using temperature 0.9, without cherry-picking</a:t>
            </a:r>
            <a:endParaRPr sz="9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Usually Gato replies with a relevant response, but is often superficial or factually incorrect, which could likely be improved with further scaling.</a:t>
            </a:r>
            <a:endParaRPr sz="9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9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12ebe5fbba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12ebe5fbba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the first three captions sampled using temperature 0.9, without cherry-picking</a:t>
            </a:r>
            <a:endParaRPr sz="9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Usually Gato replies with a relevant response, but is often superficial or factually incorrect, which could likely be improved with further scaling.</a:t>
            </a:r>
            <a:endParaRPr sz="9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90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566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90925" y="4663225"/>
            <a:ext cx="2778341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1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8399242" y="4381425"/>
            <a:ext cx="695100" cy="6754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311700" y="10650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/>
              <a:t>Repeat Buyers Prediction</a:t>
            </a:r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311700" y="89910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1371600" lvl="0" indent="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CECS 550 : Pattern Recognition</a:t>
            </a:r>
            <a:endParaRPr sz="2300"/>
          </a:p>
          <a:p>
            <a:pPr marL="1371600" lvl="0" indent="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               Spring 2023</a:t>
            </a:r>
            <a:r>
              <a:rPr lang="en" sz="2300"/>
              <a:t> </a:t>
            </a:r>
            <a:endParaRPr sz="2300"/>
          </a:p>
        </p:txBody>
      </p:sp>
      <p:sp>
        <p:nvSpPr>
          <p:cNvPr id="58" name="Google Shape;58;p13"/>
          <p:cNvSpPr txBox="1"/>
          <p:nvPr/>
        </p:nvSpPr>
        <p:spPr>
          <a:xfrm>
            <a:off x="858575" y="1691700"/>
            <a:ext cx="2234400" cy="22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/>
              <a:t>Group :- 7</a:t>
            </a:r>
            <a:endParaRPr sz="19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Anthony Martinez</a:t>
            </a:r>
            <a:endParaRPr sz="1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Diksha Patil </a:t>
            </a:r>
            <a:endParaRPr sz="1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Pratik Jadhav</a:t>
            </a:r>
            <a:endParaRPr sz="1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Pavan More</a:t>
            </a:r>
            <a:endParaRPr sz="1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Sudarshan Powar </a:t>
            </a:r>
            <a:endParaRPr sz="1900"/>
          </a:p>
        </p:txBody>
      </p:sp>
      <p:sp>
        <p:nvSpPr>
          <p:cNvPr id="59" name="Google Shape;59;p13"/>
          <p:cNvSpPr txBox="1"/>
          <p:nvPr/>
        </p:nvSpPr>
        <p:spPr>
          <a:xfrm>
            <a:off x="4111750" y="3592600"/>
            <a:ext cx="4185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Instructor</a:t>
            </a:r>
            <a:r>
              <a:rPr lang="en"/>
              <a:t>: Prof Mahshid Fardadi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Teaching Assistant</a:t>
            </a:r>
            <a:r>
              <a:rPr lang="en"/>
              <a:t>: Rahul Deo Vishwakarma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21AC287-DA6B-64C9-D2D0-E0F78D7DE2DF}"/>
              </a:ext>
            </a:extLst>
          </p:cNvPr>
          <p:cNvSpPr txBox="1"/>
          <p:nvPr/>
        </p:nvSpPr>
        <p:spPr>
          <a:xfrm>
            <a:off x="-107576" y="316128"/>
            <a:ext cx="8421701" cy="31547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0850">
              <a:lnSpc>
                <a:spcPct val="150000"/>
              </a:lnSpc>
              <a:buClr>
                <a:srgbClr val="333333"/>
              </a:buClr>
              <a:buSzPts val="1900"/>
            </a:pPr>
            <a:r>
              <a:rPr lang="en-US" altLang="zh-CN" sz="1500" b="1" dirty="0">
                <a:solidFill>
                  <a:srgbClr val="333333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Comic Sans MS"/>
                <a:cs typeface="Times New Roman" panose="02020603050405020304" pitchFamily="18" charset="0"/>
                <a:sym typeface="Comic Sans MS"/>
              </a:rPr>
              <a:t>Bayes classifier: </a:t>
            </a:r>
          </a:p>
          <a:p>
            <a:pPr marL="450850">
              <a:buClr>
                <a:srgbClr val="333333"/>
              </a:buClr>
              <a:buSzPts val="1900"/>
            </a:pPr>
            <a:r>
              <a:rPr lang="en-US" sz="15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Bayes' theorem is a fundamental principle in probability theory that describes the probability of an event based on prior knowledge or information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r>
              <a:rPr lang="en-US" altLang="zh-CN" sz="1500" b="1" dirty="0">
                <a:solidFill>
                  <a:srgbClr val="333333"/>
                </a:solidFill>
                <a:highlight>
                  <a:schemeClr val="lt1"/>
                </a:highlight>
                <a:latin typeface="Times New Roman" panose="02020603050405020304" pitchFamily="18" charset="0"/>
                <a:ea typeface="Comic Sans MS"/>
                <a:cs typeface="Times New Roman" panose="02020603050405020304" pitchFamily="18" charset="0"/>
                <a:sym typeface="Comic Sans MS"/>
              </a:rPr>
              <a:t>     </a:t>
            </a:r>
          </a:p>
          <a:p>
            <a:pPr marL="450850">
              <a:buClr>
                <a:srgbClr val="333333"/>
              </a:buClr>
              <a:buSzPts val="1900"/>
            </a:pPr>
            <a:r>
              <a:rPr lang="en-US" altLang="zh-CN" sz="1500" b="1" dirty="0">
                <a:solidFill>
                  <a:srgbClr val="333333"/>
                </a:solidFill>
                <a:highlight>
                  <a:schemeClr val="lt1"/>
                </a:highlight>
                <a:latin typeface="Times New Roman" panose="02020603050405020304" pitchFamily="18" charset="0"/>
                <a:ea typeface="Comic Sans MS"/>
                <a:cs typeface="Times New Roman" panose="02020603050405020304" pitchFamily="18" charset="0"/>
                <a:sym typeface="Comic Sans MS"/>
              </a:rPr>
              <a:t> </a:t>
            </a:r>
          </a:p>
          <a:p>
            <a:pPr marL="10795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900"/>
            </a:pPr>
            <a:r>
              <a:rPr lang="en-US" altLang="zh-CN" sz="1500" b="1" dirty="0">
                <a:solidFill>
                  <a:srgbClr val="333333"/>
                </a:solidFill>
                <a:highlight>
                  <a:schemeClr val="lt1"/>
                </a:highlight>
                <a:latin typeface="Times New Roman" panose="02020603050405020304" pitchFamily="18" charset="0"/>
                <a:ea typeface="Comic Sans MS"/>
                <a:cs typeface="Times New Roman" panose="02020603050405020304" pitchFamily="18" charset="0"/>
                <a:sym typeface="Comic Sans MS"/>
              </a:rPr>
              <a:t>       KNN:</a:t>
            </a:r>
          </a:p>
          <a:p>
            <a:pPr marL="10795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900"/>
            </a:pPr>
            <a:r>
              <a:rPr lang="en-US" altLang="zh-CN" sz="1500" b="1" dirty="0">
                <a:solidFill>
                  <a:srgbClr val="333333"/>
                </a:solidFill>
                <a:highlight>
                  <a:schemeClr val="lt1"/>
                </a:highlight>
                <a:latin typeface="Times New Roman" panose="02020603050405020304" pitchFamily="18" charset="0"/>
                <a:ea typeface="Comic Sans MS"/>
                <a:cs typeface="Times New Roman" panose="02020603050405020304" pitchFamily="18" charset="0"/>
                <a:sym typeface="Comic Sans MS"/>
              </a:rPr>
              <a:t>       </a:t>
            </a:r>
            <a:r>
              <a:rPr lang="en-US" sz="15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a non-parametric algorithm that makes predictions based on the k nearest neighbors of a new data                	point in the training data.</a:t>
            </a:r>
          </a:p>
          <a:p>
            <a:pPr marL="10795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900"/>
            </a:pPr>
            <a:endParaRPr lang="en-US" altLang="zh-CN" sz="1500" b="1" dirty="0">
              <a:solidFill>
                <a:srgbClr val="333333"/>
              </a:solidFill>
              <a:highlight>
                <a:srgbClr val="FFFFFF"/>
              </a:highlight>
              <a:latin typeface="Times New Roman" panose="02020603050405020304" pitchFamily="18" charset="0"/>
              <a:ea typeface="Comic Sans MS"/>
              <a:cs typeface="Times New Roman" panose="02020603050405020304" pitchFamily="18" charset="0"/>
              <a:sym typeface="Comic Sans MS"/>
            </a:endParaRPr>
          </a:p>
          <a:p>
            <a:pPr marL="450850">
              <a:lnSpc>
                <a:spcPct val="150000"/>
              </a:lnSpc>
              <a:buClr>
                <a:srgbClr val="333333"/>
              </a:buClr>
              <a:buSzPts val="1900"/>
            </a:pPr>
            <a:endParaRPr lang="en-US" altLang="zh-CN" sz="1500" b="1" dirty="0">
              <a:solidFill>
                <a:srgbClr val="333333"/>
              </a:solidFill>
              <a:highlight>
                <a:srgbClr val="FFFFFF"/>
              </a:highlight>
              <a:latin typeface="Times New Roman" panose="02020603050405020304" pitchFamily="18" charset="0"/>
              <a:ea typeface="Comic Sans MS"/>
              <a:cs typeface="Times New Roman" panose="02020603050405020304" pitchFamily="18" charset="0"/>
              <a:sym typeface="Comic Sans MS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 descr="Basics of K-Nearest Neighbor Algorithm - AITUDE">
            <a:extLst>
              <a:ext uri="{FF2B5EF4-FFF2-40B4-BE49-F238E27FC236}">
                <a16:creationId xmlns:a16="http://schemas.microsoft.com/office/drawing/2014/main" id="{EA9B1666-CB99-ABB4-AAA0-3F67C65F0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974" y="2497311"/>
            <a:ext cx="5036083" cy="231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7973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Performance on unseen tasks</a:t>
            </a:r>
          </a:p>
        </p:txBody>
      </p:sp>
      <p:sp>
        <p:nvSpPr>
          <p:cNvPr id="122" name="Google Shape;122;p21"/>
          <p:cNvSpPr txBox="1"/>
          <p:nvPr/>
        </p:nvSpPr>
        <p:spPr>
          <a:xfrm>
            <a:off x="311700" y="3505100"/>
            <a:ext cx="73974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Background and Goal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Datasets Interpretation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Feature Engineering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Dataset statistics and feature ranking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Prediction model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Model evaluation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Results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Conclusion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and Goals</a:t>
            </a:r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600" dirty="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A shop </a:t>
            </a:r>
            <a:r>
              <a:rPr lang="en-US" sz="5600" dirty="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runs big promotions on “Double 11” - the biggest online shopping event, in order to attract a large number of new buyers.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600" dirty="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2. Unfortunately, many of the attracted buyers are one-time deal hunters, and these promotions may barely a have long-lasting impact on sales.</a:t>
            </a:r>
            <a:endParaRPr lang="en-US" sz="5600" dirty="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dirty="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3. To reduce the promotion cost and enhance the return on investment (ROI), they want to identify who can be converted into repeated buyers.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5600" dirty="0"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b="1" dirty="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Goal </a:t>
            </a:r>
            <a:endParaRPr lang="en-US" sz="5600" dirty="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600" dirty="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1. Predict the probability of the given user becoming a repeat buyer of the given merchant in the future</a:t>
            </a:r>
            <a:endParaRPr lang="en-US" sz="5600" dirty="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600" dirty="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2. To find the most important factor to predict repeat buyers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Interpretation	</a:t>
            </a:r>
            <a:endParaRPr dirty="0"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333333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The data set contains anonymized user’s shopping logs in the past 6 months before and on the “Double 11” day.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333333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The dataset has - 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333333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User profile </a:t>
            </a:r>
            <a:r>
              <a:rPr lang="en-US" sz="1600" dirty="0">
                <a:solidFill>
                  <a:srgbClr val="333333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:- 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rgbClr val="333333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age_range</a:t>
            </a:r>
            <a:r>
              <a:rPr lang="en-US" sz="1600" dirty="0">
                <a:solidFill>
                  <a:srgbClr val="333333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, Gender , </a:t>
            </a:r>
            <a:r>
              <a:rPr lang="en-US" sz="1600" dirty="0" err="1">
                <a:solidFill>
                  <a:srgbClr val="333333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User_id</a:t>
            </a:r>
            <a:r>
              <a:rPr lang="en-US" sz="1600" dirty="0">
                <a:solidFill>
                  <a:srgbClr val="333333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		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b="1" dirty="0">
                <a:solidFill>
                  <a:srgbClr val="333333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User Behavior Logs </a:t>
            </a:r>
            <a:r>
              <a:rPr lang="en-US" sz="1600" dirty="0">
                <a:solidFill>
                  <a:srgbClr val="333333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:-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 err="1">
                <a:solidFill>
                  <a:srgbClr val="333333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user_id</a:t>
            </a:r>
            <a:r>
              <a:rPr lang="en-US" sz="1600" dirty="0">
                <a:solidFill>
                  <a:srgbClr val="333333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, </a:t>
            </a:r>
            <a:r>
              <a:rPr lang="en-US" sz="1600" dirty="0" err="1">
                <a:solidFill>
                  <a:srgbClr val="333333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item_id</a:t>
            </a:r>
            <a:r>
              <a:rPr lang="en-US" sz="1600" dirty="0">
                <a:solidFill>
                  <a:srgbClr val="333333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, </a:t>
            </a:r>
            <a:r>
              <a:rPr lang="en-US" sz="1600" dirty="0" err="1">
                <a:solidFill>
                  <a:srgbClr val="333333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cat_id</a:t>
            </a:r>
            <a:r>
              <a:rPr lang="en-US" sz="1600" dirty="0">
                <a:solidFill>
                  <a:srgbClr val="333333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, </a:t>
            </a:r>
            <a:r>
              <a:rPr lang="en-US" sz="1600" dirty="0" err="1">
                <a:solidFill>
                  <a:srgbClr val="333333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merchant_id</a:t>
            </a:r>
            <a:r>
              <a:rPr lang="en-US" sz="1600" dirty="0">
                <a:solidFill>
                  <a:srgbClr val="333333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, </a:t>
            </a:r>
            <a:r>
              <a:rPr lang="en-US" sz="1600" dirty="0" err="1">
                <a:solidFill>
                  <a:srgbClr val="333333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brand_id</a:t>
            </a:r>
            <a:r>
              <a:rPr lang="en-US" sz="1600" dirty="0">
                <a:solidFill>
                  <a:srgbClr val="333333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, </a:t>
            </a:r>
            <a:r>
              <a:rPr lang="en-US" sz="1600" dirty="0" err="1">
                <a:solidFill>
                  <a:srgbClr val="333333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time_stamp</a:t>
            </a:r>
            <a:r>
              <a:rPr lang="en-US" sz="1600" dirty="0">
                <a:solidFill>
                  <a:srgbClr val="333333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, </a:t>
            </a:r>
            <a:r>
              <a:rPr lang="en-US" sz="1600" dirty="0" err="1">
                <a:solidFill>
                  <a:srgbClr val="333333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action_type</a:t>
            </a:r>
            <a:endParaRPr lang="en-US" sz="1600" dirty="0">
              <a:solidFill>
                <a:srgbClr val="333333"/>
              </a:solidFill>
              <a:highlight>
                <a:srgbClr val="FFFFFF"/>
              </a:highlight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000" dirty="0"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000" dirty="0"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900" dirty="0"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900" dirty="0"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 dirty="0"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900" dirty="0">
              <a:solidFill>
                <a:srgbClr val="333333"/>
              </a:solidFill>
              <a:highlight>
                <a:srgbClr val="FFFFFF"/>
              </a:highlight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F3032-E7F3-2D50-E777-E99CBD6E5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Visualization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2F4860-9F5C-6152-5D39-BB8CB42ACC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114300" indent="0">
              <a:buNone/>
            </a:pPr>
            <a:r>
              <a:rPr lang="en-US" sz="12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     Figure 1: Users from different age-range		 Figure 2: Counts of actions by month and type </a:t>
            </a:r>
            <a:r>
              <a:rPr lang="en-US" sz="10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		</a:t>
            </a:r>
            <a:endParaRPr lang="en-US" sz="1000" dirty="0"/>
          </a:p>
          <a:p>
            <a:pPr marL="114300" indent="0" algn="ctr">
              <a:buNone/>
            </a:pP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AA1D5F0-E07E-0855-685F-90848BF95A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855" y="1017725"/>
            <a:ext cx="3663002" cy="2685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A7A4740A-AAA4-16D7-BD0F-FED4ED91DF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7673" y="889137"/>
            <a:ext cx="4300658" cy="2814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6127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Feature Engineering</a:t>
            </a:r>
            <a:endParaRPr dirty="0"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marR="266700" indent="0" algn="just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Average User Age for each Category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marR="266700" indent="0" algn="just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Purchase Average Time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marR="266700" indent="0" algn="just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Purchase Ratio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marR="266700" indent="0" algn="just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 Purchase Frequency</a:t>
            </a:r>
          </a:p>
          <a:p>
            <a:pPr marL="114300" marR="266700" indent="0" algn="just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5. Average User Age for each Merchant</a:t>
            </a:r>
          </a:p>
          <a:p>
            <a:pPr marL="114300" marR="266700" indent="0" algn="just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Ratio of add-to-cart actions to clicks for each Merchant</a:t>
            </a:r>
          </a:p>
          <a:p>
            <a:pPr marL="114300" marR="266700" indent="0" algn="just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7. Number of distinct brands a user has interacted with for each Merchant</a:t>
            </a:r>
          </a:p>
          <a:p>
            <a:pPr marL="114300" marR="266700" indent="0" algn="just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8. Number of distinct categories a user has interacted with for each Merchant</a:t>
            </a:r>
            <a:br>
              <a:rPr lang="en-US" b="0" dirty="0">
                <a:effectLst/>
              </a:rPr>
            </a:b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311700" y="398921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Feature Ranking</a:t>
            </a:r>
            <a:br>
              <a:rPr lang="en" dirty="0"/>
            </a:br>
            <a:endParaRPr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1510FCE-6887-8223-5755-BC477481F8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374" y="1143000"/>
            <a:ext cx="51054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E39F897-21A7-03DD-1962-F7DEFEA291E1}"/>
              </a:ext>
            </a:extLst>
          </p:cNvPr>
          <p:cNvSpPr txBox="1"/>
          <p:nvPr/>
        </p:nvSpPr>
        <p:spPr>
          <a:xfrm>
            <a:off x="1730829" y="4171879"/>
            <a:ext cx="46219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Figure 3: Important features based on SHAP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Model Predictivity</a:t>
            </a:r>
            <a:br>
              <a:rPr lang="en-US" dirty="0"/>
            </a:br>
            <a:br>
              <a:rPr lang="en-US" sz="2000" dirty="0"/>
            </a:br>
            <a:r>
              <a:rPr lang="en-US" sz="2000" dirty="0"/>
              <a:t>Split Data</a:t>
            </a:r>
            <a:endParaRPr sz="2000" dirty="0"/>
          </a:p>
        </p:txBody>
      </p:sp>
      <p:sp>
        <p:nvSpPr>
          <p:cNvPr id="107" name="Google Shape;107;p19"/>
          <p:cNvSpPr txBox="1">
            <a:spLocks noGrp="1"/>
          </p:cNvSpPr>
          <p:nvPr>
            <p:ph type="body" idx="1"/>
          </p:nvPr>
        </p:nvSpPr>
        <p:spPr>
          <a:xfrm>
            <a:off x="311700" y="963850"/>
            <a:ext cx="8520600" cy="36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dirty="0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dirty="0"/>
          </a:p>
          <a:p>
            <a:r>
              <a:rPr lang="en-US" sz="1500" dirty="0"/>
              <a:t>Randomly split data into</a:t>
            </a:r>
          </a:p>
          <a:p>
            <a:pPr lvl="1"/>
            <a:r>
              <a:rPr lang="en-US" dirty="0"/>
              <a:t>Training set : 80%, for model training.</a:t>
            </a:r>
          </a:p>
          <a:p>
            <a:pPr lvl="1"/>
            <a:r>
              <a:rPr lang="en-US" dirty="0"/>
              <a:t>Testing set : 20%, for model testing.</a:t>
            </a:r>
          </a:p>
          <a:p>
            <a:pPr marL="450850">
              <a:lnSpc>
                <a:spcPct val="150000"/>
              </a:lnSpc>
              <a:buClr>
                <a:srgbClr val="333333"/>
              </a:buClr>
              <a:buSzPts val="1900"/>
            </a:pPr>
            <a:r>
              <a:rPr lang="en-US" altLang="zh-CN" sz="1900" dirty="0">
                <a:solidFill>
                  <a:srgbClr val="333333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Comic Sans MS"/>
                <a:cs typeface="Times New Roman" panose="02020603050405020304" pitchFamily="18" charset="0"/>
                <a:sym typeface="Comic Sans MS"/>
              </a:rPr>
              <a:t>First, we use the original data to train baseline models with 3 different algorithms </a:t>
            </a:r>
            <a:endParaRPr lang="en-US" sz="1500" dirty="0">
              <a:solidFill>
                <a:srgbClr val="333333"/>
              </a:solidFill>
              <a:highlight>
                <a:schemeClr val="lt1"/>
              </a:highlight>
              <a:latin typeface="Times New Roman" panose="02020603050405020304" pitchFamily="18" charset="0"/>
              <a:ea typeface="Comic Sans MS"/>
              <a:cs typeface="Times New Roman" panose="02020603050405020304" pitchFamily="18" charset="0"/>
              <a:sym typeface="Comic Sans MS"/>
            </a:endParaRPr>
          </a:p>
          <a:p>
            <a:pPr marL="914400" lvl="1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500"/>
              <a:buFont typeface="Comic Sans MS"/>
              <a:buChar char="○"/>
            </a:pPr>
            <a:r>
              <a:rPr lang="en-US" altLang="zh-CN" sz="1500" dirty="0">
                <a:solidFill>
                  <a:srgbClr val="333333"/>
                </a:solidFill>
                <a:highlight>
                  <a:schemeClr val="lt1"/>
                </a:highlight>
                <a:latin typeface="Times New Roman" panose="02020603050405020304" pitchFamily="18" charset="0"/>
                <a:ea typeface="Comic Sans MS"/>
                <a:cs typeface="Times New Roman" panose="02020603050405020304" pitchFamily="18" charset="0"/>
                <a:sym typeface="Comic Sans MS"/>
              </a:rPr>
              <a:t>Random Forest</a:t>
            </a:r>
            <a:endParaRPr lang="en-US" sz="1500" dirty="0">
              <a:solidFill>
                <a:srgbClr val="333333"/>
              </a:solidFill>
              <a:highlight>
                <a:schemeClr val="lt1"/>
              </a:highlight>
              <a:latin typeface="Times New Roman" panose="02020603050405020304" pitchFamily="18" charset="0"/>
              <a:ea typeface="Comic Sans MS"/>
              <a:cs typeface="Times New Roman" panose="02020603050405020304" pitchFamily="18" charset="0"/>
              <a:sym typeface="Comic Sans MS"/>
            </a:endParaRPr>
          </a:p>
          <a:p>
            <a:pPr marL="914400" lvl="1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500"/>
              <a:buFont typeface="Comic Sans MS"/>
              <a:buChar char="○"/>
            </a:pPr>
            <a:r>
              <a:rPr lang="en-US" altLang="zh-CN" sz="1500" dirty="0" err="1">
                <a:solidFill>
                  <a:srgbClr val="333333"/>
                </a:solidFill>
                <a:highlight>
                  <a:schemeClr val="lt1"/>
                </a:highlight>
                <a:latin typeface="Times New Roman" panose="02020603050405020304" pitchFamily="18" charset="0"/>
                <a:ea typeface="Comic Sans MS"/>
                <a:cs typeface="Times New Roman" panose="02020603050405020304" pitchFamily="18" charset="0"/>
                <a:sym typeface="Comic Sans MS"/>
              </a:rPr>
              <a:t>XGBoost</a:t>
            </a:r>
            <a:endParaRPr lang="en-US" altLang="zh-CN" sz="1500" dirty="0">
              <a:solidFill>
                <a:srgbClr val="333333"/>
              </a:solidFill>
              <a:highlight>
                <a:schemeClr val="lt1"/>
              </a:highlight>
              <a:latin typeface="Times New Roman" panose="02020603050405020304" pitchFamily="18" charset="0"/>
              <a:ea typeface="Comic Sans MS"/>
              <a:cs typeface="Times New Roman" panose="02020603050405020304" pitchFamily="18" charset="0"/>
              <a:sym typeface="Comic Sans MS"/>
            </a:endParaRPr>
          </a:p>
          <a:p>
            <a:pPr marL="914400" lvl="1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500"/>
              <a:buFont typeface="Comic Sans MS"/>
              <a:buChar char="○"/>
            </a:pPr>
            <a:r>
              <a:rPr lang="en-US" sz="1500" dirty="0">
                <a:solidFill>
                  <a:srgbClr val="333333"/>
                </a:solidFill>
                <a:highlight>
                  <a:schemeClr val="lt1"/>
                </a:highlight>
                <a:latin typeface="Times New Roman" panose="02020603050405020304" pitchFamily="18" charset="0"/>
                <a:ea typeface="Comic Sans MS"/>
                <a:cs typeface="Times New Roman" panose="02020603050405020304" pitchFamily="18" charset="0"/>
                <a:sym typeface="Comic Sans MS"/>
              </a:rPr>
              <a:t>Neural Networks</a:t>
            </a:r>
          </a:p>
          <a:p>
            <a:pPr marL="914400" lvl="1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500"/>
              <a:buFont typeface="Comic Sans MS"/>
              <a:buChar char="○"/>
            </a:pPr>
            <a:r>
              <a:rPr lang="en-US" sz="1500" dirty="0">
                <a:solidFill>
                  <a:srgbClr val="333333"/>
                </a:solidFill>
                <a:highlight>
                  <a:schemeClr val="lt1"/>
                </a:highlight>
                <a:latin typeface="Times New Roman" panose="02020603050405020304" pitchFamily="18" charset="0"/>
                <a:ea typeface="Comic Sans MS"/>
                <a:cs typeface="Times New Roman" panose="02020603050405020304" pitchFamily="18" charset="0"/>
                <a:sym typeface="Comic Sans MS"/>
              </a:rPr>
              <a:t>Bayes classifier</a:t>
            </a:r>
          </a:p>
          <a:p>
            <a:pPr marL="914400" lvl="1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500"/>
              <a:buFont typeface="Comic Sans MS"/>
              <a:buChar char="○"/>
            </a:pPr>
            <a:r>
              <a:rPr lang="en-US" sz="1500" dirty="0">
                <a:solidFill>
                  <a:srgbClr val="333333"/>
                </a:solidFill>
                <a:highlight>
                  <a:schemeClr val="lt1"/>
                </a:highlight>
                <a:latin typeface="Times New Roman" panose="02020603050405020304" pitchFamily="18" charset="0"/>
                <a:ea typeface="Comic Sans MS"/>
                <a:cs typeface="Times New Roman" panose="02020603050405020304" pitchFamily="18" charset="0"/>
                <a:sym typeface="Comic Sans MS"/>
              </a:rPr>
              <a:t>KNN 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21AC287-DA6B-64C9-D2D0-E0F78D7DE2DF}"/>
              </a:ext>
            </a:extLst>
          </p:cNvPr>
          <p:cNvSpPr txBox="1"/>
          <p:nvPr/>
        </p:nvSpPr>
        <p:spPr>
          <a:xfrm>
            <a:off x="215153" y="523357"/>
            <a:ext cx="8421701" cy="48090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0850">
              <a:lnSpc>
                <a:spcPct val="150000"/>
              </a:lnSpc>
              <a:buClr>
                <a:srgbClr val="333333"/>
              </a:buClr>
              <a:buSzPts val="1900"/>
            </a:pPr>
            <a:r>
              <a:rPr lang="en-US" altLang="zh-CN" sz="1500" b="1" dirty="0">
                <a:solidFill>
                  <a:srgbClr val="333333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Comic Sans MS"/>
                <a:cs typeface="Times New Roman" panose="02020603050405020304" pitchFamily="18" charset="0"/>
                <a:sym typeface="Comic Sans MS"/>
              </a:rPr>
              <a:t>Random forest: </a:t>
            </a:r>
          </a:p>
          <a:p>
            <a:pPr marL="450850">
              <a:lnSpc>
                <a:spcPct val="150000"/>
              </a:lnSpc>
              <a:buClr>
                <a:srgbClr val="333333"/>
              </a:buClr>
              <a:buSzPts val="1900"/>
            </a:pPr>
            <a:r>
              <a:rPr lang="en-US" altLang="zh-CN" sz="1500" dirty="0">
                <a:solidFill>
                  <a:srgbClr val="333333"/>
                </a:solidFill>
                <a:highlight>
                  <a:schemeClr val="lt1"/>
                </a:highlight>
                <a:latin typeface="Times New Roman" panose="02020603050405020304" pitchFamily="18" charset="0"/>
                <a:ea typeface="Comic Sans MS"/>
                <a:cs typeface="Times New Roman" panose="02020603050405020304" pitchFamily="18" charset="0"/>
                <a:sym typeface="Comic Sans MS"/>
              </a:rPr>
              <a:t>Different classifiers overfit the data in a different way, </a:t>
            </a:r>
          </a:p>
          <a:p>
            <a:pPr marL="450850">
              <a:lnSpc>
                <a:spcPct val="150000"/>
              </a:lnSpc>
              <a:buClr>
                <a:srgbClr val="333333"/>
              </a:buClr>
              <a:buSzPts val="1900"/>
            </a:pPr>
            <a:r>
              <a:rPr lang="en-US" altLang="zh-CN" sz="1500" dirty="0">
                <a:solidFill>
                  <a:srgbClr val="333333"/>
                </a:solidFill>
                <a:highlight>
                  <a:schemeClr val="lt1"/>
                </a:highlight>
                <a:latin typeface="Times New Roman" panose="02020603050405020304" pitchFamily="18" charset="0"/>
                <a:ea typeface="Comic Sans MS"/>
                <a:cs typeface="Times New Roman" panose="02020603050405020304" pitchFamily="18" charset="0"/>
                <a:sym typeface="Comic Sans MS"/>
              </a:rPr>
              <a:t>and through voting those differences are </a:t>
            </a:r>
            <a:r>
              <a:rPr lang="en-US" altLang="zh-CN" sz="1500" b="1" dirty="0">
                <a:solidFill>
                  <a:srgbClr val="333333"/>
                </a:solidFill>
                <a:highlight>
                  <a:schemeClr val="lt1"/>
                </a:highlight>
                <a:latin typeface="Times New Roman" panose="02020603050405020304" pitchFamily="18" charset="0"/>
                <a:ea typeface="Comic Sans MS"/>
                <a:cs typeface="Times New Roman" panose="02020603050405020304" pitchFamily="18" charset="0"/>
                <a:sym typeface="Comic Sans MS"/>
              </a:rPr>
              <a:t>averaged out.</a:t>
            </a:r>
          </a:p>
          <a:p>
            <a:pPr marL="10795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900"/>
            </a:pPr>
            <a:r>
              <a:rPr lang="en-US" altLang="zh-CN" sz="1500" b="1" dirty="0">
                <a:solidFill>
                  <a:srgbClr val="333333"/>
                </a:solidFill>
                <a:highlight>
                  <a:schemeClr val="lt1"/>
                </a:highlight>
                <a:latin typeface="Times New Roman" panose="02020603050405020304" pitchFamily="18" charset="0"/>
                <a:ea typeface="Comic Sans MS"/>
                <a:cs typeface="Times New Roman" panose="02020603050405020304" pitchFamily="18" charset="0"/>
                <a:sym typeface="Comic Sans MS"/>
              </a:rPr>
              <a:t>      </a:t>
            </a:r>
          </a:p>
          <a:p>
            <a:pPr marL="450850">
              <a:lnSpc>
                <a:spcPct val="150000"/>
              </a:lnSpc>
              <a:buClr>
                <a:srgbClr val="333333"/>
              </a:buClr>
              <a:buSzPts val="1900"/>
            </a:pPr>
            <a:endParaRPr lang="en-US" altLang="zh-CN" sz="1500" b="1" dirty="0">
              <a:solidFill>
                <a:srgbClr val="333333"/>
              </a:solidFill>
              <a:highlight>
                <a:srgbClr val="FFFFFF"/>
              </a:highlight>
              <a:latin typeface="Times New Roman" panose="02020603050405020304" pitchFamily="18" charset="0"/>
              <a:ea typeface="Comic Sans MS"/>
              <a:cs typeface="Times New Roman" panose="02020603050405020304" pitchFamily="18" charset="0"/>
              <a:sym typeface="Comic Sans MS"/>
            </a:endParaRPr>
          </a:p>
          <a:p>
            <a:pPr marL="450850">
              <a:lnSpc>
                <a:spcPct val="150000"/>
              </a:lnSpc>
              <a:buClr>
                <a:srgbClr val="333333"/>
              </a:buClr>
              <a:buSzPts val="1900"/>
            </a:pPr>
            <a:endParaRPr lang="en-US" altLang="zh-CN" sz="1500" b="1" dirty="0">
              <a:solidFill>
                <a:srgbClr val="333333"/>
              </a:solidFill>
              <a:highlight>
                <a:srgbClr val="FFFFFF"/>
              </a:highlight>
              <a:latin typeface="Times New Roman" panose="02020603050405020304" pitchFamily="18" charset="0"/>
              <a:ea typeface="Comic Sans MS"/>
              <a:cs typeface="Times New Roman" panose="02020603050405020304" pitchFamily="18" charset="0"/>
              <a:sym typeface="Comic Sans MS"/>
            </a:endParaRPr>
          </a:p>
          <a:p>
            <a:pPr marL="450850">
              <a:lnSpc>
                <a:spcPct val="150000"/>
              </a:lnSpc>
              <a:buClr>
                <a:srgbClr val="333333"/>
              </a:buClr>
              <a:buSzPts val="1900"/>
            </a:pPr>
            <a:r>
              <a:rPr lang="en-US" altLang="zh-CN" sz="1500" b="1" dirty="0">
                <a:solidFill>
                  <a:srgbClr val="333333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Comic Sans MS"/>
                <a:cs typeface="Times New Roman" panose="02020603050405020304" pitchFamily="18" charset="0"/>
                <a:sym typeface="Comic Sans MS"/>
              </a:rPr>
              <a:t>Neural Network</a:t>
            </a:r>
          </a:p>
          <a:p>
            <a:pPr marL="450850">
              <a:lnSpc>
                <a:spcPct val="150000"/>
              </a:lnSpc>
              <a:buClr>
                <a:srgbClr val="333333"/>
              </a:buClr>
              <a:buSzPts val="1900"/>
            </a:pPr>
            <a:r>
              <a:rPr lang="en-US" sz="15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They consist of interconnected nodes or neurons that process and transmit </a:t>
            </a:r>
          </a:p>
          <a:p>
            <a:pPr marL="450850">
              <a:lnSpc>
                <a:spcPct val="150000"/>
              </a:lnSpc>
              <a:buClr>
                <a:srgbClr val="333333"/>
              </a:buClr>
              <a:buSzPts val="1900"/>
            </a:pPr>
            <a:r>
              <a:rPr lang="en-US" sz="15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information to make a prediction or decision.</a:t>
            </a:r>
            <a:r>
              <a:rPr lang="en-US" sz="1500" b="1" dirty="0">
                <a:solidFill>
                  <a:srgbClr val="333333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Comic Sans MS"/>
              </a:rPr>
              <a:t> </a:t>
            </a:r>
            <a:r>
              <a:rPr lang="en-US" sz="15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neural network typically </a:t>
            </a:r>
          </a:p>
          <a:p>
            <a:pPr marL="450850">
              <a:lnSpc>
                <a:spcPct val="150000"/>
              </a:lnSpc>
              <a:buClr>
                <a:srgbClr val="333333"/>
              </a:buClr>
              <a:buSzPts val="1900"/>
            </a:pPr>
            <a:r>
              <a:rPr lang="en-US" sz="15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Consists of multiple layers, including an input layer, one or more hidden layers, </a:t>
            </a:r>
          </a:p>
          <a:p>
            <a:pPr marL="450850">
              <a:lnSpc>
                <a:spcPct val="150000"/>
              </a:lnSpc>
              <a:buClr>
                <a:srgbClr val="333333"/>
              </a:buClr>
              <a:buSzPts val="1900"/>
            </a:pPr>
            <a:r>
              <a:rPr lang="en-US" sz="15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an output layer.</a:t>
            </a:r>
            <a:endParaRPr lang="en-US" altLang="zh-CN" sz="1500" b="1" dirty="0">
              <a:solidFill>
                <a:srgbClr val="333333"/>
              </a:solidFill>
              <a:highlight>
                <a:srgbClr val="FFFFFF"/>
              </a:highlight>
              <a:latin typeface="Times New Roman" panose="02020603050405020304" pitchFamily="18" charset="0"/>
              <a:ea typeface="Comic Sans MS"/>
              <a:cs typeface="Times New Roman" panose="02020603050405020304" pitchFamily="18" charset="0"/>
              <a:sym typeface="Comic Sans MS"/>
            </a:endParaRPr>
          </a:p>
          <a:p>
            <a:pPr marL="450850">
              <a:lnSpc>
                <a:spcPct val="150000"/>
              </a:lnSpc>
              <a:buClr>
                <a:srgbClr val="333333"/>
              </a:buClr>
              <a:buSzPts val="1900"/>
            </a:pPr>
            <a:endParaRPr lang="en-US" altLang="zh-CN" sz="1500" b="1" dirty="0">
              <a:solidFill>
                <a:srgbClr val="333333"/>
              </a:solidFill>
              <a:highlight>
                <a:srgbClr val="FFFFFF"/>
              </a:highlight>
              <a:latin typeface="Times New Roman" panose="02020603050405020304" pitchFamily="18" charset="0"/>
              <a:ea typeface="Comic Sans MS"/>
              <a:cs typeface="Times New Roman" panose="02020603050405020304" pitchFamily="18" charset="0"/>
              <a:sym typeface="Comic Sans MS"/>
            </a:endParaRPr>
          </a:p>
          <a:p>
            <a:pPr marL="450850">
              <a:lnSpc>
                <a:spcPct val="150000"/>
              </a:lnSpc>
              <a:buClr>
                <a:srgbClr val="333333"/>
              </a:buClr>
              <a:buSzPts val="1900"/>
            </a:pPr>
            <a:endParaRPr lang="en-US" altLang="zh-CN" sz="1500" b="1" dirty="0">
              <a:solidFill>
                <a:srgbClr val="333333"/>
              </a:solidFill>
              <a:highlight>
                <a:srgbClr val="FFFFFF"/>
              </a:highlight>
              <a:latin typeface="Times New Roman" panose="02020603050405020304" pitchFamily="18" charset="0"/>
              <a:ea typeface="Comic Sans MS"/>
              <a:cs typeface="Times New Roman" panose="02020603050405020304" pitchFamily="18" charset="0"/>
              <a:sym typeface="Comic Sans MS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Google Shape;493;p46">
            <a:extLst>
              <a:ext uri="{FF2B5EF4-FFF2-40B4-BE49-F238E27FC236}">
                <a16:creationId xmlns:a16="http://schemas.microsoft.com/office/drawing/2014/main" id="{E3F26DE5-AFCC-CA57-90B1-7872D2C78F8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0307" y="375556"/>
            <a:ext cx="2038324" cy="165302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8" name="Picture 2" descr="Artificial neural network - Wikipedia">
            <a:extLst>
              <a:ext uri="{FF2B5EF4-FFF2-40B4-BE49-F238E27FC236}">
                <a16:creationId xmlns:a16="http://schemas.microsoft.com/office/drawing/2014/main" id="{B11A629B-90C5-21BD-B132-DD9AF6E05B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6474" y="2973721"/>
            <a:ext cx="1408379" cy="1344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0293EC59E7FC469077A96917263650" ma:contentTypeVersion="7" ma:contentTypeDescription="Create a new document." ma:contentTypeScope="" ma:versionID="f4c655525ded2b44bb69932ecb746779">
  <xsd:schema xmlns:xsd="http://www.w3.org/2001/XMLSchema" xmlns:xs="http://www.w3.org/2001/XMLSchema" xmlns:p="http://schemas.microsoft.com/office/2006/metadata/properties" xmlns:ns3="6118f75b-8b8c-41e9-b025-9b10c9c59a27" xmlns:ns4="f9eed7e1-296d-4ccc-8c52-fb65a9713bb1" targetNamespace="http://schemas.microsoft.com/office/2006/metadata/properties" ma:root="true" ma:fieldsID="30b5bc087eb307eedb8c47180fc271e1" ns3:_="" ns4:_="">
    <xsd:import namespace="6118f75b-8b8c-41e9-b025-9b10c9c59a27"/>
    <xsd:import namespace="f9eed7e1-296d-4ccc-8c52-fb65a9713bb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18f75b-8b8c-41e9-b025-9b10c9c59a2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eed7e1-296d-4ccc-8c52-fb65a9713bb1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6118f75b-8b8c-41e9-b025-9b10c9c59a27" xsi:nil="true"/>
  </documentManagement>
</p:properties>
</file>

<file path=customXml/itemProps1.xml><?xml version="1.0" encoding="utf-8"?>
<ds:datastoreItem xmlns:ds="http://schemas.openxmlformats.org/officeDocument/2006/customXml" ds:itemID="{DB44DB79-CC4E-42E8-9780-CE23A2AC39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118f75b-8b8c-41e9-b025-9b10c9c59a27"/>
    <ds:schemaRef ds:uri="f9eed7e1-296d-4ccc-8c52-fb65a9713bb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555D95D-7FF0-4424-93BC-F58A9DF18D4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52D37D-2566-4BAE-9F0C-97A1F89C1575}">
  <ds:schemaRefs>
    <ds:schemaRef ds:uri="http://purl.org/dc/terms/"/>
    <ds:schemaRef ds:uri="6118f75b-8b8c-41e9-b025-9b10c9c59a27"/>
    <ds:schemaRef ds:uri="http://purl.org/dc/dcmitype/"/>
    <ds:schemaRef ds:uri="http://schemas.microsoft.com/office/infopath/2007/PartnerControls"/>
    <ds:schemaRef ds:uri="f9eed7e1-296d-4ccc-8c52-fb65a9713bb1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677</Words>
  <Application>Microsoft Office PowerPoint</Application>
  <PresentationFormat>On-screen Show (16:9)</PresentationFormat>
  <Paragraphs>105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Comic Sans MS</vt:lpstr>
      <vt:lpstr>Söhne</vt:lpstr>
      <vt:lpstr>Times New Roman</vt:lpstr>
      <vt:lpstr>Simple Light</vt:lpstr>
      <vt:lpstr>Repeat Buyers Prediction</vt:lpstr>
      <vt:lpstr>Agenda</vt:lpstr>
      <vt:lpstr>Background and Goals</vt:lpstr>
      <vt:lpstr>Data Interpretation </vt:lpstr>
      <vt:lpstr>Data Visualization</vt:lpstr>
      <vt:lpstr>Feature Engineering</vt:lpstr>
      <vt:lpstr>Feature Ranking </vt:lpstr>
      <vt:lpstr>Model Predictivity  Split Data</vt:lpstr>
      <vt:lpstr>PowerPoint Presentation</vt:lpstr>
      <vt:lpstr>PowerPoint Presentation</vt:lpstr>
      <vt:lpstr>Performance on unseen tasks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Repeat Buyers Prediction</dc:title>
  <dc:creator>Diksha Nitin Patil</dc:creator>
  <cp:lastModifiedBy>Diksha Nitin Patil</cp:lastModifiedBy>
  <cp:revision>4</cp:revision>
  <dcterms:modified xsi:type="dcterms:W3CDTF">2023-05-02T05:43:47Z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0x010100CD0293EC59E7FC469077A96917263650</vt:lpwstr>
  </property>
</Properties>
</file>