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Inconsolata"/>
      <p:regular r:id="rId29"/>
      <p:bold r:id="rId30"/>
    </p:embeddedFont>
    <p:embeddedFont>
      <p:font typeface="Lato"/>
      <p:regular r:id="rId31"/>
      <p:bold r:id="rId32"/>
      <p:italic r:id="rId33"/>
      <p:boldItalic r:id="rId34"/>
    </p:embeddedFont>
    <p:embeddedFont>
      <p:font typeface="Helvetica Neue Ligh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Inconsolat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regular.fntdata"/><Relationship Id="rId30" Type="http://schemas.openxmlformats.org/officeDocument/2006/relationships/font" Target="fonts/Inconsolata-bold.fntdata"/><Relationship Id="rId11" Type="http://schemas.openxmlformats.org/officeDocument/2006/relationships/slide" Target="slides/slide7.xml"/><Relationship Id="rId33" Type="http://schemas.openxmlformats.org/officeDocument/2006/relationships/font" Target="fonts/Lato-italic.fntdata"/><Relationship Id="rId10" Type="http://schemas.openxmlformats.org/officeDocument/2006/relationships/slide" Target="slides/slide6.xml"/><Relationship Id="rId32" Type="http://schemas.openxmlformats.org/officeDocument/2006/relationships/font" Target="fonts/Lato-bold.fntdata"/><Relationship Id="rId13" Type="http://schemas.openxmlformats.org/officeDocument/2006/relationships/slide" Target="slides/slide9.xml"/><Relationship Id="rId35" Type="http://schemas.openxmlformats.org/officeDocument/2006/relationships/font" Target="fonts/HelveticaNeueLight-regular.fntdata"/><Relationship Id="rId12" Type="http://schemas.openxmlformats.org/officeDocument/2006/relationships/slide" Target="slides/slide8.xml"/><Relationship Id="rId34" Type="http://schemas.openxmlformats.org/officeDocument/2006/relationships/font" Target="fonts/Lato-boldItalic.fntdata"/><Relationship Id="rId15" Type="http://schemas.openxmlformats.org/officeDocument/2006/relationships/slide" Target="slides/slide11.xml"/><Relationship Id="rId37" Type="http://schemas.openxmlformats.org/officeDocument/2006/relationships/font" Target="fonts/HelveticaNeueLight-italic.fntdata"/><Relationship Id="rId14" Type="http://schemas.openxmlformats.org/officeDocument/2006/relationships/slide" Target="slides/slide10.xml"/><Relationship Id="rId36" Type="http://schemas.openxmlformats.org/officeDocument/2006/relationships/font" Target="fonts/HelveticaNeueLight-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HelveticaNeueLight-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Lato"/>
                <a:ea typeface="Lato"/>
                <a:cs typeface="Lato"/>
                <a:sym typeface="Lato"/>
              </a:rPr>
              <a:t>Hello everyone, last day of conference, </a:t>
            </a:r>
            <a:r>
              <a:rPr lang="en-US" sz="1400">
                <a:latin typeface="Lato"/>
                <a:ea typeface="Lato"/>
                <a:cs typeface="Lato"/>
                <a:sym typeface="Lato"/>
              </a:rPr>
              <a:t>after</a:t>
            </a:r>
            <a:r>
              <a:rPr lang="en-US" sz="1400">
                <a:latin typeface="Lato"/>
                <a:ea typeface="Lato"/>
                <a:cs typeface="Lato"/>
                <a:sym typeface="Lato"/>
              </a:rPr>
              <a:t> lunch talk and you guys still showed up you guys must be real geeks.  Fact about post lunch talk is some of  you are bound to fall asleep. But I’ll try to finish it before you start dozing off.</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Before starting the talk, I want to thank OSS team, who have provided me this podium to talk and to hide my shaking legs from you people.</a:t>
            </a:r>
            <a:endParaRPr sz="1400">
              <a:latin typeface="Lato"/>
              <a:ea typeface="Lato"/>
              <a:cs typeface="Lato"/>
              <a:sym typeface="Lato"/>
            </a:endParaRPr>
          </a:p>
        </p:txBody>
      </p:sp>
      <p:sp>
        <p:nvSpPr>
          <p:cNvPr id="34" name="Google Shape;3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492bcc98f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Lato"/>
                <a:ea typeface="Lato"/>
                <a:cs typeface="Lato"/>
                <a:sym typeface="Lato"/>
              </a:rPr>
              <a:t>Let’s discuss </a:t>
            </a:r>
            <a:r>
              <a:rPr lang="en-US" sz="1400">
                <a:latin typeface="Lato"/>
                <a:ea typeface="Lato"/>
                <a:cs typeface="Lato"/>
                <a:sym typeface="Lato"/>
              </a:rPr>
              <a:t>what</a:t>
            </a:r>
            <a:r>
              <a:rPr lang="en-US" sz="1400">
                <a:latin typeface="Lato"/>
                <a:ea typeface="Lato"/>
                <a:cs typeface="Lato"/>
                <a:sym typeface="Lato"/>
              </a:rPr>
              <a:t> </a:t>
            </a:r>
            <a:r>
              <a:rPr lang="en-US" sz="1400">
                <a:latin typeface="Lato"/>
                <a:ea typeface="Lato"/>
                <a:cs typeface="Lato"/>
                <a:sym typeface="Lato"/>
              </a:rPr>
              <a:t>happened</a:t>
            </a:r>
            <a:r>
              <a:rPr lang="en-US" sz="1400">
                <a:latin typeface="Lato"/>
                <a:ea typeface="Lato"/>
                <a:cs typeface="Lato"/>
                <a:sym typeface="Lato"/>
              </a:rPr>
              <a:t> in demo.</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How did we do this?</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Basically a virtual cluster is a control </a:t>
            </a:r>
            <a:r>
              <a:rPr lang="en-US" sz="1400">
                <a:latin typeface="Lato"/>
                <a:ea typeface="Lato"/>
                <a:cs typeface="Lato"/>
                <a:sym typeface="Lato"/>
              </a:rPr>
              <a:t>plane running in another cluster.</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So as we know control plane consist of API server, data store, controller manager and scheduler.</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Then this control plane is responsible for managing the workloads.</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Workload is basically pods running in Namespaces.</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As a user we only talk with API server, that is our only point of communication.</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So what vcluster does is it spins up API server and some other components as pods in namespace.</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p:txBody>
      </p:sp>
      <p:sp>
        <p:nvSpPr>
          <p:cNvPr id="133" name="Google Shape;133;g1492bcc98f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492bcc98ff_0_2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Lato"/>
                <a:ea typeface="Lato"/>
                <a:cs typeface="Lato"/>
                <a:sym typeface="Lato"/>
              </a:rPr>
              <a:t>So now when we connect to virtual cluster we connect to the API </a:t>
            </a:r>
            <a:r>
              <a:rPr lang="en-US" sz="1400">
                <a:latin typeface="Lato"/>
                <a:ea typeface="Lato"/>
                <a:cs typeface="Lato"/>
                <a:sym typeface="Lato"/>
              </a:rPr>
              <a:t>server</a:t>
            </a:r>
            <a:r>
              <a:rPr lang="en-US" sz="1400">
                <a:latin typeface="Lato"/>
                <a:ea typeface="Lato"/>
                <a:cs typeface="Lato"/>
                <a:sym typeface="Lato"/>
              </a:rPr>
              <a:t> </a:t>
            </a:r>
            <a:r>
              <a:rPr lang="en-US" sz="1400">
                <a:latin typeface="Lato"/>
                <a:ea typeface="Lato"/>
                <a:cs typeface="Lato"/>
                <a:sym typeface="Lato"/>
              </a:rPr>
              <a:t>running</a:t>
            </a:r>
            <a:r>
              <a:rPr lang="en-US" sz="1400">
                <a:latin typeface="Lato"/>
                <a:ea typeface="Lato"/>
                <a:cs typeface="Lato"/>
                <a:sym typeface="Lato"/>
              </a:rPr>
              <a:t> in the pod.</a:t>
            </a:r>
            <a:endParaRPr sz="1400">
              <a:latin typeface="Lato"/>
              <a:ea typeface="Lato"/>
              <a:cs typeface="Lato"/>
              <a:sym typeface="Lato"/>
            </a:endParaRPr>
          </a:p>
        </p:txBody>
      </p:sp>
      <p:sp>
        <p:nvSpPr>
          <p:cNvPr id="161" name="Google Shape;161;g1492bcc98ff_0_2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492bcc98ff_0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Lato"/>
                <a:ea typeface="Lato"/>
                <a:cs typeface="Lato"/>
                <a:sym typeface="Lato"/>
              </a:rPr>
              <a:t>Let’s look at this from the architecture </a:t>
            </a:r>
            <a:r>
              <a:rPr lang="en-US" sz="1400">
                <a:latin typeface="Lato"/>
                <a:ea typeface="Lato"/>
                <a:cs typeface="Lato"/>
                <a:sym typeface="Lato"/>
              </a:rPr>
              <a:t>perspective.</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virtual cluster mainly has 2 components. A statefulset and service.</a:t>
            </a:r>
            <a:endParaRPr sz="1400">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The statefulset creates a pod where virtual lcuster lives in.</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This pod has 2 continaters, one is running a control plane, consist of API server, data store and controller manager, and other one is a syncer.</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US" sz="1400">
                <a:latin typeface="Lato"/>
                <a:ea typeface="Lato"/>
                <a:cs typeface="Lato"/>
                <a:sym typeface="Lato"/>
              </a:rPr>
              <a:t>So when user connects to the vcluster it connects to the vlcuster’s API server through vcluster service, this is a k8s service in host namespace so you can expose it via ingress or LB.</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and this control plane is CNCF certified that means it passes all the conformance tests and works exactly as regular cluster.</a:t>
            </a:r>
            <a:endParaRPr sz="1400">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400">
              <a:latin typeface="Lato"/>
              <a:ea typeface="Lato"/>
              <a:cs typeface="Lato"/>
              <a:sym typeface="Lato"/>
            </a:endParaRPr>
          </a:p>
        </p:txBody>
      </p:sp>
      <p:sp>
        <p:nvSpPr>
          <p:cNvPr id="190" name="Google Shape;190;g1492bcc98ff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5085414e54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Lato"/>
                <a:ea typeface="Lato"/>
                <a:cs typeface="Lato"/>
                <a:sym typeface="Lato"/>
              </a:rPr>
              <a:t>Let’s look at the workload creation.</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So when user creates a namespace, it is created in virtual cluster i.e it creates an entry in virtual cluster’s data store</a:t>
            </a:r>
            <a:endParaRPr sz="1400">
              <a:latin typeface="Lato"/>
              <a:ea typeface="Lato"/>
              <a:cs typeface="Lato"/>
              <a:sym typeface="Lato"/>
            </a:endParaRPr>
          </a:p>
        </p:txBody>
      </p:sp>
      <p:sp>
        <p:nvSpPr>
          <p:cNvPr id="214" name="Google Shape;214;g15085414e54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492bcc98ff_0_1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Lato"/>
                <a:ea typeface="Lato"/>
                <a:cs typeface="Lato"/>
                <a:sym typeface="Lato"/>
              </a:rPr>
              <a:t>similarly</a:t>
            </a:r>
            <a:r>
              <a:rPr lang="en-US" sz="1400">
                <a:latin typeface="Lato"/>
                <a:ea typeface="Lato"/>
                <a:cs typeface="Lato"/>
                <a:sym typeface="Lato"/>
              </a:rPr>
              <a:t> when user creates </a:t>
            </a:r>
            <a:r>
              <a:rPr lang="en-US" sz="1400">
                <a:latin typeface="Lato"/>
                <a:ea typeface="Lato"/>
                <a:cs typeface="Lato"/>
                <a:sym typeface="Lato"/>
              </a:rPr>
              <a:t>deployment</a:t>
            </a:r>
            <a:r>
              <a:rPr lang="en-US" sz="1400">
                <a:latin typeface="Lato"/>
                <a:ea typeface="Lato"/>
                <a:cs typeface="Lato"/>
                <a:sym typeface="Lato"/>
              </a:rPr>
              <a:t> it </a:t>
            </a:r>
            <a:r>
              <a:rPr lang="en-US" sz="1400">
                <a:latin typeface="Lato"/>
                <a:ea typeface="Lato"/>
                <a:cs typeface="Lato"/>
                <a:sym typeface="Lato"/>
              </a:rPr>
              <a:t>creates</a:t>
            </a:r>
            <a:r>
              <a:rPr lang="en-US" sz="1400">
                <a:latin typeface="Lato"/>
                <a:ea typeface="Lato"/>
                <a:cs typeface="Lato"/>
                <a:sym typeface="Lato"/>
              </a:rPr>
              <a:t> the entry of deployment and pods in data store.</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Now you must’ve </a:t>
            </a:r>
            <a:r>
              <a:rPr lang="en-US" sz="1400">
                <a:latin typeface="Lato"/>
                <a:ea typeface="Lato"/>
                <a:cs typeface="Lato"/>
                <a:sym typeface="Lato"/>
              </a:rPr>
              <a:t>noticed</a:t>
            </a:r>
            <a:r>
              <a:rPr lang="en-US" sz="1400">
                <a:latin typeface="Lato"/>
                <a:ea typeface="Lato"/>
                <a:cs typeface="Lato"/>
                <a:sym typeface="Lato"/>
              </a:rPr>
              <a:t> we do not have scheduler in the vcluster.</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and without scheduler the pod is a just an entry in data store.</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So here we’ve a syncer. </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This is what it makes vcluster truly virtual.</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What it essentially does is, it copies the pods from vcluster to underlying host cluster namespace and then host cluster scheduler schedules this pods on node.</a:t>
            </a:r>
            <a:endParaRPr sz="1400">
              <a:latin typeface="Lato"/>
              <a:ea typeface="Lato"/>
              <a:cs typeface="Lato"/>
              <a:sym typeface="Lato"/>
            </a:endParaRPr>
          </a:p>
        </p:txBody>
      </p:sp>
      <p:sp>
        <p:nvSpPr>
          <p:cNvPr id="236" name="Google Shape;236;g1492bcc98ff_0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492bcc98ff_0_2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1492bcc98ff_0_2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97fe49d07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Lato"/>
                <a:ea typeface="Lato"/>
                <a:cs typeface="Lato"/>
                <a:sym typeface="Lato"/>
              </a:rPr>
              <a:t>virtual cluster essentially  is a k8s cluster, so we can have multiple namespaces and workloads </a:t>
            </a:r>
            <a:r>
              <a:rPr lang="en-US" sz="1400">
                <a:latin typeface="Lato"/>
                <a:ea typeface="Lato"/>
                <a:cs typeface="Lato"/>
                <a:sym typeface="Lato"/>
              </a:rPr>
              <a:t>in</a:t>
            </a:r>
            <a:r>
              <a:rPr lang="en-US" sz="1400">
                <a:latin typeface="Lato"/>
                <a:ea typeface="Lato"/>
                <a:cs typeface="Lato"/>
                <a:sym typeface="Lato"/>
              </a:rPr>
              <a:t> them</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what happens if we create same name workload in different namespaces?</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Does the underlying host cluster namespace runs into pod name </a:t>
            </a:r>
            <a:r>
              <a:rPr lang="en-US" sz="1400">
                <a:latin typeface="Lato"/>
                <a:ea typeface="Lato"/>
                <a:cs typeface="Lato"/>
                <a:sym typeface="Lato"/>
              </a:rPr>
              <a:t>conflicts?</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So the answer is NO.</a:t>
            </a:r>
            <a:endParaRPr sz="1400">
              <a:latin typeface="Lato"/>
              <a:ea typeface="Lato"/>
              <a:cs typeface="Lato"/>
              <a:sym typeface="Lato"/>
            </a:endParaRPr>
          </a:p>
        </p:txBody>
      </p:sp>
      <p:sp>
        <p:nvSpPr>
          <p:cNvPr id="281" name="Google Shape;281;g1397fe49d07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397fe49d0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Lato"/>
                <a:ea typeface="Lato"/>
                <a:cs typeface="Lato"/>
                <a:sym typeface="Lato"/>
              </a:rPr>
              <a:t>vcluster before syncing resources down changes the names.</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It </a:t>
            </a:r>
            <a:r>
              <a:rPr lang="en-US" sz="1400">
                <a:latin typeface="Lato"/>
                <a:ea typeface="Lato"/>
                <a:cs typeface="Lato"/>
                <a:sym typeface="Lato"/>
              </a:rPr>
              <a:t>follows</a:t>
            </a:r>
            <a:r>
              <a:rPr lang="en-US" sz="1400">
                <a:latin typeface="Lato"/>
                <a:ea typeface="Lato"/>
                <a:cs typeface="Lato"/>
                <a:sym typeface="Lato"/>
              </a:rPr>
              <a:t> certain pattern.</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The first part of the name is the name of the resource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and then the namespace name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and the last part is virtual cluster’s name,</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because we can create multiple virtual clusters inside one host namespace.</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p:txBody>
      </p:sp>
      <p:sp>
        <p:nvSpPr>
          <p:cNvPr id="308" name="Google Shape;308;g1397fe49d0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5085414e54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Lato"/>
                <a:ea typeface="Lato"/>
                <a:cs typeface="Lato"/>
                <a:sym typeface="Lato"/>
              </a:rPr>
              <a:t>Syncer only syncs what is necessary for pod to run,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like mounted configmaps,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secrets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pv and pvc,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services,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endpoints. </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and it does not sync higher level resources like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deployments,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statefulsets</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daemonsets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and CRDs</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syncer syncs back the status of each object to the </a:t>
            </a:r>
            <a:r>
              <a:rPr lang="en-US" sz="1400">
                <a:latin typeface="Lato"/>
                <a:ea typeface="Lato"/>
                <a:cs typeface="Lato"/>
                <a:sym typeface="Lato"/>
              </a:rPr>
              <a:t>respective</a:t>
            </a:r>
            <a:r>
              <a:rPr lang="en-US" sz="1400">
                <a:latin typeface="Lato"/>
                <a:ea typeface="Lato"/>
                <a:cs typeface="Lato"/>
                <a:sym typeface="Lato"/>
              </a:rPr>
              <a:t> virtual cluster object</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there are so many other resources that can be enabled or disabled to sync using sync flag or using a config file. </a:t>
            </a:r>
            <a:endParaRPr sz="1400">
              <a:latin typeface="Lato"/>
              <a:ea typeface="Lato"/>
              <a:cs typeface="Lato"/>
              <a:sym typeface="Lato"/>
            </a:endParaRPr>
          </a:p>
        </p:txBody>
      </p:sp>
      <p:sp>
        <p:nvSpPr>
          <p:cNvPr id="335" name="Google Shape;335;g15085414e54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492bcc98ff_0_1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Lato"/>
                <a:ea typeface="Lato"/>
                <a:cs typeface="Lato"/>
                <a:sym typeface="Lato"/>
              </a:rPr>
              <a:t>This is the same virtual cluster we created in last demo</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the pod vc1 is running and has 2 containers, control plane and syncer</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now we connect to our virtual cluster</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we create nginx deployment </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and we can see the pod is in running state..</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now we disconnect and see the pod is scheduled in host namespace with altered name. </a:t>
            </a:r>
            <a:endParaRPr sz="1400">
              <a:latin typeface="Lato"/>
              <a:ea typeface="Lato"/>
              <a:cs typeface="Lato"/>
              <a:sym typeface="Lato"/>
            </a:endParaRPr>
          </a:p>
        </p:txBody>
      </p:sp>
      <p:sp>
        <p:nvSpPr>
          <p:cNvPr id="347" name="Google Shape;347;g1492bcc98ff_0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Lato"/>
                <a:ea typeface="Lato"/>
                <a:cs typeface="Lato"/>
                <a:sym typeface="Lato"/>
              </a:rPr>
              <a:t>Little </a:t>
            </a:r>
            <a:r>
              <a:rPr lang="en-US" sz="1400">
                <a:latin typeface="Lato"/>
                <a:ea typeface="Lato"/>
                <a:cs typeface="Lato"/>
                <a:sym typeface="Lato"/>
              </a:rPr>
              <a:t>disclaimer, t</a:t>
            </a:r>
            <a:r>
              <a:rPr lang="en-US" sz="1400">
                <a:latin typeface="Lato"/>
                <a:ea typeface="Lato"/>
                <a:cs typeface="Lato"/>
                <a:sym typeface="Lato"/>
              </a:rPr>
              <a:t>his is my first </a:t>
            </a:r>
            <a:r>
              <a:rPr lang="en-US" sz="1400">
                <a:latin typeface="Lato"/>
                <a:ea typeface="Lato"/>
                <a:cs typeface="Lato"/>
                <a:sym typeface="Lato"/>
              </a:rPr>
              <a:t>attempt</a:t>
            </a:r>
            <a:r>
              <a:rPr lang="en-US" sz="1400">
                <a:latin typeface="Lato"/>
                <a:ea typeface="Lato"/>
                <a:cs typeface="Lato"/>
                <a:sym typeface="Lato"/>
              </a:rPr>
              <a:t> to become a conference speaker, so I might fumble in between so just bare with me for a while.</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Before </a:t>
            </a:r>
            <a:r>
              <a:rPr lang="en-US" sz="1400">
                <a:latin typeface="Lato"/>
                <a:ea typeface="Lato"/>
                <a:cs typeface="Lato"/>
                <a:sym typeface="Lato"/>
              </a:rPr>
              <a:t>jumping</a:t>
            </a:r>
            <a:r>
              <a:rPr lang="en-US" sz="1400">
                <a:latin typeface="Lato"/>
                <a:ea typeface="Lato"/>
                <a:cs typeface="Lato"/>
                <a:sym typeface="Lato"/>
              </a:rPr>
              <a:t> to the talk little bit about me and my company.</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My name is Pratik. </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I’m a software engineer at Loft Labs.</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From my accent most of you must have already guessed I’m from India.</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but the company is based in USA and I work remotely from India.</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If you like the talk or interested in </a:t>
            </a:r>
            <a:r>
              <a:rPr lang="en-US" sz="1400">
                <a:latin typeface="Lato"/>
                <a:ea typeface="Lato"/>
                <a:cs typeface="Lato"/>
                <a:sym typeface="Lato"/>
              </a:rPr>
              <a:t>technology</a:t>
            </a:r>
            <a:r>
              <a:rPr lang="en-US" sz="1400">
                <a:latin typeface="Lato"/>
                <a:ea typeface="Lato"/>
                <a:cs typeface="Lato"/>
                <a:sym typeface="Lato"/>
              </a:rPr>
              <a:t> I work on or just for a casual conversation you can ping me on my </a:t>
            </a:r>
            <a:r>
              <a:rPr lang="en-US" sz="1400">
                <a:latin typeface="Lato"/>
                <a:ea typeface="Lato"/>
                <a:cs typeface="Lato"/>
                <a:sym typeface="Lato"/>
              </a:rPr>
              <a:t>social handles shown up here.</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At Loft we work at bunch of technologies.</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Loft is our commercial offering, it enables large companies to provide self serviced isolated namespaces to large number of teams or developers.</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At loft we work at bunch of different open source and cool projects.</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Our oldest project is DevSpace, which let’s you develop an application directly inside Kubernetes.</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It essentially a replacement for docker-compose, designed for K8S.</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Then Kiosk, is multi-tenancy extension for Kubernetes</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Then jsPolicy, it is a policy engine that lets you write policies in javascript or typescript.</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 And then there is a vcluster which we’re here to talk about.</a:t>
            </a:r>
            <a:endParaRPr sz="1400">
              <a:latin typeface="Lato"/>
              <a:ea typeface="Lato"/>
              <a:cs typeface="Lato"/>
              <a:sym typeface="Lato"/>
            </a:endParaRPr>
          </a:p>
        </p:txBody>
      </p:sp>
      <p:sp>
        <p:nvSpPr>
          <p:cNvPr id="42" name="Google Shape;4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5085414e54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Lato"/>
                <a:ea typeface="Lato"/>
                <a:cs typeface="Lato"/>
                <a:sym typeface="Lato"/>
              </a:rPr>
              <a:t>vcluster comes with lots of feature and we’re </a:t>
            </a:r>
            <a:r>
              <a:rPr lang="en-US" sz="1400">
                <a:latin typeface="Lato"/>
                <a:ea typeface="Lato"/>
                <a:cs typeface="Lato"/>
                <a:sym typeface="Lato"/>
              </a:rPr>
              <a:t>continuously</a:t>
            </a:r>
            <a:r>
              <a:rPr lang="en-US" sz="1400">
                <a:latin typeface="Lato"/>
                <a:ea typeface="Lato"/>
                <a:cs typeface="Lato"/>
                <a:sym typeface="Lato"/>
              </a:rPr>
              <a:t> </a:t>
            </a:r>
            <a:r>
              <a:rPr lang="en-US" sz="1400">
                <a:latin typeface="Lato"/>
                <a:ea typeface="Lato"/>
                <a:cs typeface="Lato"/>
                <a:sym typeface="Lato"/>
              </a:rPr>
              <a:t>working</a:t>
            </a:r>
            <a:r>
              <a:rPr lang="en-US" sz="1400">
                <a:latin typeface="Lato"/>
                <a:ea typeface="Lato"/>
                <a:cs typeface="Lato"/>
                <a:sym typeface="Lato"/>
              </a:rPr>
              <a:t> on adding new features on each release.</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Some of the key features are:</a:t>
            </a:r>
            <a:endParaRPr sz="1400">
              <a:latin typeface="Lato"/>
              <a:ea typeface="Lato"/>
              <a:cs typeface="Lato"/>
              <a:sym typeface="Lato"/>
            </a:endParaRPr>
          </a:p>
          <a:p>
            <a:pPr indent="-330200" lvl="0" marL="457200" rtl="0" algn="l">
              <a:spcBef>
                <a:spcPts val="0"/>
              </a:spcBef>
              <a:spcAft>
                <a:spcPts val="0"/>
              </a:spcAft>
              <a:buSzPts val="1600"/>
              <a:buFont typeface="Lato"/>
              <a:buChar char="-"/>
            </a:pPr>
            <a:r>
              <a:rPr lang="en-US" sz="1400">
                <a:latin typeface="Lato"/>
                <a:ea typeface="Lato"/>
                <a:cs typeface="Lato"/>
                <a:sym typeface="Lato"/>
              </a:rPr>
              <a:t>Isolation mode: When the virtual custer is run in this mode, </a:t>
            </a:r>
            <a:endParaRPr sz="1400">
              <a:latin typeface="Lato"/>
              <a:ea typeface="Lato"/>
              <a:cs typeface="Lato"/>
              <a:sym typeface="Lato"/>
            </a:endParaRPr>
          </a:p>
          <a:p>
            <a:pPr indent="-330200" lvl="1" marL="914400" rtl="0" algn="l">
              <a:spcBef>
                <a:spcPts val="0"/>
              </a:spcBef>
              <a:spcAft>
                <a:spcPts val="0"/>
              </a:spcAft>
              <a:buSzPts val="1600"/>
              <a:buFont typeface="Lato"/>
              <a:buChar char="-"/>
            </a:pPr>
            <a:r>
              <a:rPr lang="en-US" sz="1400">
                <a:latin typeface="Lato"/>
                <a:ea typeface="Lato"/>
                <a:cs typeface="Lato"/>
                <a:sym typeface="Lato"/>
              </a:rPr>
              <a:t>it creates resources quotas, </a:t>
            </a:r>
            <a:endParaRPr sz="1400">
              <a:latin typeface="Lato"/>
              <a:ea typeface="Lato"/>
              <a:cs typeface="Lato"/>
              <a:sym typeface="Lato"/>
            </a:endParaRPr>
          </a:p>
          <a:p>
            <a:pPr indent="-330200" lvl="1" marL="914400" rtl="0" algn="l">
              <a:spcBef>
                <a:spcPts val="0"/>
              </a:spcBef>
              <a:spcAft>
                <a:spcPts val="0"/>
              </a:spcAft>
              <a:buSzPts val="1600"/>
              <a:buFont typeface="Lato"/>
              <a:buChar char="-"/>
            </a:pPr>
            <a:r>
              <a:rPr lang="en-US" sz="1400">
                <a:latin typeface="Lato"/>
                <a:ea typeface="Lato"/>
                <a:cs typeface="Lato"/>
                <a:sym typeface="Lato"/>
              </a:rPr>
              <a:t>limit range, </a:t>
            </a:r>
            <a:endParaRPr sz="1400">
              <a:latin typeface="Lato"/>
              <a:ea typeface="Lato"/>
              <a:cs typeface="Lato"/>
              <a:sym typeface="Lato"/>
            </a:endParaRPr>
          </a:p>
          <a:p>
            <a:pPr indent="-330200" lvl="1" marL="914400" rtl="0" algn="l">
              <a:spcBef>
                <a:spcPts val="0"/>
              </a:spcBef>
              <a:spcAft>
                <a:spcPts val="0"/>
              </a:spcAft>
              <a:buSzPts val="1600"/>
              <a:buFont typeface="Lato"/>
              <a:buChar char="-"/>
            </a:pPr>
            <a:r>
              <a:rPr lang="en-US" sz="1400">
                <a:latin typeface="Lato"/>
                <a:ea typeface="Lato"/>
                <a:cs typeface="Lato"/>
                <a:sym typeface="Lato"/>
              </a:rPr>
              <a:t>network policy </a:t>
            </a:r>
            <a:endParaRPr sz="1400">
              <a:latin typeface="Lato"/>
              <a:ea typeface="Lato"/>
              <a:cs typeface="Lato"/>
              <a:sym typeface="Lato"/>
            </a:endParaRPr>
          </a:p>
          <a:p>
            <a:pPr indent="-330200" lvl="1" marL="914400" rtl="0" algn="l">
              <a:spcBef>
                <a:spcPts val="0"/>
              </a:spcBef>
              <a:spcAft>
                <a:spcPts val="0"/>
              </a:spcAft>
              <a:buSzPts val="1600"/>
              <a:buFont typeface="Lato"/>
              <a:buChar char="-"/>
            </a:pPr>
            <a:r>
              <a:rPr lang="en-US" sz="1400">
                <a:latin typeface="Lato"/>
                <a:ea typeface="Lato"/>
                <a:cs typeface="Lato"/>
                <a:sym typeface="Lato"/>
              </a:rPr>
              <a:t>and applies pod security standards so the workload to be </a:t>
            </a:r>
            <a:r>
              <a:rPr lang="en-US" sz="1400">
                <a:latin typeface="Lato"/>
                <a:ea typeface="Lato"/>
                <a:cs typeface="Lato"/>
                <a:sym typeface="Lato"/>
              </a:rPr>
              <a:t>strictly</a:t>
            </a:r>
            <a:r>
              <a:rPr lang="en-US" sz="1400">
                <a:latin typeface="Lato"/>
                <a:ea typeface="Lato"/>
                <a:cs typeface="Lato"/>
                <a:sym typeface="Lato"/>
              </a:rPr>
              <a:t> </a:t>
            </a:r>
            <a:r>
              <a:rPr lang="en-US" sz="1400">
                <a:latin typeface="Lato"/>
                <a:ea typeface="Lato"/>
                <a:cs typeface="Lato"/>
                <a:sym typeface="Lato"/>
              </a:rPr>
              <a:t>isolated.</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330200" lvl="0" marL="457200" rtl="0" algn="l">
              <a:spcBef>
                <a:spcPts val="0"/>
              </a:spcBef>
              <a:spcAft>
                <a:spcPts val="0"/>
              </a:spcAft>
              <a:buSzPts val="1600"/>
              <a:buFont typeface="Lato"/>
              <a:buChar char="-"/>
            </a:pPr>
            <a:r>
              <a:rPr lang="en-US" sz="1400">
                <a:latin typeface="Lato"/>
                <a:ea typeface="Lato"/>
                <a:cs typeface="Lato"/>
                <a:sym typeface="Lato"/>
              </a:rPr>
              <a:t>Rootless mode,  it runs virtual cluster’s containers syncer and control plane in non root mode.</a:t>
            </a:r>
            <a:endParaRPr sz="1400">
              <a:latin typeface="Lato"/>
              <a:ea typeface="Lato"/>
              <a:cs typeface="Lato"/>
              <a:sym typeface="Lato"/>
            </a:endParaRPr>
          </a:p>
          <a:p>
            <a:pPr indent="0" lvl="0" marL="457200" rtl="0" algn="l">
              <a:spcBef>
                <a:spcPts val="0"/>
              </a:spcBef>
              <a:spcAft>
                <a:spcPts val="0"/>
              </a:spcAft>
              <a:buNone/>
            </a:pPr>
            <a:r>
              <a:t/>
            </a:r>
            <a:endParaRPr sz="1400">
              <a:latin typeface="Lato"/>
              <a:ea typeface="Lato"/>
              <a:cs typeface="Lato"/>
              <a:sym typeface="Lato"/>
            </a:endParaRPr>
          </a:p>
          <a:p>
            <a:pPr indent="-330200" lvl="0" marL="457200" rtl="0" algn="l">
              <a:spcBef>
                <a:spcPts val="0"/>
              </a:spcBef>
              <a:spcAft>
                <a:spcPts val="0"/>
              </a:spcAft>
              <a:buSzPts val="1600"/>
              <a:buChar char="-"/>
            </a:pPr>
            <a:r>
              <a:rPr lang="en-US" sz="1400">
                <a:latin typeface="Lato"/>
                <a:ea typeface="Lato"/>
                <a:cs typeface="Lato"/>
                <a:sym typeface="Lato"/>
              </a:rPr>
              <a:t>virtual cluster can be paused and resumed at any time, when it is paused, it </a:t>
            </a:r>
            <a:r>
              <a:rPr lang="en-US" sz="1400">
                <a:solidFill>
                  <a:srgbClr val="1C1E21"/>
                </a:solidFill>
                <a:latin typeface="Lato"/>
                <a:ea typeface="Lato"/>
                <a:cs typeface="Lato"/>
                <a:sym typeface="Lato"/>
              </a:rPr>
              <a:t>scale down the vcluster statefulset or deployment </a:t>
            </a:r>
            <a:r>
              <a:rPr lang="en-US" sz="1400">
                <a:latin typeface="Lato"/>
                <a:ea typeface="Lato"/>
                <a:cs typeface="Lato"/>
                <a:sym typeface="Lato"/>
              </a:rPr>
              <a:t> and delete the workloads created by vcluster and resource besides pvs are not being used.</a:t>
            </a:r>
            <a:endParaRPr sz="1400">
              <a:latin typeface="Lato"/>
              <a:ea typeface="Lato"/>
              <a:cs typeface="Lato"/>
              <a:sym typeface="Lato"/>
            </a:endParaRPr>
          </a:p>
          <a:p>
            <a:pPr indent="0" lvl="0" marL="457200" rtl="0" algn="l">
              <a:spcBef>
                <a:spcPts val="0"/>
              </a:spcBef>
              <a:spcAft>
                <a:spcPts val="0"/>
              </a:spcAft>
              <a:buNone/>
            </a:pPr>
            <a:r>
              <a:t/>
            </a:r>
            <a:endParaRPr sz="1400">
              <a:latin typeface="Lato"/>
              <a:ea typeface="Lato"/>
              <a:cs typeface="Lato"/>
              <a:sym typeface="Lato"/>
            </a:endParaRPr>
          </a:p>
          <a:p>
            <a:pPr indent="-330200" lvl="0" marL="457200" rtl="0" algn="l">
              <a:spcBef>
                <a:spcPts val="0"/>
              </a:spcBef>
              <a:spcAft>
                <a:spcPts val="0"/>
              </a:spcAft>
              <a:buSzPts val="1600"/>
              <a:buFont typeface="Lato"/>
              <a:buChar char="-"/>
            </a:pPr>
            <a:r>
              <a:rPr lang="en-US" sz="1400">
                <a:latin typeface="Lato"/>
                <a:ea typeface="Lato"/>
                <a:cs typeface="Lato"/>
                <a:sym typeface="Lato"/>
              </a:rPr>
              <a:t>the api server can be exposed via ingerss or LB</a:t>
            </a:r>
            <a:endParaRPr sz="1400">
              <a:latin typeface="Lato"/>
              <a:ea typeface="Lato"/>
              <a:cs typeface="Lato"/>
              <a:sym typeface="Lato"/>
            </a:endParaRPr>
          </a:p>
          <a:p>
            <a:pPr indent="0" lvl="0" marL="457200" rtl="0" algn="l">
              <a:spcBef>
                <a:spcPts val="0"/>
              </a:spcBef>
              <a:spcAft>
                <a:spcPts val="0"/>
              </a:spcAft>
              <a:buNone/>
            </a:pPr>
            <a:r>
              <a:t/>
            </a:r>
            <a:endParaRPr sz="1400">
              <a:latin typeface="Lato"/>
              <a:ea typeface="Lato"/>
              <a:cs typeface="Lato"/>
              <a:sym typeface="Lato"/>
            </a:endParaRPr>
          </a:p>
          <a:p>
            <a:pPr indent="-330200" lvl="0" marL="457200" rtl="0" algn="l">
              <a:spcBef>
                <a:spcPts val="0"/>
              </a:spcBef>
              <a:spcAft>
                <a:spcPts val="0"/>
              </a:spcAft>
              <a:buSzPts val="1600"/>
              <a:buFont typeface="Lato"/>
              <a:buChar char="-"/>
            </a:pPr>
            <a:r>
              <a:rPr lang="en-US" sz="1400">
                <a:latin typeface="Lato"/>
                <a:ea typeface="Lato"/>
                <a:cs typeface="Lato"/>
                <a:sym typeface="Lato"/>
              </a:rPr>
              <a:t>using vcluster you can install k3s, k0s, vanilla k8s or eks distro</a:t>
            </a:r>
            <a:endParaRPr sz="1400">
              <a:latin typeface="Lato"/>
              <a:ea typeface="Lato"/>
              <a:cs typeface="Lato"/>
              <a:sym typeface="Lato"/>
            </a:endParaRPr>
          </a:p>
          <a:p>
            <a:pPr indent="0" lvl="0" marL="457200" rtl="0" algn="l">
              <a:spcBef>
                <a:spcPts val="0"/>
              </a:spcBef>
              <a:spcAft>
                <a:spcPts val="0"/>
              </a:spcAft>
              <a:buNone/>
            </a:pPr>
            <a:r>
              <a:t/>
            </a:r>
            <a:endParaRPr sz="1400">
              <a:latin typeface="Lato"/>
              <a:ea typeface="Lato"/>
              <a:cs typeface="Lato"/>
              <a:sym typeface="Lato"/>
            </a:endParaRPr>
          </a:p>
          <a:p>
            <a:pPr indent="-330200" lvl="0" marL="457200" rtl="0" algn="l">
              <a:spcBef>
                <a:spcPts val="0"/>
              </a:spcBef>
              <a:spcAft>
                <a:spcPts val="0"/>
              </a:spcAft>
              <a:buSzPts val="1600"/>
              <a:buFont typeface="Lato"/>
              <a:buChar char="-"/>
            </a:pPr>
            <a:r>
              <a:rPr lang="en-US" sz="1400">
                <a:latin typeface="Lato"/>
                <a:ea typeface="Lato"/>
                <a:cs typeface="Lato"/>
                <a:sym typeface="Lato"/>
              </a:rPr>
              <a:t>so you can do mix and match, trying k3s on top of eks</a:t>
            </a:r>
            <a:endParaRPr sz="1400">
              <a:latin typeface="Lato"/>
              <a:ea typeface="Lato"/>
              <a:cs typeface="Lato"/>
              <a:sym typeface="Lato"/>
            </a:endParaRPr>
          </a:p>
          <a:p>
            <a:pPr indent="0" lvl="0" marL="457200" rtl="0" algn="l">
              <a:spcBef>
                <a:spcPts val="0"/>
              </a:spcBef>
              <a:spcAft>
                <a:spcPts val="0"/>
              </a:spcAft>
              <a:buNone/>
            </a:pPr>
            <a:r>
              <a:t/>
            </a:r>
            <a:endParaRPr sz="1400">
              <a:latin typeface="Lato"/>
              <a:ea typeface="Lato"/>
              <a:cs typeface="Lato"/>
              <a:sym typeface="Lato"/>
            </a:endParaRPr>
          </a:p>
          <a:p>
            <a:pPr indent="-330200" lvl="0" marL="457200" rtl="0" algn="l">
              <a:spcBef>
                <a:spcPts val="0"/>
              </a:spcBef>
              <a:spcAft>
                <a:spcPts val="0"/>
              </a:spcAft>
              <a:buSzPts val="1600"/>
              <a:buFont typeface="Lato"/>
              <a:buChar char="-"/>
            </a:pPr>
            <a:r>
              <a:rPr lang="en-US" sz="1400">
                <a:latin typeface="Lato"/>
                <a:ea typeface="Lato"/>
                <a:cs typeface="Lato"/>
                <a:sym typeface="Lato"/>
              </a:rPr>
              <a:t>and little bit nasty, but you can also install vcluster inside another  vcluster making it nested virtual cluster</a:t>
            </a:r>
            <a:endParaRPr sz="1400">
              <a:latin typeface="Lato"/>
              <a:ea typeface="Lato"/>
              <a:cs typeface="Lato"/>
              <a:sym typeface="Lato"/>
            </a:endParaRPr>
          </a:p>
        </p:txBody>
      </p:sp>
      <p:sp>
        <p:nvSpPr>
          <p:cNvPr id="353" name="Google Shape;353;g15085414e54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50025af626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Lato"/>
                <a:ea typeface="Lato"/>
                <a:cs typeface="Lato"/>
                <a:sym typeface="Lato"/>
              </a:rPr>
              <a:t>virtual cluster has lots of practical world applications some of the use cases could:</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317500" lvl="0" marL="457200" rtl="0" algn="l">
              <a:spcBef>
                <a:spcPts val="0"/>
              </a:spcBef>
              <a:spcAft>
                <a:spcPts val="0"/>
              </a:spcAft>
              <a:buSzPts val="1400"/>
              <a:buFont typeface="Lato"/>
              <a:buChar char="-"/>
            </a:pPr>
            <a:r>
              <a:rPr lang="en-US" sz="1400">
                <a:latin typeface="Lato"/>
                <a:ea typeface="Lato"/>
                <a:cs typeface="Lato"/>
                <a:sym typeface="Lato"/>
              </a:rPr>
              <a:t>for ci/cd environment </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317500" lvl="0" marL="457200" rtl="0" algn="l">
              <a:spcBef>
                <a:spcPts val="0"/>
              </a:spcBef>
              <a:spcAft>
                <a:spcPts val="0"/>
              </a:spcAft>
              <a:buSzPts val="1400"/>
              <a:buFont typeface="Lato"/>
              <a:buChar char="-"/>
            </a:pPr>
            <a:r>
              <a:rPr lang="en-US" sz="1400">
                <a:latin typeface="Lato"/>
                <a:ea typeface="Lato"/>
                <a:cs typeface="Lato"/>
                <a:sym typeface="Lato"/>
              </a:rPr>
              <a:t>remote developement </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317500" lvl="0" marL="457200" rtl="0" algn="l">
              <a:spcBef>
                <a:spcPts val="0"/>
              </a:spcBef>
              <a:spcAft>
                <a:spcPts val="0"/>
              </a:spcAft>
              <a:buSzPts val="1400"/>
              <a:buFont typeface="Lato"/>
              <a:buChar char="-"/>
            </a:pPr>
            <a:r>
              <a:rPr lang="en-US" sz="1400">
                <a:latin typeface="Lato"/>
                <a:ea typeface="Lato"/>
                <a:cs typeface="Lato"/>
                <a:sym typeface="Lato"/>
              </a:rPr>
              <a:t>you can do experimentation such as trying different versions of kubernetes</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317500" lvl="0" marL="457200" rtl="0" algn="l">
              <a:spcBef>
                <a:spcPts val="0"/>
              </a:spcBef>
              <a:spcAft>
                <a:spcPts val="0"/>
              </a:spcAft>
              <a:buSzPts val="1400"/>
              <a:buFont typeface="Lato"/>
              <a:buChar char="-"/>
            </a:pPr>
            <a:r>
              <a:rPr lang="en-US" sz="1400">
                <a:latin typeface="Lato"/>
                <a:ea typeface="Lato"/>
                <a:cs typeface="Lato"/>
                <a:sym typeface="Lato"/>
              </a:rPr>
              <a:t>cluster simulations</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317500" lvl="0" marL="457200" rtl="0" algn="l">
              <a:spcBef>
                <a:spcPts val="0"/>
              </a:spcBef>
              <a:spcAft>
                <a:spcPts val="0"/>
              </a:spcAft>
              <a:buSzPts val="1400"/>
              <a:buFont typeface="Lato"/>
              <a:buChar char="-"/>
            </a:pPr>
            <a:r>
              <a:rPr lang="en-US" sz="1400">
                <a:latin typeface="Lato"/>
                <a:ea typeface="Lato"/>
                <a:cs typeface="Lato"/>
                <a:sym typeface="Lato"/>
              </a:rPr>
              <a:t>and multi-tenant cluster in production</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317500" lvl="0" marL="457200" rtl="0" algn="l">
              <a:spcBef>
                <a:spcPts val="0"/>
              </a:spcBef>
              <a:spcAft>
                <a:spcPts val="0"/>
              </a:spcAft>
              <a:buSzPts val="1400"/>
              <a:buFont typeface="Lato"/>
              <a:buChar char="-"/>
            </a:pPr>
            <a:r>
              <a:rPr lang="en-US" sz="1400">
                <a:latin typeface="Lato"/>
                <a:ea typeface="Lato"/>
                <a:cs typeface="Lato"/>
                <a:sym typeface="Lato"/>
              </a:rPr>
              <a:t>and for demo and training purposes</a:t>
            </a:r>
            <a:endParaRPr sz="1400">
              <a:latin typeface="Lato"/>
              <a:ea typeface="Lato"/>
              <a:cs typeface="Lato"/>
              <a:sym typeface="Lato"/>
            </a:endParaRPr>
          </a:p>
        </p:txBody>
      </p:sp>
      <p:sp>
        <p:nvSpPr>
          <p:cNvPr id="359" name="Google Shape;359;g150025af626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fe714fddbc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Lato"/>
                <a:ea typeface="Lato"/>
                <a:cs typeface="Lato"/>
                <a:sym typeface="Lato"/>
              </a:rPr>
              <a:t>To get started with vcluster you just have download the CLI </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and create your virtual cluster</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The documentation is very well written and easy to understand.</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You</a:t>
            </a:r>
            <a:r>
              <a:rPr lang="en-US" sz="1400">
                <a:latin typeface="Lato"/>
                <a:ea typeface="Lato"/>
                <a:cs typeface="Lato"/>
                <a:sym typeface="Lato"/>
              </a:rPr>
              <a:t> can find vcluster on GITHUB and can </a:t>
            </a:r>
            <a:r>
              <a:rPr lang="en-US" sz="1400">
                <a:latin typeface="Lato"/>
                <a:ea typeface="Lato"/>
                <a:cs typeface="Lato"/>
                <a:sym typeface="Lato"/>
              </a:rPr>
              <a:t>contribute</a:t>
            </a:r>
            <a:r>
              <a:rPr lang="en-US" sz="1400">
                <a:latin typeface="Lato"/>
                <a:ea typeface="Lato"/>
                <a:cs typeface="Lato"/>
                <a:sym typeface="Lato"/>
              </a:rPr>
              <a:t> to the project.</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p:txBody>
      </p:sp>
      <p:sp>
        <p:nvSpPr>
          <p:cNvPr id="365" name="Google Shape;365;gfe714fddbc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200">
                <a:latin typeface="Lato"/>
                <a:ea typeface="Lato"/>
                <a:cs typeface="Lato"/>
                <a:sym typeface="Lato"/>
              </a:rPr>
              <a:t>If a</a:t>
            </a:r>
            <a:r>
              <a:rPr lang="en-US" sz="2200">
                <a:latin typeface="Lato"/>
                <a:ea typeface="Lato"/>
                <a:cs typeface="Lato"/>
                <a:sym typeface="Lato"/>
              </a:rPr>
              <a:t>nyone has any question can come here and speak in the mike, because the talk is being streamed online.</a:t>
            </a:r>
            <a:endParaRPr sz="2200">
              <a:latin typeface="Lato"/>
              <a:ea typeface="Lato"/>
              <a:cs typeface="Lato"/>
              <a:sym typeface="Lato"/>
            </a:endParaRPr>
          </a:p>
          <a:p>
            <a:pPr indent="0" lvl="0" marL="0" rtl="0" algn="l">
              <a:spcBef>
                <a:spcPts val="0"/>
              </a:spcBef>
              <a:spcAft>
                <a:spcPts val="0"/>
              </a:spcAft>
              <a:buNone/>
            </a:pPr>
            <a:r>
              <a:t/>
            </a:r>
            <a:endParaRPr sz="2200">
              <a:latin typeface="Lato"/>
              <a:ea typeface="Lato"/>
              <a:cs typeface="Lato"/>
              <a:sym typeface="Lato"/>
            </a:endParaRPr>
          </a:p>
        </p:txBody>
      </p:sp>
      <p:sp>
        <p:nvSpPr>
          <p:cNvPr id="372" name="Google Shape;37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5085414e54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Lato"/>
                <a:ea typeface="Lato"/>
                <a:cs typeface="Lato"/>
                <a:sym typeface="Lato"/>
              </a:rPr>
              <a:t>Before I start with the vcluster I’ll try to establish some context.</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I assume everyone attending this talk knows K8S.</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If not then maybe you can have your post lunch siesta, just kidding, don’t sleep.</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For those who’re new to K8S or getting started, this is the definition of K8S from </a:t>
            </a:r>
            <a:r>
              <a:rPr lang="en-US" sz="1400">
                <a:latin typeface="Lato"/>
                <a:ea typeface="Lato"/>
                <a:cs typeface="Lato"/>
                <a:sym typeface="Lato"/>
              </a:rPr>
              <a:t>documentation.</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When I started working on k8s this doesn’t made any sense to me. </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So someone I know told me that k8s is a container manager, which controls and governs the overall working and life cycle of containers.</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And then as I started working more and more in k8s this definition started making sense to me.</a:t>
            </a:r>
            <a:endParaRPr sz="1400">
              <a:latin typeface="Lato"/>
              <a:ea typeface="Lato"/>
              <a:cs typeface="Lato"/>
              <a:sym typeface="Lato"/>
            </a:endParaRPr>
          </a:p>
        </p:txBody>
      </p:sp>
      <p:sp>
        <p:nvSpPr>
          <p:cNvPr id="74" name="Google Shape;74;g15085414e54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50025af62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Lato"/>
                <a:ea typeface="Lato"/>
                <a:cs typeface="Lato"/>
                <a:sym typeface="Lato"/>
              </a:rPr>
              <a:t>Now, one of the hot topic </a:t>
            </a:r>
            <a:r>
              <a:rPr lang="en-US" sz="1400">
                <a:latin typeface="Lato"/>
                <a:ea typeface="Lato"/>
                <a:cs typeface="Lato"/>
                <a:sym typeface="Lato"/>
              </a:rPr>
              <a:t>around</a:t>
            </a:r>
            <a:r>
              <a:rPr lang="en-US" sz="1400">
                <a:latin typeface="Lato"/>
                <a:ea typeface="Lato"/>
                <a:cs typeface="Lato"/>
                <a:sym typeface="Lato"/>
              </a:rPr>
              <a:t> K8s is multi-tenancy.</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I’ll try to explain it what is it and why should we care about it as simply as I could.</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So as the name suggest, multi-tenancy is </a:t>
            </a:r>
            <a:r>
              <a:rPr lang="en-US" sz="1400">
                <a:latin typeface="Lato"/>
                <a:ea typeface="Lato"/>
                <a:cs typeface="Lato"/>
                <a:sym typeface="Lato"/>
              </a:rPr>
              <a:t>something</a:t>
            </a:r>
            <a:r>
              <a:rPr lang="en-US" sz="1400">
                <a:latin typeface="Lato"/>
                <a:ea typeface="Lato"/>
                <a:cs typeface="Lato"/>
                <a:sym typeface="Lato"/>
              </a:rPr>
              <a:t> related to more than one tenants.</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Basically It means to share a cluster between multiple, teams or customers.</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Why should we care for mullti-tenancy?</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Because, it saves cluster cost, simplifies </a:t>
            </a:r>
            <a:r>
              <a:rPr lang="en-US" sz="1400">
                <a:latin typeface="Lato"/>
                <a:ea typeface="Lato"/>
                <a:cs typeface="Lato"/>
                <a:sym typeface="Lato"/>
              </a:rPr>
              <a:t>administration. </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Imagine someone spinning up 1000 single tenant clusters, and now the overhead to manage this 1000 clusters is very high, and if you also gotta maintain ingress controller, cert manager, prometheus and metrics controller in all of this cluster, that’s lots of work.</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US" sz="1400">
                <a:latin typeface="Lato"/>
                <a:ea typeface="Lato"/>
                <a:cs typeface="Lato"/>
                <a:sym typeface="Lato"/>
              </a:rPr>
              <a:t>The diagram here is from k8s docs, shows the multi-team tenancy and and multi-customer tenancy cluster architecture.</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Achieving a stable multi-tenant cluster poses some challenges, like security, defining what type of access to be given to the user and isolation and we see many other challenges as we go deep in this area.</a:t>
            </a:r>
            <a:endParaRPr sz="1400">
              <a:latin typeface="Lato"/>
              <a:ea typeface="Lato"/>
              <a:cs typeface="Lato"/>
              <a:sym typeface="Lato"/>
            </a:endParaRPr>
          </a:p>
        </p:txBody>
      </p:sp>
      <p:sp>
        <p:nvSpPr>
          <p:cNvPr id="82" name="Google Shape;82;g150025af62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5085414e54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Lato"/>
                <a:ea typeface="Lato"/>
                <a:cs typeface="Lato"/>
                <a:sym typeface="Lato"/>
              </a:rPr>
              <a:t>K8s by default provides namespaces to handle the multi-tenancy.</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We can setup the network policies, limit ranges, resource quotas and other things to lockdown and isolate the </a:t>
            </a:r>
            <a:r>
              <a:rPr lang="en-US" sz="1400">
                <a:latin typeface="Lato"/>
                <a:ea typeface="Lato"/>
                <a:cs typeface="Lato"/>
                <a:sym typeface="Lato"/>
              </a:rPr>
              <a:t>tenants.</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But what if some tenants needs to access to clusterwide resources, like some teams could be working on new CRD.</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Some user might be given admin access but what if they breaks the cluster, then you’ll have to spin up a new one and this could cause issues to other users in same cluster</a:t>
            </a:r>
            <a:endParaRPr sz="1400">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So you can see there is lot of work and overhead when we use namespace based multi-tenancy.</a:t>
            </a:r>
            <a:endParaRPr sz="1400">
              <a:latin typeface="Lato"/>
              <a:ea typeface="Lato"/>
              <a:cs typeface="Lato"/>
              <a:sym typeface="Lato"/>
            </a:endParaRPr>
          </a:p>
        </p:txBody>
      </p:sp>
      <p:sp>
        <p:nvSpPr>
          <p:cNvPr id="91" name="Google Shape;91;g15085414e54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e714fddbc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Lato"/>
                <a:ea typeface="Lato"/>
                <a:cs typeface="Lato"/>
                <a:sym typeface="Lato"/>
              </a:rPr>
              <a:t>Is there a pragmatic solution for this?</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If you’ve noticed in this diagram, the pros and cons of both the approaches are </a:t>
            </a:r>
            <a:r>
              <a:rPr lang="en-US" sz="1400">
                <a:latin typeface="Lato"/>
                <a:ea typeface="Lato"/>
                <a:cs typeface="Lato"/>
                <a:sym typeface="Lato"/>
              </a:rPr>
              <a:t>opposite</a:t>
            </a:r>
            <a:r>
              <a:rPr lang="en-US" sz="1400">
                <a:latin typeface="Lato"/>
                <a:ea typeface="Lato"/>
                <a:cs typeface="Lato"/>
                <a:sym typeface="Lato"/>
              </a:rPr>
              <a:t> on both side.</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So, can’t we just have a middle ground best of both the </a:t>
            </a:r>
            <a:r>
              <a:rPr lang="en-US" sz="1400">
                <a:latin typeface="Lato"/>
                <a:ea typeface="Lato"/>
                <a:cs typeface="Lato"/>
                <a:sym typeface="Lato"/>
              </a:rPr>
              <a:t>worlds</a:t>
            </a:r>
            <a:r>
              <a:rPr lang="en-US" sz="1400">
                <a:latin typeface="Lato"/>
                <a:ea typeface="Lato"/>
                <a:cs typeface="Lato"/>
                <a:sym typeface="Lato"/>
              </a:rPr>
              <a:t>?</a:t>
            </a:r>
            <a:endParaRPr sz="1400">
              <a:latin typeface="Lato"/>
              <a:ea typeface="Lato"/>
              <a:cs typeface="Lato"/>
              <a:sym typeface="Lato"/>
            </a:endParaRPr>
          </a:p>
        </p:txBody>
      </p:sp>
      <p:sp>
        <p:nvSpPr>
          <p:cNvPr id="99" name="Google Shape;99;gfe714fddbc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5085414e54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Lato"/>
                <a:ea typeface="Lato"/>
                <a:cs typeface="Lato"/>
                <a:sym typeface="Lato"/>
              </a:rPr>
              <a:t>This is what with</a:t>
            </a:r>
            <a:r>
              <a:rPr lang="en-US" sz="1400">
                <a:latin typeface="Lato"/>
                <a:ea typeface="Lato"/>
                <a:cs typeface="Lato"/>
                <a:sym typeface="Lato"/>
              </a:rPr>
              <a:t> vcluster we’re trying to achieve.</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It tries to give you benefits of </a:t>
            </a:r>
            <a:r>
              <a:rPr lang="en-US" sz="1400">
                <a:latin typeface="Lato"/>
                <a:ea typeface="Lato"/>
                <a:cs typeface="Lato"/>
                <a:sym typeface="Lato"/>
              </a:rPr>
              <a:t>separate</a:t>
            </a:r>
            <a:r>
              <a:rPr lang="en-US" sz="1400">
                <a:latin typeface="Lato"/>
                <a:ea typeface="Lato"/>
                <a:cs typeface="Lato"/>
                <a:sym typeface="Lato"/>
              </a:rPr>
              <a:t> cluster at the cost of namespace.</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If you see the diagram vcluster tries to </a:t>
            </a:r>
            <a:r>
              <a:rPr lang="en-US" sz="1400">
                <a:latin typeface="Lato"/>
                <a:ea typeface="Lato"/>
                <a:cs typeface="Lato"/>
                <a:sym typeface="Lato"/>
              </a:rPr>
              <a:t>achieve</a:t>
            </a:r>
            <a:r>
              <a:rPr lang="en-US" sz="1400">
                <a:latin typeface="Lato"/>
                <a:ea typeface="Lato"/>
                <a:cs typeface="Lato"/>
                <a:sym typeface="Lato"/>
              </a:rPr>
              <a:t> the middle </a:t>
            </a:r>
            <a:r>
              <a:rPr lang="en-US" sz="1400">
                <a:latin typeface="Lato"/>
                <a:ea typeface="Lato"/>
                <a:cs typeface="Lato"/>
                <a:sym typeface="Lato"/>
              </a:rPr>
              <a:t>ground, </a:t>
            </a:r>
            <a:r>
              <a:rPr lang="en-US" sz="1400">
                <a:latin typeface="Lato"/>
                <a:ea typeface="Lato"/>
                <a:cs typeface="Lato"/>
                <a:sym typeface="Lato"/>
              </a:rPr>
              <a:t>the </a:t>
            </a:r>
            <a:r>
              <a:rPr lang="en-US" sz="1400">
                <a:latin typeface="Lato"/>
                <a:ea typeface="Lato"/>
                <a:cs typeface="Lato"/>
                <a:sym typeface="Lato"/>
              </a:rPr>
              <a:t>isolation in vcluster</a:t>
            </a:r>
            <a:r>
              <a:rPr lang="en-US" sz="1400">
                <a:latin typeface="Lato"/>
                <a:ea typeface="Lato"/>
                <a:cs typeface="Lato"/>
                <a:sym typeface="Lato"/>
              </a:rPr>
              <a:t> is stronger than the namespace </a:t>
            </a:r>
            <a:r>
              <a:rPr lang="en-US" sz="1400">
                <a:latin typeface="Lato"/>
                <a:ea typeface="Lato"/>
                <a:cs typeface="Lato"/>
                <a:sym typeface="Lato"/>
              </a:rPr>
              <a:t>whereas</a:t>
            </a:r>
            <a:r>
              <a:rPr lang="en-US" sz="1400">
                <a:latin typeface="Lato"/>
                <a:ea typeface="Lato"/>
                <a:cs typeface="Lato"/>
                <a:sym typeface="Lato"/>
              </a:rPr>
              <a:t> the cost of vcluster is cheaper than the </a:t>
            </a:r>
            <a:r>
              <a:rPr lang="en-US" sz="1400">
                <a:latin typeface="Lato"/>
                <a:ea typeface="Lato"/>
                <a:cs typeface="Lato"/>
                <a:sym typeface="Lato"/>
              </a:rPr>
              <a:t>separate</a:t>
            </a:r>
            <a:r>
              <a:rPr lang="en-US" sz="1400">
                <a:latin typeface="Lato"/>
                <a:ea typeface="Lato"/>
                <a:cs typeface="Lato"/>
                <a:sym typeface="Lato"/>
              </a:rPr>
              <a:t> cluster.</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p:txBody>
      </p:sp>
      <p:sp>
        <p:nvSpPr>
          <p:cNvPr id="107" name="Google Shape;107;g15085414e54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5085414e54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Lato"/>
                <a:ea typeface="Lato"/>
                <a:cs typeface="Lato"/>
                <a:sym typeface="Lato"/>
              </a:rPr>
              <a:t>Vcluster or virtual cluster is k8s </a:t>
            </a:r>
            <a:r>
              <a:rPr lang="en-US" sz="1400">
                <a:latin typeface="Lato"/>
                <a:ea typeface="Lato"/>
                <a:cs typeface="Lato"/>
                <a:sym typeface="Lato"/>
              </a:rPr>
              <a:t>distribution</a:t>
            </a:r>
            <a:r>
              <a:rPr lang="en-US" sz="1400">
                <a:latin typeface="Lato"/>
                <a:ea typeface="Lato"/>
                <a:cs typeface="Lato"/>
                <a:sym typeface="Lato"/>
              </a:rPr>
              <a:t> that runs on top of another k8s cluster.</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It has its own controlplane, so no 2 tenants will interact with same api server or with the host api server.</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It is lightweight and compare to the full fledge k8s cluster it take very little time to provision.</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Like virtual machines, virtual cluster partitions host cluster into multiple logical clusters.</a:t>
            </a:r>
            <a:endParaRPr sz="1400">
              <a:latin typeface="Lato"/>
              <a:ea typeface="Lato"/>
              <a:cs typeface="Lato"/>
              <a:sym typeface="Lato"/>
            </a:endParaRPr>
          </a:p>
        </p:txBody>
      </p:sp>
      <p:sp>
        <p:nvSpPr>
          <p:cNvPr id="113" name="Google Shape;113;g15085414e54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5085414e54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Lato"/>
                <a:ea typeface="Lato"/>
                <a:cs typeface="Lato"/>
                <a:sym typeface="Lato"/>
              </a:rPr>
              <a:t>I’ve small demo here. I’ll show how to create, list and connect to vcluster.</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list command lists the virtual clusters present in your cluster</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then we can create </a:t>
            </a:r>
            <a:r>
              <a:rPr lang="en-US" sz="1400">
                <a:latin typeface="Lato"/>
                <a:ea typeface="Lato"/>
                <a:cs typeface="Lato"/>
                <a:sym typeface="Lato"/>
              </a:rPr>
              <a:t>virtual</a:t>
            </a:r>
            <a:r>
              <a:rPr lang="en-US" sz="1400">
                <a:latin typeface="Lato"/>
                <a:ea typeface="Lato"/>
                <a:cs typeface="Lato"/>
                <a:sym typeface="Lato"/>
              </a:rPr>
              <a:t> cluster using create command, vc1 is the name of virtual cluster.</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if we get namespaces we can see a new namespace created inside host cluster where our virtual cluster resides.</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to connect to virtual cluster we use connect command</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now if you get namespaces here you’ll see the namespaces in virtual cluster.</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US" sz="1400">
                <a:latin typeface="Lato"/>
                <a:ea typeface="Lato"/>
                <a:cs typeface="Lato"/>
                <a:sym typeface="Lato"/>
              </a:rPr>
              <a:t>Namespaces on both side of terminal are different.</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p:txBody>
      </p:sp>
      <p:sp>
        <p:nvSpPr>
          <p:cNvPr id="127" name="Google Shape;127;g15085414e54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image" Target="../media/image20.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2"/>
          <p:cNvSpPr txBox="1"/>
          <p:nvPr>
            <p:ph idx="1" type="body"/>
          </p:nvPr>
        </p:nvSpPr>
        <p:spPr>
          <a:xfrm>
            <a:off x="258842" y="2171247"/>
            <a:ext cx="5793079" cy="1321357"/>
          </a:xfrm>
          <a:prstGeom prst="rect">
            <a:avLst/>
          </a:prstGeom>
          <a:solidFill>
            <a:schemeClr val="lt1"/>
          </a:solidFill>
          <a:ln>
            <a:noFill/>
          </a:ln>
        </p:spPr>
        <p:txBody>
          <a:bodyPr anchorCtr="0" anchor="ctr" bIns="45700" lIns="360000" spcFirstLastPara="1" rIns="91425" wrap="square" tIns="45700">
            <a:noAutofit/>
          </a:bodyPr>
          <a:lstStyle>
            <a:lvl1pPr indent="-228600" lvl="0" marL="457200" algn="l">
              <a:spcBef>
                <a:spcPts val="960"/>
              </a:spcBef>
              <a:spcAft>
                <a:spcPts val="0"/>
              </a:spcAft>
              <a:buClr>
                <a:schemeClr val="dk1"/>
              </a:buClr>
              <a:buSzPts val="4800"/>
              <a:buNone/>
              <a:defRPr b="1" sz="4800">
                <a:solidFill>
                  <a:schemeClr val="dk1"/>
                </a:solidFill>
                <a:latin typeface="Arial"/>
                <a:ea typeface="Arial"/>
                <a:cs typeface="Arial"/>
                <a:sym typeface="Arial"/>
              </a:defRPr>
            </a:lvl1pPr>
            <a:lvl2pPr indent="-228600" lvl="1" marL="914400" algn="ctr">
              <a:spcBef>
                <a:spcPts val="960"/>
              </a:spcBef>
              <a:spcAft>
                <a:spcPts val="0"/>
              </a:spcAft>
              <a:buClr>
                <a:schemeClr val="lt1"/>
              </a:buClr>
              <a:buSzPts val="4800"/>
              <a:buNone/>
              <a:defRPr sz="4800">
                <a:solidFill>
                  <a:schemeClr val="lt1"/>
                </a:solidFill>
                <a:latin typeface="Helvetica Neue Light"/>
                <a:ea typeface="Helvetica Neue Light"/>
                <a:cs typeface="Helvetica Neue Light"/>
                <a:sym typeface="Helvetica Neue Light"/>
              </a:defRPr>
            </a:lvl2pPr>
            <a:lvl3pPr indent="-228600" lvl="2" marL="1371600" algn="ctr">
              <a:spcBef>
                <a:spcPts val="960"/>
              </a:spcBef>
              <a:spcAft>
                <a:spcPts val="0"/>
              </a:spcAft>
              <a:buClr>
                <a:schemeClr val="lt1"/>
              </a:buClr>
              <a:buSzPts val="4800"/>
              <a:buNone/>
              <a:defRPr sz="4800">
                <a:solidFill>
                  <a:schemeClr val="lt1"/>
                </a:solidFill>
                <a:latin typeface="Helvetica Neue Light"/>
                <a:ea typeface="Helvetica Neue Light"/>
                <a:cs typeface="Helvetica Neue Light"/>
                <a:sym typeface="Helvetica Neue Light"/>
              </a:defRPr>
            </a:lvl3pPr>
            <a:lvl4pPr indent="-228600" lvl="3" marL="1828800" algn="ctr">
              <a:spcBef>
                <a:spcPts val="960"/>
              </a:spcBef>
              <a:spcAft>
                <a:spcPts val="0"/>
              </a:spcAft>
              <a:buClr>
                <a:schemeClr val="lt1"/>
              </a:buClr>
              <a:buSzPts val="4800"/>
              <a:buNone/>
              <a:defRPr sz="4800">
                <a:solidFill>
                  <a:schemeClr val="lt1"/>
                </a:solidFill>
                <a:latin typeface="Helvetica Neue Light"/>
                <a:ea typeface="Helvetica Neue Light"/>
                <a:cs typeface="Helvetica Neue Light"/>
                <a:sym typeface="Helvetica Neue Light"/>
              </a:defRPr>
            </a:lvl4pPr>
            <a:lvl5pPr indent="-228600" lvl="4" marL="2286000" algn="ctr">
              <a:spcBef>
                <a:spcPts val="960"/>
              </a:spcBef>
              <a:spcAft>
                <a:spcPts val="0"/>
              </a:spcAft>
              <a:buClr>
                <a:schemeClr val="lt1"/>
              </a:buClr>
              <a:buSzPts val="4800"/>
              <a:buNone/>
              <a:defRPr sz="4800">
                <a:solidFill>
                  <a:schemeClr val="lt1"/>
                </a:solidFill>
                <a:latin typeface="Helvetica Neue Light"/>
                <a:ea typeface="Helvetica Neue Light"/>
                <a:cs typeface="Helvetica Neue Light"/>
                <a:sym typeface="Helvetica Neue Light"/>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 name="Google Shape;14;p2"/>
          <p:cNvSpPr txBox="1"/>
          <p:nvPr>
            <p:ph idx="2" type="body"/>
          </p:nvPr>
        </p:nvSpPr>
        <p:spPr>
          <a:xfrm>
            <a:off x="258842" y="3578089"/>
            <a:ext cx="3026003" cy="403106"/>
          </a:xfrm>
          <a:prstGeom prst="rect">
            <a:avLst/>
          </a:prstGeom>
          <a:solidFill>
            <a:schemeClr val="dk1"/>
          </a:solidFill>
          <a:ln>
            <a:noFill/>
          </a:ln>
        </p:spPr>
        <p:txBody>
          <a:bodyPr anchorCtr="0" anchor="t" bIns="45700" lIns="360000" spcFirstLastPara="1" rIns="91425" wrap="square" tIns="45700">
            <a:noAutofit/>
          </a:bodyPr>
          <a:lstStyle>
            <a:lvl1pPr indent="-228600" lvl="0" marL="457200" algn="l">
              <a:spcBef>
                <a:spcPts val="360"/>
              </a:spcBef>
              <a:spcAft>
                <a:spcPts val="0"/>
              </a:spcAft>
              <a:buClr>
                <a:schemeClr val="lt1"/>
              </a:buClr>
              <a:buSzPts val="1800"/>
              <a:buNone/>
              <a:defRPr b="1" i="0" sz="1800">
                <a:solidFill>
                  <a:schemeClr val="lt1"/>
                </a:solidFill>
                <a:latin typeface="Arial"/>
                <a:ea typeface="Arial"/>
                <a:cs typeface="Arial"/>
                <a:sym typeface="Arial"/>
              </a:defRPr>
            </a:lvl1pPr>
            <a:lvl2pPr indent="-228600" lvl="1" marL="914400" algn="ctr">
              <a:spcBef>
                <a:spcPts val="960"/>
              </a:spcBef>
              <a:spcAft>
                <a:spcPts val="0"/>
              </a:spcAft>
              <a:buClr>
                <a:schemeClr val="lt1"/>
              </a:buClr>
              <a:buSzPts val="4800"/>
              <a:buNone/>
              <a:defRPr sz="4800">
                <a:solidFill>
                  <a:schemeClr val="lt1"/>
                </a:solidFill>
                <a:latin typeface="Helvetica Neue Light"/>
                <a:ea typeface="Helvetica Neue Light"/>
                <a:cs typeface="Helvetica Neue Light"/>
                <a:sym typeface="Helvetica Neue Light"/>
              </a:defRPr>
            </a:lvl2pPr>
            <a:lvl3pPr indent="-228600" lvl="2" marL="1371600" algn="ctr">
              <a:spcBef>
                <a:spcPts val="960"/>
              </a:spcBef>
              <a:spcAft>
                <a:spcPts val="0"/>
              </a:spcAft>
              <a:buClr>
                <a:schemeClr val="lt1"/>
              </a:buClr>
              <a:buSzPts val="4800"/>
              <a:buNone/>
              <a:defRPr sz="4800">
                <a:solidFill>
                  <a:schemeClr val="lt1"/>
                </a:solidFill>
                <a:latin typeface="Helvetica Neue Light"/>
                <a:ea typeface="Helvetica Neue Light"/>
                <a:cs typeface="Helvetica Neue Light"/>
                <a:sym typeface="Helvetica Neue Light"/>
              </a:defRPr>
            </a:lvl3pPr>
            <a:lvl4pPr indent="-228600" lvl="3" marL="1828800" algn="ctr">
              <a:spcBef>
                <a:spcPts val="960"/>
              </a:spcBef>
              <a:spcAft>
                <a:spcPts val="0"/>
              </a:spcAft>
              <a:buClr>
                <a:schemeClr val="lt1"/>
              </a:buClr>
              <a:buSzPts val="4800"/>
              <a:buNone/>
              <a:defRPr sz="4800">
                <a:solidFill>
                  <a:schemeClr val="lt1"/>
                </a:solidFill>
                <a:latin typeface="Helvetica Neue Light"/>
                <a:ea typeface="Helvetica Neue Light"/>
                <a:cs typeface="Helvetica Neue Light"/>
                <a:sym typeface="Helvetica Neue Light"/>
              </a:defRPr>
            </a:lvl4pPr>
            <a:lvl5pPr indent="-228600" lvl="4" marL="2286000" algn="ctr">
              <a:spcBef>
                <a:spcPts val="960"/>
              </a:spcBef>
              <a:spcAft>
                <a:spcPts val="0"/>
              </a:spcAft>
              <a:buClr>
                <a:schemeClr val="lt1"/>
              </a:buClr>
              <a:buSzPts val="4800"/>
              <a:buNone/>
              <a:defRPr sz="4800">
                <a:solidFill>
                  <a:schemeClr val="lt1"/>
                </a:solidFill>
                <a:latin typeface="Helvetica Neue Light"/>
                <a:ea typeface="Helvetica Neue Light"/>
                <a:cs typeface="Helvetica Neue Light"/>
                <a:sym typeface="Helvetica Neue Light"/>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 name="Google Shape;15;p2"/>
          <p:cNvSpPr txBox="1"/>
          <p:nvPr>
            <p:ph idx="3" type="body"/>
          </p:nvPr>
        </p:nvSpPr>
        <p:spPr>
          <a:xfrm>
            <a:off x="360383" y="4470167"/>
            <a:ext cx="2150469" cy="403106"/>
          </a:xfrm>
          <a:prstGeom prst="rect">
            <a:avLst/>
          </a:prstGeom>
          <a:noFill/>
          <a:ln>
            <a:noFill/>
          </a:ln>
        </p:spPr>
        <p:txBody>
          <a:bodyPr anchorCtr="0" anchor="t" bIns="45700" lIns="360000" spcFirstLastPara="1" rIns="91425" wrap="square" tIns="45700">
            <a:noAutofit/>
          </a:bodyPr>
          <a:lstStyle>
            <a:lvl1pPr indent="-228600" lvl="0" marL="457200" algn="l">
              <a:spcBef>
                <a:spcPts val="280"/>
              </a:spcBef>
              <a:spcAft>
                <a:spcPts val="0"/>
              </a:spcAft>
              <a:buClr>
                <a:schemeClr val="lt1"/>
              </a:buClr>
              <a:buSzPts val="1400"/>
              <a:buNone/>
              <a:defRPr b="0" i="0" sz="1400">
                <a:solidFill>
                  <a:schemeClr val="lt1"/>
                </a:solidFill>
                <a:latin typeface="Arial"/>
                <a:ea typeface="Arial"/>
                <a:cs typeface="Arial"/>
                <a:sym typeface="Arial"/>
              </a:defRPr>
            </a:lvl1pPr>
            <a:lvl2pPr indent="-228600" lvl="1" marL="914400" algn="ctr">
              <a:spcBef>
                <a:spcPts val="960"/>
              </a:spcBef>
              <a:spcAft>
                <a:spcPts val="0"/>
              </a:spcAft>
              <a:buClr>
                <a:schemeClr val="lt1"/>
              </a:buClr>
              <a:buSzPts val="4800"/>
              <a:buNone/>
              <a:defRPr sz="4800">
                <a:solidFill>
                  <a:schemeClr val="lt1"/>
                </a:solidFill>
                <a:latin typeface="Helvetica Neue Light"/>
                <a:ea typeface="Helvetica Neue Light"/>
                <a:cs typeface="Helvetica Neue Light"/>
                <a:sym typeface="Helvetica Neue Light"/>
              </a:defRPr>
            </a:lvl2pPr>
            <a:lvl3pPr indent="-228600" lvl="2" marL="1371600" algn="ctr">
              <a:spcBef>
                <a:spcPts val="960"/>
              </a:spcBef>
              <a:spcAft>
                <a:spcPts val="0"/>
              </a:spcAft>
              <a:buClr>
                <a:schemeClr val="lt1"/>
              </a:buClr>
              <a:buSzPts val="4800"/>
              <a:buNone/>
              <a:defRPr sz="4800">
                <a:solidFill>
                  <a:schemeClr val="lt1"/>
                </a:solidFill>
                <a:latin typeface="Helvetica Neue Light"/>
                <a:ea typeface="Helvetica Neue Light"/>
                <a:cs typeface="Helvetica Neue Light"/>
                <a:sym typeface="Helvetica Neue Light"/>
              </a:defRPr>
            </a:lvl3pPr>
            <a:lvl4pPr indent="-228600" lvl="3" marL="1828800" algn="ctr">
              <a:spcBef>
                <a:spcPts val="960"/>
              </a:spcBef>
              <a:spcAft>
                <a:spcPts val="0"/>
              </a:spcAft>
              <a:buClr>
                <a:schemeClr val="lt1"/>
              </a:buClr>
              <a:buSzPts val="4800"/>
              <a:buNone/>
              <a:defRPr sz="4800">
                <a:solidFill>
                  <a:schemeClr val="lt1"/>
                </a:solidFill>
                <a:latin typeface="Helvetica Neue Light"/>
                <a:ea typeface="Helvetica Neue Light"/>
                <a:cs typeface="Helvetica Neue Light"/>
                <a:sym typeface="Helvetica Neue Light"/>
              </a:defRPr>
            </a:lvl4pPr>
            <a:lvl5pPr indent="-228600" lvl="4" marL="2286000" algn="ctr">
              <a:spcBef>
                <a:spcPts val="960"/>
              </a:spcBef>
              <a:spcAft>
                <a:spcPts val="0"/>
              </a:spcAft>
              <a:buClr>
                <a:schemeClr val="lt1"/>
              </a:buClr>
              <a:buSzPts val="4800"/>
              <a:buNone/>
              <a:defRPr sz="4800">
                <a:solidFill>
                  <a:schemeClr val="lt1"/>
                </a:solidFill>
                <a:latin typeface="Helvetica Neue Light"/>
                <a:ea typeface="Helvetica Neue Light"/>
                <a:cs typeface="Helvetica Neue Light"/>
                <a:sym typeface="Helvetica Neue Light"/>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6" name="Google Shape;16;p2"/>
          <p:cNvPicPr preferRelativeResize="0"/>
          <p:nvPr/>
        </p:nvPicPr>
        <p:blipFill rotWithShape="1">
          <a:blip r:embed="rId3">
            <a:alphaModFix/>
          </a:blip>
          <a:srcRect b="0" l="0" r="0" t="0"/>
          <a:stretch/>
        </p:blipFill>
        <p:spPr>
          <a:xfrm>
            <a:off x="258843" y="362849"/>
            <a:ext cx="2794657" cy="167625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3"/>
          <p:cNvSpPr/>
          <p:nvPr/>
        </p:nvSpPr>
        <p:spPr>
          <a:xfrm>
            <a:off x="0" y="551543"/>
            <a:ext cx="9144000" cy="439521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Google Shape;19;p3"/>
          <p:cNvSpPr txBox="1"/>
          <p:nvPr>
            <p:ph type="title"/>
          </p:nvPr>
        </p:nvSpPr>
        <p:spPr>
          <a:xfrm>
            <a:off x="296897" y="40417"/>
            <a:ext cx="8389903" cy="49048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800"/>
              <a:buFont typeface="Arial"/>
              <a:buNone/>
              <a:defRPr sz="2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355601" y="885371"/>
            <a:ext cx="7376458" cy="370925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AD1D53"/>
              </a:buClr>
              <a:buSzPts val="2800"/>
              <a:buChar char="•"/>
              <a:defRPr sz="2800">
                <a:latin typeface="Arial"/>
                <a:ea typeface="Arial"/>
                <a:cs typeface="Arial"/>
                <a:sym typeface="Arial"/>
              </a:defRPr>
            </a:lvl1pPr>
            <a:lvl2pPr indent="-381000" lvl="1" marL="914400" algn="l">
              <a:spcBef>
                <a:spcPts val="480"/>
              </a:spcBef>
              <a:spcAft>
                <a:spcPts val="0"/>
              </a:spcAft>
              <a:buClr>
                <a:srgbClr val="AD1D53"/>
              </a:buClr>
              <a:buSzPts val="2400"/>
              <a:buChar char="–"/>
              <a:defRPr sz="2400">
                <a:latin typeface="Arial"/>
                <a:ea typeface="Arial"/>
                <a:cs typeface="Arial"/>
                <a:sym typeface="Arial"/>
              </a:defRPr>
            </a:lvl2pPr>
            <a:lvl3pPr indent="-355600" lvl="2" marL="1371600" algn="l">
              <a:spcBef>
                <a:spcPts val="400"/>
              </a:spcBef>
              <a:spcAft>
                <a:spcPts val="0"/>
              </a:spcAft>
              <a:buClr>
                <a:srgbClr val="AD1D53"/>
              </a:buClr>
              <a:buSzPts val="2000"/>
              <a:buChar char="•"/>
              <a:defRPr sz="2000">
                <a:latin typeface="Arial"/>
                <a:ea typeface="Arial"/>
                <a:cs typeface="Arial"/>
                <a:sym typeface="Arial"/>
              </a:defRPr>
            </a:lvl3pPr>
            <a:lvl4pPr indent="-355600" lvl="3" marL="1828800" algn="l">
              <a:spcBef>
                <a:spcPts val="400"/>
              </a:spcBef>
              <a:spcAft>
                <a:spcPts val="0"/>
              </a:spcAft>
              <a:buClr>
                <a:srgbClr val="AD1D53"/>
              </a:buClr>
              <a:buSzPts val="2000"/>
              <a:buChar char="–"/>
              <a:defRPr>
                <a:latin typeface="Arial"/>
                <a:ea typeface="Arial"/>
                <a:cs typeface="Arial"/>
                <a:sym typeface="Arial"/>
              </a:defRPr>
            </a:lvl4pPr>
            <a:lvl5pPr indent="-355600" lvl="4" marL="2286000" algn="l">
              <a:spcBef>
                <a:spcPts val="400"/>
              </a:spcBef>
              <a:spcAft>
                <a:spcPts val="0"/>
              </a:spcAft>
              <a:buClr>
                <a:srgbClr val="AD1D53"/>
              </a:buClr>
              <a:buSzPts val="2000"/>
              <a:buChar char="»"/>
              <a:defRPr>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3"/>
          <p:cNvSpPr/>
          <p:nvPr/>
        </p:nvSpPr>
        <p:spPr>
          <a:xfrm>
            <a:off x="-2" y="4946754"/>
            <a:ext cx="9144002" cy="19674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 name="Google Shape;22;p3"/>
          <p:cNvSpPr txBox="1"/>
          <p:nvPr/>
        </p:nvSpPr>
        <p:spPr>
          <a:xfrm>
            <a:off x="8140588" y="4903103"/>
            <a:ext cx="865845" cy="25540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53C2D5"/>
              </a:buClr>
              <a:buSzPts val="1000"/>
              <a:buFont typeface="Arial"/>
              <a:buNone/>
            </a:pPr>
            <a:r>
              <a:rPr b="0" i="0" lang="en-US" sz="1000" u="none" cap="none" strike="noStrike">
                <a:solidFill>
                  <a:srgbClr val="53C2D5"/>
                </a:solidFill>
                <a:latin typeface="Arial"/>
                <a:ea typeface="Arial"/>
                <a:cs typeface="Arial"/>
                <a:sym typeface="Arial"/>
              </a:rPr>
              <a:t>#ossummit</a:t>
            </a:r>
            <a:endParaRPr b="1" i="0" sz="1000" u="none" cap="none" strike="noStrike">
              <a:solidFill>
                <a:srgbClr val="53C2D5"/>
              </a:solidFill>
              <a:latin typeface="Arial"/>
              <a:ea typeface="Arial"/>
              <a:cs typeface="Arial"/>
              <a:sym typeface="Arial"/>
            </a:endParaRPr>
          </a:p>
        </p:txBody>
      </p:sp>
      <p:pic>
        <p:nvPicPr>
          <p:cNvPr id="23" name="Google Shape;23;p3"/>
          <p:cNvPicPr preferRelativeResize="0"/>
          <p:nvPr/>
        </p:nvPicPr>
        <p:blipFill rotWithShape="1">
          <a:blip r:embed="rId3">
            <a:alphaModFix/>
          </a:blip>
          <a:srcRect b="0" l="0" r="0" t="0"/>
          <a:stretch/>
        </p:blipFill>
        <p:spPr>
          <a:xfrm>
            <a:off x="7996342" y="4477854"/>
            <a:ext cx="873611" cy="2872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bg>
      <p:bgPr>
        <a:gradFill>
          <a:gsLst>
            <a:gs pos="0">
              <a:srgbClr val="30ACB3"/>
            </a:gs>
            <a:gs pos="45000">
              <a:srgbClr val="194DA6"/>
            </a:gs>
            <a:gs pos="100000">
              <a:srgbClr val="462C8C"/>
            </a:gs>
          </a:gsLst>
          <a:lin ang="5400000" scaled="0"/>
        </a:gradFill>
      </p:bgPr>
    </p:bg>
    <p:spTree>
      <p:nvGrpSpPr>
        <p:cNvPr id="24" name="Shape 24"/>
        <p:cNvGrpSpPr/>
        <p:nvPr/>
      </p:nvGrpSpPr>
      <p:grpSpPr>
        <a:xfrm>
          <a:off x="0" y="0"/>
          <a:ext cx="0" cy="0"/>
          <a:chOff x="0" y="0"/>
          <a:chExt cx="0" cy="0"/>
        </a:xfrm>
      </p:grpSpPr>
      <p:sp>
        <p:nvSpPr>
          <p:cNvPr id="25" name="Google Shape;25;p4"/>
          <p:cNvSpPr/>
          <p:nvPr/>
        </p:nvSpPr>
        <p:spPr>
          <a:xfrm>
            <a:off x="848412" y="0"/>
            <a:ext cx="8295587"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 name="Google Shape;26;p4"/>
          <p:cNvSpPr txBox="1"/>
          <p:nvPr>
            <p:ph idx="1" type="body"/>
          </p:nvPr>
        </p:nvSpPr>
        <p:spPr>
          <a:xfrm>
            <a:off x="1209568" y="1439057"/>
            <a:ext cx="6559682" cy="2906700"/>
          </a:xfrm>
          <a:prstGeom prst="rect">
            <a:avLst/>
          </a:prstGeom>
          <a:noFill/>
          <a:ln>
            <a:noFill/>
          </a:ln>
        </p:spPr>
        <p:txBody>
          <a:bodyPr anchorCtr="0" anchor="ctr" bIns="45700" lIns="360000" spcFirstLastPara="1" rIns="91425" wrap="square" tIns="45700">
            <a:noAutofit/>
          </a:bodyPr>
          <a:lstStyle>
            <a:lvl1pPr indent="-228600" lvl="0" marL="457200" algn="l">
              <a:spcBef>
                <a:spcPts val="960"/>
              </a:spcBef>
              <a:spcAft>
                <a:spcPts val="0"/>
              </a:spcAft>
              <a:buClr>
                <a:schemeClr val="dk1"/>
              </a:buClr>
              <a:buSzPts val="4800"/>
              <a:buNone/>
              <a:defRPr b="1" sz="4800">
                <a:solidFill>
                  <a:schemeClr val="dk1"/>
                </a:solidFill>
                <a:latin typeface="Arial"/>
                <a:ea typeface="Arial"/>
                <a:cs typeface="Arial"/>
                <a:sym typeface="Arial"/>
              </a:defRPr>
            </a:lvl1pPr>
            <a:lvl2pPr indent="-228600" lvl="1" marL="914400" algn="ctr">
              <a:spcBef>
                <a:spcPts val="960"/>
              </a:spcBef>
              <a:spcAft>
                <a:spcPts val="0"/>
              </a:spcAft>
              <a:buClr>
                <a:schemeClr val="lt1"/>
              </a:buClr>
              <a:buSzPts val="4800"/>
              <a:buNone/>
              <a:defRPr sz="4800">
                <a:solidFill>
                  <a:schemeClr val="lt1"/>
                </a:solidFill>
                <a:latin typeface="Helvetica Neue Light"/>
                <a:ea typeface="Helvetica Neue Light"/>
                <a:cs typeface="Helvetica Neue Light"/>
                <a:sym typeface="Helvetica Neue Light"/>
              </a:defRPr>
            </a:lvl2pPr>
            <a:lvl3pPr indent="-228600" lvl="2" marL="1371600" algn="ctr">
              <a:spcBef>
                <a:spcPts val="960"/>
              </a:spcBef>
              <a:spcAft>
                <a:spcPts val="0"/>
              </a:spcAft>
              <a:buClr>
                <a:schemeClr val="lt1"/>
              </a:buClr>
              <a:buSzPts val="4800"/>
              <a:buNone/>
              <a:defRPr sz="4800">
                <a:solidFill>
                  <a:schemeClr val="lt1"/>
                </a:solidFill>
                <a:latin typeface="Helvetica Neue Light"/>
                <a:ea typeface="Helvetica Neue Light"/>
                <a:cs typeface="Helvetica Neue Light"/>
                <a:sym typeface="Helvetica Neue Light"/>
              </a:defRPr>
            </a:lvl3pPr>
            <a:lvl4pPr indent="-228600" lvl="3" marL="1828800" algn="ctr">
              <a:spcBef>
                <a:spcPts val="960"/>
              </a:spcBef>
              <a:spcAft>
                <a:spcPts val="0"/>
              </a:spcAft>
              <a:buClr>
                <a:schemeClr val="lt1"/>
              </a:buClr>
              <a:buSzPts val="4800"/>
              <a:buNone/>
              <a:defRPr sz="4800">
                <a:solidFill>
                  <a:schemeClr val="lt1"/>
                </a:solidFill>
                <a:latin typeface="Helvetica Neue Light"/>
                <a:ea typeface="Helvetica Neue Light"/>
                <a:cs typeface="Helvetica Neue Light"/>
                <a:sym typeface="Helvetica Neue Light"/>
              </a:defRPr>
            </a:lvl4pPr>
            <a:lvl5pPr indent="-228600" lvl="4" marL="2286000" algn="ctr">
              <a:spcBef>
                <a:spcPts val="960"/>
              </a:spcBef>
              <a:spcAft>
                <a:spcPts val="0"/>
              </a:spcAft>
              <a:buClr>
                <a:schemeClr val="lt1"/>
              </a:buClr>
              <a:buSzPts val="4800"/>
              <a:buNone/>
              <a:defRPr sz="4800">
                <a:solidFill>
                  <a:schemeClr val="lt1"/>
                </a:solidFill>
                <a:latin typeface="Helvetica Neue Light"/>
                <a:ea typeface="Helvetica Neue Light"/>
                <a:cs typeface="Helvetica Neue Light"/>
                <a:sym typeface="Helvetica Neue Light"/>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7" name="Google Shape;27;p4"/>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id="28" name="Google Shape;28;p4"/>
          <p:cNvPicPr preferRelativeResize="0"/>
          <p:nvPr/>
        </p:nvPicPr>
        <p:blipFill rotWithShape="1">
          <a:blip r:embed="rId3">
            <a:alphaModFix amt="52999"/>
          </a:blip>
          <a:srcRect b="0" l="90722" r="0" t="0"/>
          <a:stretch/>
        </p:blipFill>
        <p:spPr>
          <a:xfrm flipH="1">
            <a:off x="2" y="2"/>
            <a:ext cx="848410" cy="5143496"/>
          </a:xfrm>
          <a:prstGeom prst="rect">
            <a:avLst/>
          </a:prstGeom>
          <a:noFill/>
          <a:ln>
            <a:noFill/>
          </a:ln>
        </p:spPr>
      </p:pic>
      <p:pic>
        <p:nvPicPr>
          <p:cNvPr id="29" name="Google Shape;29;p4"/>
          <p:cNvPicPr preferRelativeResize="0"/>
          <p:nvPr/>
        </p:nvPicPr>
        <p:blipFill rotWithShape="1">
          <a:blip r:embed="rId4">
            <a:alphaModFix/>
          </a:blip>
          <a:srcRect b="0" l="0" r="0" t="0"/>
          <a:stretch/>
        </p:blipFill>
        <p:spPr>
          <a:xfrm>
            <a:off x="7856643" y="4465154"/>
            <a:ext cx="836508" cy="2872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bg>
      <p:bgPr>
        <a:blipFill>
          <a:blip r:embed="rId2">
            <a:alphaModFix/>
          </a:blip>
          <a:stretch>
            <a:fillRect/>
          </a:stretch>
        </a:blipFill>
      </p:bgPr>
    </p:bg>
    <p:spTree>
      <p:nvGrpSpPr>
        <p:cNvPr id="30" name="Shape 30"/>
        <p:cNvGrpSpPr/>
        <p:nvPr/>
      </p:nvGrpSpPr>
      <p:grpSpPr>
        <a:xfrm>
          <a:off x="0" y="0"/>
          <a:ext cx="0" cy="0"/>
          <a:chOff x="0" y="0"/>
          <a:chExt cx="0" cy="0"/>
        </a:xfrm>
      </p:grpSpPr>
      <p:pic>
        <p:nvPicPr>
          <p:cNvPr id="31" name="Google Shape;31;p5"/>
          <p:cNvPicPr preferRelativeResize="0"/>
          <p:nvPr/>
        </p:nvPicPr>
        <p:blipFill rotWithShape="1">
          <a:blip r:embed="rId3">
            <a:alphaModFix/>
          </a:blip>
          <a:srcRect b="0" l="0" r="0" t="0"/>
          <a:stretch/>
        </p:blipFill>
        <p:spPr>
          <a:xfrm>
            <a:off x="1391398" y="663999"/>
            <a:ext cx="6361204" cy="381550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05979"/>
            <a:ext cx="8229600" cy="538739"/>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1"/>
              </a:buClr>
              <a:buSzPts val="3800"/>
              <a:buFont typeface="Arial"/>
              <a:buNone/>
              <a:defRPr b="0" i="0" sz="38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200151"/>
            <a:ext cx="8229600" cy="3227736"/>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drive.google.com/file/d/1D_S2W5mtaB32LiXnsOdIApEkEaqBoS2c/view" TargetMode="Externa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0" Type="http://schemas.openxmlformats.org/officeDocument/2006/relationships/image" Target="../media/image8.png"/><Relationship Id="rId11" Type="http://schemas.openxmlformats.org/officeDocument/2006/relationships/image" Target="../media/image14.png"/><Relationship Id="rId10" Type="http://schemas.openxmlformats.org/officeDocument/2006/relationships/hyperlink" Target="https://devspace.sh/" TargetMode="External"/><Relationship Id="rId13" Type="http://schemas.openxmlformats.org/officeDocument/2006/relationships/hyperlink" Target="https://www.jspolicy.com" TargetMode="External"/><Relationship Id="rId12" Type="http://schemas.openxmlformats.org/officeDocument/2006/relationships/hyperlink" Target="https://www.jspolicy.com"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hyperlink" Target="https://www.vcluster.com" TargetMode="External"/><Relationship Id="rId9" Type="http://schemas.openxmlformats.org/officeDocument/2006/relationships/hyperlink" Target="https://devspace.sh/" TargetMode="External"/><Relationship Id="rId15" Type="http://schemas.openxmlformats.org/officeDocument/2006/relationships/image" Target="../media/image7.png"/><Relationship Id="rId14" Type="http://schemas.openxmlformats.org/officeDocument/2006/relationships/image" Target="../media/image13.png"/><Relationship Id="rId17" Type="http://schemas.openxmlformats.org/officeDocument/2006/relationships/image" Target="../media/image9.png"/><Relationship Id="rId16" Type="http://schemas.openxmlformats.org/officeDocument/2006/relationships/hyperlink" Target="https://www.linkedin.com/in/pratikjagrut/" TargetMode="External"/><Relationship Id="rId5" Type="http://schemas.openxmlformats.org/officeDocument/2006/relationships/image" Target="../media/image6.png"/><Relationship Id="rId19" Type="http://schemas.openxmlformats.org/officeDocument/2006/relationships/hyperlink" Target="https://github.com/pratikjagrut" TargetMode="External"/><Relationship Id="rId6" Type="http://schemas.openxmlformats.org/officeDocument/2006/relationships/hyperlink" Target="http://loft.sh" TargetMode="External"/><Relationship Id="rId18" Type="http://schemas.openxmlformats.org/officeDocument/2006/relationships/hyperlink" Target="http://twitter.com/pratikjagrut" TargetMode="External"/><Relationship Id="rId7" Type="http://schemas.openxmlformats.org/officeDocument/2006/relationships/hyperlink" Target="http://kiosk.sh" TargetMode="External"/><Relationship Id="rId8"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www.vcluster.com/docs/quickstart" TargetMode="External"/><Relationship Id="rId4" Type="http://schemas.openxmlformats.org/officeDocument/2006/relationships/hyperlink" Target="https://github.com/loft-sh/vcluster" TargetMode="External"/><Relationship Id="rId5" Type="http://schemas.openxmlformats.org/officeDocument/2006/relationships/hyperlink" Target="http://www.vcluster.com" TargetMode="External"/><Relationship Id="rId6" Type="http://schemas.openxmlformats.org/officeDocument/2006/relationships/hyperlink" Target="https://twitter.com/loft_sh"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drive.google.com/file/d/1LxmrR0eH9riK5GmkxvOKh-6YpftWUWO9/view" TargetMode="External"/><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6"/>
          <p:cNvSpPr txBox="1"/>
          <p:nvPr>
            <p:ph idx="1" type="body"/>
          </p:nvPr>
        </p:nvSpPr>
        <p:spPr>
          <a:xfrm>
            <a:off x="258842" y="2171247"/>
            <a:ext cx="5793000" cy="1321500"/>
          </a:xfrm>
          <a:prstGeom prst="rect">
            <a:avLst/>
          </a:prstGeom>
          <a:solidFill>
            <a:schemeClr val="lt1"/>
          </a:solidFill>
          <a:ln>
            <a:noFill/>
          </a:ln>
        </p:spPr>
        <p:txBody>
          <a:bodyPr anchorCtr="0" anchor="ctr" bIns="45700" lIns="360000" spcFirstLastPara="1" rIns="91425" wrap="square" tIns="45700">
            <a:noAutofit/>
          </a:bodyPr>
          <a:lstStyle/>
          <a:p>
            <a:pPr indent="0" lvl="0" marL="0" rtl="0" algn="l">
              <a:spcBef>
                <a:spcPts val="0"/>
              </a:spcBef>
              <a:spcAft>
                <a:spcPts val="0"/>
              </a:spcAft>
              <a:buClr>
                <a:schemeClr val="dk1"/>
              </a:buClr>
              <a:buSzPts val="4800"/>
              <a:buNone/>
            </a:pPr>
            <a:r>
              <a:rPr lang="en-US" sz="2400"/>
              <a:t>vcluster</a:t>
            </a:r>
            <a:r>
              <a:rPr lang="en-US" sz="2400"/>
              <a:t> - How we put virtual kubernetes cluster inside another kubernetes cluster</a:t>
            </a:r>
            <a:endParaRPr sz="2400"/>
          </a:p>
        </p:txBody>
      </p:sp>
      <p:sp>
        <p:nvSpPr>
          <p:cNvPr id="37" name="Google Shape;37;p6"/>
          <p:cNvSpPr txBox="1"/>
          <p:nvPr>
            <p:ph idx="2" type="body"/>
          </p:nvPr>
        </p:nvSpPr>
        <p:spPr>
          <a:xfrm>
            <a:off x="258842" y="3654289"/>
            <a:ext cx="3026100" cy="403200"/>
          </a:xfrm>
          <a:prstGeom prst="rect">
            <a:avLst/>
          </a:prstGeom>
          <a:solidFill>
            <a:schemeClr val="dk1"/>
          </a:solidFill>
          <a:ln>
            <a:noFill/>
          </a:ln>
        </p:spPr>
        <p:txBody>
          <a:bodyPr anchorCtr="0" anchor="t" bIns="45700" lIns="360000" spcFirstLastPara="1" rIns="91425" wrap="square" tIns="45700">
            <a:noAutofit/>
          </a:bodyPr>
          <a:lstStyle/>
          <a:p>
            <a:pPr indent="0" lvl="0" marL="0" rtl="0" algn="l">
              <a:spcBef>
                <a:spcPts val="0"/>
              </a:spcBef>
              <a:spcAft>
                <a:spcPts val="0"/>
              </a:spcAft>
              <a:buClr>
                <a:schemeClr val="lt1"/>
              </a:buClr>
              <a:buSzPts val="1800"/>
              <a:buNone/>
            </a:pPr>
            <a:r>
              <a:rPr lang="en-US"/>
              <a:t>Pratik Jagrut</a:t>
            </a:r>
            <a:endParaRPr/>
          </a:p>
        </p:txBody>
      </p:sp>
      <p:sp>
        <p:nvSpPr>
          <p:cNvPr id="38" name="Google Shape;38;p6"/>
          <p:cNvSpPr txBox="1"/>
          <p:nvPr/>
        </p:nvSpPr>
        <p:spPr>
          <a:xfrm>
            <a:off x="333792" y="4464459"/>
            <a:ext cx="1165224" cy="346831"/>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lt1"/>
              </a:buClr>
              <a:buSzPts val="1500"/>
              <a:buFont typeface="Arial"/>
              <a:buNone/>
            </a:pPr>
            <a:r>
              <a:rPr b="0" i="0" lang="en-US" sz="1500" u="none" cap="none" strike="noStrike">
                <a:solidFill>
                  <a:schemeClr val="lt1"/>
                </a:solidFill>
                <a:latin typeface="Arial"/>
                <a:ea typeface="Arial"/>
                <a:cs typeface="Arial"/>
                <a:sym typeface="Arial"/>
              </a:rPr>
              <a:t>#ossummit</a:t>
            </a:r>
            <a:endParaRPr b="1" i="0" sz="1500" u="none" cap="none" strike="noStrike">
              <a:solidFill>
                <a:srgbClr val="8ABA55"/>
              </a:solidFill>
              <a:latin typeface="Arial"/>
              <a:ea typeface="Arial"/>
              <a:cs typeface="Arial"/>
              <a:sym typeface="Arial"/>
            </a:endParaRPr>
          </a:p>
        </p:txBody>
      </p:sp>
      <p:sp>
        <p:nvSpPr>
          <p:cNvPr id="39" name="Google Shape;39;p6"/>
          <p:cNvSpPr txBox="1"/>
          <p:nvPr/>
        </p:nvSpPr>
        <p:spPr>
          <a:xfrm>
            <a:off x="1408308" y="4479450"/>
            <a:ext cx="1649636" cy="346831"/>
          </a:xfrm>
          <a:prstGeom prst="rect">
            <a:avLst/>
          </a:prstGeom>
          <a:noFill/>
          <a:ln>
            <a:noFill/>
          </a:ln>
        </p:spPr>
        <p:txBody>
          <a:bodyPr anchorCtr="0" anchor="ctr" bIns="45700" lIns="91425" spcFirstLastPara="1" rIns="91425" wrap="square" tIns="45700">
            <a:normAutofit fontScale="47500" lnSpcReduction="10000"/>
          </a:bodyPr>
          <a:lstStyle/>
          <a:p>
            <a:pPr indent="0" lvl="0" marL="0" marR="0" rtl="0" algn="l">
              <a:spcBef>
                <a:spcPts val="0"/>
              </a:spcBef>
              <a:spcAft>
                <a:spcPts val="0"/>
              </a:spcAft>
              <a:buClr>
                <a:schemeClr val="lt1"/>
              </a:buClr>
              <a:buSzPct val="100000"/>
              <a:buFont typeface="Arial"/>
              <a:buNone/>
            </a:pPr>
            <a:r>
              <a:rPr b="0" i="0" lang="en-US" sz="3800" u="none" cap="none" strike="noStrike">
                <a:solidFill>
                  <a:schemeClr val="lt1"/>
                </a:solidFill>
                <a:latin typeface="Arial"/>
                <a:ea typeface="Arial"/>
                <a:cs typeface="Arial"/>
                <a:sym typeface="Arial"/>
              </a:rPr>
              <a:t>@</a:t>
            </a:r>
            <a:r>
              <a:rPr lang="en-US" sz="3800">
                <a:solidFill>
                  <a:schemeClr val="lt1"/>
                </a:solidFill>
              </a:rPr>
              <a:t>pratikjagrut</a:t>
            </a:r>
            <a:endParaRPr b="0" i="0" sz="3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5"/>
          <p:cNvSpPr txBox="1"/>
          <p:nvPr>
            <p:ph type="title"/>
          </p:nvPr>
        </p:nvSpPr>
        <p:spPr>
          <a:xfrm>
            <a:off x="296897" y="40417"/>
            <a:ext cx="8389800" cy="490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Arial"/>
              <a:buNone/>
            </a:pPr>
            <a:r>
              <a:rPr lang="en-US">
                <a:latin typeface="Lato"/>
                <a:ea typeface="Lato"/>
                <a:cs typeface="Lato"/>
                <a:sym typeface="Lato"/>
              </a:rPr>
              <a:t>vcluster</a:t>
            </a:r>
            <a:r>
              <a:rPr lang="en-US">
                <a:latin typeface="Lato"/>
                <a:ea typeface="Lato"/>
                <a:cs typeface="Lato"/>
                <a:sym typeface="Lato"/>
              </a:rPr>
              <a:t> - How does this work?</a:t>
            </a:r>
            <a:endParaRPr>
              <a:latin typeface="Lato"/>
              <a:ea typeface="Lato"/>
              <a:cs typeface="Lato"/>
              <a:sym typeface="Lato"/>
            </a:endParaRPr>
          </a:p>
        </p:txBody>
      </p:sp>
      <p:sp>
        <p:nvSpPr>
          <p:cNvPr id="136" name="Google Shape;136;p15"/>
          <p:cNvSpPr txBox="1"/>
          <p:nvPr/>
        </p:nvSpPr>
        <p:spPr>
          <a:xfrm>
            <a:off x="478050" y="582375"/>
            <a:ext cx="7781700" cy="523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200">
                <a:solidFill>
                  <a:schemeClr val="lt1"/>
                </a:solidFill>
                <a:highlight>
                  <a:srgbClr val="0377BE"/>
                </a:highlight>
                <a:latin typeface="Lato"/>
                <a:ea typeface="Lato"/>
                <a:cs typeface="Lato"/>
                <a:sym typeface="Lato"/>
              </a:rPr>
              <a:t> Virtual Clusters </a:t>
            </a:r>
            <a:r>
              <a:rPr lang="en-US" sz="2200">
                <a:solidFill>
                  <a:schemeClr val="lt1"/>
                </a:solidFill>
                <a:latin typeface="Lato"/>
                <a:ea typeface="Lato"/>
                <a:cs typeface="Lato"/>
                <a:sym typeface="Lato"/>
              </a:rPr>
              <a:t> </a:t>
            </a:r>
            <a:r>
              <a:rPr lang="en-US" sz="2200">
                <a:solidFill>
                  <a:schemeClr val="dk1"/>
                </a:solidFill>
                <a:latin typeface="Lato"/>
                <a:ea typeface="Lato"/>
                <a:cs typeface="Lato"/>
                <a:sym typeface="Lato"/>
              </a:rPr>
              <a:t>=</a:t>
            </a:r>
            <a:r>
              <a:rPr lang="en-US" sz="2200">
                <a:solidFill>
                  <a:schemeClr val="dk1"/>
                </a:solidFill>
                <a:latin typeface="Lato"/>
                <a:ea typeface="Lato"/>
                <a:cs typeface="Lato"/>
                <a:sym typeface="Lato"/>
              </a:rPr>
              <a:t> Control Planes Running In Another Cluster</a:t>
            </a:r>
            <a:endParaRPr sz="2200">
              <a:solidFill>
                <a:schemeClr val="dk1"/>
              </a:solidFill>
              <a:latin typeface="Lato"/>
              <a:ea typeface="Lato"/>
              <a:cs typeface="Lato"/>
              <a:sym typeface="Lato"/>
            </a:endParaRPr>
          </a:p>
        </p:txBody>
      </p:sp>
      <p:sp>
        <p:nvSpPr>
          <p:cNvPr id="137" name="Google Shape;137;p15"/>
          <p:cNvSpPr/>
          <p:nvPr/>
        </p:nvSpPr>
        <p:spPr>
          <a:xfrm>
            <a:off x="378900" y="3703275"/>
            <a:ext cx="6199500" cy="10314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txBox="1"/>
          <p:nvPr/>
        </p:nvSpPr>
        <p:spPr>
          <a:xfrm>
            <a:off x="7115100" y="4022900"/>
            <a:ext cx="1717200" cy="400200"/>
          </a:xfrm>
          <a:prstGeom prst="rect">
            <a:avLst/>
          </a:prstGeom>
          <a:noFill/>
          <a:ln>
            <a:noFill/>
          </a:ln>
        </p:spPr>
        <p:txBody>
          <a:bodyPr anchorCtr="0" anchor="t" bIns="91425" lIns="91425" spcFirstLastPara="1" rIns="91425" wrap="square" tIns="91425">
            <a:spAutoFit/>
          </a:bodyPr>
          <a:lstStyle/>
          <a:p>
            <a:pPr indent="-57150" lvl="0" marL="57150" rtl="0" algn="l">
              <a:spcBef>
                <a:spcPts val="0"/>
              </a:spcBef>
              <a:spcAft>
                <a:spcPts val="0"/>
              </a:spcAft>
              <a:buNone/>
            </a:pPr>
            <a:r>
              <a:rPr lang="en-US">
                <a:solidFill>
                  <a:schemeClr val="dk1"/>
                </a:solidFill>
                <a:latin typeface="Lato"/>
                <a:ea typeface="Lato"/>
                <a:cs typeface="Lato"/>
                <a:sym typeface="Lato"/>
              </a:rPr>
              <a:t>Control Plane</a:t>
            </a:r>
            <a:endParaRPr>
              <a:solidFill>
                <a:schemeClr val="dk1"/>
              </a:solidFill>
              <a:latin typeface="Lato"/>
              <a:ea typeface="Lato"/>
              <a:cs typeface="Lato"/>
              <a:sym typeface="Lato"/>
            </a:endParaRPr>
          </a:p>
        </p:txBody>
      </p:sp>
      <p:sp>
        <p:nvSpPr>
          <p:cNvPr id="139" name="Google Shape;139;p15"/>
          <p:cNvSpPr/>
          <p:nvPr/>
        </p:nvSpPr>
        <p:spPr>
          <a:xfrm>
            <a:off x="588500" y="3904850"/>
            <a:ext cx="1298100" cy="6363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API Server</a:t>
            </a:r>
            <a:endParaRPr b="1"/>
          </a:p>
        </p:txBody>
      </p:sp>
      <p:sp>
        <p:nvSpPr>
          <p:cNvPr id="140" name="Google Shape;140;p15"/>
          <p:cNvSpPr/>
          <p:nvPr/>
        </p:nvSpPr>
        <p:spPr>
          <a:xfrm>
            <a:off x="3570675" y="3904850"/>
            <a:ext cx="1298100" cy="6363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Controller Manager</a:t>
            </a:r>
            <a:endParaRPr b="1"/>
          </a:p>
        </p:txBody>
      </p:sp>
      <p:sp>
        <p:nvSpPr>
          <p:cNvPr id="141" name="Google Shape;141;p15"/>
          <p:cNvSpPr/>
          <p:nvPr/>
        </p:nvSpPr>
        <p:spPr>
          <a:xfrm>
            <a:off x="5061750" y="3904850"/>
            <a:ext cx="1298100" cy="6363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Scheduler</a:t>
            </a:r>
            <a:endParaRPr b="1"/>
          </a:p>
        </p:txBody>
      </p:sp>
      <p:sp>
        <p:nvSpPr>
          <p:cNvPr id="142" name="Google Shape;142;p15"/>
          <p:cNvSpPr/>
          <p:nvPr/>
        </p:nvSpPr>
        <p:spPr>
          <a:xfrm>
            <a:off x="2079588" y="3904850"/>
            <a:ext cx="1298100" cy="6363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Data Store</a:t>
            </a:r>
            <a:br>
              <a:rPr b="1" lang="en-US">
                <a:solidFill>
                  <a:srgbClr val="FFFFFF"/>
                </a:solidFill>
                <a:latin typeface="Lato"/>
                <a:ea typeface="Lato"/>
                <a:cs typeface="Lato"/>
                <a:sym typeface="Lato"/>
              </a:rPr>
            </a:br>
            <a:r>
              <a:rPr b="1" lang="en-US">
                <a:solidFill>
                  <a:srgbClr val="FFFFFF"/>
                </a:solidFill>
                <a:latin typeface="Lato"/>
                <a:ea typeface="Lato"/>
                <a:cs typeface="Lato"/>
                <a:sym typeface="Lato"/>
              </a:rPr>
              <a:t>(etcd)</a:t>
            </a:r>
            <a:endParaRPr b="1"/>
          </a:p>
        </p:txBody>
      </p:sp>
      <p:sp>
        <p:nvSpPr>
          <p:cNvPr id="143" name="Google Shape;143;p15"/>
          <p:cNvSpPr/>
          <p:nvPr/>
        </p:nvSpPr>
        <p:spPr>
          <a:xfrm>
            <a:off x="554275" y="2325224"/>
            <a:ext cx="1262400" cy="5094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Pod  1</a:t>
            </a:r>
            <a:endParaRPr b="1"/>
          </a:p>
        </p:txBody>
      </p:sp>
      <p:sp>
        <p:nvSpPr>
          <p:cNvPr id="144" name="Google Shape;144;p15"/>
          <p:cNvSpPr txBox="1"/>
          <p:nvPr/>
        </p:nvSpPr>
        <p:spPr>
          <a:xfrm>
            <a:off x="7115100" y="2600250"/>
            <a:ext cx="1717200" cy="400200"/>
          </a:xfrm>
          <a:prstGeom prst="rect">
            <a:avLst/>
          </a:prstGeom>
          <a:noFill/>
          <a:ln>
            <a:noFill/>
          </a:ln>
        </p:spPr>
        <p:txBody>
          <a:bodyPr anchorCtr="0" anchor="t" bIns="91425" lIns="91425" spcFirstLastPara="1" rIns="91425" wrap="square" tIns="91425">
            <a:spAutoFit/>
          </a:bodyPr>
          <a:lstStyle/>
          <a:p>
            <a:pPr indent="-57150" lvl="0" marL="57150" rtl="0" algn="l">
              <a:spcBef>
                <a:spcPts val="0"/>
              </a:spcBef>
              <a:spcAft>
                <a:spcPts val="0"/>
              </a:spcAft>
              <a:buNone/>
            </a:pPr>
            <a:r>
              <a:rPr lang="en-US">
                <a:solidFill>
                  <a:schemeClr val="dk1"/>
                </a:solidFill>
                <a:latin typeface="Lato"/>
                <a:ea typeface="Lato"/>
                <a:cs typeface="Lato"/>
                <a:sym typeface="Lato"/>
              </a:rPr>
              <a:t>Workloads</a:t>
            </a:r>
            <a:endParaRPr>
              <a:solidFill>
                <a:schemeClr val="dk1"/>
              </a:solidFill>
              <a:latin typeface="Lato"/>
              <a:ea typeface="Lato"/>
              <a:cs typeface="Lato"/>
              <a:sym typeface="Lato"/>
            </a:endParaRPr>
          </a:p>
        </p:txBody>
      </p:sp>
      <p:cxnSp>
        <p:nvCxnSpPr>
          <p:cNvPr id="145" name="Google Shape;145;p15"/>
          <p:cNvCxnSpPr/>
          <p:nvPr/>
        </p:nvCxnSpPr>
        <p:spPr>
          <a:xfrm flipH="1" rot="10800000">
            <a:off x="254850" y="3507700"/>
            <a:ext cx="8634300" cy="3900"/>
          </a:xfrm>
          <a:prstGeom prst="straightConnector1">
            <a:avLst/>
          </a:prstGeom>
          <a:noFill/>
          <a:ln cap="flat" cmpd="sng" w="19050">
            <a:solidFill>
              <a:srgbClr val="4F7CA7"/>
            </a:solidFill>
            <a:prstDash val="solid"/>
            <a:round/>
            <a:headEnd len="med" w="med" type="none"/>
            <a:tailEnd len="med" w="med" type="none"/>
          </a:ln>
        </p:spPr>
      </p:cxnSp>
      <p:cxnSp>
        <p:nvCxnSpPr>
          <p:cNvPr id="146" name="Google Shape;146;p15"/>
          <p:cNvCxnSpPr/>
          <p:nvPr/>
        </p:nvCxnSpPr>
        <p:spPr>
          <a:xfrm flipH="1" rot="10800000">
            <a:off x="-153200" y="4217750"/>
            <a:ext cx="652800" cy="10500"/>
          </a:xfrm>
          <a:prstGeom prst="straightConnector1">
            <a:avLst/>
          </a:prstGeom>
          <a:noFill/>
          <a:ln cap="flat" cmpd="sng" w="38100">
            <a:solidFill>
              <a:srgbClr val="FF7521"/>
            </a:solidFill>
            <a:prstDash val="solid"/>
            <a:round/>
            <a:headEnd len="med" w="med" type="none"/>
            <a:tailEnd len="med" w="med" type="triangle"/>
          </a:ln>
        </p:spPr>
      </p:cxnSp>
      <p:sp>
        <p:nvSpPr>
          <p:cNvPr id="147" name="Google Shape;147;p15"/>
          <p:cNvSpPr/>
          <p:nvPr/>
        </p:nvSpPr>
        <p:spPr>
          <a:xfrm>
            <a:off x="2024874" y="2325224"/>
            <a:ext cx="1262400" cy="5094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Pod  2</a:t>
            </a:r>
            <a:endParaRPr b="1"/>
          </a:p>
        </p:txBody>
      </p:sp>
      <p:grpSp>
        <p:nvGrpSpPr>
          <p:cNvPr id="148" name="Google Shape;148;p15"/>
          <p:cNvGrpSpPr/>
          <p:nvPr/>
        </p:nvGrpSpPr>
        <p:grpSpPr>
          <a:xfrm>
            <a:off x="3668250" y="2147325"/>
            <a:ext cx="1342200" cy="1168800"/>
            <a:chOff x="3668250" y="1918725"/>
            <a:chExt cx="1342200" cy="1168800"/>
          </a:xfrm>
        </p:grpSpPr>
        <p:sp>
          <p:nvSpPr>
            <p:cNvPr id="149" name="Google Shape;149;p15"/>
            <p:cNvSpPr/>
            <p:nvPr/>
          </p:nvSpPr>
          <p:spPr>
            <a:xfrm>
              <a:off x="3668250" y="1918725"/>
              <a:ext cx="1342200" cy="1168800"/>
            </a:xfrm>
            <a:prstGeom prst="rect">
              <a:avLst/>
            </a:prstGeom>
            <a:no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3668250" y="2771650"/>
              <a:ext cx="1342200" cy="3156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Namespace 2</a:t>
              </a:r>
              <a:endParaRPr b="1"/>
            </a:p>
          </p:txBody>
        </p:sp>
        <p:sp>
          <p:nvSpPr>
            <p:cNvPr id="151" name="Google Shape;151;p15"/>
            <p:cNvSpPr txBox="1"/>
            <p:nvPr/>
          </p:nvSpPr>
          <p:spPr>
            <a:xfrm>
              <a:off x="3668250" y="2026400"/>
              <a:ext cx="1342200" cy="585000"/>
            </a:xfrm>
            <a:prstGeom prst="rect">
              <a:avLst/>
            </a:prstGeom>
            <a:noFill/>
            <a:ln>
              <a:noFill/>
            </a:ln>
          </p:spPr>
          <p:txBody>
            <a:bodyPr anchorCtr="0" anchor="t" bIns="91425" lIns="91425" spcFirstLastPara="1" rIns="91425" wrap="square" tIns="91425">
              <a:spAutoFit/>
            </a:bodyPr>
            <a:lstStyle/>
            <a:p>
              <a:pPr indent="-57150" lvl="0" marL="57150" rtl="0" algn="ctr">
                <a:spcBef>
                  <a:spcPts val="0"/>
                </a:spcBef>
                <a:spcAft>
                  <a:spcPts val="0"/>
                </a:spcAft>
                <a:buNone/>
              </a:pPr>
              <a:r>
                <a:rPr lang="en-US" sz="2600">
                  <a:solidFill>
                    <a:schemeClr val="dk1"/>
                  </a:solidFill>
                  <a:latin typeface="Lato"/>
                  <a:ea typeface="Lato"/>
                  <a:cs typeface="Lato"/>
                  <a:sym typeface="Lato"/>
                </a:rPr>
                <a:t>...</a:t>
              </a:r>
              <a:endParaRPr sz="2600">
                <a:solidFill>
                  <a:schemeClr val="dk1"/>
                </a:solidFill>
                <a:latin typeface="Lato"/>
                <a:ea typeface="Lato"/>
                <a:cs typeface="Lato"/>
                <a:sym typeface="Lato"/>
              </a:endParaRPr>
            </a:p>
          </p:txBody>
        </p:sp>
      </p:grpSp>
      <p:grpSp>
        <p:nvGrpSpPr>
          <p:cNvPr id="152" name="Google Shape;152;p15"/>
          <p:cNvGrpSpPr/>
          <p:nvPr/>
        </p:nvGrpSpPr>
        <p:grpSpPr>
          <a:xfrm>
            <a:off x="5236199" y="2147325"/>
            <a:ext cx="1342201" cy="1168800"/>
            <a:chOff x="5236199" y="1918725"/>
            <a:chExt cx="1342201" cy="1168800"/>
          </a:xfrm>
        </p:grpSpPr>
        <p:sp>
          <p:nvSpPr>
            <p:cNvPr id="153" name="Google Shape;153;p15"/>
            <p:cNvSpPr/>
            <p:nvPr/>
          </p:nvSpPr>
          <p:spPr>
            <a:xfrm>
              <a:off x="5236200" y="1918725"/>
              <a:ext cx="1342200" cy="1168800"/>
            </a:xfrm>
            <a:prstGeom prst="rect">
              <a:avLst/>
            </a:prstGeom>
            <a:no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5236199" y="2771650"/>
              <a:ext cx="1342200" cy="3156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Namespace 3</a:t>
              </a:r>
              <a:endParaRPr b="1"/>
            </a:p>
          </p:txBody>
        </p:sp>
        <p:sp>
          <p:nvSpPr>
            <p:cNvPr id="155" name="Google Shape;155;p15"/>
            <p:cNvSpPr txBox="1"/>
            <p:nvPr/>
          </p:nvSpPr>
          <p:spPr>
            <a:xfrm>
              <a:off x="5236200" y="2026400"/>
              <a:ext cx="1342200" cy="585000"/>
            </a:xfrm>
            <a:prstGeom prst="rect">
              <a:avLst/>
            </a:prstGeom>
            <a:noFill/>
            <a:ln>
              <a:noFill/>
            </a:ln>
          </p:spPr>
          <p:txBody>
            <a:bodyPr anchorCtr="0" anchor="t" bIns="91425" lIns="91425" spcFirstLastPara="1" rIns="91425" wrap="square" tIns="91425">
              <a:spAutoFit/>
            </a:bodyPr>
            <a:lstStyle/>
            <a:p>
              <a:pPr indent="-57150" lvl="0" marL="57150" rtl="0" algn="ctr">
                <a:spcBef>
                  <a:spcPts val="0"/>
                </a:spcBef>
                <a:spcAft>
                  <a:spcPts val="0"/>
                </a:spcAft>
                <a:buNone/>
              </a:pPr>
              <a:r>
                <a:rPr lang="en-US" sz="2600">
                  <a:solidFill>
                    <a:schemeClr val="dk1"/>
                  </a:solidFill>
                  <a:latin typeface="Lato"/>
                  <a:ea typeface="Lato"/>
                  <a:cs typeface="Lato"/>
                  <a:sym typeface="Lato"/>
                </a:rPr>
                <a:t>...</a:t>
              </a:r>
              <a:endParaRPr sz="2600">
                <a:solidFill>
                  <a:schemeClr val="dk1"/>
                </a:solidFill>
                <a:latin typeface="Lato"/>
                <a:ea typeface="Lato"/>
                <a:cs typeface="Lato"/>
                <a:sym typeface="Lato"/>
              </a:endParaRPr>
            </a:p>
          </p:txBody>
        </p:sp>
      </p:grpSp>
      <p:grpSp>
        <p:nvGrpSpPr>
          <p:cNvPr id="156" name="Google Shape;156;p15"/>
          <p:cNvGrpSpPr/>
          <p:nvPr/>
        </p:nvGrpSpPr>
        <p:grpSpPr>
          <a:xfrm>
            <a:off x="376075" y="2126445"/>
            <a:ext cx="3066425" cy="1189605"/>
            <a:chOff x="223675" y="2507445"/>
            <a:chExt cx="3066425" cy="1189605"/>
          </a:xfrm>
        </p:grpSpPr>
        <p:sp>
          <p:nvSpPr>
            <p:cNvPr id="157" name="Google Shape;157;p15"/>
            <p:cNvSpPr/>
            <p:nvPr/>
          </p:nvSpPr>
          <p:spPr>
            <a:xfrm>
              <a:off x="223675" y="2507445"/>
              <a:ext cx="3063600" cy="1168800"/>
            </a:xfrm>
            <a:prstGeom prst="rect">
              <a:avLst/>
            </a:prstGeom>
            <a:no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226500" y="3381450"/>
              <a:ext cx="3063600" cy="3156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Namespace 1</a:t>
              </a:r>
              <a:endParaRPr b="1"/>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6"/>
          <p:cNvSpPr txBox="1"/>
          <p:nvPr>
            <p:ph type="title"/>
          </p:nvPr>
        </p:nvSpPr>
        <p:spPr>
          <a:xfrm>
            <a:off x="296897" y="40417"/>
            <a:ext cx="8389800" cy="490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Arial"/>
              <a:buNone/>
            </a:pPr>
            <a:r>
              <a:rPr lang="en-US">
                <a:latin typeface="Lato"/>
                <a:ea typeface="Lato"/>
                <a:cs typeface="Lato"/>
                <a:sym typeface="Lato"/>
              </a:rPr>
              <a:t>vcluster - How does this work?</a:t>
            </a:r>
            <a:endParaRPr>
              <a:latin typeface="Lato"/>
              <a:ea typeface="Lato"/>
              <a:cs typeface="Lato"/>
              <a:sym typeface="Lato"/>
            </a:endParaRPr>
          </a:p>
        </p:txBody>
      </p:sp>
      <p:sp>
        <p:nvSpPr>
          <p:cNvPr id="164" name="Google Shape;164;p16"/>
          <p:cNvSpPr/>
          <p:nvPr/>
        </p:nvSpPr>
        <p:spPr>
          <a:xfrm>
            <a:off x="378900" y="3703275"/>
            <a:ext cx="6199500" cy="10314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txBox="1"/>
          <p:nvPr/>
        </p:nvSpPr>
        <p:spPr>
          <a:xfrm>
            <a:off x="7115100" y="4022900"/>
            <a:ext cx="1717200" cy="400200"/>
          </a:xfrm>
          <a:prstGeom prst="rect">
            <a:avLst/>
          </a:prstGeom>
          <a:noFill/>
          <a:ln>
            <a:noFill/>
          </a:ln>
        </p:spPr>
        <p:txBody>
          <a:bodyPr anchorCtr="0" anchor="t" bIns="91425" lIns="91425" spcFirstLastPara="1" rIns="91425" wrap="square" tIns="91425">
            <a:spAutoFit/>
          </a:bodyPr>
          <a:lstStyle/>
          <a:p>
            <a:pPr indent="-57150" lvl="0" marL="57150" rtl="0" algn="l">
              <a:spcBef>
                <a:spcPts val="0"/>
              </a:spcBef>
              <a:spcAft>
                <a:spcPts val="0"/>
              </a:spcAft>
              <a:buNone/>
            </a:pPr>
            <a:r>
              <a:rPr lang="en-US">
                <a:solidFill>
                  <a:schemeClr val="dk1"/>
                </a:solidFill>
                <a:latin typeface="Lato"/>
                <a:ea typeface="Lato"/>
                <a:cs typeface="Lato"/>
                <a:sym typeface="Lato"/>
              </a:rPr>
              <a:t>Control Plane</a:t>
            </a:r>
            <a:endParaRPr>
              <a:solidFill>
                <a:schemeClr val="dk1"/>
              </a:solidFill>
              <a:latin typeface="Lato"/>
              <a:ea typeface="Lato"/>
              <a:cs typeface="Lato"/>
              <a:sym typeface="Lato"/>
            </a:endParaRPr>
          </a:p>
        </p:txBody>
      </p:sp>
      <p:sp>
        <p:nvSpPr>
          <p:cNvPr id="166" name="Google Shape;166;p16"/>
          <p:cNvSpPr/>
          <p:nvPr/>
        </p:nvSpPr>
        <p:spPr>
          <a:xfrm>
            <a:off x="588500" y="3904850"/>
            <a:ext cx="1298100" cy="6363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API Server</a:t>
            </a:r>
            <a:endParaRPr b="1"/>
          </a:p>
        </p:txBody>
      </p:sp>
      <p:sp>
        <p:nvSpPr>
          <p:cNvPr id="167" name="Google Shape;167;p16"/>
          <p:cNvSpPr/>
          <p:nvPr/>
        </p:nvSpPr>
        <p:spPr>
          <a:xfrm>
            <a:off x="3570675" y="3904850"/>
            <a:ext cx="1298100" cy="6363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Controller Manager</a:t>
            </a:r>
            <a:endParaRPr b="1"/>
          </a:p>
        </p:txBody>
      </p:sp>
      <p:sp>
        <p:nvSpPr>
          <p:cNvPr id="168" name="Google Shape;168;p16"/>
          <p:cNvSpPr/>
          <p:nvPr/>
        </p:nvSpPr>
        <p:spPr>
          <a:xfrm>
            <a:off x="5061750" y="3904850"/>
            <a:ext cx="1298100" cy="6363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Scheduler</a:t>
            </a:r>
            <a:endParaRPr b="1"/>
          </a:p>
        </p:txBody>
      </p:sp>
      <p:sp>
        <p:nvSpPr>
          <p:cNvPr id="169" name="Google Shape;169;p16"/>
          <p:cNvSpPr/>
          <p:nvPr/>
        </p:nvSpPr>
        <p:spPr>
          <a:xfrm>
            <a:off x="2079588" y="3904850"/>
            <a:ext cx="1298100" cy="6363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Data Store</a:t>
            </a:r>
            <a:br>
              <a:rPr b="1" lang="en-US">
                <a:solidFill>
                  <a:srgbClr val="FFFFFF"/>
                </a:solidFill>
                <a:latin typeface="Lato"/>
                <a:ea typeface="Lato"/>
                <a:cs typeface="Lato"/>
                <a:sym typeface="Lato"/>
              </a:rPr>
            </a:br>
            <a:r>
              <a:rPr b="1" lang="en-US">
                <a:solidFill>
                  <a:srgbClr val="FFFFFF"/>
                </a:solidFill>
                <a:latin typeface="Lato"/>
                <a:ea typeface="Lato"/>
                <a:cs typeface="Lato"/>
                <a:sym typeface="Lato"/>
              </a:rPr>
              <a:t>(etcd)</a:t>
            </a:r>
            <a:endParaRPr b="1"/>
          </a:p>
        </p:txBody>
      </p:sp>
      <p:sp>
        <p:nvSpPr>
          <p:cNvPr id="170" name="Google Shape;170;p16"/>
          <p:cNvSpPr txBox="1"/>
          <p:nvPr/>
        </p:nvSpPr>
        <p:spPr>
          <a:xfrm>
            <a:off x="7115100" y="2600250"/>
            <a:ext cx="1717200" cy="400200"/>
          </a:xfrm>
          <a:prstGeom prst="rect">
            <a:avLst/>
          </a:prstGeom>
          <a:noFill/>
          <a:ln>
            <a:noFill/>
          </a:ln>
        </p:spPr>
        <p:txBody>
          <a:bodyPr anchorCtr="0" anchor="t" bIns="91425" lIns="91425" spcFirstLastPara="1" rIns="91425" wrap="square" tIns="91425">
            <a:spAutoFit/>
          </a:bodyPr>
          <a:lstStyle/>
          <a:p>
            <a:pPr indent="-57150" lvl="0" marL="57150" rtl="0" algn="l">
              <a:spcBef>
                <a:spcPts val="0"/>
              </a:spcBef>
              <a:spcAft>
                <a:spcPts val="0"/>
              </a:spcAft>
              <a:buNone/>
            </a:pPr>
            <a:r>
              <a:rPr lang="en-US">
                <a:solidFill>
                  <a:schemeClr val="dk1"/>
                </a:solidFill>
                <a:latin typeface="Lato"/>
                <a:ea typeface="Lato"/>
                <a:cs typeface="Lato"/>
                <a:sym typeface="Lato"/>
              </a:rPr>
              <a:t>Workloads</a:t>
            </a:r>
            <a:endParaRPr>
              <a:solidFill>
                <a:schemeClr val="dk1"/>
              </a:solidFill>
              <a:latin typeface="Lato"/>
              <a:ea typeface="Lato"/>
              <a:cs typeface="Lato"/>
              <a:sym typeface="Lato"/>
            </a:endParaRPr>
          </a:p>
        </p:txBody>
      </p:sp>
      <p:cxnSp>
        <p:nvCxnSpPr>
          <p:cNvPr id="171" name="Google Shape;171;p16"/>
          <p:cNvCxnSpPr/>
          <p:nvPr/>
        </p:nvCxnSpPr>
        <p:spPr>
          <a:xfrm flipH="1" rot="10800000">
            <a:off x="254850" y="3507700"/>
            <a:ext cx="8634300" cy="3900"/>
          </a:xfrm>
          <a:prstGeom prst="straightConnector1">
            <a:avLst/>
          </a:prstGeom>
          <a:noFill/>
          <a:ln cap="flat" cmpd="sng" w="19050">
            <a:solidFill>
              <a:srgbClr val="4F7CA7"/>
            </a:solidFill>
            <a:prstDash val="solid"/>
            <a:round/>
            <a:headEnd len="med" w="med" type="none"/>
            <a:tailEnd len="med" w="med" type="none"/>
          </a:ln>
        </p:spPr>
      </p:cxnSp>
      <p:cxnSp>
        <p:nvCxnSpPr>
          <p:cNvPr id="172" name="Google Shape;172;p16"/>
          <p:cNvCxnSpPr/>
          <p:nvPr/>
        </p:nvCxnSpPr>
        <p:spPr>
          <a:xfrm flipH="1" rot="10800000">
            <a:off x="-153200" y="4217750"/>
            <a:ext cx="652800" cy="10500"/>
          </a:xfrm>
          <a:prstGeom prst="straightConnector1">
            <a:avLst/>
          </a:prstGeom>
          <a:noFill/>
          <a:ln cap="flat" cmpd="sng" w="38100">
            <a:solidFill>
              <a:srgbClr val="FF7521"/>
            </a:solidFill>
            <a:prstDash val="solid"/>
            <a:round/>
            <a:headEnd len="med" w="med" type="none"/>
            <a:tailEnd len="med" w="med" type="triangle"/>
          </a:ln>
        </p:spPr>
      </p:cxnSp>
      <p:grpSp>
        <p:nvGrpSpPr>
          <p:cNvPr id="173" name="Google Shape;173;p16"/>
          <p:cNvGrpSpPr/>
          <p:nvPr/>
        </p:nvGrpSpPr>
        <p:grpSpPr>
          <a:xfrm>
            <a:off x="3668250" y="2147325"/>
            <a:ext cx="1342200" cy="1168800"/>
            <a:chOff x="3668250" y="1918725"/>
            <a:chExt cx="1342200" cy="1168800"/>
          </a:xfrm>
        </p:grpSpPr>
        <p:sp>
          <p:nvSpPr>
            <p:cNvPr id="174" name="Google Shape;174;p16"/>
            <p:cNvSpPr/>
            <p:nvPr/>
          </p:nvSpPr>
          <p:spPr>
            <a:xfrm>
              <a:off x="3668250" y="1918725"/>
              <a:ext cx="1342200" cy="1168800"/>
            </a:xfrm>
            <a:prstGeom prst="rect">
              <a:avLst/>
            </a:prstGeom>
            <a:no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3668250" y="2771650"/>
              <a:ext cx="1342200" cy="3156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Namespace 2</a:t>
              </a:r>
              <a:endParaRPr b="1"/>
            </a:p>
          </p:txBody>
        </p:sp>
        <p:sp>
          <p:nvSpPr>
            <p:cNvPr id="176" name="Google Shape;176;p16"/>
            <p:cNvSpPr txBox="1"/>
            <p:nvPr/>
          </p:nvSpPr>
          <p:spPr>
            <a:xfrm>
              <a:off x="3668250" y="2026400"/>
              <a:ext cx="1342200" cy="585000"/>
            </a:xfrm>
            <a:prstGeom prst="rect">
              <a:avLst/>
            </a:prstGeom>
            <a:noFill/>
            <a:ln>
              <a:noFill/>
            </a:ln>
          </p:spPr>
          <p:txBody>
            <a:bodyPr anchorCtr="0" anchor="t" bIns="91425" lIns="91425" spcFirstLastPara="1" rIns="91425" wrap="square" tIns="91425">
              <a:spAutoFit/>
            </a:bodyPr>
            <a:lstStyle/>
            <a:p>
              <a:pPr indent="-57150" lvl="0" marL="57150" rtl="0" algn="ctr">
                <a:spcBef>
                  <a:spcPts val="0"/>
                </a:spcBef>
                <a:spcAft>
                  <a:spcPts val="0"/>
                </a:spcAft>
                <a:buNone/>
              </a:pPr>
              <a:r>
                <a:rPr lang="en-US" sz="2600">
                  <a:solidFill>
                    <a:schemeClr val="dk1"/>
                  </a:solidFill>
                  <a:latin typeface="Lato"/>
                  <a:ea typeface="Lato"/>
                  <a:cs typeface="Lato"/>
                  <a:sym typeface="Lato"/>
                </a:rPr>
                <a:t>...</a:t>
              </a:r>
              <a:endParaRPr sz="2600">
                <a:solidFill>
                  <a:schemeClr val="dk1"/>
                </a:solidFill>
                <a:latin typeface="Lato"/>
                <a:ea typeface="Lato"/>
                <a:cs typeface="Lato"/>
                <a:sym typeface="Lato"/>
              </a:endParaRPr>
            </a:p>
          </p:txBody>
        </p:sp>
      </p:grpSp>
      <p:grpSp>
        <p:nvGrpSpPr>
          <p:cNvPr id="177" name="Google Shape;177;p16"/>
          <p:cNvGrpSpPr/>
          <p:nvPr/>
        </p:nvGrpSpPr>
        <p:grpSpPr>
          <a:xfrm>
            <a:off x="5236199" y="2147325"/>
            <a:ext cx="1342201" cy="1168800"/>
            <a:chOff x="5236199" y="1918725"/>
            <a:chExt cx="1342201" cy="1168800"/>
          </a:xfrm>
        </p:grpSpPr>
        <p:sp>
          <p:nvSpPr>
            <p:cNvPr id="178" name="Google Shape;178;p16"/>
            <p:cNvSpPr/>
            <p:nvPr/>
          </p:nvSpPr>
          <p:spPr>
            <a:xfrm>
              <a:off x="5236200" y="1918725"/>
              <a:ext cx="1342200" cy="1168800"/>
            </a:xfrm>
            <a:prstGeom prst="rect">
              <a:avLst/>
            </a:prstGeom>
            <a:no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5236199" y="2771650"/>
              <a:ext cx="1342200" cy="3156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Namespace 3</a:t>
              </a:r>
              <a:endParaRPr b="1"/>
            </a:p>
          </p:txBody>
        </p:sp>
        <p:sp>
          <p:nvSpPr>
            <p:cNvPr id="180" name="Google Shape;180;p16"/>
            <p:cNvSpPr txBox="1"/>
            <p:nvPr/>
          </p:nvSpPr>
          <p:spPr>
            <a:xfrm>
              <a:off x="5236200" y="2026400"/>
              <a:ext cx="1342200" cy="585000"/>
            </a:xfrm>
            <a:prstGeom prst="rect">
              <a:avLst/>
            </a:prstGeom>
            <a:noFill/>
            <a:ln>
              <a:noFill/>
            </a:ln>
          </p:spPr>
          <p:txBody>
            <a:bodyPr anchorCtr="0" anchor="t" bIns="91425" lIns="91425" spcFirstLastPara="1" rIns="91425" wrap="square" tIns="91425">
              <a:spAutoFit/>
            </a:bodyPr>
            <a:lstStyle/>
            <a:p>
              <a:pPr indent="-57150" lvl="0" marL="57150" rtl="0" algn="ctr">
                <a:spcBef>
                  <a:spcPts val="0"/>
                </a:spcBef>
                <a:spcAft>
                  <a:spcPts val="0"/>
                </a:spcAft>
                <a:buNone/>
              </a:pPr>
              <a:r>
                <a:rPr lang="en-US" sz="2600">
                  <a:solidFill>
                    <a:schemeClr val="dk1"/>
                  </a:solidFill>
                  <a:latin typeface="Lato"/>
                  <a:ea typeface="Lato"/>
                  <a:cs typeface="Lato"/>
                  <a:sym typeface="Lato"/>
                </a:rPr>
                <a:t>...</a:t>
              </a:r>
              <a:endParaRPr sz="2600">
                <a:solidFill>
                  <a:schemeClr val="dk1"/>
                </a:solidFill>
                <a:latin typeface="Lato"/>
                <a:ea typeface="Lato"/>
                <a:cs typeface="Lato"/>
                <a:sym typeface="Lato"/>
              </a:endParaRPr>
            </a:p>
          </p:txBody>
        </p:sp>
      </p:grpSp>
      <p:sp>
        <p:nvSpPr>
          <p:cNvPr id="181" name="Google Shape;181;p16"/>
          <p:cNvSpPr/>
          <p:nvPr/>
        </p:nvSpPr>
        <p:spPr>
          <a:xfrm>
            <a:off x="378900" y="1381450"/>
            <a:ext cx="3063600" cy="1934700"/>
          </a:xfrm>
          <a:prstGeom prst="rect">
            <a:avLst/>
          </a:prstGeom>
          <a:no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495750" y="1510450"/>
            <a:ext cx="2829900" cy="1362600"/>
          </a:xfrm>
          <a:prstGeom prst="rect">
            <a:avLst/>
          </a:prstGeom>
          <a:solidFill>
            <a:srgbClr val="00BDFF"/>
          </a:solidFill>
          <a:ln cap="flat" cmpd="sng" w="38100">
            <a:solidFill>
              <a:srgbClr val="00BDFF"/>
            </a:solidFill>
            <a:prstDash val="solid"/>
            <a:round/>
            <a:headEnd len="sm" w="sm" type="none"/>
            <a:tailEnd len="sm" w="sm" type="none"/>
          </a:ln>
        </p:spPr>
        <p:txBody>
          <a:bodyPr anchorCtr="0" anchor="b"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Control Plane Running As Pod</a:t>
            </a:r>
            <a:endParaRPr b="1"/>
          </a:p>
        </p:txBody>
      </p:sp>
      <p:sp>
        <p:nvSpPr>
          <p:cNvPr id="183" name="Google Shape;183;p16"/>
          <p:cNvSpPr/>
          <p:nvPr/>
        </p:nvSpPr>
        <p:spPr>
          <a:xfrm>
            <a:off x="378900" y="3000450"/>
            <a:ext cx="3063600" cy="3156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Namespace 1</a:t>
            </a:r>
            <a:endParaRPr b="1"/>
          </a:p>
        </p:txBody>
      </p:sp>
      <p:sp>
        <p:nvSpPr>
          <p:cNvPr id="184" name="Google Shape;184;p16"/>
          <p:cNvSpPr/>
          <p:nvPr/>
        </p:nvSpPr>
        <p:spPr>
          <a:xfrm>
            <a:off x="684475" y="1788975"/>
            <a:ext cx="1298100" cy="6363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API Server</a:t>
            </a:r>
            <a:endParaRPr b="1"/>
          </a:p>
        </p:txBody>
      </p:sp>
      <p:sp>
        <p:nvSpPr>
          <p:cNvPr id="185" name="Google Shape;185;p16"/>
          <p:cNvSpPr txBox="1"/>
          <p:nvPr/>
        </p:nvSpPr>
        <p:spPr>
          <a:xfrm>
            <a:off x="1939075" y="1721363"/>
            <a:ext cx="1342200" cy="585000"/>
          </a:xfrm>
          <a:prstGeom prst="rect">
            <a:avLst/>
          </a:prstGeom>
          <a:noFill/>
          <a:ln>
            <a:noFill/>
          </a:ln>
        </p:spPr>
        <p:txBody>
          <a:bodyPr anchorCtr="0" anchor="t" bIns="91425" lIns="91425" spcFirstLastPara="1" rIns="91425" wrap="square" tIns="91425">
            <a:spAutoFit/>
          </a:bodyPr>
          <a:lstStyle/>
          <a:p>
            <a:pPr indent="-57150" lvl="0" marL="57150" rtl="0" algn="ctr">
              <a:spcBef>
                <a:spcPts val="0"/>
              </a:spcBef>
              <a:spcAft>
                <a:spcPts val="0"/>
              </a:spcAft>
              <a:buNone/>
            </a:pPr>
            <a:r>
              <a:rPr lang="en-US" sz="2600">
                <a:solidFill>
                  <a:srgbClr val="FFFFFF"/>
                </a:solidFill>
                <a:latin typeface="Lato"/>
                <a:ea typeface="Lato"/>
                <a:cs typeface="Lato"/>
                <a:sym typeface="Lato"/>
              </a:rPr>
              <a:t>...</a:t>
            </a:r>
            <a:endParaRPr sz="2600">
              <a:solidFill>
                <a:srgbClr val="FFFFFF"/>
              </a:solidFill>
              <a:latin typeface="Lato"/>
              <a:ea typeface="Lato"/>
              <a:cs typeface="Lato"/>
              <a:sym typeface="Lato"/>
            </a:endParaRPr>
          </a:p>
        </p:txBody>
      </p:sp>
      <p:cxnSp>
        <p:nvCxnSpPr>
          <p:cNvPr id="186" name="Google Shape;186;p16"/>
          <p:cNvCxnSpPr/>
          <p:nvPr/>
        </p:nvCxnSpPr>
        <p:spPr>
          <a:xfrm flipH="1" rot="10800000">
            <a:off x="-98525" y="2101875"/>
            <a:ext cx="652800" cy="10500"/>
          </a:xfrm>
          <a:prstGeom prst="straightConnector1">
            <a:avLst/>
          </a:prstGeom>
          <a:noFill/>
          <a:ln cap="flat" cmpd="sng" w="38100">
            <a:solidFill>
              <a:srgbClr val="FF7521"/>
            </a:solidFill>
            <a:prstDash val="solid"/>
            <a:round/>
            <a:headEnd len="med" w="med" type="none"/>
            <a:tailEnd len="med" w="med" type="triangle"/>
          </a:ln>
        </p:spPr>
      </p:cxnSp>
      <p:sp>
        <p:nvSpPr>
          <p:cNvPr id="187" name="Google Shape;187;p16"/>
          <p:cNvSpPr txBox="1"/>
          <p:nvPr/>
        </p:nvSpPr>
        <p:spPr>
          <a:xfrm>
            <a:off x="478050" y="582375"/>
            <a:ext cx="7781700" cy="523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200">
                <a:solidFill>
                  <a:schemeClr val="lt1"/>
                </a:solidFill>
                <a:highlight>
                  <a:srgbClr val="0377BE"/>
                </a:highlight>
                <a:latin typeface="Lato"/>
                <a:ea typeface="Lato"/>
                <a:cs typeface="Lato"/>
                <a:sym typeface="Lato"/>
              </a:rPr>
              <a:t> Virtual Clusters </a:t>
            </a:r>
            <a:r>
              <a:rPr lang="en-US" sz="2200">
                <a:solidFill>
                  <a:schemeClr val="lt1"/>
                </a:solidFill>
                <a:latin typeface="Lato"/>
                <a:ea typeface="Lato"/>
                <a:cs typeface="Lato"/>
                <a:sym typeface="Lato"/>
              </a:rPr>
              <a:t> </a:t>
            </a:r>
            <a:r>
              <a:rPr lang="en-US" sz="2200">
                <a:solidFill>
                  <a:schemeClr val="dk1"/>
                </a:solidFill>
                <a:latin typeface="Lato"/>
                <a:ea typeface="Lato"/>
                <a:cs typeface="Lato"/>
                <a:sym typeface="Lato"/>
              </a:rPr>
              <a:t>= Control Planes Running In Another Cluster</a:t>
            </a:r>
            <a:endParaRPr sz="2200">
              <a:solidFill>
                <a:schemeClr val="dk1"/>
              </a:solidFill>
              <a:latin typeface="Lato"/>
              <a:ea typeface="Lato"/>
              <a:cs typeface="Lato"/>
              <a:sym typeface="Lato"/>
            </a:endParaRPr>
          </a:p>
        </p:txBody>
      </p:sp>
    </p:spTree>
  </p:cSld>
  <p:clrMapOvr>
    <a:masterClrMapping/>
  </p:clrMapOvr>
  <mc:AlternateContent>
    <mc:Choice Requires="p14">
      <p:transition spd="slow" p14:dur="12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7"/>
          <p:cNvSpPr txBox="1"/>
          <p:nvPr>
            <p:ph type="title"/>
          </p:nvPr>
        </p:nvSpPr>
        <p:spPr>
          <a:xfrm>
            <a:off x="296897" y="40417"/>
            <a:ext cx="8389800" cy="490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Arial"/>
              <a:buNone/>
            </a:pPr>
            <a:r>
              <a:rPr lang="en-US">
                <a:latin typeface="Lato"/>
                <a:ea typeface="Lato"/>
                <a:cs typeface="Lato"/>
                <a:sym typeface="Lato"/>
              </a:rPr>
              <a:t>vcluster</a:t>
            </a:r>
            <a:r>
              <a:rPr lang="en-US">
                <a:latin typeface="Lato"/>
                <a:ea typeface="Lato"/>
                <a:cs typeface="Lato"/>
                <a:sym typeface="Lato"/>
              </a:rPr>
              <a:t> - Architecture</a:t>
            </a:r>
            <a:endParaRPr>
              <a:latin typeface="Lato"/>
              <a:ea typeface="Lato"/>
              <a:cs typeface="Lato"/>
              <a:sym typeface="Lato"/>
            </a:endParaRPr>
          </a:p>
        </p:txBody>
      </p:sp>
      <p:sp>
        <p:nvSpPr>
          <p:cNvPr id="193" name="Google Shape;193;p17"/>
          <p:cNvSpPr/>
          <p:nvPr/>
        </p:nvSpPr>
        <p:spPr>
          <a:xfrm>
            <a:off x="378900" y="3703275"/>
            <a:ext cx="6199500" cy="10314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txBox="1"/>
          <p:nvPr/>
        </p:nvSpPr>
        <p:spPr>
          <a:xfrm>
            <a:off x="7115100" y="4022900"/>
            <a:ext cx="1717200" cy="400200"/>
          </a:xfrm>
          <a:prstGeom prst="rect">
            <a:avLst/>
          </a:prstGeom>
          <a:noFill/>
          <a:ln>
            <a:noFill/>
          </a:ln>
        </p:spPr>
        <p:txBody>
          <a:bodyPr anchorCtr="0" anchor="t" bIns="91425" lIns="91425" spcFirstLastPara="1" rIns="91425" wrap="square" tIns="91425">
            <a:spAutoFit/>
          </a:bodyPr>
          <a:lstStyle/>
          <a:p>
            <a:pPr indent="-57150" lvl="0" marL="57150" rtl="0" algn="l">
              <a:spcBef>
                <a:spcPts val="0"/>
              </a:spcBef>
              <a:spcAft>
                <a:spcPts val="0"/>
              </a:spcAft>
              <a:buNone/>
            </a:pPr>
            <a:r>
              <a:rPr lang="en-US">
                <a:solidFill>
                  <a:schemeClr val="dk1"/>
                </a:solidFill>
                <a:latin typeface="Lato"/>
                <a:ea typeface="Lato"/>
                <a:cs typeface="Lato"/>
                <a:sym typeface="Lato"/>
              </a:rPr>
              <a:t>Control Plane</a:t>
            </a:r>
            <a:endParaRPr>
              <a:solidFill>
                <a:schemeClr val="dk1"/>
              </a:solidFill>
              <a:latin typeface="Lato"/>
              <a:ea typeface="Lato"/>
              <a:cs typeface="Lato"/>
              <a:sym typeface="Lato"/>
            </a:endParaRPr>
          </a:p>
        </p:txBody>
      </p:sp>
      <p:sp>
        <p:nvSpPr>
          <p:cNvPr id="195" name="Google Shape;195;p17"/>
          <p:cNvSpPr/>
          <p:nvPr/>
        </p:nvSpPr>
        <p:spPr>
          <a:xfrm>
            <a:off x="588500" y="3904850"/>
            <a:ext cx="1298100" cy="6363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API Server</a:t>
            </a:r>
            <a:endParaRPr b="1"/>
          </a:p>
        </p:txBody>
      </p:sp>
      <p:sp>
        <p:nvSpPr>
          <p:cNvPr id="196" name="Google Shape;196;p17"/>
          <p:cNvSpPr/>
          <p:nvPr/>
        </p:nvSpPr>
        <p:spPr>
          <a:xfrm>
            <a:off x="3570675" y="3904850"/>
            <a:ext cx="1298100" cy="6363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Controller Manager</a:t>
            </a:r>
            <a:endParaRPr b="1"/>
          </a:p>
        </p:txBody>
      </p:sp>
      <p:sp>
        <p:nvSpPr>
          <p:cNvPr id="197" name="Google Shape;197;p17"/>
          <p:cNvSpPr/>
          <p:nvPr/>
        </p:nvSpPr>
        <p:spPr>
          <a:xfrm>
            <a:off x="5061750" y="3904850"/>
            <a:ext cx="1298100" cy="6363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Scheduler</a:t>
            </a:r>
            <a:endParaRPr b="1"/>
          </a:p>
        </p:txBody>
      </p:sp>
      <p:sp>
        <p:nvSpPr>
          <p:cNvPr id="198" name="Google Shape;198;p17"/>
          <p:cNvSpPr/>
          <p:nvPr/>
        </p:nvSpPr>
        <p:spPr>
          <a:xfrm>
            <a:off x="2079588" y="3904850"/>
            <a:ext cx="1298100" cy="6363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Data Store</a:t>
            </a:r>
            <a:br>
              <a:rPr b="1" lang="en-US">
                <a:solidFill>
                  <a:srgbClr val="FFFFFF"/>
                </a:solidFill>
                <a:latin typeface="Lato"/>
                <a:ea typeface="Lato"/>
                <a:cs typeface="Lato"/>
                <a:sym typeface="Lato"/>
              </a:rPr>
            </a:br>
            <a:r>
              <a:rPr b="1" lang="en-US">
                <a:solidFill>
                  <a:srgbClr val="FFFFFF"/>
                </a:solidFill>
                <a:latin typeface="Lato"/>
                <a:ea typeface="Lato"/>
                <a:cs typeface="Lato"/>
                <a:sym typeface="Lato"/>
              </a:rPr>
              <a:t>(etcd)</a:t>
            </a:r>
            <a:endParaRPr b="1"/>
          </a:p>
        </p:txBody>
      </p:sp>
      <p:cxnSp>
        <p:nvCxnSpPr>
          <p:cNvPr id="199" name="Google Shape;199;p17"/>
          <p:cNvCxnSpPr/>
          <p:nvPr/>
        </p:nvCxnSpPr>
        <p:spPr>
          <a:xfrm flipH="1" rot="10800000">
            <a:off x="254850" y="3507700"/>
            <a:ext cx="8634300" cy="3900"/>
          </a:xfrm>
          <a:prstGeom prst="straightConnector1">
            <a:avLst/>
          </a:prstGeom>
          <a:noFill/>
          <a:ln cap="flat" cmpd="sng" w="19050">
            <a:solidFill>
              <a:srgbClr val="4F7CA7"/>
            </a:solidFill>
            <a:prstDash val="solid"/>
            <a:round/>
            <a:headEnd len="med" w="med" type="none"/>
            <a:tailEnd len="med" w="med" type="none"/>
          </a:ln>
        </p:spPr>
      </p:cxnSp>
      <p:cxnSp>
        <p:nvCxnSpPr>
          <p:cNvPr id="200" name="Google Shape;200;p17"/>
          <p:cNvCxnSpPr/>
          <p:nvPr/>
        </p:nvCxnSpPr>
        <p:spPr>
          <a:xfrm flipH="1" rot="10800000">
            <a:off x="-153200" y="4217750"/>
            <a:ext cx="652800" cy="10500"/>
          </a:xfrm>
          <a:prstGeom prst="straightConnector1">
            <a:avLst/>
          </a:prstGeom>
          <a:noFill/>
          <a:ln cap="flat" cmpd="sng" w="38100">
            <a:solidFill>
              <a:srgbClr val="FF7521"/>
            </a:solidFill>
            <a:prstDash val="solid"/>
            <a:round/>
            <a:headEnd len="med" w="med" type="none"/>
            <a:tailEnd len="med" w="med" type="triangle"/>
          </a:ln>
        </p:spPr>
      </p:cxnSp>
      <p:sp>
        <p:nvSpPr>
          <p:cNvPr id="201" name="Google Shape;201;p17"/>
          <p:cNvSpPr/>
          <p:nvPr/>
        </p:nvSpPr>
        <p:spPr>
          <a:xfrm>
            <a:off x="368150" y="1181150"/>
            <a:ext cx="6199500" cy="2119200"/>
          </a:xfrm>
          <a:prstGeom prst="rect">
            <a:avLst/>
          </a:prstGeom>
          <a:no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1553250" y="1296700"/>
            <a:ext cx="4894500" cy="1031400"/>
          </a:xfrm>
          <a:prstGeom prst="rect">
            <a:avLst/>
          </a:prstGeom>
          <a:solidFill>
            <a:srgbClr val="FF7521"/>
          </a:solidFill>
          <a:ln cap="flat" cmpd="sng" w="38100">
            <a:solidFill>
              <a:srgbClr val="FF7521"/>
            </a:solidFill>
            <a:prstDash val="solid"/>
            <a:round/>
            <a:headEnd len="sm" w="sm" type="none"/>
            <a:tailEnd len="sm" w="sm" type="none"/>
          </a:ln>
        </p:spPr>
        <p:txBody>
          <a:bodyPr anchorCtr="0" anchor="t"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vcluster Pod</a:t>
            </a:r>
            <a:endParaRPr b="1"/>
          </a:p>
        </p:txBody>
      </p:sp>
      <p:sp>
        <p:nvSpPr>
          <p:cNvPr id="203" name="Google Shape;203;p17"/>
          <p:cNvSpPr/>
          <p:nvPr/>
        </p:nvSpPr>
        <p:spPr>
          <a:xfrm>
            <a:off x="1653225" y="1727625"/>
            <a:ext cx="1830900" cy="4899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sz="1200">
                <a:solidFill>
                  <a:srgbClr val="FFFFFF"/>
                </a:solidFill>
                <a:latin typeface="Lato"/>
                <a:ea typeface="Lato"/>
                <a:cs typeface="Lato"/>
                <a:sym typeface="Lato"/>
              </a:rPr>
              <a:t>API Server</a:t>
            </a:r>
            <a:br>
              <a:rPr b="1" lang="en-US" sz="1200">
                <a:solidFill>
                  <a:srgbClr val="FFFFFF"/>
                </a:solidFill>
                <a:latin typeface="Lato"/>
                <a:ea typeface="Lato"/>
                <a:cs typeface="Lato"/>
                <a:sym typeface="Lato"/>
              </a:rPr>
            </a:br>
            <a:r>
              <a:rPr b="1" lang="en-US" sz="1200">
                <a:solidFill>
                  <a:srgbClr val="FFFFFF"/>
                </a:solidFill>
                <a:latin typeface="Lato"/>
                <a:ea typeface="Lato"/>
                <a:cs typeface="Lato"/>
                <a:sym typeface="Lato"/>
              </a:rPr>
              <a:t>+ Controller Manager</a:t>
            </a:r>
            <a:endParaRPr b="1" sz="1200"/>
          </a:p>
        </p:txBody>
      </p:sp>
      <p:sp>
        <p:nvSpPr>
          <p:cNvPr id="204" name="Google Shape;204;p17"/>
          <p:cNvSpPr/>
          <p:nvPr/>
        </p:nvSpPr>
        <p:spPr>
          <a:xfrm>
            <a:off x="5042625" y="1729094"/>
            <a:ext cx="1298100" cy="4899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sz="1200">
                <a:solidFill>
                  <a:srgbClr val="FFFFFF"/>
                </a:solidFill>
                <a:latin typeface="Lato"/>
                <a:ea typeface="Lato"/>
                <a:cs typeface="Lato"/>
                <a:sym typeface="Lato"/>
              </a:rPr>
              <a:t>Syncer</a:t>
            </a:r>
            <a:endParaRPr b="1" sz="1200"/>
          </a:p>
        </p:txBody>
      </p:sp>
      <p:sp>
        <p:nvSpPr>
          <p:cNvPr id="205" name="Google Shape;205;p17"/>
          <p:cNvSpPr/>
          <p:nvPr/>
        </p:nvSpPr>
        <p:spPr>
          <a:xfrm>
            <a:off x="3614325" y="1727652"/>
            <a:ext cx="1298100" cy="4899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sz="1200">
                <a:solidFill>
                  <a:srgbClr val="FFFFFF"/>
                </a:solidFill>
                <a:latin typeface="Lato"/>
                <a:ea typeface="Lato"/>
                <a:cs typeface="Lato"/>
                <a:sym typeface="Lato"/>
              </a:rPr>
              <a:t>Data Store (sqlite, etcd, …)</a:t>
            </a:r>
            <a:endParaRPr b="1" sz="1200"/>
          </a:p>
        </p:txBody>
      </p:sp>
      <p:sp>
        <p:nvSpPr>
          <p:cNvPr id="206" name="Google Shape;206;p17"/>
          <p:cNvSpPr/>
          <p:nvPr/>
        </p:nvSpPr>
        <p:spPr>
          <a:xfrm>
            <a:off x="488850" y="1296700"/>
            <a:ext cx="943200" cy="1559700"/>
          </a:xfrm>
          <a:prstGeom prst="rect">
            <a:avLst/>
          </a:prstGeom>
          <a:solidFill>
            <a:srgbClr val="FF7521"/>
          </a:solidFill>
          <a:ln cap="flat" cmpd="sng" w="38100">
            <a:solidFill>
              <a:srgbClr val="FF75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FFFFFF"/>
                </a:solidFill>
                <a:latin typeface="Lato"/>
                <a:ea typeface="Lato"/>
                <a:cs typeface="Lato"/>
                <a:sym typeface="Lato"/>
              </a:rPr>
              <a:t>vcluster Service</a:t>
            </a:r>
            <a:br>
              <a:rPr b="1" lang="en-US">
                <a:solidFill>
                  <a:srgbClr val="FFFFFF"/>
                </a:solidFill>
                <a:latin typeface="Lato"/>
                <a:ea typeface="Lato"/>
                <a:cs typeface="Lato"/>
                <a:sym typeface="Lato"/>
              </a:rPr>
            </a:br>
            <a:br>
              <a:rPr b="1" lang="en-US">
                <a:solidFill>
                  <a:srgbClr val="FFFFFF"/>
                </a:solidFill>
                <a:latin typeface="Lato"/>
                <a:ea typeface="Lato"/>
                <a:cs typeface="Lato"/>
                <a:sym typeface="Lato"/>
              </a:rPr>
            </a:br>
            <a:br>
              <a:rPr b="1" lang="en-US">
                <a:solidFill>
                  <a:srgbClr val="FFFFFF"/>
                </a:solidFill>
                <a:latin typeface="Lato"/>
                <a:ea typeface="Lato"/>
                <a:cs typeface="Lato"/>
                <a:sym typeface="Lato"/>
              </a:rPr>
            </a:br>
            <a:br>
              <a:rPr b="1" lang="en-US">
                <a:solidFill>
                  <a:srgbClr val="FFFFFF"/>
                </a:solidFill>
                <a:latin typeface="Lato"/>
                <a:ea typeface="Lato"/>
                <a:cs typeface="Lato"/>
                <a:sym typeface="Lato"/>
              </a:rPr>
            </a:br>
            <a:br>
              <a:rPr b="1" lang="en-US">
                <a:solidFill>
                  <a:srgbClr val="FFFFFF"/>
                </a:solidFill>
                <a:latin typeface="Lato"/>
                <a:ea typeface="Lato"/>
                <a:cs typeface="Lato"/>
                <a:sym typeface="Lato"/>
              </a:rPr>
            </a:br>
            <a:endParaRPr b="1"/>
          </a:p>
        </p:txBody>
      </p:sp>
      <p:cxnSp>
        <p:nvCxnSpPr>
          <p:cNvPr id="207" name="Google Shape;207;p17"/>
          <p:cNvCxnSpPr/>
          <p:nvPr/>
        </p:nvCxnSpPr>
        <p:spPr>
          <a:xfrm flipH="1" rot="10800000">
            <a:off x="-99425" y="1969550"/>
            <a:ext cx="1691700" cy="600"/>
          </a:xfrm>
          <a:prstGeom prst="straightConnector1">
            <a:avLst/>
          </a:prstGeom>
          <a:noFill/>
          <a:ln cap="flat" cmpd="sng" w="38100">
            <a:solidFill>
              <a:schemeClr val="dk1"/>
            </a:solidFill>
            <a:prstDash val="solid"/>
            <a:round/>
            <a:headEnd len="med" w="med" type="none"/>
            <a:tailEnd len="med" w="med" type="triangle"/>
          </a:ln>
        </p:spPr>
      </p:cxnSp>
      <p:cxnSp>
        <p:nvCxnSpPr>
          <p:cNvPr id="208" name="Google Shape;208;p17"/>
          <p:cNvCxnSpPr>
            <a:endCxn id="205" idx="1"/>
          </p:cNvCxnSpPr>
          <p:nvPr/>
        </p:nvCxnSpPr>
        <p:spPr>
          <a:xfrm>
            <a:off x="3484125" y="1972602"/>
            <a:ext cx="130200" cy="0"/>
          </a:xfrm>
          <a:prstGeom prst="straightConnector1">
            <a:avLst/>
          </a:prstGeom>
          <a:noFill/>
          <a:ln cap="flat" cmpd="sng" w="38100">
            <a:solidFill>
              <a:srgbClr val="FFFFFF"/>
            </a:solidFill>
            <a:prstDash val="solid"/>
            <a:round/>
            <a:headEnd len="med" w="med" type="none"/>
            <a:tailEnd len="med" w="med" type="none"/>
          </a:ln>
        </p:spPr>
      </p:cxnSp>
      <p:pic>
        <p:nvPicPr>
          <p:cNvPr id="209" name="Google Shape;209;p17"/>
          <p:cNvPicPr preferRelativeResize="0"/>
          <p:nvPr/>
        </p:nvPicPr>
        <p:blipFill>
          <a:blip r:embed="rId3">
            <a:alphaModFix/>
          </a:blip>
          <a:stretch>
            <a:fillRect/>
          </a:stretch>
        </p:blipFill>
        <p:spPr>
          <a:xfrm>
            <a:off x="6864000" y="1100624"/>
            <a:ext cx="1761825" cy="2395025"/>
          </a:xfrm>
          <a:prstGeom prst="rect">
            <a:avLst/>
          </a:prstGeom>
          <a:noFill/>
          <a:ln>
            <a:noFill/>
          </a:ln>
        </p:spPr>
      </p:pic>
      <p:sp>
        <p:nvSpPr>
          <p:cNvPr id="210" name="Google Shape;210;p17"/>
          <p:cNvSpPr/>
          <p:nvPr/>
        </p:nvSpPr>
        <p:spPr>
          <a:xfrm>
            <a:off x="378900" y="3000450"/>
            <a:ext cx="6199500" cy="3156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host-namespace</a:t>
            </a:r>
            <a:endParaRPr b="1"/>
          </a:p>
        </p:txBody>
      </p:sp>
      <p:sp>
        <p:nvSpPr>
          <p:cNvPr id="211" name="Google Shape;211;p17"/>
          <p:cNvSpPr/>
          <p:nvPr/>
        </p:nvSpPr>
        <p:spPr>
          <a:xfrm>
            <a:off x="1564000" y="2472150"/>
            <a:ext cx="4894500" cy="400200"/>
          </a:xfrm>
          <a:prstGeom prst="rect">
            <a:avLst/>
          </a:prstGeom>
          <a:solidFill>
            <a:srgbClr val="FF7521"/>
          </a:solidFill>
          <a:ln cap="flat" cmpd="sng" w="38100">
            <a:solidFill>
              <a:srgbClr val="FF7521"/>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vcluster StatefulSet (vc1)</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txBox="1"/>
          <p:nvPr>
            <p:ph type="title"/>
          </p:nvPr>
        </p:nvSpPr>
        <p:spPr>
          <a:xfrm>
            <a:off x="296897" y="40417"/>
            <a:ext cx="8389800" cy="490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Arial"/>
              <a:buNone/>
            </a:pPr>
            <a:r>
              <a:rPr lang="en-US">
                <a:latin typeface="Lato"/>
                <a:ea typeface="Lato"/>
                <a:cs typeface="Lato"/>
                <a:sym typeface="Lato"/>
              </a:rPr>
              <a:t>vcluster</a:t>
            </a:r>
            <a:r>
              <a:rPr lang="en-US">
                <a:latin typeface="Lato"/>
                <a:ea typeface="Lato"/>
                <a:cs typeface="Lato"/>
                <a:sym typeface="Lato"/>
              </a:rPr>
              <a:t> - Workload - Create namespace</a:t>
            </a:r>
            <a:endParaRPr>
              <a:latin typeface="Lato"/>
              <a:ea typeface="Lato"/>
              <a:cs typeface="Lato"/>
              <a:sym typeface="Lato"/>
            </a:endParaRPr>
          </a:p>
        </p:txBody>
      </p:sp>
      <p:sp>
        <p:nvSpPr>
          <p:cNvPr id="217" name="Google Shape;217;p18"/>
          <p:cNvSpPr/>
          <p:nvPr/>
        </p:nvSpPr>
        <p:spPr>
          <a:xfrm>
            <a:off x="154875" y="2537075"/>
            <a:ext cx="6199500" cy="2119200"/>
          </a:xfrm>
          <a:prstGeom prst="rect">
            <a:avLst/>
          </a:prstGeom>
          <a:no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1339975" y="2652625"/>
            <a:ext cx="4894500" cy="1031400"/>
          </a:xfrm>
          <a:prstGeom prst="rect">
            <a:avLst/>
          </a:prstGeom>
          <a:solidFill>
            <a:srgbClr val="FF7521"/>
          </a:solidFill>
          <a:ln cap="flat" cmpd="sng" w="38100">
            <a:solidFill>
              <a:srgbClr val="FF7521"/>
            </a:solidFill>
            <a:prstDash val="solid"/>
            <a:round/>
            <a:headEnd len="sm" w="sm" type="none"/>
            <a:tailEnd len="sm" w="sm" type="none"/>
          </a:ln>
        </p:spPr>
        <p:txBody>
          <a:bodyPr anchorCtr="0" anchor="t"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vcluster Pod</a:t>
            </a:r>
            <a:endParaRPr b="1"/>
          </a:p>
        </p:txBody>
      </p:sp>
      <p:sp>
        <p:nvSpPr>
          <p:cNvPr id="219" name="Google Shape;219;p18"/>
          <p:cNvSpPr/>
          <p:nvPr/>
        </p:nvSpPr>
        <p:spPr>
          <a:xfrm>
            <a:off x="1439950" y="3083550"/>
            <a:ext cx="1830900" cy="4899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sz="1200">
                <a:solidFill>
                  <a:srgbClr val="FFFFFF"/>
                </a:solidFill>
                <a:latin typeface="Lato"/>
                <a:ea typeface="Lato"/>
                <a:cs typeface="Lato"/>
                <a:sym typeface="Lato"/>
              </a:rPr>
              <a:t>API Server</a:t>
            </a:r>
            <a:br>
              <a:rPr b="1" lang="en-US" sz="1200">
                <a:solidFill>
                  <a:srgbClr val="FFFFFF"/>
                </a:solidFill>
                <a:latin typeface="Lato"/>
                <a:ea typeface="Lato"/>
                <a:cs typeface="Lato"/>
                <a:sym typeface="Lato"/>
              </a:rPr>
            </a:br>
            <a:r>
              <a:rPr b="1" lang="en-US" sz="1200">
                <a:solidFill>
                  <a:srgbClr val="FFFFFF"/>
                </a:solidFill>
                <a:latin typeface="Lato"/>
                <a:ea typeface="Lato"/>
                <a:cs typeface="Lato"/>
                <a:sym typeface="Lato"/>
              </a:rPr>
              <a:t>+ Controller Manager</a:t>
            </a:r>
            <a:endParaRPr b="1" sz="1200"/>
          </a:p>
        </p:txBody>
      </p:sp>
      <p:sp>
        <p:nvSpPr>
          <p:cNvPr id="220" name="Google Shape;220;p18"/>
          <p:cNvSpPr/>
          <p:nvPr/>
        </p:nvSpPr>
        <p:spPr>
          <a:xfrm>
            <a:off x="4829350" y="3085019"/>
            <a:ext cx="1298100" cy="4899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sz="1200">
                <a:solidFill>
                  <a:srgbClr val="FFFFFF"/>
                </a:solidFill>
                <a:latin typeface="Lato"/>
                <a:ea typeface="Lato"/>
                <a:cs typeface="Lato"/>
                <a:sym typeface="Lato"/>
              </a:rPr>
              <a:t>Syncer</a:t>
            </a:r>
            <a:endParaRPr b="1" sz="1200"/>
          </a:p>
        </p:txBody>
      </p:sp>
      <p:sp>
        <p:nvSpPr>
          <p:cNvPr id="221" name="Google Shape;221;p18"/>
          <p:cNvSpPr/>
          <p:nvPr/>
        </p:nvSpPr>
        <p:spPr>
          <a:xfrm>
            <a:off x="3401050" y="3083577"/>
            <a:ext cx="1298100" cy="4899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sz="1200">
                <a:solidFill>
                  <a:srgbClr val="FFFFFF"/>
                </a:solidFill>
                <a:latin typeface="Lato"/>
                <a:ea typeface="Lato"/>
                <a:cs typeface="Lato"/>
                <a:sym typeface="Lato"/>
              </a:rPr>
              <a:t>Data Store (sqlite, etcd, …)</a:t>
            </a:r>
            <a:endParaRPr b="1" sz="1200"/>
          </a:p>
        </p:txBody>
      </p:sp>
      <p:sp>
        <p:nvSpPr>
          <p:cNvPr id="222" name="Google Shape;222;p18"/>
          <p:cNvSpPr/>
          <p:nvPr/>
        </p:nvSpPr>
        <p:spPr>
          <a:xfrm>
            <a:off x="275575" y="2652625"/>
            <a:ext cx="943200" cy="1559700"/>
          </a:xfrm>
          <a:prstGeom prst="rect">
            <a:avLst/>
          </a:prstGeom>
          <a:solidFill>
            <a:srgbClr val="FF7521"/>
          </a:solidFill>
          <a:ln cap="flat" cmpd="sng" w="38100">
            <a:solidFill>
              <a:srgbClr val="FF75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FFFFFF"/>
                </a:solidFill>
                <a:latin typeface="Lato"/>
                <a:ea typeface="Lato"/>
                <a:cs typeface="Lato"/>
                <a:sym typeface="Lato"/>
              </a:rPr>
              <a:t>vcluster Service</a:t>
            </a:r>
            <a:br>
              <a:rPr b="1" lang="en-US">
                <a:solidFill>
                  <a:srgbClr val="FFFFFF"/>
                </a:solidFill>
                <a:latin typeface="Lato"/>
                <a:ea typeface="Lato"/>
                <a:cs typeface="Lato"/>
                <a:sym typeface="Lato"/>
              </a:rPr>
            </a:br>
            <a:br>
              <a:rPr b="1" lang="en-US">
                <a:solidFill>
                  <a:srgbClr val="FFFFFF"/>
                </a:solidFill>
                <a:latin typeface="Lato"/>
                <a:ea typeface="Lato"/>
                <a:cs typeface="Lato"/>
                <a:sym typeface="Lato"/>
              </a:rPr>
            </a:br>
            <a:br>
              <a:rPr b="1" lang="en-US">
                <a:solidFill>
                  <a:srgbClr val="FFFFFF"/>
                </a:solidFill>
                <a:latin typeface="Lato"/>
                <a:ea typeface="Lato"/>
                <a:cs typeface="Lato"/>
                <a:sym typeface="Lato"/>
              </a:rPr>
            </a:br>
            <a:br>
              <a:rPr b="1" lang="en-US">
                <a:solidFill>
                  <a:srgbClr val="FFFFFF"/>
                </a:solidFill>
                <a:latin typeface="Lato"/>
                <a:ea typeface="Lato"/>
                <a:cs typeface="Lato"/>
                <a:sym typeface="Lato"/>
              </a:rPr>
            </a:br>
            <a:br>
              <a:rPr b="1" lang="en-US">
                <a:solidFill>
                  <a:srgbClr val="FFFFFF"/>
                </a:solidFill>
                <a:latin typeface="Lato"/>
                <a:ea typeface="Lato"/>
                <a:cs typeface="Lato"/>
                <a:sym typeface="Lato"/>
              </a:rPr>
            </a:br>
            <a:endParaRPr b="1"/>
          </a:p>
        </p:txBody>
      </p:sp>
      <p:cxnSp>
        <p:nvCxnSpPr>
          <p:cNvPr id="223" name="Google Shape;223;p18"/>
          <p:cNvCxnSpPr/>
          <p:nvPr/>
        </p:nvCxnSpPr>
        <p:spPr>
          <a:xfrm flipH="1" rot="10800000">
            <a:off x="-312700" y="3325475"/>
            <a:ext cx="1691700" cy="600"/>
          </a:xfrm>
          <a:prstGeom prst="straightConnector1">
            <a:avLst/>
          </a:prstGeom>
          <a:noFill/>
          <a:ln cap="flat" cmpd="sng" w="38100">
            <a:solidFill>
              <a:schemeClr val="dk1"/>
            </a:solidFill>
            <a:prstDash val="solid"/>
            <a:round/>
            <a:headEnd len="med" w="med" type="none"/>
            <a:tailEnd len="med" w="med" type="triangle"/>
          </a:ln>
        </p:spPr>
      </p:cxnSp>
      <p:cxnSp>
        <p:nvCxnSpPr>
          <p:cNvPr id="224" name="Google Shape;224;p18"/>
          <p:cNvCxnSpPr>
            <a:endCxn id="221" idx="1"/>
          </p:cNvCxnSpPr>
          <p:nvPr/>
        </p:nvCxnSpPr>
        <p:spPr>
          <a:xfrm>
            <a:off x="3270850" y="3328527"/>
            <a:ext cx="130200" cy="0"/>
          </a:xfrm>
          <a:prstGeom prst="straightConnector1">
            <a:avLst/>
          </a:prstGeom>
          <a:noFill/>
          <a:ln cap="flat" cmpd="sng" w="38100">
            <a:solidFill>
              <a:srgbClr val="FFFFFF"/>
            </a:solidFill>
            <a:prstDash val="solid"/>
            <a:round/>
            <a:headEnd len="med" w="med" type="none"/>
            <a:tailEnd len="med" w="med" type="none"/>
          </a:ln>
        </p:spPr>
      </p:cxnSp>
      <p:sp>
        <p:nvSpPr>
          <p:cNvPr id="225" name="Google Shape;225;p18"/>
          <p:cNvSpPr/>
          <p:nvPr/>
        </p:nvSpPr>
        <p:spPr>
          <a:xfrm>
            <a:off x="165625" y="4356375"/>
            <a:ext cx="6199500" cy="3156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host-namespace</a:t>
            </a:r>
            <a:endParaRPr b="1"/>
          </a:p>
        </p:txBody>
      </p:sp>
      <p:sp>
        <p:nvSpPr>
          <p:cNvPr id="226" name="Google Shape;226;p18"/>
          <p:cNvSpPr/>
          <p:nvPr/>
        </p:nvSpPr>
        <p:spPr>
          <a:xfrm>
            <a:off x="1350725" y="3828075"/>
            <a:ext cx="4894500" cy="400200"/>
          </a:xfrm>
          <a:prstGeom prst="rect">
            <a:avLst/>
          </a:prstGeom>
          <a:solidFill>
            <a:srgbClr val="FF7521"/>
          </a:solidFill>
          <a:ln cap="flat" cmpd="sng" w="38100">
            <a:solidFill>
              <a:srgbClr val="FF7521"/>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vcluster StatefulSet (vc1)</a:t>
            </a:r>
            <a:endParaRPr b="1"/>
          </a:p>
        </p:txBody>
      </p:sp>
      <p:grpSp>
        <p:nvGrpSpPr>
          <p:cNvPr id="227" name="Google Shape;227;p18"/>
          <p:cNvGrpSpPr/>
          <p:nvPr/>
        </p:nvGrpSpPr>
        <p:grpSpPr>
          <a:xfrm>
            <a:off x="5372833" y="1486421"/>
            <a:ext cx="3732747" cy="381203"/>
            <a:chOff x="1858431" y="1305525"/>
            <a:chExt cx="2675805" cy="431420"/>
          </a:xfrm>
        </p:grpSpPr>
        <p:sp>
          <p:nvSpPr>
            <p:cNvPr id="228" name="Google Shape;228;p18"/>
            <p:cNvSpPr/>
            <p:nvPr/>
          </p:nvSpPr>
          <p:spPr>
            <a:xfrm>
              <a:off x="1858835" y="1305525"/>
              <a:ext cx="2675400" cy="431100"/>
            </a:xfrm>
            <a:prstGeom prst="round2SameRect">
              <a:avLst>
                <a:gd fmla="val 9592" name="adj1"/>
                <a:gd fmla="val 11221" name="adj2"/>
              </a:avLst>
            </a:prstGeom>
            <a:solidFill>
              <a:srgbClr val="000000"/>
            </a:solidFill>
            <a:ln>
              <a:noFill/>
            </a:ln>
            <a:effectLst>
              <a:outerShdw blurRad="114300" rotWithShape="0" algn="bl">
                <a:srgbClr val="00BDFF">
                  <a:alpha val="15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p>
          </p:txBody>
        </p:sp>
        <p:sp>
          <p:nvSpPr>
            <p:cNvPr id="229" name="Google Shape;229;p18"/>
            <p:cNvSpPr txBox="1"/>
            <p:nvPr/>
          </p:nvSpPr>
          <p:spPr>
            <a:xfrm>
              <a:off x="1858741" y="1305525"/>
              <a:ext cx="2675400" cy="4311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None/>
              </a:pPr>
              <a:r>
                <a:rPr b="1" lang="en-US" sz="1300">
                  <a:solidFill>
                    <a:srgbClr val="00BDFF"/>
                  </a:solidFill>
                  <a:latin typeface="Inconsolata"/>
                  <a:ea typeface="Inconsolata"/>
                  <a:cs typeface="Inconsolata"/>
                  <a:sym typeface="Inconsolata"/>
                </a:rPr>
                <a:t>$</a:t>
              </a:r>
              <a:endParaRPr b="1" sz="1300">
                <a:solidFill>
                  <a:srgbClr val="00BDFF"/>
                </a:solidFill>
                <a:latin typeface="Inconsolata"/>
                <a:ea typeface="Inconsolata"/>
                <a:cs typeface="Inconsolata"/>
                <a:sym typeface="Inconsolata"/>
              </a:endParaRPr>
            </a:p>
          </p:txBody>
        </p:sp>
        <p:sp>
          <p:nvSpPr>
            <p:cNvPr id="230" name="Google Shape;230;p18"/>
            <p:cNvSpPr txBox="1"/>
            <p:nvPr/>
          </p:nvSpPr>
          <p:spPr>
            <a:xfrm>
              <a:off x="1858431" y="1305545"/>
              <a:ext cx="2675400" cy="431400"/>
            </a:xfrm>
            <a:prstGeom prst="rect">
              <a:avLst/>
            </a:prstGeom>
            <a:noFill/>
            <a:ln>
              <a:noFill/>
            </a:ln>
          </p:spPr>
          <p:txBody>
            <a:bodyPr anchorCtr="0" anchor="t" bIns="91425" lIns="274300" spcFirstLastPara="1" rIns="91425" wrap="square" tIns="91425">
              <a:noAutofit/>
            </a:bodyPr>
            <a:lstStyle/>
            <a:p>
              <a:pPr indent="0" lvl="0" marL="0" rtl="0" algn="l">
                <a:spcBef>
                  <a:spcPts val="0"/>
                </a:spcBef>
                <a:spcAft>
                  <a:spcPts val="0"/>
                </a:spcAft>
                <a:buNone/>
              </a:pPr>
              <a:r>
                <a:rPr lang="en-US" sz="1300">
                  <a:solidFill>
                    <a:srgbClr val="FFFFFF"/>
                  </a:solidFill>
                  <a:latin typeface="Inconsolata"/>
                  <a:ea typeface="Inconsolata"/>
                  <a:cs typeface="Inconsolata"/>
                  <a:sym typeface="Inconsolata"/>
                </a:rPr>
                <a:t>kubectl create namespace ns1</a:t>
              </a:r>
              <a:endParaRPr sz="1300">
                <a:solidFill>
                  <a:srgbClr val="FFFFFF"/>
                </a:solidFill>
                <a:latin typeface="Inconsolata"/>
                <a:ea typeface="Inconsolata"/>
                <a:cs typeface="Inconsolata"/>
                <a:sym typeface="Inconsolata"/>
              </a:endParaRPr>
            </a:p>
          </p:txBody>
        </p:sp>
      </p:grpSp>
      <p:grpSp>
        <p:nvGrpSpPr>
          <p:cNvPr id="231" name="Google Shape;231;p18"/>
          <p:cNvGrpSpPr/>
          <p:nvPr/>
        </p:nvGrpSpPr>
        <p:grpSpPr>
          <a:xfrm>
            <a:off x="150297" y="1156850"/>
            <a:ext cx="3250717" cy="1168800"/>
            <a:chOff x="378900" y="1156850"/>
            <a:chExt cx="4674600" cy="1168800"/>
          </a:xfrm>
        </p:grpSpPr>
        <p:sp>
          <p:nvSpPr>
            <p:cNvPr id="232" name="Google Shape;232;p18"/>
            <p:cNvSpPr/>
            <p:nvPr/>
          </p:nvSpPr>
          <p:spPr>
            <a:xfrm>
              <a:off x="378900" y="1156850"/>
              <a:ext cx="4674600" cy="1168800"/>
            </a:xfrm>
            <a:prstGeom prst="rect">
              <a:avLst/>
            </a:prstGeom>
            <a:no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378900" y="2009855"/>
              <a:ext cx="4674600" cy="3156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ns1</a:t>
              </a:r>
              <a:endParaRPr b="1"/>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9"/>
          <p:cNvSpPr txBox="1"/>
          <p:nvPr>
            <p:ph type="title"/>
          </p:nvPr>
        </p:nvSpPr>
        <p:spPr>
          <a:xfrm>
            <a:off x="296897" y="40417"/>
            <a:ext cx="8389800" cy="490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Arial"/>
              <a:buNone/>
            </a:pPr>
            <a:r>
              <a:rPr lang="en-US">
                <a:latin typeface="Lato"/>
                <a:ea typeface="Lato"/>
                <a:cs typeface="Lato"/>
                <a:sym typeface="Lato"/>
              </a:rPr>
              <a:t>vcluster</a:t>
            </a:r>
            <a:r>
              <a:rPr lang="en-US">
                <a:latin typeface="Lato"/>
                <a:ea typeface="Lato"/>
                <a:cs typeface="Lato"/>
                <a:sym typeface="Lato"/>
              </a:rPr>
              <a:t> - Workload - Create deployment</a:t>
            </a:r>
            <a:endParaRPr>
              <a:latin typeface="Lato"/>
              <a:ea typeface="Lato"/>
              <a:cs typeface="Lato"/>
              <a:sym typeface="Lato"/>
            </a:endParaRPr>
          </a:p>
        </p:txBody>
      </p:sp>
      <p:sp>
        <p:nvSpPr>
          <p:cNvPr id="239" name="Google Shape;239;p19"/>
          <p:cNvSpPr/>
          <p:nvPr/>
        </p:nvSpPr>
        <p:spPr>
          <a:xfrm>
            <a:off x="154875" y="2537075"/>
            <a:ext cx="6199500" cy="2119200"/>
          </a:xfrm>
          <a:prstGeom prst="rect">
            <a:avLst/>
          </a:prstGeom>
          <a:no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a:off x="1339975" y="2652625"/>
            <a:ext cx="4894500" cy="1031400"/>
          </a:xfrm>
          <a:prstGeom prst="rect">
            <a:avLst/>
          </a:prstGeom>
          <a:solidFill>
            <a:srgbClr val="FF7521"/>
          </a:solidFill>
          <a:ln cap="flat" cmpd="sng" w="38100">
            <a:solidFill>
              <a:srgbClr val="FF7521"/>
            </a:solidFill>
            <a:prstDash val="solid"/>
            <a:round/>
            <a:headEnd len="sm" w="sm" type="none"/>
            <a:tailEnd len="sm" w="sm" type="none"/>
          </a:ln>
        </p:spPr>
        <p:txBody>
          <a:bodyPr anchorCtr="0" anchor="t"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vcluster Pod</a:t>
            </a:r>
            <a:endParaRPr b="1"/>
          </a:p>
        </p:txBody>
      </p:sp>
      <p:sp>
        <p:nvSpPr>
          <p:cNvPr id="241" name="Google Shape;241;p19"/>
          <p:cNvSpPr/>
          <p:nvPr/>
        </p:nvSpPr>
        <p:spPr>
          <a:xfrm>
            <a:off x="1439950" y="3083550"/>
            <a:ext cx="1830900" cy="4899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sz="1200">
                <a:solidFill>
                  <a:srgbClr val="FFFFFF"/>
                </a:solidFill>
                <a:latin typeface="Lato"/>
                <a:ea typeface="Lato"/>
                <a:cs typeface="Lato"/>
                <a:sym typeface="Lato"/>
              </a:rPr>
              <a:t>API Server</a:t>
            </a:r>
            <a:br>
              <a:rPr b="1" lang="en-US" sz="1200">
                <a:solidFill>
                  <a:srgbClr val="FFFFFF"/>
                </a:solidFill>
                <a:latin typeface="Lato"/>
                <a:ea typeface="Lato"/>
                <a:cs typeface="Lato"/>
                <a:sym typeface="Lato"/>
              </a:rPr>
            </a:br>
            <a:r>
              <a:rPr b="1" lang="en-US" sz="1200">
                <a:solidFill>
                  <a:srgbClr val="FFFFFF"/>
                </a:solidFill>
                <a:latin typeface="Lato"/>
                <a:ea typeface="Lato"/>
                <a:cs typeface="Lato"/>
                <a:sym typeface="Lato"/>
              </a:rPr>
              <a:t>+ Controller Manager</a:t>
            </a:r>
            <a:endParaRPr b="1" sz="1200"/>
          </a:p>
        </p:txBody>
      </p:sp>
      <p:sp>
        <p:nvSpPr>
          <p:cNvPr id="242" name="Google Shape;242;p19"/>
          <p:cNvSpPr/>
          <p:nvPr/>
        </p:nvSpPr>
        <p:spPr>
          <a:xfrm>
            <a:off x="4829350" y="3085019"/>
            <a:ext cx="1298100" cy="4899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sz="1200">
                <a:solidFill>
                  <a:srgbClr val="FFFFFF"/>
                </a:solidFill>
                <a:latin typeface="Lato"/>
                <a:ea typeface="Lato"/>
                <a:cs typeface="Lato"/>
                <a:sym typeface="Lato"/>
              </a:rPr>
              <a:t>Syncer</a:t>
            </a:r>
            <a:endParaRPr b="1" sz="1200"/>
          </a:p>
        </p:txBody>
      </p:sp>
      <p:sp>
        <p:nvSpPr>
          <p:cNvPr id="243" name="Google Shape;243;p19"/>
          <p:cNvSpPr/>
          <p:nvPr/>
        </p:nvSpPr>
        <p:spPr>
          <a:xfrm>
            <a:off x="3401050" y="3083577"/>
            <a:ext cx="1298100" cy="4899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sz="1200">
                <a:solidFill>
                  <a:srgbClr val="FFFFFF"/>
                </a:solidFill>
                <a:latin typeface="Lato"/>
                <a:ea typeface="Lato"/>
                <a:cs typeface="Lato"/>
                <a:sym typeface="Lato"/>
              </a:rPr>
              <a:t>Data Store (sqlite, etcd, …)</a:t>
            </a:r>
            <a:endParaRPr b="1" sz="1200"/>
          </a:p>
        </p:txBody>
      </p:sp>
      <p:sp>
        <p:nvSpPr>
          <p:cNvPr id="244" name="Google Shape;244;p19"/>
          <p:cNvSpPr/>
          <p:nvPr/>
        </p:nvSpPr>
        <p:spPr>
          <a:xfrm>
            <a:off x="275575" y="2652625"/>
            <a:ext cx="943200" cy="1559700"/>
          </a:xfrm>
          <a:prstGeom prst="rect">
            <a:avLst/>
          </a:prstGeom>
          <a:solidFill>
            <a:srgbClr val="FF7521"/>
          </a:solidFill>
          <a:ln cap="flat" cmpd="sng" w="38100">
            <a:solidFill>
              <a:srgbClr val="FF75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FFFFFF"/>
                </a:solidFill>
                <a:latin typeface="Lato"/>
                <a:ea typeface="Lato"/>
                <a:cs typeface="Lato"/>
                <a:sym typeface="Lato"/>
              </a:rPr>
              <a:t>vcluster Service</a:t>
            </a:r>
            <a:br>
              <a:rPr b="1" lang="en-US">
                <a:solidFill>
                  <a:srgbClr val="FFFFFF"/>
                </a:solidFill>
                <a:latin typeface="Lato"/>
                <a:ea typeface="Lato"/>
                <a:cs typeface="Lato"/>
                <a:sym typeface="Lato"/>
              </a:rPr>
            </a:br>
            <a:br>
              <a:rPr b="1" lang="en-US">
                <a:solidFill>
                  <a:srgbClr val="FFFFFF"/>
                </a:solidFill>
                <a:latin typeface="Lato"/>
                <a:ea typeface="Lato"/>
                <a:cs typeface="Lato"/>
                <a:sym typeface="Lato"/>
              </a:rPr>
            </a:br>
            <a:br>
              <a:rPr b="1" lang="en-US">
                <a:solidFill>
                  <a:srgbClr val="FFFFFF"/>
                </a:solidFill>
                <a:latin typeface="Lato"/>
                <a:ea typeface="Lato"/>
                <a:cs typeface="Lato"/>
                <a:sym typeface="Lato"/>
              </a:rPr>
            </a:br>
            <a:br>
              <a:rPr b="1" lang="en-US">
                <a:solidFill>
                  <a:srgbClr val="FFFFFF"/>
                </a:solidFill>
                <a:latin typeface="Lato"/>
                <a:ea typeface="Lato"/>
                <a:cs typeface="Lato"/>
                <a:sym typeface="Lato"/>
              </a:rPr>
            </a:br>
            <a:br>
              <a:rPr b="1" lang="en-US">
                <a:solidFill>
                  <a:srgbClr val="FFFFFF"/>
                </a:solidFill>
                <a:latin typeface="Lato"/>
                <a:ea typeface="Lato"/>
                <a:cs typeface="Lato"/>
                <a:sym typeface="Lato"/>
              </a:rPr>
            </a:br>
            <a:endParaRPr b="1"/>
          </a:p>
        </p:txBody>
      </p:sp>
      <p:cxnSp>
        <p:nvCxnSpPr>
          <p:cNvPr id="245" name="Google Shape;245;p19"/>
          <p:cNvCxnSpPr/>
          <p:nvPr/>
        </p:nvCxnSpPr>
        <p:spPr>
          <a:xfrm flipH="1" rot="10800000">
            <a:off x="-312700" y="3325475"/>
            <a:ext cx="1691700" cy="600"/>
          </a:xfrm>
          <a:prstGeom prst="straightConnector1">
            <a:avLst/>
          </a:prstGeom>
          <a:noFill/>
          <a:ln cap="flat" cmpd="sng" w="38100">
            <a:solidFill>
              <a:schemeClr val="dk1"/>
            </a:solidFill>
            <a:prstDash val="solid"/>
            <a:round/>
            <a:headEnd len="med" w="med" type="none"/>
            <a:tailEnd len="med" w="med" type="triangle"/>
          </a:ln>
        </p:spPr>
      </p:cxnSp>
      <p:cxnSp>
        <p:nvCxnSpPr>
          <p:cNvPr id="246" name="Google Shape;246;p19"/>
          <p:cNvCxnSpPr>
            <a:endCxn id="243" idx="1"/>
          </p:cNvCxnSpPr>
          <p:nvPr/>
        </p:nvCxnSpPr>
        <p:spPr>
          <a:xfrm>
            <a:off x="3270850" y="3328527"/>
            <a:ext cx="130200" cy="0"/>
          </a:xfrm>
          <a:prstGeom prst="straightConnector1">
            <a:avLst/>
          </a:prstGeom>
          <a:noFill/>
          <a:ln cap="flat" cmpd="sng" w="38100">
            <a:solidFill>
              <a:srgbClr val="FFFFFF"/>
            </a:solidFill>
            <a:prstDash val="solid"/>
            <a:round/>
            <a:headEnd len="med" w="med" type="none"/>
            <a:tailEnd len="med" w="med" type="none"/>
          </a:ln>
        </p:spPr>
      </p:cxnSp>
      <p:sp>
        <p:nvSpPr>
          <p:cNvPr id="247" name="Google Shape;247;p19"/>
          <p:cNvSpPr/>
          <p:nvPr/>
        </p:nvSpPr>
        <p:spPr>
          <a:xfrm>
            <a:off x="165625" y="4356375"/>
            <a:ext cx="6199500" cy="3156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host-namespace</a:t>
            </a:r>
            <a:endParaRPr b="1"/>
          </a:p>
        </p:txBody>
      </p:sp>
      <p:sp>
        <p:nvSpPr>
          <p:cNvPr id="248" name="Google Shape;248;p19"/>
          <p:cNvSpPr/>
          <p:nvPr/>
        </p:nvSpPr>
        <p:spPr>
          <a:xfrm>
            <a:off x="1350725" y="3828075"/>
            <a:ext cx="4894500" cy="400200"/>
          </a:xfrm>
          <a:prstGeom prst="rect">
            <a:avLst/>
          </a:prstGeom>
          <a:solidFill>
            <a:srgbClr val="FF7521"/>
          </a:solidFill>
          <a:ln cap="flat" cmpd="sng" w="38100">
            <a:solidFill>
              <a:srgbClr val="FF7521"/>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vcluster StatefulSet (vc1)</a:t>
            </a:r>
            <a:endParaRPr b="1"/>
          </a:p>
        </p:txBody>
      </p:sp>
      <p:grpSp>
        <p:nvGrpSpPr>
          <p:cNvPr id="249" name="Google Shape;249;p19"/>
          <p:cNvGrpSpPr/>
          <p:nvPr/>
        </p:nvGrpSpPr>
        <p:grpSpPr>
          <a:xfrm>
            <a:off x="150297" y="1156850"/>
            <a:ext cx="3250717" cy="1168800"/>
            <a:chOff x="378900" y="1156850"/>
            <a:chExt cx="4674600" cy="1168800"/>
          </a:xfrm>
        </p:grpSpPr>
        <p:sp>
          <p:nvSpPr>
            <p:cNvPr id="250" name="Google Shape;250;p19"/>
            <p:cNvSpPr/>
            <p:nvPr/>
          </p:nvSpPr>
          <p:spPr>
            <a:xfrm>
              <a:off x="378900" y="1156850"/>
              <a:ext cx="4674600" cy="1168800"/>
            </a:xfrm>
            <a:prstGeom prst="rect">
              <a:avLst/>
            </a:prstGeom>
            <a:no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378900" y="2009855"/>
              <a:ext cx="4674600" cy="3156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ns1</a:t>
              </a:r>
              <a:endParaRPr b="1"/>
            </a:p>
          </p:txBody>
        </p:sp>
      </p:grpSp>
      <p:sp>
        <p:nvSpPr>
          <p:cNvPr id="252" name="Google Shape;252;p19"/>
          <p:cNvSpPr/>
          <p:nvPr/>
        </p:nvSpPr>
        <p:spPr>
          <a:xfrm>
            <a:off x="325675" y="1334625"/>
            <a:ext cx="1470600" cy="5094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nginx-deploy</a:t>
            </a:r>
            <a:endParaRPr b="1"/>
          </a:p>
        </p:txBody>
      </p:sp>
      <p:sp>
        <p:nvSpPr>
          <p:cNvPr id="253" name="Google Shape;253;p19"/>
          <p:cNvSpPr/>
          <p:nvPr/>
        </p:nvSpPr>
        <p:spPr>
          <a:xfrm>
            <a:off x="1951499" y="1333399"/>
            <a:ext cx="1262400" cy="5094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nginx-pod-1</a:t>
            </a:r>
            <a:endParaRPr b="1"/>
          </a:p>
        </p:txBody>
      </p:sp>
      <p:grpSp>
        <p:nvGrpSpPr>
          <p:cNvPr id="254" name="Google Shape;254;p19"/>
          <p:cNvGrpSpPr/>
          <p:nvPr/>
        </p:nvGrpSpPr>
        <p:grpSpPr>
          <a:xfrm>
            <a:off x="5372823" y="1410184"/>
            <a:ext cx="3732747" cy="572710"/>
            <a:chOff x="1858431" y="1305525"/>
            <a:chExt cx="2675805" cy="431420"/>
          </a:xfrm>
        </p:grpSpPr>
        <p:sp>
          <p:nvSpPr>
            <p:cNvPr id="255" name="Google Shape;255;p19"/>
            <p:cNvSpPr/>
            <p:nvPr/>
          </p:nvSpPr>
          <p:spPr>
            <a:xfrm>
              <a:off x="1858835" y="1305525"/>
              <a:ext cx="2675400" cy="431100"/>
            </a:xfrm>
            <a:prstGeom prst="round2SameRect">
              <a:avLst>
                <a:gd fmla="val 9592" name="adj1"/>
                <a:gd fmla="val 11221" name="adj2"/>
              </a:avLst>
            </a:prstGeom>
            <a:solidFill>
              <a:srgbClr val="000000"/>
            </a:solidFill>
            <a:ln>
              <a:noFill/>
            </a:ln>
            <a:effectLst>
              <a:outerShdw blurRad="114300" rotWithShape="0" algn="bl">
                <a:srgbClr val="00BDFF">
                  <a:alpha val="15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p>
          </p:txBody>
        </p:sp>
        <p:sp>
          <p:nvSpPr>
            <p:cNvPr id="256" name="Google Shape;256;p19"/>
            <p:cNvSpPr txBox="1"/>
            <p:nvPr/>
          </p:nvSpPr>
          <p:spPr>
            <a:xfrm>
              <a:off x="1858741" y="1305525"/>
              <a:ext cx="2675400" cy="4311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None/>
              </a:pPr>
              <a:r>
                <a:rPr b="1" lang="en-US" sz="1300">
                  <a:solidFill>
                    <a:srgbClr val="00BDFF"/>
                  </a:solidFill>
                  <a:latin typeface="Inconsolata"/>
                  <a:ea typeface="Inconsolata"/>
                  <a:cs typeface="Inconsolata"/>
                  <a:sym typeface="Inconsolata"/>
                </a:rPr>
                <a:t>$</a:t>
              </a:r>
              <a:endParaRPr b="1" sz="1300">
                <a:solidFill>
                  <a:srgbClr val="00BDFF"/>
                </a:solidFill>
                <a:latin typeface="Inconsolata"/>
                <a:ea typeface="Inconsolata"/>
                <a:cs typeface="Inconsolata"/>
                <a:sym typeface="Inconsolata"/>
              </a:endParaRPr>
            </a:p>
          </p:txBody>
        </p:sp>
        <p:sp>
          <p:nvSpPr>
            <p:cNvPr id="257" name="Google Shape;257;p19"/>
            <p:cNvSpPr txBox="1"/>
            <p:nvPr/>
          </p:nvSpPr>
          <p:spPr>
            <a:xfrm>
              <a:off x="1858431" y="1305545"/>
              <a:ext cx="2675400" cy="431400"/>
            </a:xfrm>
            <a:prstGeom prst="rect">
              <a:avLst/>
            </a:prstGeom>
            <a:noFill/>
            <a:ln>
              <a:noFill/>
            </a:ln>
          </p:spPr>
          <p:txBody>
            <a:bodyPr anchorCtr="0" anchor="t" bIns="91425" lIns="274300" spcFirstLastPara="1" rIns="91425" wrap="square" tIns="91425">
              <a:noAutofit/>
            </a:bodyPr>
            <a:lstStyle/>
            <a:p>
              <a:pPr indent="0" lvl="0" marL="0" rtl="0" algn="l">
                <a:spcBef>
                  <a:spcPts val="0"/>
                </a:spcBef>
                <a:spcAft>
                  <a:spcPts val="0"/>
                </a:spcAft>
                <a:buNone/>
              </a:pPr>
              <a:r>
                <a:rPr lang="en-US" sz="1300">
                  <a:solidFill>
                    <a:srgbClr val="FFFFFF"/>
                  </a:solidFill>
                  <a:latin typeface="Inconsolata"/>
                  <a:ea typeface="Inconsolata"/>
                  <a:cs typeface="Inconsolata"/>
                  <a:sym typeface="Inconsolata"/>
                </a:rPr>
                <a:t>kubectl create deployment nginx-deploy -n ns1 --image=nginx</a:t>
              </a:r>
              <a:endParaRPr sz="1300">
                <a:solidFill>
                  <a:srgbClr val="FFFFFF"/>
                </a:solidFill>
                <a:latin typeface="Inconsolata"/>
                <a:ea typeface="Inconsolata"/>
                <a:cs typeface="Inconsolata"/>
                <a:sym typeface="Inconsolata"/>
              </a:endParaRPr>
            </a:p>
          </p:txBody>
        </p:sp>
      </p:gr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0"/>
          <p:cNvSpPr txBox="1"/>
          <p:nvPr>
            <p:ph type="title"/>
          </p:nvPr>
        </p:nvSpPr>
        <p:spPr>
          <a:xfrm>
            <a:off x="296897" y="40417"/>
            <a:ext cx="8389800" cy="490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27272"/>
              <a:buFont typeface="Arial"/>
              <a:buNone/>
            </a:pPr>
            <a:r>
              <a:rPr lang="en-US">
                <a:latin typeface="Lato"/>
                <a:ea typeface="Lato"/>
                <a:cs typeface="Lato"/>
                <a:sym typeface="Lato"/>
              </a:rPr>
              <a:t>vcluster</a:t>
            </a:r>
            <a:r>
              <a:rPr lang="en-US">
                <a:latin typeface="Lato"/>
                <a:ea typeface="Lato"/>
                <a:cs typeface="Lato"/>
                <a:sym typeface="Lato"/>
              </a:rPr>
              <a:t> - </a:t>
            </a:r>
            <a:r>
              <a:rPr b="1" lang="en-US" sz="2200">
                <a:latin typeface="Lato"/>
                <a:ea typeface="Lato"/>
                <a:cs typeface="Lato"/>
                <a:sym typeface="Lato"/>
              </a:rPr>
              <a:t>Syncer syncs Pods To Host Namespace / “Real” Cluster</a:t>
            </a:r>
            <a:endParaRPr sz="2200">
              <a:latin typeface="Lato"/>
              <a:ea typeface="Lato"/>
              <a:cs typeface="Lato"/>
              <a:sym typeface="Lato"/>
            </a:endParaRPr>
          </a:p>
        </p:txBody>
      </p:sp>
      <p:sp>
        <p:nvSpPr>
          <p:cNvPr id="263" name="Google Shape;263;p20"/>
          <p:cNvSpPr/>
          <p:nvPr/>
        </p:nvSpPr>
        <p:spPr>
          <a:xfrm>
            <a:off x="154875" y="2537075"/>
            <a:ext cx="8531700" cy="2119200"/>
          </a:xfrm>
          <a:prstGeom prst="rect">
            <a:avLst/>
          </a:prstGeom>
          <a:no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0"/>
          <p:cNvSpPr/>
          <p:nvPr/>
        </p:nvSpPr>
        <p:spPr>
          <a:xfrm>
            <a:off x="1339975" y="2652625"/>
            <a:ext cx="4894500" cy="1031400"/>
          </a:xfrm>
          <a:prstGeom prst="rect">
            <a:avLst/>
          </a:prstGeom>
          <a:solidFill>
            <a:srgbClr val="FF7521"/>
          </a:solidFill>
          <a:ln cap="flat" cmpd="sng" w="38100">
            <a:solidFill>
              <a:srgbClr val="FF7521"/>
            </a:solidFill>
            <a:prstDash val="solid"/>
            <a:round/>
            <a:headEnd len="sm" w="sm" type="none"/>
            <a:tailEnd len="sm" w="sm" type="none"/>
          </a:ln>
        </p:spPr>
        <p:txBody>
          <a:bodyPr anchorCtr="0" anchor="t"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vcluster Pod</a:t>
            </a:r>
            <a:endParaRPr b="1"/>
          </a:p>
        </p:txBody>
      </p:sp>
      <p:sp>
        <p:nvSpPr>
          <p:cNvPr id="265" name="Google Shape;265;p20"/>
          <p:cNvSpPr/>
          <p:nvPr/>
        </p:nvSpPr>
        <p:spPr>
          <a:xfrm>
            <a:off x="1439950" y="3083550"/>
            <a:ext cx="1830900" cy="4899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sz="1200">
                <a:solidFill>
                  <a:srgbClr val="FFFFFF"/>
                </a:solidFill>
                <a:latin typeface="Lato"/>
                <a:ea typeface="Lato"/>
                <a:cs typeface="Lato"/>
                <a:sym typeface="Lato"/>
              </a:rPr>
              <a:t>API Server</a:t>
            </a:r>
            <a:br>
              <a:rPr b="1" lang="en-US" sz="1200">
                <a:solidFill>
                  <a:srgbClr val="FFFFFF"/>
                </a:solidFill>
                <a:latin typeface="Lato"/>
                <a:ea typeface="Lato"/>
                <a:cs typeface="Lato"/>
                <a:sym typeface="Lato"/>
              </a:rPr>
            </a:br>
            <a:r>
              <a:rPr b="1" lang="en-US" sz="1200">
                <a:solidFill>
                  <a:srgbClr val="FFFFFF"/>
                </a:solidFill>
                <a:latin typeface="Lato"/>
                <a:ea typeface="Lato"/>
                <a:cs typeface="Lato"/>
                <a:sym typeface="Lato"/>
              </a:rPr>
              <a:t>+ Controller Manager</a:t>
            </a:r>
            <a:endParaRPr b="1" sz="1200"/>
          </a:p>
        </p:txBody>
      </p:sp>
      <p:sp>
        <p:nvSpPr>
          <p:cNvPr id="266" name="Google Shape;266;p20"/>
          <p:cNvSpPr/>
          <p:nvPr/>
        </p:nvSpPr>
        <p:spPr>
          <a:xfrm>
            <a:off x="4829350" y="3085019"/>
            <a:ext cx="1298100" cy="489900"/>
          </a:xfrm>
          <a:prstGeom prst="rect">
            <a:avLst/>
          </a:prstGeom>
          <a:solidFill>
            <a:schemeClr val="lt1"/>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sz="1200">
                <a:solidFill>
                  <a:srgbClr val="FF7521"/>
                </a:solidFill>
                <a:latin typeface="Lato"/>
                <a:ea typeface="Lato"/>
                <a:cs typeface="Lato"/>
                <a:sym typeface="Lato"/>
              </a:rPr>
              <a:t>Syncer</a:t>
            </a:r>
            <a:endParaRPr b="1" sz="1200">
              <a:solidFill>
                <a:srgbClr val="FF7521"/>
              </a:solidFill>
            </a:endParaRPr>
          </a:p>
        </p:txBody>
      </p:sp>
      <p:sp>
        <p:nvSpPr>
          <p:cNvPr id="267" name="Google Shape;267;p20"/>
          <p:cNvSpPr/>
          <p:nvPr/>
        </p:nvSpPr>
        <p:spPr>
          <a:xfrm>
            <a:off x="3401050" y="3083577"/>
            <a:ext cx="1298100" cy="4899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sz="1200">
                <a:solidFill>
                  <a:srgbClr val="FFFFFF"/>
                </a:solidFill>
                <a:latin typeface="Lato"/>
                <a:ea typeface="Lato"/>
                <a:cs typeface="Lato"/>
                <a:sym typeface="Lato"/>
              </a:rPr>
              <a:t>Data Store (sqlite, etcd, …)</a:t>
            </a:r>
            <a:endParaRPr b="1" sz="1200"/>
          </a:p>
        </p:txBody>
      </p:sp>
      <p:sp>
        <p:nvSpPr>
          <p:cNvPr id="268" name="Google Shape;268;p20"/>
          <p:cNvSpPr/>
          <p:nvPr/>
        </p:nvSpPr>
        <p:spPr>
          <a:xfrm>
            <a:off x="275575" y="2652625"/>
            <a:ext cx="943200" cy="1559700"/>
          </a:xfrm>
          <a:prstGeom prst="rect">
            <a:avLst/>
          </a:prstGeom>
          <a:solidFill>
            <a:srgbClr val="FF7521"/>
          </a:solidFill>
          <a:ln cap="flat" cmpd="sng" w="38100">
            <a:solidFill>
              <a:srgbClr val="FF75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FFFFFF"/>
                </a:solidFill>
                <a:latin typeface="Lato"/>
                <a:ea typeface="Lato"/>
                <a:cs typeface="Lato"/>
                <a:sym typeface="Lato"/>
              </a:rPr>
              <a:t>vcluster Service</a:t>
            </a:r>
            <a:br>
              <a:rPr b="1" lang="en-US">
                <a:solidFill>
                  <a:srgbClr val="FFFFFF"/>
                </a:solidFill>
                <a:latin typeface="Lato"/>
                <a:ea typeface="Lato"/>
                <a:cs typeface="Lato"/>
                <a:sym typeface="Lato"/>
              </a:rPr>
            </a:br>
            <a:br>
              <a:rPr b="1" lang="en-US">
                <a:solidFill>
                  <a:srgbClr val="FFFFFF"/>
                </a:solidFill>
                <a:latin typeface="Lato"/>
                <a:ea typeface="Lato"/>
                <a:cs typeface="Lato"/>
                <a:sym typeface="Lato"/>
              </a:rPr>
            </a:br>
            <a:br>
              <a:rPr b="1" lang="en-US">
                <a:solidFill>
                  <a:srgbClr val="FFFFFF"/>
                </a:solidFill>
                <a:latin typeface="Lato"/>
                <a:ea typeface="Lato"/>
                <a:cs typeface="Lato"/>
                <a:sym typeface="Lato"/>
              </a:rPr>
            </a:br>
            <a:br>
              <a:rPr b="1" lang="en-US">
                <a:solidFill>
                  <a:srgbClr val="FFFFFF"/>
                </a:solidFill>
                <a:latin typeface="Lato"/>
                <a:ea typeface="Lato"/>
                <a:cs typeface="Lato"/>
                <a:sym typeface="Lato"/>
              </a:rPr>
            </a:br>
            <a:br>
              <a:rPr b="1" lang="en-US">
                <a:solidFill>
                  <a:srgbClr val="FFFFFF"/>
                </a:solidFill>
                <a:latin typeface="Lato"/>
                <a:ea typeface="Lato"/>
                <a:cs typeface="Lato"/>
                <a:sym typeface="Lato"/>
              </a:rPr>
            </a:br>
            <a:endParaRPr b="1"/>
          </a:p>
        </p:txBody>
      </p:sp>
      <p:cxnSp>
        <p:nvCxnSpPr>
          <p:cNvPr id="269" name="Google Shape;269;p20"/>
          <p:cNvCxnSpPr/>
          <p:nvPr/>
        </p:nvCxnSpPr>
        <p:spPr>
          <a:xfrm flipH="1" rot="10800000">
            <a:off x="-312700" y="3325475"/>
            <a:ext cx="1691700" cy="600"/>
          </a:xfrm>
          <a:prstGeom prst="straightConnector1">
            <a:avLst/>
          </a:prstGeom>
          <a:noFill/>
          <a:ln cap="flat" cmpd="sng" w="38100">
            <a:solidFill>
              <a:schemeClr val="dk1"/>
            </a:solidFill>
            <a:prstDash val="solid"/>
            <a:round/>
            <a:headEnd len="med" w="med" type="none"/>
            <a:tailEnd len="med" w="med" type="triangle"/>
          </a:ln>
        </p:spPr>
      </p:cxnSp>
      <p:cxnSp>
        <p:nvCxnSpPr>
          <p:cNvPr id="270" name="Google Shape;270;p20"/>
          <p:cNvCxnSpPr>
            <a:endCxn id="267" idx="1"/>
          </p:cNvCxnSpPr>
          <p:nvPr/>
        </p:nvCxnSpPr>
        <p:spPr>
          <a:xfrm>
            <a:off x="3270850" y="3328527"/>
            <a:ext cx="130200" cy="0"/>
          </a:xfrm>
          <a:prstGeom prst="straightConnector1">
            <a:avLst/>
          </a:prstGeom>
          <a:noFill/>
          <a:ln cap="flat" cmpd="sng" w="38100">
            <a:solidFill>
              <a:srgbClr val="FFFFFF"/>
            </a:solidFill>
            <a:prstDash val="solid"/>
            <a:round/>
            <a:headEnd len="med" w="med" type="none"/>
            <a:tailEnd len="med" w="med" type="none"/>
          </a:ln>
        </p:spPr>
      </p:cxnSp>
      <p:sp>
        <p:nvSpPr>
          <p:cNvPr id="271" name="Google Shape;271;p20"/>
          <p:cNvSpPr/>
          <p:nvPr/>
        </p:nvSpPr>
        <p:spPr>
          <a:xfrm>
            <a:off x="1350725" y="3828075"/>
            <a:ext cx="4894500" cy="400200"/>
          </a:xfrm>
          <a:prstGeom prst="rect">
            <a:avLst/>
          </a:prstGeom>
          <a:solidFill>
            <a:srgbClr val="FF7521"/>
          </a:solidFill>
          <a:ln cap="flat" cmpd="sng" w="38100">
            <a:solidFill>
              <a:srgbClr val="FF7521"/>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vcluster StatefulSet (vc1)</a:t>
            </a:r>
            <a:endParaRPr b="1"/>
          </a:p>
        </p:txBody>
      </p:sp>
      <p:sp>
        <p:nvSpPr>
          <p:cNvPr id="272" name="Google Shape;272;p20"/>
          <p:cNvSpPr/>
          <p:nvPr/>
        </p:nvSpPr>
        <p:spPr>
          <a:xfrm>
            <a:off x="160425" y="4331400"/>
            <a:ext cx="8520600" cy="3156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host-namespace</a:t>
            </a:r>
            <a:endParaRPr b="1"/>
          </a:p>
        </p:txBody>
      </p:sp>
      <p:sp>
        <p:nvSpPr>
          <p:cNvPr id="273" name="Google Shape;273;p20"/>
          <p:cNvSpPr/>
          <p:nvPr/>
        </p:nvSpPr>
        <p:spPr>
          <a:xfrm>
            <a:off x="6355675" y="2652625"/>
            <a:ext cx="2219700" cy="5094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nginx-pod-1</a:t>
            </a:r>
            <a:endParaRPr b="1">
              <a:solidFill>
                <a:srgbClr val="00FF00"/>
              </a:solidFill>
            </a:endParaRPr>
          </a:p>
        </p:txBody>
      </p:sp>
      <p:grpSp>
        <p:nvGrpSpPr>
          <p:cNvPr id="274" name="Google Shape;274;p20"/>
          <p:cNvGrpSpPr/>
          <p:nvPr/>
        </p:nvGrpSpPr>
        <p:grpSpPr>
          <a:xfrm>
            <a:off x="150297" y="1156850"/>
            <a:ext cx="3250717" cy="1168800"/>
            <a:chOff x="378900" y="1156850"/>
            <a:chExt cx="4674600" cy="1168800"/>
          </a:xfrm>
        </p:grpSpPr>
        <p:sp>
          <p:nvSpPr>
            <p:cNvPr id="275" name="Google Shape;275;p20"/>
            <p:cNvSpPr/>
            <p:nvPr/>
          </p:nvSpPr>
          <p:spPr>
            <a:xfrm>
              <a:off x="378900" y="1156850"/>
              <a:ext cx="4674600" cy="1168800"/>
            </a:xfrm>
            <a:prstGeom prst="rect">
              <a:avLst/>
            </a:prstGeom>
            <a:no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378900" y="2009855"/>
              <a:ext cx="4674600" cy="3156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ns1</a:t>
              </a:r>
              <a:endParaRPr b="1"/>
            </a:p>
          </p:txBody>
        </p:sp>
      </p:grpSp>
      <p:sp>
        <p:nvSpPr>
          <p:cNvPr id="277" name="Google Shape;277;p20"/>
          <p:cNvSpPr/>
          <p:nvPr/>
        </p:nvSpPr>
        <p:spPr>
          <a:xfrm>
            <a:off x="325675" y="1334625"/>
            <a:ext cx="1470600" cy="5094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nginx-deploy</a:t>
            </a:r>
            <a:endParaRPr b="1"/>
          </a:p>
        </p:txBody>
      </p:sp>
      <p:sp>
        <p:nvSpPr>
          <p:cNvPr id="278" name="Google Shape;278;p20"/>
          <p:cNvSpPr/>
          <p:nvPr/>
        </p:nvSpPr>
        <p:spPr>
          <a:xfrm>
            <a:off x="1951499" y="1333399"/>
            <a:ext cx="1262400" cy="5094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nginx-pod-1</a:t>
            </a:r>
            <a:endParaRPr b="1"/>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1"/>
          <p:cNvSpPr txBox="1"/>
          <p:nvPr>
            <p:ph type="title"/>
          </p:nvPr>
        </p:nvSpPr>
        <p:spPr>
          <a:xfrm>
            <a:off x="296897" y="40417"/>
            <a:ext cx="8389800" cy="490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Arial"/>
              <a:buNone/>
            </a:pPr>
            <a:r>
              <a:rPr lang="en-US">
                <a:latin typeface="Lato"/>
                <a:ea typeface="Lato"/>
                <a:cs typeface="Lato"/>
                <a:sym typeface="Lato"/>
              </a:rPr>
              <a:t>vcluster - Naming conflicts?</a:t>
            </a:r>
            <a:endParaRPr>
              <a:latin typeface="Lato"/>
              <a:ea typeface="Lato"/>
              <a:cs typeface="Lato"/>
              <a:sym typeface="Lato"/>
            </a:endParaRPr>
          </a:p>
        </p:txBody>
      </p:sp>
      <p:sp>
        <p:nvSpPr>
          <p:cNvPr id="284" name="Google Shape;284;p21"/>
          <p:cNvSpPr/>
          <p:nvPr/>
        </p:nvSpPr>
        <p:spPr>
          <a:xfrm>
            <a:off x="154875" y="2537075"/>
            <a:ext cx="8531700" cy="2119200"/>
          </a:xfrm>
          <a:prstGeom prst="rect">
            <a:avLst/>
          </a:prstGeom>
          <a:no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1"/>
          <p:cNvSpPr/>
          <p:nvPr/>
        </p:nvSpPr>
        <p:spPr>
          <a:xfrm>
            <a:off x="1339975" y="2652625"/>
            <a:ext cx="4894500" cy="1031400"/>
          </a:xfrm>
          <a:prstGeom prst="rect">
            <a:avLst/>
          </a:prstGeom>
          <a:solidFill>
            <a:srgbClr val="FF7521"/>
          </a:solidFill>
          <a:ln cap="flat" cmpd="sng" w="38100">
            <a:solidFill>
              <a:srgbClr val="FF7521"/>
            </a:solidFill>
            <a:prstDash val="solid"/>
            <a:round/>
            <a:headEnd len="sm" w="sm" type="none"/>
            <a:tailEnd len="sm" w="sm" type="none"/>
          </a:ln>
        </p:spPr>
        <p:txBody>
          <a:bodyPr anchorCtr="0" anchor="t"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vcluster Pod</a:t>
            </a:r>
            <a:endParaRPr b="1"/>
          </a:p>
        </p:txBody>
      </p:sp>
      <p:sp>
        <p:nvSpPr>
          <p:cNvPr id="286" name="Google Shape;286;p21"/>
          <p:cNvSpPr/>
          <p:nvPr/>
        </p:nvSpPr>
        <p:spPr>
          <a:xfrm>
            <a:off x="1439950" y="3083550"/>
            <a:ext cx="1830900" cy="4899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sz="1200">
                <a:solidFill>
                  <a:srgbClr val="FFFFFF"/>
                </a:solidFill>
                <a:latin typeface="Lato"/>
                <a:ea typeface="Lato"/>
                <a:cs typeface="Lato"/>
                <a:sym typeface="Lato"/>
              </a:rPr>
              <a:t>API Server</a:t>
            </a:r>
            <a:br>
              <a:rPr b="1" lang="en-US" sz="1200">
                <a:solidFill>
                  <a:srgbClr val="FFFFFF"/>
                </a:solidFill>
                <a:latin typeface="Lato"/>
                <a:ea typeface="Lato"/>
                <a:cs typeface="Lato"/>
                <a:sym typeface="Lato"/>
              </a:rPr>
            </a:br>
            <a:r>
              <a:rPr b="1" lang="en-US" sz="1200">
                <a:solidFill>
                  <a:srgbClr val="FFFFFF"/>
                </a:solidFill>
                <a:latin typeface="Lato"/>
                <a:ea typeface="Lato"/>
                <a:cs typeface="Lato"/>
                <a:sym typeface="Lato"/>
              </a:rPr>
              <a:t>+ Controller Manager</a:t>
            </a:r>
            <a:endParaRPr b="1" sz="1200"/>
          </a:p>
        </p:txBody>
      </p:sp>
      <p:sp>
        <p:nvSpPr>
          <p:cNvPr id="287" name="Google Shape;287;p21"/>
          <p:cNvSpPr/>
          <p:nvPr/>
        </p:nvSpPr>
        <p:spPr>
          <a:xfrm>
            <a:off x="4829350" y="3085019"/>
            <a:ext cx="1298100" cy="489900"/>
          </a:xfrm>
          <a:prstGeom prst="rect">
            <a:avLst/>
          </a:prstGeom>
          <a:solidFill>
            <a:schemeClr val="lt1"/>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sz="1200">
                <a:solidFill>
                  <a:srgbClr val="FF7521"/>
                </a:solidFill>
                <a:latin typeface="Lato"/>
                <a:ea typeface="Lato"/>
                <a:cs typeface="Lato"/>
                <a:sym typeface="Lato"/>
              </a:rPr>
              <a:t>Syncer</a:t>
            </a:r>
            <a:endParaRPr b="1" sz="1200">
              <a:solidFill>
                <a:srgbClr val="FF7521"/>
              </a:solidFill>
            </a:endParaRPr>
          </a:p>
        </p:txBody>
      </p:sp>
      <p:sp>
        <p:nvSpPr>
          <p:cNvPr id="288" name="Google Shape;288;p21"/>
          <p:cNvSpPr/>
          <p:nvPr/>
        </p:nvSpPr>
        <p:spPr>
          <a:xfrm>
            <a:off x="3401050" y="3083577"/>
            <a:ext cx="1298100" cy="4899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sz="1200">
                <a:solidFill>
                  <a:srgbClr val="FFFFFF"/>
                </a:solidFill>
                <a:latin typeface="Lato"/>
                <a:ea typeface="Lato"/>
                <a:cs typeface="Lato"/>
                <a:sym typeface="Lato"/>
              </a:rPr>
              <a:t>Data Store (sqlite, etcd, …)</a:t>
            </a:r>
            <a:endParaRPr b="1" sz="1200"/>
          </a:p>
        </p:txBody>
      </p:sp>
      <p:sp>
        <p:nvSpPr>
          <p:cNvPr id="289" name="Google Shape;289;p21"/>
          <p:cNvSpPr/>
          <p:nvPr/>
        </p:nvSpPr>
        <p:spPr>
          <a:xfrm>
            <a:off x="275575" y="2652625"/>
            <a:ext cx="943200" cy="1559700"/>
          </a:xfrm>
          <a:prstGeom prst="rect">
            <a:avLst/>
          </a:prstGeom>
          <a:solidFill>
            <a:srgbClr val="FF7521"/>
          </a:solidFill>
          <a:ln cap="flat" cmpd="sng" w="38100">
            <a:solidFill>
              <a:srgbClr val="FF75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FFFFFF"/>
                </a:solidFill>
                <a:latin typeface="Lato"/>
                <a:ea typeface="Lato"/>
                <a:cs typeface="Lato"/>
                <a:sym typeface="Lato"/>
              </a:rPr>
              <a:t>vcluster Service</a:t>
            </a:r>
            <a:br>
              <a:rPr b="1" lang="en-US">
                <a:solidFill>
                  <a:srgbClr val="FFFFFF"/>
                </a:solidFill>
                <a:latin typeface="Lato"/>
                <a:ea typeface="Lato"/>
                <a:cs typeface="Lato"/>
                <a:sym typeface="Lato"/>
              </a:rPr>
            </a:br>
            <a:br>
              <a:rPr b="1" lang="en-US">
                <a:solidFill>
                  <a:srgbClr val="FFFFFF"/>
                </a:solidFill>
                <a:latin typeface="Lato"/>
                <a:ea typeface="Lato"/>
                <a:cs typeface="Lato"/>
                <a:sym typeface="Lato"/>
              </a:rPr>
            </a:br>
            <a:br>
              <a:rPr b="1" lang="en-US">
                <a:solidFill>
                  <a:srgbClr val="FFFFFF"/>
                </a:solidFill>
                <a:latin typeface="Lato"/>
                <a:ea typeface="Lato"/>
                <a:cs typeface="Lato"/>
                <a:sym typeface="Lato"/>
              </a:rPr>
            </a:br>
            <a:br>
              <a:rPr b="1" lang="en-US">
                <a:solidFill>
                  <a:srgbClr val="FFFFFF"/>
                </a:solidFill>
                <a:latin typeface="Lato"/>
                <a:ea typeface="Lato"/>
                <a:cs typeface="Lato"/>
                <a:sym typeface="Lato"/>
              </a:rPr>
            </a:br>
            <a:br>
              <a:rPr b="1" lang="en-US">
                <a:solidFill>
                  <a:srgbClr val="FFFFFF"/>
                </a:solidFill>
                <a:latin typeface="Lato"/>
                <a:ea typeface="Lato"/>
                <a:cs typeface="Lato"/>
                <a:sym typeface="Lato"/>
              </a:rPr>
            </a:br>
            <a:endParaRPr b="1"/>
          </a:p>
        </p:txBody>
      </p:sp>
      <p:cxnSp>
        <p:nvCxnSpPr>
          <p:cNvPr id="290" name="Google Shape;290;p21"/>
          <p:cNvCxnSpPr/>
          <p:nvPr/>
        </p:nvCxnSpPr>
        <p:spPr>
          <a:xfrm flipH="1" rot="10800000">
            <a:off x="-312700" y="3325475"/>
            <a:ext cx="1691700" cy="600"/>
          </a:xfrm>
          <a:prstGeom prst="straightConnector1">
            <a:avLst/>
          </a:prstGeom>
          <a:noFill/>
          <a:ln cap="flat" cmpd="sng" w="38100">
            <a:solidFill>
              <a:schemeClr val="dk1"/>
            </a:solidFill>
            <a:prstDash val="solid"/>
            <a:round/>
            <a:headEnd len="med" w="med" type="none"/>
            <a:tailEnd len="med" w="med" type="triangle"/>
          </a:ln>
        </p:spPr>
      </p:cxnSp>
      <p:cxnSp>
        <p:nvCxnSpPr>
          <p:cNvPr id="291" name="Google Shape;291;p21"/>
          <p:cNvCxnSpPr>
            <a:endCxn id="288" idx="1"/>
          </p:cNvCxnSpPr>
          <p:nvPr/>
        </p:nvCxnSpPr>
        <p:spPr>
          <a:xfrm>
            <a:off x="3270850" y="3328527"/>
            <a:ext cx="130200" cy="0"/>
          </a:xfrm>
          <a:prstGeom prst="straightConnector1">
            <a:avLst/>
          </a:prstGeom>
          <a:noFill/>
          <a:ln cap="flat" cmpd="sng" w="38100">
            <a:solidFill>
              <a:srgbClr val="FFFFFF"/>
            </a:solidFill>
            <a:prstDash val="solid"/>
            <a:round/>
            <a:headEnd len="med" w="med" type="none"/>
            <a:tailEnd len="med" w="med" type="none"/>
          </a:ln>
        </p:spPr>
      </p:cxnSp>
      <p:sp>
        <p:nvSpPr>
          <p:cNvPr id="292" name="Google Shape;292;p21"/>
          <p:cNvSpPr/>
          <p:nvPr/>
        </p:nvSpPr>
        <p:spPr>
          <a:xfrm>
            <a:off x="1350725" y="3828075"/>
            <a:ext cx="4894500" cy="400200"/>
          </a:xfrm>
          <a:prstGeom prst="rect">
            <a:avLst/>
          </a:prstGeom>
          <a:solidFill>
            <a:srgbClr val="FF7521"/>
          </a:solidFill>
          <a:ln cap="flat" cmpd="sng" w="38100">
            <a:solidFill>
              <a:srgbClr val="FF7521"/>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vcluster StatefulSet (vc1)</a:t>
            </a:r>
            <a:endParaRPr b="1"/>
          </a:p>
        </p:txBody>
      </p:sp>
      <p:sp>
        <p:nvSpPr>
          <p:cNvPr id="293" name="Google Shape;293;p21"/>
          <p:cNvSpPr/>
          <p:nvPr/>
        </p:nvSpPr>
        <p:spPr>
          <a:xfrm>
            <a:off x="160425" y="4331400"/>
            <a:ext cx="8520600" cy="3156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host-namespace</a:t>
            </a:r>
            <a:endParaRPr b="1"/>
          </a:p>
        </p:txBody>
      </p:sp>
      <p:sp>
        <p:nvSpPr>
          <p:cNvPr id="294" name="Google Shape;294;p21"/>
          <p:cNvSpPr/>
          <p:nvPr/>
        </p:nvSpPr>
        <p:spPr>
          <a:xfrm>
            <a:off x="6355675" y="2652625"/>
            <a:ext cx="2219700" cy="5094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nginx-pod-1</a:t>
            </a:r>
            <a:endParaRPr b="1">
              <a:solidFill>
                <a:srgbClr val="00FF00"/>
              </a:solidFill>
            </a:endParaRPr>
          </a:p>
        </p:txBody>
      </p:sp>
      <p:sp>
        <p:nvSpPr>
          <p:cNvPr id="295" name="Google Shape;295;p21"/>
          <p:cNvSpPr/>
          <p:nvPr/>
        </p:nvSpPr>
        <p:spPr>
          <a:xfrm>
            <a:off x="6355675" y="3302725"/>
            <a:ext cx="2219700" cy="509400"/>
          </a:xfrm>
          <a:prstGeom prst="rect">
            <a:avLst/>
          </a:prstGeom>
          <a:solidFill>
            <a:srgbClr val="FF0000"/>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lang="en-US">
                <a:solidFill>
                  <a:srgbClr val="FFFFFF"/>
                </a:solidFill>
                <a:latin typeface="Lato"/>
                <a:ea typeface="Lato"/>
                <a:cs typeface="Lato"/>
                <a:sym typeface="Lato"/>
              </a:rPr>
              <a:t>nginx-pod-1 ?</a:t>
            </a:r>
            <a:endParaRPr>
              <a:solidFill>
                <a:srgbClr val="FFFFFF"/>
              </a:solidFill>
              <a:latin typeface="Lato"/>
              <a:ea typeface="Lato"/>
              <a:cs typeface="Lato"/>
              <a:sym typeface="Lato"/>
            </a:endParaRPr>
          </a:p>
        </p:txBody>
      </p:sp>
      <p:grpSp>
        <p:nvGrpSpPr>
          <p:cNvPr id="296" name="Google Shape;296;p21"/>
          <p:cNvGrpSpPr/>
          <p:nvPr/>
        </p:nvGrpSpPr>
        <p:grpSpPr>
          <a:xfrm>
            <a:off x="150297" y="1156850"/>
            <a:ext cx="3250717" cy="1168800"/>
            <a:chOff x="378900" y="1156850"/>
            <a:chExt cx="4674600" cy="1168800"/>
          </a:xfrm>
        </p:grpSpPr>
        <p:sp>
          <p:nvSpPr>
            <p:cNvPr id="297" name="Google Shape;297;p21"/>
            <p:cNvSpPr/>
            <p:nvPr/>
          </p:nvSpPr>
          <p:spPr>
            <a:xfrm>
              <a:off x="378900" y="1156850"/>
              <a:ext cx="4674600" cy="1168800"/>
            </a:xfrm>
            <a:prstGeom prst="rect">
              <a:avLst/>
            </a:prstGeom>
            <a:no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1"/>
            <p:cNvSpPr/>
            <p:nvPr/>
          </p:nvSpPr>
          <p:spPr>
            <a:xfrm>
              <a:off x="378900" y="2009855"/>
              <a:ext cx="4674600" cy="3156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ns1</a:t>
              </a:r>
              <a:endParaRPr b="1"/>
            </a:p>
          </p:txBody>
        </p:sp>
      </p:grpSp>
      <p:sp>
        <p:nvSpPr>
          <p:cNvPr id="299" name="Google Shape;299;p21"/>
          <p:cNvSpPr/>
          <p:nvPr/>
        </p:nvSpPr>
        <p:spPr>
          <a:xfrm>
            <a:off x="325675" y="1334625"/>
            <a:ext cx="1470600" cy="5094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nginx-deploy</a:t>
            </a:r>
            <a:endParaRPr b="1"/>
          </a:p>
        </p:txBody>
      </p:sp>
      <p:sp>
        <p:nvSpPr>
          <p:cNvPr id="300" name="Google Shape;300;p21"/>
          <p:cNvSpPr/>
          <p:nvPr/>
        </p:nvSpPr>
        <p:spPr>
          <a:xfrm>
            <a:off x="1951499" y="1333399"/>
            <a:ext cx="1262400" cy="5094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nginx-pod-1</a:t>
            </a:r>
            <a:endParaRPr b="1"/>
          </a:p>
        </p:txBody>
      </p:sp>
      <p:grpSp>
        <p:nvGrpSpPr>
          <p:cNvPr id="301" name="Google Shape;301;p21"/>
          <p:cNvGrpSpPr/>
          <p:nvPr/>
        </p:nvGrpSpPr>
        <p:grpSpPr>
          <a:xfrm>
            <a:off x="3655497" y="1156850"/>
            <a:ext cx="3250717" cy="1168800"/>
            <a:chOff x="378900" y="1156850"/>
            <a:chExt cx="4674600" cy="1168800"/>
          </a:xfrm>
        </p:grpSpPr>
        <p:sp>
          <p:nvSpPr>
            <p:cNvPr id="302" name="Google Shape;302;p21"/>
            <p:cNvSpPr/>
            <p:nvPr/>
          </p:nvSpPr>
          <p:spPr>
            <a:xfrm>
              <a:off x="378900" y="1156850"/>
              <a:ext cx="4674600" cy="1168800"/>
            </a:xfrm>
            <a:prstGeom prst="rect">
              <a:avLst/>
            </a:prstGeom>
            <a:no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1"/>
            <p:cNvSpPr/>
            <p:nvPr/>
          </p:nvSpPr>
          <p:spPr>
            <a:xfrm>
              <a:off x="378900" y="2009855"/>
              <a:ext cx="4674600" cy="3156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ns2</a:t>
              </a:r>
              <a:endParaRPr b="1"/>
            </a:p>
          </p:txBody>
        </p:sp>
      </p:grpSp>
      <p:sp>
        <p:nvSpPr>
          <p:cNvPr id="304" name="Google Shape;304;p21"/>
          <p:cNvSpPr/>
          <p:nvPr/>
        </p:nvSpPr>
        <p:spPr>
          <a:xfrm>
            <a:off x="3830875" y="1334625"/>
            <a:ext cx="1470600" cy="5094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nginx-deploy</a:t>
            </a:r>
            <a:endParaRPr b="1"/>
          </a:p>
        </p:txBody>
      </p:sp>
      <p:sp>
        <p:nvSpPr>
          <p:cNvPr id="305" name="Google Shape;305;p21"/>
          <p:cNvSpPr/>
          <p:nvPr/>
        </p:nvSpPr>
        <p:spPr>
          <a:xfrm>
            <a:off x="5456699" y="1333399"/>
            <a:ext cx="1262400" cy="5094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nginx-pod-1</a:t>
            </a:r>
            <a:endParaRPr b="1"/>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2"/>
          <p:cNvSpPr txBox="1"/>
          <p:nvPr>
            <p:ph type="title"/>
          </p:nvPr>
        </p:nvSpPr>
        <p:spPr>
          <a:xfrm>
            <a:off x="296897" y="40417"/>
            <a:ext cx="8389800" cy="490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Arial"/>
              <a:buNone/>
            </a:pPr>
            <a:r>
              <a:rPr lang="en-US">
                <a:latin typeface="Lato"/>
                <a:ea typeface="Lato"/>
                <a:cs typeface="Lato"/>
                <a:sym typeface="Lato"/>
              </a:rPr>
              <a:t>vcluster - Workload nomenclature</a:t>
            </a:r>
            <a:endParaRPr>
              <a:latin typeface="Lato"/>
              <a:ea typeface="Lato"/>
              <a:cs typeface="Lato"/>
              <a:sym typeface="Lato"/>
            </a:endParaRPr>
          </a:p>
        </p:txBody>
      </p:sp>
      <p:sp>
        <p:nvSpPr>
          <p:cNvPr id="311" name="Google Shape;311;p22"/>
          <p:cNvSpPr/>
          <p:nvPr/>
        </p:nvSpPr>
        <p:spPr>
          <a:xfrm>
            <a:off x="154875" y="2537075"/>
            <a:ext cx="8531700" cy="2119200"/>
          </a:xfrm>
          <a:prstGeom prst="rect">
            <a:avLst/>
          </a:prstGeom>
          <a:no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1339975" y="2652625"/>
            <a:ext cx="4894500" cy="1031400"/>
          </a:xfrm>
          <a:prstGeom prst="rect">
            <a:avLst/>
          </a:prstGeom>
          <a:solidFill>
            <a:srgbClr val="FF7521"/>
          </a:solidFill>
          <a:ln cap="flat" cmpd="sng" w="38100">
            <a:solidFill>
              <a:srgbClr val="FF7521"/>
            </a:solidFill>
            <a:prstDash val="solid"/>
            <a:round/>
            <a:headEnd len="sm" w="sm" type="none"/>
            <a:tailEnd len="sm" w="sm" type="none"/>
          </a:ln>
        </p:spPr>
        <p:txBody>
          <a:bodyPr anchorCtr="0" anchor="t"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vcluster Pod</a:t>
            </a:r>
            <a:endParaRPr b="1"/>
          </a:p>
        </p:txBody>
      </p:sp>
      <p:sp>
        <p:nvSpPr>
          <p:cNvPr id="313" name="Google Shape;313;p22"/>
          <p:cNvSpPr/>
          <p:nvPr/>
        </p:nvSpPr>
        <p:spPr>
          <a:xfrm>
            <a:off x="1439950" y="3083550"/>
            <a:ext cx="1830900" cy="4899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sz="1200">
                <a:solidFill>
                  <a:srgbClr val="FFFFFF"/>
                </a:solidFill>
                <a:latin typeface="Lato"/>
                <a:ea typeface="Lato"/>
                <a:cs typeface="Lato"/>
                <a:sym typeface="Lato"/>
              </a:rPr>
              <a:t>API Server</a:t>
            </a:r>
            <a:br>
              <a:rPr b="1" lang="en-US" sz="1200">
                <a:solidFill>
                  <a:srgbClr val="FFFFFF"/>
                </a:solidFill>
                <a:latin typeface="Lato"/>
                <a:ea typeface="Lato"/>
                <a:cs typeface="Lato"/>
                <a:sym typeface="Lato"/>
              </a:rPr>
            </a:br>
            <a:r>
              <a:rPr b="1" lang="en-US" sz="1200">
                <a:solidFill>
                  <a:srgbClr val="FFFFFF"/>
                </a:solidFill>
                <a:latin typeface="Lato"/>
                <a:ea typeface="Lato"/>
                <a:cs typeface="Lato"/>
                <a:sym typeface="Lato"/>
              </a:rPr>
              <a:t>+ Controller Manager</a:t>
            </a:r>
            <a:endParaRPr b="1" sz="1200"/>
          </a:p>
        </p:txBody>
      </p:sp>
      <p:sp>
        <p:nvSpPr>
          <p:cNvPr id="314" name="Google Shape;314;p22"/>
          <p:cNvSpPr/>
          <p:nvPr/>
        </p:nvSpPr>
        <p:spPr>
          <a:xfrm>
            <a:off x="4829350" y="3085019"/>
            <a:ext cx="1298100" cy="489900"/>
          </a:xfrm>
          <a:prstGeom prst="rect">
            <a:avLst/>
          </a:prstGeom>
          <a:solidFill>
            <a:schemeClr val="lt1"/>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sz="1200">
                <a:solidFill>
                  <a:srgbClr val="FF7521"/>
                </a:solidFill>
                <a:latin typeface="Lato"/>
                <a:ea typeface="Lato"/>
                <a:cs typeface="Lato"/>
                <a:sym typeface="Lato"/>
              </a:rPr>
              <a:t>Syncer</a:t>
            </a:r>
            <a:endParaRPr b="1" sz="1200">
              <a:solidFill>
                <a:srgbClr val="FF7521"/>
              </a:solidFill>
            </a:endParaRPr>
          </a:p>
        </p:txBody>
      </p:sp>
      <p:sp>
        <p:nvSpPr>
          <p:cNvPr id="315" name="Google Shape;315;p22"/>
          <p:cNvSpPr/>
          <p:nvPr/>
        </p:nvSpPr>
        <p:spPr>
          <a:xfrm>
            <a:off x="3401050" y="3083577"/>
            <a:ext cx="1298100" cy="4899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sz="1200">
                <a:solidFill>
                  <a:srgbClr val="FFFFFF"/>
                </a:solidFill>
                <a:latin typeface="Lato"/>
                <a:ea typeface="Lato"/>
                <a:cs typeface="Lato"/>
                <a:sym typeface="Lato"/>
              </a:rPr>
              <a:t>Data Store (sqlite, etcd, …)</a:t>
            </a:r>
            <a:endParaRPr b="1" sz="1200"/>
          </a:p>
        </p:txBody>
      </p:sp>
      <p:sp>
        <p:nvSpPr>
          <p:cNvPr id="316" name="Google Shape;316;p22"/>
          <p:cNvSpPr/>
          <p:nvPr/>
        </p:nvSpPr>
        <p:spPr>
          <a:xfrm>
            <a:off x="275575" y="2652625"/>
            <a:ext cx="943200" cy="1559700"/>
          </a:xfrm>
          <a:prstGeom prst="rect">
            <a:avLst/>
          </a:prstGeom>
          <a:solidFill>
            <a:srgbClr val="FF7521"/>
          </a:solidFill>
          <a:ln cap="flat" cmpd="sng" w="38100">
            <a:solidFill>
              <a:srgbClr val="FF75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FFFFFF"/>
                </a:solidFill>
                <a:latin typeface="Lato"/>
                <a:ea typeface="Lato"/>
                <a:cs typeface="Lato"/>
                <a:sym typeface="Lato"/>
              </a:rPr>
              <a:t>vcluster Service</a:t>
            </a:r>
            <a:br>
              <a:rPr b="1" lang="en-US">
                <a:solidFill>
                  <a:srgbClr val="FFFFFF"/>
                </a:solidFill>
                <a:latin typeface="Lato"/>
                <a:ea typeface="Lato"/>
                <a:cs typeface="Lato"/>
                <a:sym typeface="Lato"/>
              </a:rPr>
            </a:br>
            <a:br>
              <a:rPr b="1" lang="en-US">
                <a:solidFill>
                  <a:srgbClr val="FFFFFF"/>
                </a:solidFill>
                <a:latin typeface="Lato"/>
                <a:ea typeface="Lato"/>
                <a:cs typeface="Lato"/>
                <a:sym typeface="Lato"/>
              </a:rPr>
            </a:br>
            <a:br>
              <a:rPr b="1" lang="en-US">
                <a:solidFill>
                  <a:srgbClr val="FFFFFF"/>
                </a:solidFill>
                <a:latin typeface="Lato"/>
                <a:ea typeface="Lato"/>
                <a:cs typeface="Lato"/>
                <a:sym typeface="Lato"/>
              </a:rPr>
            </a:br>
            <a:br>
              <a:rPr b="1" lang="en-US">
                <a:solidFill>
                  <a:srgbClr val="FFFFFF"/>
                </a:solidFill>
                <a:latin typeface="Lato"/>
                <a:ea typeface="Lato"/>
                <a:cs typeface="Lato"/>
                <a:sym typeface="Lato"/>
              </a:rPr>
            </a:br>
            <a:br>
              <a:rPr b="1" lang="en-US">
                <a:solidFill>
                  <a:srgbClr val="FFFFFF"/>
                </a:solidFill>
                <a:latin typeface="Lato"/>
                <a:ea typeface="Lato"/>
                <a:cs typeface="Lato"/>
                <a:sym typeface="Lato"/>
              </a:rPr>
            </a:br>
            <a:endParaRPr b="1"/>
          </a:p>
        </p:txBody>
      </p:sp>
      <p:cxnSp>
        <p:nvCxnSpPr>
          <p:cNvPr id="317" name="Google Shape;317;p22"/>
          <p:cNvCxnSpPr/>
          <p:nvPr/>
        </p:nvCxnSpPr>
        <p:spPr>
          <a:xfrm flipH="1" rot="10800000">
            <a:off x="-312700" y="3325475"/>
            <a:ext cx="1691700" cy="600"/>
          </a:xfrm>
          <a:prstGeom prst="straightConnector1">
            <a:avLst/>
          </a:prstGeom>
          <a:noFill/>
          <a:ln cap="flat" cmpd="sng" w="38100">
            <a:solidFill>
              <a:schemeClr val="dk1"/>
            </a:solidFill>
            <a:prstDash val="solid"/>
            <a:round/>
            <a:headEnd len="med" w="med" type="none"/>
            <a:tailEnd len="med" w="med" type="triangle"/>
          </a:ln>
        </p:spPr>
      </p:cxnSp>
      <p:cxnSp>
        <p:nvCxnSpPr>
          <p:cNvPr id="318" name="Google Shape;318;p22"/>
          <p:cNvCxnSpPr>
            <a:endCxn id="315" idx="1"/>
          </p:cNvCxnSpPr>
          <p:nvPr/>
        </p:nvCxnSpPr>
        <p:spPr>
          <a:xfrm>
            <a:off x="3270850" y="3328527"/>
            <a:ext cx="130200" cy="0"/>
          </a:xfrm>
          <a:prstGeom prst="straightConnector1">
            <a:avLst/>
          </a:prstGeom>
          <a:noFill/>
          <a:ln cap="flat" cmpd="sng" w="38100">
            <a:solidFill>
              <a:srgbClr val="FFFFFF"/>
            </a:solidFill>
            <a:prstDash val="solid"/>
            <a:round/>
            <a:headEnd len="med" w="med" type="none"/>
            <a:tailEnd len="med" w="med" type="none"/>
          </a:ln>
        </p:spPr>
      </p:cxnSp>
      <p:sp>
        <p:nvSpPr>
          <p:cNvPr id="319" name="Google Shape;319;p22"/>
          <p:cNvSpPr/>
          <p:nvPr/>
        </p:nvSpPr>
        <p:spPr>
          <a:xfrm>
            <a:off x="1350725" y="3828075"/>
            <a:ext cx="4894500" cy="400200"/>
          </a:xfrm>
          <a:prstGeom prst="rect">
            <a:avLst/>
          </a:prstGeom>
          <a:solidFill>
            <a:srgbClr val="FF7521"/>
          </a:solidFill>
          <a:ln cap="flat" cmpd="sng" w="38100">
            <a:solidFill>
              <a:srgbClr val="FF7521"/>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vcluster StatefulSet (vc1)</a:t>
            </a:r>
            <a:endParaRPr b="1"/>
          </a:p>
        </p:txBody>
      </p:sp>
      <p:sp>
        <p:nvSpPr>
          <p:cNvPr id="320" name="Google Shape;320;p22"/>
          <p:cNvSpPr/>
          <p:nvPr/>
        </p:nvSpPr>
        <p:spPr>
          <a:xfrm>
            <a:off x="160425" y="4331400"/>
            <a:ext cx="8520600" cy="3156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host-namespace</a:t>
            </a:r>
            <a:endParaRPr b="1"/>
          </a:p>
        </p:txBody>
      </p:sp>
      <p:sp>
        <p:nvSpPr>
          <p:cNvPr id="321" name="Google Shape;321;p22"/>
          <p:cNvSpPr/>
          <p:nvPr/>
        </p:nvSpPr>
        <p:spPr>
          <a:xfrm>
            <a:off x="6355675" y="2652625"/>
            <a:ext cx="2219700" cy="5094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nginx-pod-1</a:t>
            </a:r>
            <a:r>
              <a:rPr b="1" lang="en-US">
                <a:solidFill>
                  <a:srgbClr val="484D5B"/>
                </a:solidFill>
                <a:latin typeface="Lato"/>
                <a:ea typeface="Lato"/>
                <a:cs typeface="Lato"/>
                <a:sym typeface="Lato"/>
              </a:rPr>
              <a:t>-x-</a:t>
            </a:r>
            <a:r>
              <a:rPr b="1" lang="en-US">
                <a:solidFill>
                  <a:srgbClr val="AA22FF"/>
                </a:solidFill>
                <a:latin typeface="Lato"/>
                <a:ea typeface="Lato"/>
                <a:cs typeface="Lato"/>
                <a:sym typeface="Lato"/>
              </a:rPr>
              <a:t>ns1</a:t>
            </a:r>
            <a:r>
              <a:rPr b="1" lang="en-US">
                <a:solidFill>
                  <a:srgbClr val="484D5B"/>
                </a:solidFill>
                <a:latin typeface="Lato"/>
                <a:ea typeface="Lato"/>
                <a:cs typeface="Lato"/>
                <a:sym typeface="Lato"/>
              </a:rPr>
              <a:t>-x-</a:t>
            </a:r>
            <a:r>
              <a:rPr b="1" lang="en-US">
                <a:solidFill>
                  <a:srgbClr val="00FF00"/>
                </a:solidFill>
                <a:latin typeface="Lato"/>
                <a:ea typeface="Lato"/>
                <a:cs typeface="Lato"/>
                <a:sym typeface="Lato"/>
              </a:rPr>
              <a:t>vc1</a:t>
            </a:r>
            <a:endParaRPr b="1">
              <a:solidFill>
                <a:srgbClr val="00FF00"/>
              </a:solidFill>
            </a:endParaRPr>
          </a:p>
        </p:txBody>
      </p:sp>
      <p:sp>
        <p:nvSpPr>
          <p:cNvPr id="322" name="Google Shape;322;p22"/>
          <p:cNvSpPr/>
          <p:nvPr/>
        </p:nvSpPr>
        <p:spPr>
          <a:xfrm>
            <a:off x="6355675" y="3302725"/>
            <a:ext cx="2219700" cy="5094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nginx-pod-1</a:t>
            </a:r>
            <a:r>
              <a:rPr b="1" lang="en-US">
                <a:solidFill>
                  <a:srgbClr val="484D5B"/>
                </a:solidFill>
                <a:latin typeface="Lato"/>
                <a:ea typeface="Lato"/>
                <a:cs typeface="Lato"/>
                <a:sym typeface="Lato"/>
              </a:rPr>
              <a:t>-x-</a:t>
            </a:r>
            <a:r>
              <a:rPr b="1" lang="en-US">
                <a:solidFill>
                  <a:srgbClr val="AA22FF"/>
                </a:solidFill>
                <a:latin typeface="Lato"/>
                <a:ea typeface="Lato"/>
                <a:cs typeface="Lato"/>
                <a:sym typeface="Lato"/>
              </a:rPr>
              <a:t>ns2</a:t>
            </a:r>
            <a:r>
              <a:rPr b="1" lang="en-US">
                <a:solidFill>
                  <a:srgbClr val="484D5B"/>
                </a:solidFill>
                <a:latin typeface="Lato"/>
                <a:ea typeface="Lato"/>
                <a:cs typeface="Lato"/>
                <a:sym typeface="Lato"/>
              </a:rPr>
              <a:t>-x-</a:t>
            </a:r>
            <a:r>
              <a:rPr b="1" lang="en-US">
                <a:solidFill>
                  <a:srgbClr val="00FF00"/>
                </a:solidFill>
                <a:latin typeface="Lato"/>
                <a:ea typeface="Lato"/>
                <a:cs typeface="Lato"/>
                <a:sym typeface="Lato"/>
              </a:rPr>
              <a:t>vc1</a:t>
            </a:r>
            <a:endParaRPr b="1">
              <a:solidFill>
                <a:srgbClr val="FFFFFF"/>
              </a:solidFill>
              <a:latin typeface="Lato"/>
              <a:ea typeface="Lato"/>
              <a:cs typeface="Lato"/>
              <a:sym typeface="Lato"/>
            </a:endParaRPr>
          </a:p>
        </p:txBody>
      </p:sp>
      <p:grpSp>
        <p:nvGrpSpPr>
          <p:cNvPr id="323" name="Google Shape;323;p22"/>
          <p:cNvGrpSpPr/>
          <p:nvPr/>
        </p:nvGrpSpPr>
        <p:grpSpPr>
          <a:xfrm>
            <a:off x="150297" y="1156850"/>
            <a:ext cx="3250717" cy="1168800"/>
            <a:chOff x="378900" y="1156850"/>
            <a:chExt cx="4674600" cy="1168800"/>
          </a:xfrm>
        </p:grpSpPr>
        <p:sp>
          <p:nvSpPr>
            <p:cNvPr id="324" name="Google Shape;324;p22"/>
            <p:cNvSpPr/>
            <p:nvPr/>
          </p:nvSpPr>
          <p:spPr>
            <a:xfrm>
              <a:off x="378900" y="1156850"/>
              <a:ext cx="4674600" cy="1168800"/>
            </a:xfrm>
            <a:prstGeom prst="rect">
              <a:avLst/>
            </a:prstGeom>
            <a:no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a:off x="378900" y="2009855"/>
              <a:ext cx="4674600" cy="3156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ns1</a:t>
              </a:r>
              <a:endParaRPr b="1"/>
            </a:p>
          </p:txBody>
        </p:sp>
      </p:grpSp>
      <p:sp>
        <p:nvSpPr>
          <p:cNvPr id="326" name="Google Shape;326;p22"/>
          <p:cNvSpPr/>
          <p:nvPr/>
        </p:nvSpPr>
        <p:spPr>
          <a:xfrm>
            <a:off x="325675" y="1334625"/>
            <a:ext cx="1470600" cy="5094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nginx-deploy</a:t>
            </a:r>
            <a:endParaRPr b="1"/>
          </a:p>
        </p:txBody>
      </p:sp>
      <p:sp>
        <p:nvSpPr>
          <p:cNvPr id="327" name="Google Shape;327;p22"/>
          <p:cNvSpPr/>
          <p:nvPr/>
        </p:nvSpPr>
        <p:spPr>
          <a:xfrm>
            <a:off x="1951499" y="1333399"/>
            <a:ext cx="1262400" cy="5094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nginx-pod-1</a:t>
            </a:r>
            <a:endParaRPr b="1"/>
          </a:p>
        </p:txBody>
      </p:sp>
      <p:grpSp>
        <p:nvGrpSpPr>
          <p:cNvPr id="328" name="Google Shape;328;p22"/>
          <p:cNvGrpSpPr/>
          <p:nvPr/>
        </p:nvGrpSpPr>
        <p:grpSpPr>
          <a:xfrm>
            <a:off x="3655497" y="1156850"/>
            <a:ext cx="3250717" cy="1168800"/>
            <a:chOff x="378900" y="1156850"/>
            <a:chExt cx="4674600" cy="1168800"/>
          </a:xfrm>
        </p:grpSpPr>
        <p:sp>
          <p:nvSpPr>
            <p:cNvPr id="329" name="Google Shape;329;p22"/>
            <p:cNvSpPr/>
            <p:nvPr/>
          </p:nvSpPr>
          <p:spPr>
            <a:xfrm>
              <a:off x="378900" y="1156850"/>
              <a:ext cx="4674600" cy="1168800"/>
            </a:xfrm>
            <a:prstGeom prst="rect">
              <a:avLst/>
            </a:prstGeom>
            <a:no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
            <p:cNvSpPr/>
            <p:nvPr/>
          </p:nvSpPr>
          <p:spPr>
            <a:xfrm>
              <a:off x="378900" y="2009855"/>
              <a:ext cx="4674600" cy="3156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ns2</a:t>
              </a:r>
              <a:endParaRPr b="1"/>
            </a:p>
          </p:txBody>
        </p:sp>
      </p:grpSp>
      <p:sp>
        <p:nvSpPr>
          <p:cNvPr id="331" name="Google Shape;331;p22"/>
          <p:cNvSpPr/>
          <p:nvPr/>
        </p:nvSpPr>
        <p:spPr>
          <a:xfrm>
            <a:off x="3830875" y="1334625"/>
            <a:ext cx="1470600" cy="5094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nginx-deploy</a:t>
            </a:r>
            <a:endParaRPr b="1"/>
          </a:p>
        </p:txBody>
      </p:sp>
      <p:sp>
        <p:nvSpPr>
          <p:cNvPr id="332" name="Google Shape;332;p22"/>
          <p:cNvSpPr/>
          <p:nvPr/>
        </p:nvSpPr>
        <p:spPr>
          <a:xfrm>
            <a:off x="5456699" y="1333399"/>
            <a:ext cx="1262400" cy="5094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a:solidFill>
                  <a:srgbClr val="FFFFFF"/>
                </a:solidFill>
                <a:latin typeface="Lato"/>
                <a:ea typeface="Lato"/>
                <a:cs typeface="Lato"/>
                <a:sym typeface="Lato"/>
              </a:rPr>
              <a:t>nginx-pod-1</a:t>
            </a:r>
            <a:endParaRPr b="1"/>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296897" y="40417"/>
            <a:ext cx="8389800" cy="490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Arial"/>
              <a:buNone/>
            </a:pPr>
            <a:r>
              <a:rPr lang="en-US">
                <a:latin typeface="Lato"/>
                <a:ea typeface="Lato"/>
                <a:cs typeface="Lato"/>
                <a:sym typeface="Lato"/>
              </a:rPr>
              <a:t>vcluster</a:t>
            </a:r>
            <a:r>
              <a:rPr lang="en-US">
                <a:latin typeface="Lato"/>
                <a:ea typeface="Lato"/>
                <a:cs typeface="Lato"/>
                <a:sym typeface="Lato"/>
              </a:rPr>
              <a:t> - What resources does syncer sync?</a:t>
            </a:r>
            <a:endParaRPr>
              <a:latin typeface="Lato"/>
              <a:ea typeface="Lato"/>
              <a:cs typeface="Lato"/>
              <a:sym typeface="Lato"/>
            </a:endParaRPr>
          </a:p>
        </p:txBody>
      </p:sp>
      <p:sp>
        <p:nvSpPr>
          <p:cNvPr id="338" name="Google Shape;338;p23"/>
          <p:cNvSpPr txBox="1"/>
          <p:nvPr/>
        </p:nvSpPr>
        <p:spPr>
          <a:xfrm>
            <a:off x="772375" y="604600"/>
            <a:ext cx="7407900" cy="461700"/>
          </a:xfrm>
          <a:prstGeom prst="rect">
            <a:avLst/>
          </a:prstGeom>
          <a:solidFill>
            <a:srgbClr val="FF752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1800">
                <a:solidFill>
                  <a:schemeClr val="lt1"/>
                </a:solidFill>
                <a:latin typeface="Lato"/>
                <a:ea typeface="Lato"/>
                <a:cs typeface="Lato"/>
                <a:sym typeface="Lato"/>
              </a:rPr>
              <a:t>SYNCER, by-default, only syncs resources needed by POD to run </a:t>
            </a:r>
            <a:endParaRPr i="1" sz="1800">
              <a:solidFill>
                <a:schemeClr val="lt1"/>
              </a:solidFill>
              <a:latin typeface="Lato"/>
              <a:ea typeface="Lato"/>
              <a:cs typeface="Lato"/>
              <a:sym typeface="Lato"/>
            </a:endParaRPr>
          </a:p>
        </p:txBody>
      </p:sp>
      <p:sp>
        <p:nvSpPr>
          <p:cNvPr id="339" name="Google Shape;339;p23"/>
          <p:cNvSpPr txBox="1"/>
          <p:nvPr/>
        </p:nvSpPr>
        <p:spPr>
          <a:xfrm>
            <a:off x="341075" y="1805275"/>
            <a:ext cx="3842700" cy="1585500"/>
          </a:xfrm>
          <a:prstGeom prst="rect">
            <a:avLst/>
          </a:prstGeom>
          <a:solidFill>
            <a:srgbClr val="6AA84F"/>
          </a:solidFill>
          <a:ln cap="flat" cmpd="sng" w="9525">
            <a:solidFill>
              <a:srgbClr val="6AA84F"/>
            </a:solidFill>
            <a:prstDash val="solid"/>
            <a:round/>
            <a:headEnd len="sm" w="sm" type="none"/>
            <a:tailEnd len="sm" w="sm" type="none"/>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Lato"/>
              <a:buChar char="●"/>
            </a:pPr>
            <a:r>
              <a:rPr lang="en-US" sz="1300">
                <a:solidFill>
                  <a:schemeClr val="lt1"/>
                </a:solidFill>
                <a:latin typeface="Lato"/>
                <a:ea typeface="Lato"/>
                <a:cs typeface="Lato"/>
                <a:sym typeface="Lato"/>
              </a:rPr>
              <a:t>Pods, with:</a:t>
            </a:r>
            <a:endParaRPr sz="1300">
              <a:solidFill>
                <a:schemeClr val="lt1"/>
              </a:solidFill>
              <a:latin typeface="Lato"/>
              <a:ea typeface="Lato"/>
              <a:cs typeface="Lato"/>
              <a:sym typeface="Lato"/>
            </a:endParaRPr>
          </a:p>
          <a:p>
            <a:pPr indent="-311150" lvl="1" marL="914400" rtl="0" algn="l">
              <a:spcBef>
                <a:spcPts val="0"/>
              </a:spcBef>
              <a:spcAft>
                <a:spcPts val="0"/>
              </a:spcAft>
              <a:buClr>
                <a:schemeClr val="lt1"/>
              </a:buClr>
              <a:buSzPts val="1300"/>
              <a:buFont typeface="Lato"/>
              <a:buChar char="○"/>
            </a:pPr>
            <a:r>
              <a:rPr lang="en-US" sz="1300">
                <a:solidFill>
                  <a:schemeClr val="lt1"/>
                </a:solidFill>
                <a:latin typeface="Lato"/>
                <a:ea typeface="Lato"/>
                <a:cs typeface="Lato"/>
                <a:sym typeface="Lato"/>
              </a:rPr>
              <a:t>Mounted ConfigMaps and Secrets</a:t>
            </a:r>
            <a:endParaRPr sz="1300">
              <a:solidFill>
                <a:schemeClr val="lt1"/>
              </a:solidFill>
              <a:latin typeface="Lato"/>
              <a:ea typeface="Lato"/>
              <a:cs typeface="Lato"/>
              <a:sym typeface="Lato"/>
            </a:endParaRPr>
          </a:p>
          <a:p>
            <a:pPr indent="-311150" lvl="1" marL="914400" rtl="0" algn="l">
              <a:spcBef>
                <a:spcPts val="0"/>
              </a:spcBef>
              <a:spcAft>
                <a:spcPts val="0"/>
              </a:spcAft>
              <a:buClr>
                <a:schemeClr val="lt1"/>
              </a:buClr>
              <a:buSzPts val="1300"/>
              <a:buFont typeface="Lato"/>
              <a:buChar char="○"/>
            </a:pPr>
            <a:r>
              <a:rPr lang="en-US" sz="1300">
                <a:solidFill>
                  <a:schemeClr val="lt1"/>
                </a:solidFill>
                <a:latin typeface="Lato"/>
                <a:ea typeface="Lato"/>
                <a:cs typeface="Lato"/>
                <a:sym typeface="Lato"/>
              </a:rPr>
              <a:t>Persistent volumes and claims</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US" sz="1300">
                <a:solidFill>
                  <a:schemeClr val="lt1"/>
                </a:solidFill>
                <a:latin typeface="Lato"/>
                <a:ea typeface="Lato"/>
                <a:cs typeface="Lato"/>
                <a:sym typeface="Lato"/>
              </a:rPr>
              <a:t>Services</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US" sz="1300">
                <a:solidFill>
                  <a:schemeClr val="lt1"/>
                </a:solidFill>
                <a:latin typeface="Lato"/>
                <a:ea typeface="Lato"/>
                <a:cs typeface="Lato"/>
                <a:sym typeface="Lato"/>
              </a:rPr>
              <a:t>Endpoint</a:t>
            </a:r>
            <a:r>
              <a:rPr lang="en-US" sz="1300">
                <a:solidFill>
                  <a:schemeClr val="lt1"/>
                </a:solidFill>
                <a:latin typeface="Lato"/>
                <a:ea typeface="Lato"/>
                <a:cs typeface="Lato"/>
                <a:sym typeface="Lato"/>
              </a:rPr>
              <a:t>s</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US" sz="1300">
                <a:solidFill>
                  <a:schemeClr val="lt1"/>
                </a:solidFill>
                <a:latin typeface="Lato"/>
                <a:ea typeface="Lato"/>
                <a:cs typeface="Lato"/>
                <a:sym typeface="Lato"/>
              </a:rPr>
              <a:t>Nodes(configurable)</a:t>
            </a:r>
            <a:endParaRPr sz="1300">
              <a:solidFill>
                <a:schemeClr val="lt1"/>
              </a:solidFill>
              <a:latin typeface="Lato"/>
              <a:ea typeface="Lato"/>
              <a:cs typeface="Lato"/>
              <a:sym typeface="Lato"/>
            </a:endParaRPr>
          </a:p>
          <a:p>
            <a:pPr indent="0" lvl="0" marL="457200" rtl="0" algn="l">
              <a:spcBef>
                <a:spcPts val="0"/>
              </a:spcBef>
              <a:spcAft>
                <a:spcPts val="0"/>
              </a:spcAft>
              <a:buNone/>
            </a:pPr>
            <a:r>
              <a:rPr lang="en-US" sz="1300">
                <a:solidFill>
                  <a:schemeClr val="lt1"/>
                </a:solidFill>
                <a:latin typeface="Lato"/>
                <a:ea typeface="Lato"/>
                <a:cs typeface="Lato"/>
                <a:sym typeface="Lato"/>
              </a:rPr>
              <a:t>etc.</a:t>
            </a:r>
            <a:endParaRPr sz="1300">
              <a:solidFill>
                <a:schemeClr val="lt1"/>
              </a:solidFill>
              <a:latin typeface="Lato"/>
              <a:ea typeface="Lato"/>
              <a:cs typeface="Lato"/>
              <a:sym typeface="Lato"/>
            </a:endParaRPr>
          </a:p>
        </p:txBody>
      </p:sp>
      <p:sp>
        <p:nvSpPr>
          <p:cNvPr id="340" name="Google Shape;340;p23"/>
          <p:cNvSpPr txBox="1"/>
          <p:nvPr/>
        </p:nvSpPr>
        <p:spPr>
          <a:xfrm>
            <a:off x="4670450" y="1805275"/>
            <a:ext cx="3842700" cy="1585500"/>
          </a:xfrm>
          <a:prstGeom prst="rect">
            <a:avLst/>
          </a:prstGeom>
          <a:solidFill>
            <a:srgbClr val="CC0000"/>
          </a:solidFill>
          <a:ln cap="flat" cmpd="sng" w="9525">
            <a:solidFill>
              <a:srgbClr val="CC0000"/>
            </a:solidFill>
            <a:prstDash val="solid"/>
            <a:round/>
            <a:headEnd len="sm" w="sm" type="none"/>
            <a:tailEnd len="sm" w="sm" type="none"/>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Lato"/>
              <a:buChar char="●"/>
            </a:pPr>
            <a:r>
              <a:rPr lang="en-US" sz="1300">
                <a:solidFill>
                  <a:schemeClr val="lt1"/>
                </a:solidFill>
                <a:latin typeface="Lato"/>
                <a:ea typeface="Lato"/>
                <a:cs typeface="Lato"/>
                <a:sym typeface="Lato"/>
              </a:rPr>
              <a:t>Higher Level Resources</a:t>
            </a:r>
            <a:endParaRPr sz="1300">
              <a:solidFill>
                <a:schemeClr val="lt1"/>
              </a:solidFill>
              <a:latin typeface="Lato"/>
              <a:ea typeface="Lato"/>
              <a:cs typeface="Lato"/>
              <a:sym typeface="Lato"/>
            </a:endParaRPr>
          </a:p>
          <a:p>
            <a:pPr indent="-311150" lvl="1" marL="914400" rtl="0" algn="l">
              <a:spcBef>
                <a:spcPts val="0"/>
              </a:spcBef>
              <a:spcAft>
                <a:spcPts val="0"/>
              </a:spcAft>
              <a:buClr>
                <a:schemeClr val="lt1"/>
              </a:buClr>
              <a:buSzPts val="1300"/>
              <a:buFont typeface="Lato"/>
              <a:buChar char="○"/>
            </a:pPr>
            <a:r>
              <a:rPr lang="en-US" sz="1300">
                <a:solidFill>
                  <a:schemeClr val="lt1"/>
                </a:solidFill>
                <a:latin typeface="Lato"/>
                <a:ea typeface="Lato"/>
                <a:cs typeface="Lato"/>
                <a:sym typeface="Lato"/>
              </a:rPr>
              <a:t>Deployments</a:t>
            </a:r>
            <a:endParaRPr sz="1300">
              <a:solidFill>
                <a:schemeClr val="lt1"/>
              </a:solidFill>
              <a:latin typeface="Lato"/>
              <a:ea typeface="Lato"/>
              <a:cs typeface="Lato"/>
              <a:sym typeface="Lato"/>
            </a:endParaRPr>
          </a:p>
          <a:p>
            <a:pPr indent="-311150" lvl="1" marL="914400" rtl="0" algn="l">
              <a:spcBef>
                <a:spcPts val="0"/>
              </a:spcBef>
              <a:spcAft>
                <a:spcPts val="0"/>
              </a:spcAft>
              <a:buClr>
                <a:schemeClr val="lt1"/>
              </a:buClr>
              <a:buSzPts val="1300"/>
              <a:buFont typeface="Lato"/>
              <a:buChar char="○"/>
            </a:pPr>
            <a:r>
              <a:rPr lang="en-US" sz="1300">
                <a:solidFill>
                  <a:schemeClr val="lt1"/>
                </a:solidFill>
                <a:latin typeface="Lato"/>
                <a:ea typeface="Lato"/>
                <a:cs typeface="Lato"/>
                <a:sym typeface="Lato"/>
              </a:rPr>
              <a:t>StatefulSets</a:t>
            </a:r>
            <a:endParaRPr sz="1300">
              <a:solidFill>
                <a:schemeClr val="lt1"/>
              </a:solidFill>
              <a:latin typeface="Lato"/>
              <a:ea typeface="Lato"/>
              <a:cs typeface="Lato"/>
              <a:sym typeface="Lato"/>
            </a:endParaRPr>
          </a:p>
          <a:p>
            <a:pPr indent="-311150" lvl="1" marL="914400" rtl="0" algn="l">
              <a:spcBef>
                <a:spcPts val="0"/>
              </a:spcBef>
              <a:spcAft>
                <a:spcPts val="0"/>
              </a:spcAft>
              <a:buClr>
                <a:schemeClr val="lt1"/>
              </a:buClr>
              <a:buSzPts val="1300"/>
              <a:buFont typeface="Lato"/>
              <a:buChar char="○"/>
            </a:pPr>
            <a:r>
              <a:rPr lang="en-US" sz="1300">
                <a:solidFill>
                  <a:schemeClr val="lt1"/>
                </a:solidFill>
                <a:latin typeface="Lato"/>
                <a:ea typeface="Lato"/>
                <a:cs typeface="Lato"/>
                <a:sym typeface="Lato"/>
              </a:rPr>
              <a:t>DaemonSets</a:t>
            </a:r>
            <a:endParaRPr sz="1300">
              <a:solidFill>
                <a:schemeClr val="lt1"/>
              </a:solidFill>
              <a:latin typeface="Lato"/>
              <a:ea typeface="Lato"/>
              <a:cs typeface="Lato"/>
              <a:sym typeface="Lato"/>
            </a:endParaRPr>
          </a:p>
          <a:p>
            <a:pPr indent="-311150" lvl="1" marL="914400" rtl="0" algn="l">
              <a:spcBef>
                <a:spcPts val="0"/>
              </a:spcBef>
              <a:spcAft>
                <a:spcPts val="0"/>
              </a:spcAft>
              <a:buClr>
                <a:schemeClr val="lt1"/>
              </a:buClr>
              <a:buSzPts val="1300"/>
              <a:buFont typeface="Lato"/>
              <a:buChar char="○"/>
            </a:pPr>
            <a:r>
              <a:rPr lang="en-US" sz="1300">
                <a:solidFill>
                  <a:schemeClr val="lt1"/>
                </a:solidFill>
                <a:latin typeface="Lato"/>
                <a:ea typeface="Lato"/>
                <a:cs typeface="Lato"/>
                <a:sym typeface="Lato"/>
              </a:rPr>
              <a:t>CustomResourceDefinitions</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US" sz="1300">
                <a:solidFill>
                  <a:schemeClr val="lt1"/>
                </a:solidFill>
                <a:latin typeface="Lato"/>
                <a:ea typeface="Lato"/>
                <a:cs typeface="Lato"/>
                <a:sym typeface="Lato"/>
              </a:rPr>
              <a:t>Not mounted ConfigMaps, Secrets</a:t>
            </a:r>
            <a:endParaRPr sz="1300">
              <a:solidFill>
                <a:schemeClr val="lt1"/>
              </a:solidFill>
              <a:latin typeface="Lato"/>
              <a:ea typeface="Lato"/>
              <a:cs typeface="Lato"/>
              <a:sym typeface="Lato"/>
            </a:endParaRPr>
          </a:p>
          <a:p>
            <a:pPr indent="0" lvl="0" marL="457200" rtl="0" algn="l">
              <a:spcBef>
                <a:spcPts val="0"/>
              </a:spcBef>
              <a:spcAft>
                <a:spcPts val="0"/>
              </a:spcAft>
              <a:buNone/>
            </a:pPr>
            <a:r>
              <a:rPr lang="en-US" sz="1300">
                <a:solidFill>
                  <a:schemeClr val="lt1"/>
                </a:solidFill>
                <a:latin typeface="Lato"/>
                <a:ea typeface="Lato"/>
                <a:cs typeface="Lato"/>
                <a:sym typeface="Lato"/>
              </a:rPr>
              <a:t>etc.</a:t>
            </a:r>
            <a:endParaRPr sz="1300">
              <a:solidFill>
                <a:schemeClr val="lt1"/>
              </a:solidFill>
              <a:latin typeface="Lato"/>
              <a:ea typeface="Lato"/>
              <a:cs typeface="Lato"/>
              <a:sym typeface="Lato"/>
            </a:endParaRPr>
          </a:p>
        </p:txBody>
      </p:sp>
      <p:sp>
        <p:nvSpPr>
          <p:cNvPr id="341" name="Google Shape;341;p23"/>
          <p:cNvSpPr/>
          <p:nvPr/>
        </p:nvSpPr>
        <p:spPr>
          <a:xfrm>
            <a:off x="341075" y="3596350"/>
            <a:ext cx="3842700" cy="3984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FFFFFF"/>
                </a:solidFill>
                <a:latin typeface="Lato"/>
                <a:ea typeface="Lato"/>
                <a:cs typeface="Lato"/>
                <a:sym typeface="Lato"/>
              </a:rPr>
              <a:t>Syncer syncs back the status of each object</a:t>
            </a:r>
            <a:endParaRPr>
              <a:latin typeface="Lato"/>
              <a:ea typeface="Lato"/>
              <a:cs typeface="Lato"/>
              <a:sym typeface="Lato"/>
            </a:endParaRPr>
          </a:p>
        </p:txBody>
      </p:sp>
      <p:sp>
        <p:nvSpPr>
          <p:cNvPr id="342" name="Google Shape;342;p23"/>
          <p:cNvSpPr txBox="1"/>
          <p:nvPr/>
        </p:nvSpPr>
        <p:spPr>
          <a:xfrm>
            <a:off x="341075" y="1351850"/>
            <a:ext cx="3842700" cy="400200"/>
          </a:xfrm>
          <a:prstGeom prst="rect">
            <a:avLst/>
          </a:prstGeom>
          <a:solidFill>
            <a:srgbClr val="93C47D"/>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lt1"/>
                </a:solidFill>
                <a:latin typeface="Lato"/>
                <a:ea typeface="Lato"/>
                <a:cs typeface="Lato"/>
                <a:sym typeface="Lato"/>
              </a:rPr>
              <a:t>Syncs</a:t>
            </a:r>
            <a:endParaRPr>
              <a:solidFill>
                <a:schemeClr val="lt1"/>
              </a:solidFill>
              <a:latin typeface="Lato"/>
              <a:ea typeface="Lato"/>
              <a:cs typeface="Lato"/>
              <a:sym typeface="Lato"/>
            </a:endParaRPr>
          </a:p>
        </p:txBody>
      </p:sp>
      <p:sp>
        <p:nvSpPr>
          <p:cNvPr id="343" name="Google Shape;343;p23"/>
          <p:cNvSpPr txBox="1"/>
          <p:nvPr/>
        </p:nvSpPr>
        <p:spPr>
          <a:xfrm>
            <a:off x="4670450" y="1351838"/>
            <a:ext cx="3842700" cy="400200"/>
          </a:xfrm>
          <a:prstGeom prst="rect">
            <a:avLst/>
          </a:prstGeom>
          <a:solidFill>
            <a:srgbClr val="CC00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lt1"/>
                </a:solidFill>
                <a:latin typeface="Lato"/>
                <a:ea typeface="Lato"/>
                <a:cs typeface="Lato"/>
                <a:sym typeface="Lato"/>
              </a:rPr>
              <a:t>Does not </a:t>
            </a:r>
            <a:r>
              <a:rPr lang="en-US">
                <a:solidFill>
                  <a:schemeClr val="lt1"/>
                </a:solidFill>
                <a:latin typeface="Lato"/>
                <a:ea typeface="Lato"/>
                <a:cs typeface="Lato"/>
                <a:sym typeface="Lato"/>
              </a:rPr>
              <a:t>Sync</a:t>
            </a:r>
            <a:endParaRPr>
              <a:solidFill>
                <a:schemeClr val="lt1"/>
              </a:solidFill>
              <a:latin typeface="Lato"/>
              <a:ea typeface="Lato"/>
              <a:cs typeface="Lato"/>
              <a:sym typeface="Lato"/>
            </a:endParaRPr>
          </a:p>
        </p:txBody>
      </p:sp>
      <p:sp>
        <p:nvSpPr>
          <p:cNvPr id="344" name="Google Shape;344;p23"/>
          <p:cNvSpPr txBox="1"/>
          <p:nvPr/>
        </p:nvSpPr>
        <p:spPr>
          <a:xfrm>
            <a:off x="4670450" y="3591275"/>
            <a:ext cx="3842700" cy="5850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lt1"/>
                </a:solidFill>
                <a:latin typeface="Lato"/>
                <a:ea typeface="Lato"/>
                <a:cs typeface="Lato"/>
                <a:sym typeface="Lato"/>
              </a:rPr>
              <a:t>Enabling the synchronization of optional resources is possible through vcluster configuration</a:t>
            </a:r>
            <a:endParaRPr sz="13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4"/>
          <p:cNvSpPr txBox="1"/>
          <p:nvPr>
            <p:ph type="title"/>
          </p:nvPr>
        </p:nvSpPr>
        <p:spPr>
          <a:xfrm>
            <a:off x="296897" y="40417"/>
            <a:ext cx="8389800" cy="490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Arial"/>
              <a:buNone/>
            </a:pPr>
            <a:r>
              <a:rPr lang="en-US"/>
              <a:t>DEMO</a:t>
            </a:r>
            <a:endParaRPr/>
          </a:p>
        </p:txBody>
      </p:sp>
      <p:pic>
        <p:nvPicPr>
          <p:cNvPr id="350" name="Google Shape;350;p24" title="demo-2.mp4">
            <a:hlinkClick r:id="rId3"/>
          </p:cNvPr>
          <p:cNvPicPr preferRelativeResize="0"/>
          <p:nvPr/>
        </p:nvPicPr>
        <p:blipFill>
          <a:blip r:embed="rId4">
            <a:alphaModFix/>
          </a:blip>
          <a:stretch>
            <a:fillRect/>
          </a:stretch>
        </p:blipFill>
        <p:spPr>
          <a:xfrm>
            <a:off x="152400" y="683325"/>
            <a:ext cx="7848600" cy="4202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7"/>
          <p:cNvSpPr txBox="1"/>
          <p:nvPr>
            <p:ph type="title"/>
          </p:nvPr>
        </p:nvSpPr>
        <p:spPr>
          <a:xfrm>
            <a:off x="296897" y="40417"/>
            <a:ext cx="8389903" cy="49048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Arial"/>
              <a:buNone/>
            </a:pPr>
            <a:r>
              <a:rPr lang="en-US">
                <a:latin typeface="Lato"/>
                <a:ea typeface="Lato"/>
                <a:cs typeface="Lato"/>
                <a:sym typeface="Lato"/>
              </a:rPr>
              <a:t>Hi, I’m Pratik</a:t>
            </a:r>
            <a:endParaRPr>
              <a:latin typeface="Lato"/>
              <a:ea typeface="Lato"/>
              <a:cs typeface="Lato"/>
              <a:sym typeface="Lato"/>
            </a:endParaRPr>
          </a:p>
        </p:txBody>
      </p:sp>
      <p:sp>
        <p:nvSpPr>
          <p:cNvPr id="45" name="Google Shape;45;p7"/>
          <p:cNvSpPr txBox="1"/>
          <p:nvPr>
            <p:ph idx="1" type="body"/>
          </p:nvPr>
        </p:nvSpPr>
        <p:spPr>
          <a:xfrm>
            <a:off x="338325" y="741926"/>
            <a:ext cx="8174100" cy="1063800"/>
          </a:xfrm>
          <a:prstGeom prst="rect">
            <a:avLst/>
          </a:prstGeom>
          <a:noFill/>
          <a:ln>
            <a:noFill/>
          </a:ln>
        </p:spPr>
        <p:txBody>
          <a:bodyPr anchorCtr="0" anchor="t" bIns="45700" lIns="91425" spcFirstLastPara="1" rIns="91425" wrap="square" tIns="45700">
            <a:normAutofit/>
          </a:bodyPr>
          <a:lstStyle/>
          <a:p>
            <a:pPr indent="-222250" lvl="0" marL="400050" rtl="0" algn="l">
              <a:lnSpc>
                <a:spcPct val="115000"/>
              </a:lnSpc>
              <a:spcBef>
                <a:spcPts val="1000"/>
              </a:spcBef>
              <a:spcAft>
                <a:spcPts val="0"/>
              </a:spcAft>
              <a:buClr>
                <a:srgbClr val="FF0000"/>
              </a:buClr>
              <a:buSzPts val="1700"/>
              <a:buFont typeface="Lato"/>
              <a:buChar char="▷"/>
            </a:pPr>
            <a:r>
              <a:rPr lang="en-US" sz="1700">
                <a:latin typeface="Lato"/>
                <a:ea typeface="Lato"/>
                <a:cs typeface="Lato"/>
                <a:sym typeface="Lato"/>
              </a:rPr>
              <a:t>Software Engineer @ Loft Labs, Inc.</a:t>
            </a:r>
            <a:endParaRPr sz="1700">
              <a:latin typeface="Lato"/>
              <a:ea typeface="Lato"/>
              <a:cs typeface="Lato"/>
              <a:sym typeface="Lato"/>
            </a:endParaRPr>
          </a:p>
          <a:p>
            <a:pPr indent="-222250" lvl="0" marL="400050" rtl="0" algn="l">
              <a:lnSpc>
                <a:spcPct val="115000"/>
              </a:lnSpc>
              <a:spcBef>
                <a:spcPts val="1000"/>
              </a:spcBef>
              <a:spcAft>
                <a:spcPts val="1000"/>
              </a:spcAft>
              <a:buClr>
                <a:srgbClr val="FF0000"/>
              </a:buClr>
              <a:buSzPts val="1700"/>
              <a:buFont typeface="Lato"/>
              <a:buChar char="▷"/>
            </a:pPr>
            <a:r>
              <a:rPr lang="en-US" sz="1700">
                <a:latin typeface="Lato"/>
                <a:ea typeface="Lato"/>
                <a:cs typeface="Lato"/>
                <a:sym typeface="Lato"/>
              </a:rPr>
              <a:t>Based in and made in India</a:t>
            </a:r>
            <a:endParaRPr sz="1700">
              <a:latin typeface="Lato"/>
              <a:ea typeface="Lato"/>
              <a:cs typeface="Lato"/>
              <a:sym typeface="Lato"/>
            </a:endParaRPr>
          </a:p>
        </p:txBody>
      </p:sp>
      <p:grpSp>
        <p:nvGrpSpPr>
          <p:cNvPr id="46" name="Google Shape;46;p7"/>
          <p:cNvGrpSpPr/>
          <p:nvPr/>
        </p:nvGrpSpPr>
        <p:grpSpPr>
          <a:xfrm>
            <a:off x="5938696" y="3220342"/>
            <a:ext cx="1254672" cy="735412"/>
            <a:chOff x="317225" y="3234625"/>
            <a:chExt cx="2368200" cy="1386000"/>
          </a:xfrm>
        </p:grpSpPr>
        <p:sp>
          <p:nvSpPr>
            <p:cNvPr id="47" name="Google Shape;47;p7"/>
            <p:cNvSpPr/>
            <p:nvPr/>
          </p:nvSpPr>
          <p:spPr>
            <a:xfrm>
              <a:off x="317225" y="3234625"/>
              <a:ext cx="2368200" cy="1386000"/>
            </a:xfrm>
            <a:prstGeom prst="rect">
              <a:avLst/>
            </a:prstGeom>
            <a:solidFill>
              <a:srgbClr val="FFFFFF">
                <a:alpha val="7819"/>
              </a:srgbClr>
            </a:solidFill>
            <a:ln cap="flat" cmpd="sng" w="9525">
              <a:solidFill>
                <a:srgbClr val="4F7C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 name="Google Shape;48;p7"/>
            <p:cNvPicPr preferRelativeResize="0"/>
            <p:nvPr/>
          </p:nvPicPr>
          <p:blipFill>
            <a:blip r:embed="rId3">
              <a:alphaModFix/>
            </a:blip>
            <a:stretch>
              <a:fillRect/>
            </a:stretch>
          </p:blipFill>
          <p:spPr>
            <a:xfrm>
              <a:off x="675383" y="3683074"/>
              <a:ext cx="1651851" cy="489116"/>
            </a:xfrm>
            <a:prstGeom prst="rect">
              <a:avLst/>
            </a:prstGeom>
            <a:noFill/>
            <a:ln>
              <a:noFill/>
            </a:ln>
          </p:spPr>
        </p:pic>
      </p:grpSp>
      <p:sp>
        <p:nvSpPr>
          <p:cNvPr id="49" name="Google Shape;49;p7"/>
          <p:cNvSpPr/>
          <p:nvPr/>
        </p:nvSpPr>
        <p:spPr>
          <a:xfrm>
            <a:off x="4165296" y="2337311"/>
            <a:ext cx="1655100" cy="1618500"/>
          </a:xfrm>
          <a:prstGeom prst="round2SameRect">
            <a:avLst>
              <a:gd fmla="val 0" name="adj1"/>
              <a:gd fmla="val 1248" name="adj2"/>
            </a:avLst>
          </a:prstGeom>
          <a:solidFill>
            <a:srgbClr val="00BDFF"/>
          </a:solidFill>
          <a:ln>
            <a:noFill/>
          </a:ln>
          <a:effectLst>
            <a:outerShdw blurRad="114300" rotWithShape="0" algn="bl">
              <a:srgbClr val="00BDFF">
                <a:alpha val="15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 name="Google Shape;50;p7">
            <a:hlinkClick r:id="rId4"/>
          </p:cNvPr>
          <p:cNvSpPr/>
          <p:nvPr/>
        </p:nvSpPr>
        <p:spPr>
          <a:xfrm>
            <a:off x="7311517" y="2355757"/>
            <a:ext cx="1254600" cy="735300"/>
          </a:xfrm>
          <a:prstGeom prst="rect">
            <a:avLst/>
          </a:prstGeom>
          <a:solidFill>
            <a:srgbClr val="FFFFFF">
              <a:alpha val="7819"/>
            </a:srgbClr>
          </a:solidFill>
          <a:ln cap="flat" cmpd="sng" w="9525">
            <a:solidFill>
              <a:srgbClr val="4F7C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
        <p:nvSpPr>
          <p:cNvPr id="51" name="Google Shape;51;p7"/>
          <p:cNvSpPr txBox="1"/>
          <p:nvPr/>
        </p:nvSpPr>
        <p:spPr>
          <a:xfrm>
            <a:off x="4165300" y="1877575"/>
            <a:ext cx="1655400" cy="369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1200"/>
              </a:spcAft>
              <a:buNone/>
            </a:pPr>
            <a:r>
              <a:rPr lang="en-US" sz="1200">
                <a:solidFill>
                  <a:srgbClr val="00BDFF"/>
                </a:solidFill>
                <a:latin typeface="Lato"/>
                <a:ea typeface="Lato"/>
                <a:cs typeface="Lato"/>
                <a:sym typeface="Lato"/>
              </a:rPr>
              <a:t>Product</a:t>
            </a:r>
            <a:endParaRPr sz="1200">
              <a:solidFill>
                <a:srgbClr val="00BDFF"/>
              </a:solidFill>
              <a:latin typeface="Lato"/>
              <a:ea typeface="Lato"/>
              <a:cs typeface="Lato"/>
              <a:sym typeface="Lato"/>
            </a:endParaRPr>
          </a:p>
        </p:txBody>
      </p:sp>
      <p:sp>
        <p:nvSpPr>
          <p:cNvPr id="52" name="Google Shape;52;p7"/>
          <p:cNvSpPr txBox="1"/>
          <p:nvPr/>
        </p:nvSpPr>
        <p:spPr>
          <a:xfrm>
            <a:off x="5938700" y="1877563"/>
            <a:ext cx="2627400" cy="369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1200"/>
              </a:spcAft>
              <a:buNone/>
            </a:pPr>
            <a:r>
              <a:rPr lang="en-US" sz="1200">
                <a:solidFill>
                  <a:srgbClr val="00BDFF"/>
                </a:solidFill>
                <a:latin typeface="Lato"/>
                <a:ea typeface="Lato"/>
                <a:cs typeface="Lato"/>
                <a:sym typeface="Lato"/>
              </a:rPr>
              <a:t>Open Source</a:t>
            </a:r>
            <a:endParaRPr sz="1200">
              <a:solidFill>
                <a:srgbClr val="00BDFF"/>
              </a:solidFill>
              <a:latin typeface="Lato"/>
              <a:ea typeface="Lato"/>
              <a:cs typeface="Lato"/>
              <a:sym typeface="Lato"/>
            </a:endParaRPr>
          </a:p>
        </p:txBody>
      </p:sp>
      <p:sp>
        <p:nvSpPr>
          <p:cNvPr id="53" name="Google Shape;53;p7"/>
          <p:cNvSpPr/>
          <p:nvPr/>
        </p:nvSpPr>
        <p:spPr>
          <a:xfrm>
            <a:off x="4161900" y="2232475"/>
            <a:ext cx="1655400" cy="14400"/>
          </a:xfrm>
          <a:prstGeom prst="rect">
            <a:avLst/>
          </a:prstGeom>
          <a:solidFill>
            <a:srgbClr val="00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 name="Google Shape;54;p7"/>
          <p:cNvPicPr preferRelativeResize="0"/>
          <p:nvPr/>
        </p:nvPicPr>
        <p:blipFill>
          <a:blip r:embed="rId5">
            <a:alphaModFix/>
          </a:blip>
          <a:stretch>
            <a:fillRect/>
          </a:stretch>
        </p:blipFill>
        <p:spPr>
          <a:xfrm>
            <a:off x="4416850" y="2861025"/>
            <a:ext cx="1152148" cy="571001"/>
          </a:xfrm>
          <a:prstGeom prst="rect">
            <a:avLst/>
          </a:prstGeom>
          <a:noFill/>
          <a:ln>
            <a:noFill/>
          </a:ln>
        </p:spPr>
      </p:pic>
      <p:sp>
        <p:nvSpPr>
          <p:cNvPr id="55" name="Google Shape;55;p7">
            <a:hlinkClick r:id="rId6"/>
          </p:cNvPr>
          <p:cNvSpPr/>
          <p:nvPr/>
        </p:nvSpPr>
        <p:spPr>
          <a:xfrm>
            <a:off x="4165150" y="2317266"/>
            <a:ext cx="1655400" cy="163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a:hlinkClick r:id="rId7"/>
          </p:cNvPr>
          <p:cNvSpPr/>
          <p:nvPr/>
        </p:nvSpPr>
        <p:spPr>
          <a:xfrm>
            <a:off x="5938725" y="3220313"/>
            <a:ext cx="1254600" cy="73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r>
              <a:rPr b="1" lang="en-US" sz="1600"/>
              <a:t>Kiosk</a:t>
            </a:r>
            <a:endParaRPr b="1" sz="1600"/>
          </a:p>
        </p:txBody>
      </p:sp>
      <p:cxnSp>
        <p:nvCxnSpPr>
          <p:cNvPr id="57" name="Google Shape;57;p7"/>
          <p:cNvCxnSpPr/>
          <p:nvPr/>
        </p:nvCxnSpPr>
        <p:spPr>
          <a:xfrm>
            <a:off x="5950825" y="2230425"/>
            <a:ext cx="2622600" cy="0"/>
          </a:xfrm>
          <a:prstGeom prst="straightConnector1">
            <a:avLst/>
          </a:prstGeom>
          <a:noFill/>
          <a:ln cap="flat" cmpd="sng" w="9525">
            <a:solidFill>
              <a:schemeClr val="dk2"/>
            </a:solidFill>
            <a:prstDash val="solid"/>
            <a:round/>
            <a:headEnd len="med" w="med" type="none"/>
            <a:tailEnd len="med" w="med" type="none"/>
          </a:ln>
        </p:spPr>
      </p:cxnSp>
      <p:pic>
        <p:nvPicPr>
          <p:cNvPr id="58" name="Google Shape;58;p7"/>
          <p:cNvPicPr preferRelativeResize="0"/>
          <p:nvPr/>
        </p:nvPicPr>
        <p:blipFill>
          <a:blip r:embed="rId8">
            <a:alphaModFix/>
          </a:blip>
          <a:stretch>
            <a:fillRect/>
          </a:stretch>
        </p:blipFill>
        <p:spPr>
          <a:xfrm>
            <a:off x="7325175" y="2569350"/>
            <a:ext cx="1187249" cy="312075"/>
          </a:xfrm>
          <a:prstGeom prst="rect">
            <a:avLst/>
          </a:prstGeom>
          <a:noFill/>
          <a:ln>
            <a:noFill/>
          </a:ln>
        </p:spPr>
      </p:pic>
      <p:sp>
        <p:nvSpPr>
          <p:cNvPr id="59" name="Google Shape;59;p7">
            <a:hlinkClick r:id="rId9"/>
          </p:cNvPr>
          <p:cNvSpPr/>
          <p:nvPr/>
        </p:nvSpPr>
        <p:spPr>
          <a:xfrm>
            <a:off x="5938650" y="2365950"/>
            <a:ext cx="1254600" cy="735300"/>
          </a:xfrm>
          <a:prstGeom prst="rect">
            <a:avLst/>
          </a:prstGeom>
          <a:noFill/>
          <a:ln cap="flat" cmpd="sng" w="9525">
            <a:solidFill>
              <a:srgbClr val="4F7C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pic>
        <p:nvPicPr>
          <p:cNvPr id="60" name="Google Shape;60;p7">
            <a:hlinkClick r:id="rId10"/>
          </p:cNvPr>
          <p:cNvPicPr preferRelativeResize="0"/>
          <p:nvPr/>
        </p:nvPicPr>
        <p:blipFill>
          <a:blip r:embed="rId11">
            <a:alphaModFix/>
          </a:blip>
          <a:stretch>
            <a:fillRect/>
          </a:stretch>
        </p:blipFill>
        <p:spPr>
          <a:xfrm>
            <a:off x="5996925" y="2562891"/>
            <a:ext cx="1152151" cy="264009"/>
          </a:xfrm>
          <a:prstGeom prst="rect">
            <a:avLst/>
          </a:prstGeom>
          <a:noFill/>
          <a:ln cap="flat" cmpd="sng" w="9525">
            <a:solidFill>
              <a:schemeClr val="lt1"/>
            </a:solidFill>
            <a:prstDash val="solid"/>
            <a:round/>
            <a:headEnd len="sm" w="sm" type="none"/>
            <a:tailEnd len="sm" w="sm" type="none"/>
          </a:ln>
        </p:spPr>
      </p:pic>
      <p:sp>
        <p:nvSpPr>
          <p:cNvPr id="61" name="Google Shape;61;p7">
            <a:hlinkClick r:id="rId12"/>
          </p:cNvPr>
          <p:cNvSpPr/>
          <p:nvPr/>
        </p:nvSpPr>
        <p:spPr>
          <a:xfrm>
            <a:off x="7311525" y="3216500"/>
            <a:ext cx="1254600" cy="735300"/>
          </a:xfrm>
          <a:prstGeom prst="rect">
            <a:avLst/>
          </a:prstGeom>
          <a:noFill/>
          <a:ln cap="flat" cmpd="sng" w="9525">
            <a:solidFill>
              <a:srgbClr val="4F7C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chemeClr val="dk1"/>
                </a:solidFill>
              </a:rPr>
              <a:t>       </a:t>
            </a:r>
            <a:r>
              <a:rPr b="1" lang="en-US" sz="1600">
                <a:solidFill>
                  <a:schemeClr val="dk1"/>
                </a:solidFill>
              </a:rPr>
              <a:t>jsPolicy</a:t>
            </a:r>
            <a:endParaRPr b="1" sz="1600">
              <a:solidFill>
                <a:schemeClr val="dk1"/>
              </a:solidFill>
            </a:endParaRPr>
          </a:p>
        </p:txBody>
      </p:sp>
      <p:pic>
        <p:nvPicPr>
          <p:cNvPr id="62" name="Google Shape;62;p7">
            <a:hlinkClick r:id="rId13"/>
          </p:cNvPr>
          <p:cNvPicPr preferRelativeResize="0"/>
          <p:nvPr/>
        </p:nvPicPr>
        <p:blipFill>
          <a:blip r:embed="rId14">
            <a:alphaModFix/>
          </a:blip>
          <a:stretch>
            <a:fillRect/>
          </a:stretch>
        </p:blipFill>
        <p:spPr>
          <a:xfrm>
            <a:off x="7411989" y="3456046"/>
            <a:ext cx="271874" cy="264000"/>
          </a:xfrm>
          <a:prstGeom prst="rect">
            <a:avLst/>
          </a:prstGeom>
          <a:noFill/>
          <a:ln cap="flat" cmpd="sng" w="9525">
            <a:solidFill>
              <a:schemeClr val="lt1"/>
            </a:solidFill>
            <a:prstDash val="solid"/>
            <a:round/>
            <a:headEnd len="sm" w="sm" type="none"/>
            <a:tailEnd len="sm" w="sm" type="none"/>
          </a:ln>
        </p:spPr>
      </p:pic>
      <p:pic>
        <p:nvPicPr>
          <p:cNvPr id="63" name="Google Shape;63;p7"/>
          <p:cNvPicPr preferRelativeResize="0"/>
          <p:nvPr/>
        </p:nvPicPr>
        <p:blipFill>
          <a:blip r:embed="rId15">
            <a:alphaModFix/>
          </a:blip>
          <a:stretch>
            <a:fillRect/>
          </a:stretch>
        </p:blipFill>
        <p:spPr>
          <a:xfrm>
            <a:off x="437500" y="2121388"/>
            <a:ext cx="312076" cy="312076"/>
          </a:xfrm>
          <a:prstGeom prst="rect">
            <a:avLst/>
          </a:prstGeom>
          <a:noFill/>
          <a:ln>
            <a:noFill/>
          </a:ln>
        </p:spPr>
      </p:pic>
      <p:sp>
        <p:nvSpPr>
          <p:cNvPr id="64" name="Google Shape;64;p7"/>
          <p:cNvSpPr txBox="1"/>
          <p:nvPr/>
        </p:nvSpPr>
        <p:spPr>
          <a:xfrm>
            <a:off x="749575" y="2069700"/>
            <a:ext cx="1308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t>pratikjagrut</a:t>
            </a:r>
            <a:endParaRPr b="1" sz="1500"/>
          </a:p>
        </p:txBody>
      </p:sp>
      <p:sp>
        <p:nvSpPr>
          <p:cNvPr id="65" name="Google Shape;65;p7">
            <a:hlinkClick r:id="rId16"/>
          </p:cNvPr>
          <p:cNvSpPr/>
          <p:nvPr/>
        </p:nvSpPr>
        <p:spPr>
          <a:xfrm>
            <a:off x="388275" y="2016738"/>
            <a:ext cx="1655400" cy="521400"/>
          </a:xfrm>
          <a:prstGeom prst="rect">
            <a:avLst/>
          </a:prstGeom>
          <a:solidFill>
            <a:srgbClr val="FFFFFF">
              <a:alpha val="781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 name="Google Shape;66;p7"/>
          <p:cNvPicPr preferRelativeResize="0"/>
          <p:nvPr/>
        </p:nvPicPr>
        <p:blipFill>
          <a:blip r:embed="rId17">
            <a:alphaModFix/>
          </a:blip>
          <a:stretch>
            <a:fillRect/>
          </a:stretch>
        </p:blipFill>
        <p:spPr>
          <a:xfrm>
            <a:off x="361300" y="2873899"/>
            <a:ext cx="469075" cy="264000"/>
          </a:xfrm>
          <a:prstGeom prst="rect">
            <a:avLst/>
          </a:prstGeom>
          <a:noFill/>
          <a:ln>
            <a:noFill/>
          </a:ln>
        </p:spPr>
      </p:pic>
      <p:sp>
        <p:nvSpPr>
          <p:cNvPr id="67" name="Google Shape;67;p7"/>
          <p:cNvSpPr txBox="1"/>
          <p:nvPr/>
        </p:nvSpPr>
        <p:spPr>
          <a:xfrm>
            <a:off x="680775" y="2784675"/>
            <a:ext cx="1451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t>@</a:t>
            </a:r>
            <a:r>
              <a:rPr b="1" lang="en-US" sz="1500"/>
              <a:t>pratikjagrut</a:t>
            </a:r>
            <a:endParaRPr b="1" sz="1500"/>
          </a:p>
        </p:txBody>
      </p:sp>
      <p:sp>
        <p:nvSpPr>
          <p:cNvPr id="68" name="Google Shape;68;p7">
            <a:hlinkClick r:id="rId18"/>
          </p:cNvPr>
          <p:cNvSpPr/>
          <p:nvPr/>
        </p:nvSpPr>
        <p:spPr>
          <a:xfrm>
            <a:off x="388275" y="2745188"/>
            <a:ext cx="1655400" cy="521400"/>
          </a:xfrm>
          <a:prstGeom prst="rect">
            <a:avLst/>
          </a:prstGeom>
          <a:solidFill>
            <a:srgbClr val="FFFFFF">
              <a:alpha val="781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a:hlinkClick r:id="rId19"/>
          </p:cNvPr>
          <p:cNvSpPr/>
          <p:nvPr/>
        </p:nvSpPr>
        <p:spPr>
          <a:xfrm>
            <a:off x="388275" y="3507188"/>
            <a:ext cx="1655400" cy="521400"/>
          </a:xfrm>
          <a:prstGeom prst="rect">
            <a:avLst/>
          </a:prstGeom>
          <a:solidFill>
            <a:srgbClr val="FFFFFF">
              <a:alpha val="781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7"/>
          <p:cNvPicPr preferRelativeResize="0"/>
          <p:nvPr/>
        </p:nvPicPr>
        <p:blipFill>
          <a:blip r:embed="rId20">
            <a:alphaModFix/>
          </a:blip>
          <a:stretch>
            <a:fillRect/>
          </a:stretch>
        </p:blipFill>
        <p:spPr>
          <a:xfrm>
            <a:off x="408123" y="3611860"/>
            <a:ext cx="375430" cy="312075"/>
          </a:xfrm>
          <a:prstGeom prst="rect">
            <a:avLst/>
          </a:prstGeom>
          <a:noFill/>
          <a:ln>
            <a:noFill/>
          </a:ln>
        </p:spPr>
      </p:pic>
      <p:sp>
        <p:nvSpPr>
          <p:cNvPr id="71" name="Google Shape;71;p7"/>
          <p:cNvSpPr txBox="1"/>
          <p:nvPr/>
        </p:nvSpPr>
        <p:spPr>
          <a:xfrm>
            <a:off x="752025" y="3526600"/>
            <a:ext cx="1308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t>pratikjagrut</a:t>
            </a:r>
            <a:endParaRPr b="1"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5"/>
          <p:cNvSpPr txBox="1"/>
          <p:nvPr/>
        </p:nvSpPr>
        <p:spPr>
          <a:xfrm>
            <a:off x="296900" y="693000"/>
            <a:ext cx="7563600" cy="2366700"/>
          </a:xfrm>
          <a:prstGeom prst="rect">
            <a:avLst/>
          </a:prstGeom>
          <a:noFill/>
          <a:ln>
            <a:noFill/>
          </a:ln>
        </p:spPr>
        <p:txBody>
          <a:bodyPr anchorCtr="0" anchor="t" bIns="91425" lIns="91425" spcFirstLastPara="1" rIns="91425" wrap="square" tIns="91425">
            <a:spAutoFit/>
          </a:bodyPr>
          <a:lstStyle/>
          <a:p>
            <a:pPr indent="-203200" lvl="0" marL="400050" rtl="0" algn="l">
              <a:lnSpc>
                <a:spcPct val="115000"/>
              </a:lnSpc>
              <a:spcBef>
                <a:spcPts val="1000"/>
              </a:spcBef>
              <a:spcAft>
                <a:spcPts val="0"/>
              </a:spcAft>
              <a:buClr>
                <a:srgbClr val="FF0000"/>
              </a:buClr>
              <a:buSzPts val="1400"/>
              <a:buFont typeface="Lato"/>
              <a:buChar char="▷"/>
            </a:pPr>
            <a:r>
              <a:rPr lang="en-US">
                <a:solidFill>
                  <a:schemeClr val="dk1"/>
                </a:solidFill>
                <a:latin typeface="Lato"/>
                <a:ea typeface="Lato"/>
                <a:cs typeface="Lato"/>
                <a:sym typeface="Lato"/>
              </a:rPr>
              <a:t>Isolation mode</a:t>
            </a:r>
            <a:endParaRPr>
              <a:solidFill>
                <a:schemeClr val="dk1"/>
              </a:solidFill>
              <a:latin typeface="Lato"/>
              <a:ea typeface="Lato"/>
              <a:cs typeface="Lato"/>
              <a:sym typeface="Lato"/>
            </a:endParaRPr>
          </a:p>
          <a:p>
            <a:pPr indent="-209550" lvl="0" marL="400050" rtl="0" algn="l">
              <a:lnSpc>
                <a:spcPct val="115000"/>
              </a:lnSpc>
              <a:spcBef>
                <a:spcPts val="1000"/>
              </a:spcBef>
              <a:spcAft>
                <a:spcPts val="0"/>
              </a:spcAft>
              <a:buClr>
                <a:srgbClr val="FF0000"/>
              </a:buClr>
              <a:buSzPts val="1500"/>
              <a:buFont typeface="Lato"/>
              <a:buChar char="▷"/>
            </a:pPr>
            <a:r>
              <a:rPr lang="en-US">
                <a:solidFill>
                  <a:schemeClr val="dk1"/>
                </a:solidFill>
                <a:latin typeface="Lato"/>
                <a:ea typeface="Lato"/>
                <a:cs typeface="Lato"/>
                <a:sym typeface="Lato"/>
              </a:rPr>
              <a:t>Rootless mode</a:t>
            </a:r>
            <a:endParaRPr>
              <a:solidFill>
                <a:schemeClr val="dk1"/>
              </a:solidFill>
              <a:latin typeface="Lato"/>
              <a:ea typeface="Lato"/>
              <a:cs typeface="Lato"/>
              <a:sym typeface="Lato"/>
            </a:endParaRPr>
          </a:p>
          <a:p>
            <a:pPr indent="-209550" lvl="0" marL="400050" rtl="0" algn="l">
              <a:lnSpc>
                <a:spcPct val="115000"/>
              </a:lnSpc>
              <a:spcBef>
                <a:spcPts val="1000"/>
              </a:spcBef>
              <a:spcAft>
                <a:spcPts val="0"/>
              </a:spcAft>
              <a:buClr>
                <a:srgbClr val="FF0000"/>
              </a:buClr>
              <a:buSzPts val="1500"/>
              <a:buFont typeface="Lato"/>
              <a:buChar char="▷"/>
            </a:pPr>
            <a:r>
              <a:rPr lang="en-US">
                <a:solidFill>
                  <a:schemeClr val="dk1"/>
                </a:solidFill>
                <a:latin typeface="Lato"/>
                <a:ea typeface="Lato"/>
                <a:cs typeface="Lato"/>
                <a:sym typeface="Lato"/>
              </a:rPr>
              <a:t>Pause and resume cluster</a:t>
            </a:r>
            <a:endParaRPr>
              <a:solidFill>
                <a:schemeClr val="dk1"/>
              </a:solidFill>
              <a:latin typeface="Lato"/>
              <a:ea typeface="Lato"/>
              <a:cs typeface="Lato"/>
              <a:sym typeface="Lato"/>
            </a:endParaRPr>
          </a:p>
          <a:p>
            <a:pPr indent="-209550" lvl="0" marL="400050" rtl="0" algn="l">
              <a:lnSpc>
                <a:spcPct val="115000"/>
              </a:lnSpc>
              <a:spcBef>
                <a:spcPts val="1000"/>
              </a:spcBef>
              <a:spcAft>
                <a:spcPts val="0"/>
              </a:spcAft>
              <a:buClr>
                <a:srgbClr val="FF0000"/>
              </a:buClr>
              <a:buSzPts val="1500"/>
              <a:buFont typeface="Lato"/>
              <a:buChar char="▷"/>
            </a:pPr>
            <a:r>
              <a:rPr lang="en-US">
                <a:solidFill>
                  <a:schemeClr val="dk1"/>
                </a:solidFill>
                <a:latin typeface="Lato"/>
                <a:ea typeface="Lato"/>
                <a:cs typeface="Lato"/>
                <a:sym typeface="Lato"/>
              </a:rPr>
              <a:t>Expose vcluster API server via Ingress, LB, etc.</a:t>
            </a:r>
            <a:endParaRPr>
              <a:solidFill>
                <a:schemeClr val="dk1"/>
              </a:solidFill>
              <a:latin typeface="Lato"/>
              <a:ea typeface="Lato"/>
              <a:cs typeface="Lato"/>
              <a:sym typeface="Lato"/>
            </a:endParaRPr>
          </a:p>
          <a:p>
            <a:pPr indent="-209550" lvl="0" marL="400050" rtl="0" algn="l">
              <a:lnSpc>
                <a:spcPct val="115000"/>
              </a:lnSpc>
              <a:spcBef>
                <a:spcPts val="1000"/>
              </a:spcBef>
              <a:spcAft>
                <a:spcPts val="0"/>
              </a:spcAft>
              <a:buClr>
                <a:srgbClr val="FF0000"/>
              </a:buClr>
              <a:buSzPts val="1500"/>
              <a:buFont typeface="Lato"/>
              <a:buChar char="▷"/>
            </a:pPr>
            <a:r>
              <a:rPr lang="en-US">
                <a:solidFill>
                  <a:schemeClr val="dk1"/>
                </a:solidFill>
                <a:latin typeface="Lato"/>
                <a:ea typeface="Lato"/>
                <a:cs typeface="Lato"/>
                <a:sym typeface="Lato"/>
              </a:rPr>
              <a:t>You can install k3s, k0s, k8s or eks distro using --distro flag</a:t>
            </a:r>
            <a:endParaRPr>
              <a:solidFill>
                <a:schemeClr val="dk1"/>
              </a:solidFill>
              <a:latin typeface="Lato"/>
              <a:ea typeface="Lato"/>
              <a:cs typeface="Lato"/>
              <a:sym typeface="Lato"/>
            </a:endParaRPr>
          </a:p>
          <a:p>
            <a:pPr indent="-209550" lvl="0" marL="400050" rtl="0" algn="l">
              <a:lnSpc>
                <a:spcPct val="115000"/>
              </a:lnSpc>
              <a:spcBef>
                <a:spcPts val="1000"/>
              </a:spcBef>
              <a:spcAft>
                <a:spcPts val="1000"/>
              </a:spcAft>
              <a:buClr>
                <a:srgbClr val="FF0000"/>
              </a:buClr>
              <a:buSzPts val="1500"/>
              <a:buFont typeface="Lato"/>
              <a:buChar char="▷"/>
            </a:pPr>
            <a:r>
              <a:rPr lang="en-US">
                <a:solidFill>
                  <a:schemeClr val="dk1"/>
                </a:solidFill>
                <a:latin typeface="Lato"/>
                <a:ea typeface="Lato"/>
                <a:cs typeface="Lato"/>
                <a:sym typeface="Lato"/>
              </a:rPr>
              <a:t>vcluster</a:t>
            </a:r>
            <a:r>
              <a:rPr lang="en-US">
                <a:solidFill>
                  <a:schemeClr val="dk1"/>
                </a:solidFill>
                <a:latin typeface="Lato"/>
                <a:ea typeface="Lato"/>
                <a:cs typeface="Lato"/>
                <a:sym typeface="Lato"/>
              </a:rPr>
              <a:t> in vcluster</a:t>
            </a:r>
            <a:endParaRPr>
              <a:solidFill>
                <a:schemeClr val="dk1"/>
              </a:solidFill>
              <a:latin typeface="Lato"/>
              <a:ea typeface="Lato"/>
              <a:cs typeface="Lato"/>
              <a:sym typeface="Lato"/>
            </a:endParaRPr>
          </a:p>
        </p:txBody>
      </p:sp>
      <p:sp>
        <p:nvSpPr>
          <p:cNvPr id="356" name="Google Shape;356;p25"/>
          <p:cNvSpPr txBox="1"/>
          <p:nvPr>
            <p:ph type="title"/>
          </p:nvPr>
        </p:nvSpPr>
        <p:spPr>
          <a:xfrm>
            <a:off x="296897" y="40417"/>
            <a:ext cx="8389800" cy="490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Arial"/>
              <a:buNone/>
            </a:pPr>
            <a:r>
              <a:rPr lang="en-US"/>
              <a:t>vcluster</a:t>
            </a:r>
            <a:r>
              <a:rPr lang="en-US"/>
              <a:t> - Key features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0" st="0"/>
                                            </p:txEl>
                                          </p:spTgt>
                                        </p:tgtEl>
                                        <p:attrNameLst>
                                          <p:attrName>style.visibility</p:attrName>
                                        </p:attrNameLst>
                                      </p:cBhvr>
                                      <p:to>
                                        <p:strVal val="visible"/>
                                      </p:to>
                                    </p:set>
                                    <p:animEffect filter="fade" transition="in">
                                      <p:cBhvr>
                                        <p:cTn dur="1000"/>
                                        <p:tgtEl>
                                          <p:spTgt spid="3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1" st="1"/>
                                            </p:txEl>
                                          </p:spTgt>
                                        </p:tgtEl>
                                        <p:attrNameLst>
                                          <p:attrName>style.visibility</p:attrName>
                                        </p:attrNameLst>
                                      </p:cBhvr>
                                      <p:to>
                                        <p:strVal val="visible"/>
                                      </p:to>
                                    </p:set>
                                    <p:animEffect filter="fade" transition="in">
                                      <p:cBhvr>
                                        <p:cTn dur="1000"/>
                                        <p:tgtEl>
                                          <p:spTgt spid="3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2" st="2"/>
                                            </p:txEl>
                                          </p:spTgt>
                                        </p:tgtEl>
                                        <p:attrNameLst>
                                          <p:attrName>style.visibility</p:attrName>
                                        </p:attrNameLst>
                                      </p:cBhvr>
                                      <p:to>
                                        <p:strVal val="visible"/>
                                      </p:to>
                                    </p:set>
                                    <p:animEffect filter="fade" transition="in">
                                      <p:cBhvr>
                                        <p:cTn dur="1000"/>
                                        <p:tgtEl>
                                          <p:spTgt spid="3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3" st="3"/>
                                            </p:txEl>
                                          </p:spTgt>
                                        </p:tgtEl>
                                        <p:attrNameLst>
                                          <p:attrName>style.visibility</p:attrName>
                                        </p:attrNameLst>
                                      </p:cBhvr>
                                      <p:to>
                                        <p:strVal val="visible"/>
                                      </p:to>
                                    </p:set>
                                    <p:animEffect filter="fade" transition="in">
                                      <p:cBhvr>
                                        <p:cTn dur="1000"/>
                                        <p:tgtEl>
                                          <p:spTgt spid="3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4" st="4"/>
                                            </p:txEl>
                                          </p:spTgt>
                                        </p:tgtEl>
                                        <p:attrNameLst>
                                          <p:attrName>style.visibility</p:attrName>
                                        </p:attrNameLst>
                                      </p:cBhvr>
                                      <p:to>
                                        <p:strVal val="visible"/>
                                      </p:to>
                                    </p:set>
                                    <p:animEffect filter="fade" transition="in">
                                      <p:cBhvr>
                                        <p:cTn dur="1000"/>
                                        <p:tgtEl>
                                          <p:spTgt spid="3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5" st="5"/>
                                            </p:txEl>
                                          </p:spTgt>
                                        </p:tgtEl>
                                        <p:attrNameLst>
                                          <p:attrName>style.visibility</p:attrName>
                                        </p:attrNameLst>
                                      </p:cBhvr>
                                      <p:to>
                                        <p:strVal val="visible"/>
                                      </p:to>
                                    </p:set>
                                    <p:animEffect filter="fade" transition="in">
                                      <p:cBhvr>
                                        <p:cTn dur="1000"/>
                                        <p:tgtEl>
                                          <p:spTgt spid="35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6"/>
          <p:cNvSpPr txBox="1"/>
          <p:nvPr>
            <p:ph type="title"/>
          </p:nvPr>
        </p:nvSpPr>
        <p:spPr>
          <a:xfrm>
            <a:off x="296897" y="40417"/>
            <a:ext cx="8389800" cy="490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Arial"/>
              <a:buNone/>
            </a:pPr>
            <a:r>
              <a:rPr lang="en-US"/>
              <a:t>vcluster - Use Cases</a:t>
            </a:r>
            <a:endParaRPr/>
          </a:p>
        </p:txBody>
      </p:sp>
      <p:sp>
        <p:nvSpPr>
          <p:cNvPr id="362" name="Google Shape;362;p26"/>
          <p:cNvSpPr txBox="1"/>
          <p:nvPr/>
        </p:nvSpPr>
        <p:spPr>
          <a:xfrm>
            <a:off x="296900" y="693000"/>
            <a:ext cx="7563600" cy="3032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000"/>
              </a:spcBef>
              <a:spcAft>
                <a:spcPts val="0"/>
              </a:spcAft>
              <a:buClr>
                <a:srgbClr val="00BDFF"/>
              </a:buClr>
              <a:buSzPts val="1400"/>
              <a:buFont typeface="Lato"/>
              <a:buChar char="▷"/>
            </a:pPr>
            <a:r>
              <a:rPr lang="en-US">
                <a:solidFill>
                  <a:schemeClr val="dk1"/>
                </a:solidFill>
                <a:latin typeface="Lato"/>
                <a:ea typeface="Lato"/>
                <a:cs typeface="Lato"/>
                <a:sym typeface="Lato"/>
              </a:rPr>
              <a:t>Ephemeral CI/CD Environments</a:t>
            </a:r>
            <a:endParaRPr>
              <a:solidFill>
                <a:schemeClr val="dk1"/>
              </a:solidFill>
              <a:latin typeface="Lato"/>
              <a:ea typeface="Lato"/>
              <a:cs typeface="Lato"/>
              <a:sym typeface="Lato"/>
            </a:endParaRPr>
          </a:p>
          <a:p>
            <a:pPr indent="-317500" lvl="1" marL="914400" rtl="0" algn="l">
              <a:lnSpc>
                <a:spcPct val="115000"/>
              </a:lnSpc>
              <a:spcBef>
                <a:spcPts val="1000"/>
              </a:spcBef>
              <a:spcAft>
                <a:spcPts val="0"/>
              </a:spcAft>
              <a:buClr>
                <a:srgbClr val="53C2D5"/>
              </a:buClr>
              <a:buSzPts val="1400"/>
              <a:buFont typeface="Lato"/>
              <a:buChar char="►"/>
            </a:pPr>
            <a:r>
              <a:rPr lang="en-US">
                <a:solidFill>
                  <a:schemeClr val="dk1"/>
                </a:solidFill>
                <a:latin typeface="Lato"/>
                <a:ea typeface="Lato"/>
                <a:cs typeface="Lato"/>
                <a:sym typeface="Lato"/>
              </a:rPr>
              <a:t>Integration, End-To-End, Acceptance Testing</a:t>
            </a:r>
            <a:endParaRPr>
              <a:solidFill>
                <a:schemeClr val="dk1"/>
              </a:solidFill>
              <a:latin typeface="Lato"/>
              <a:ea typeface="Lato"/>
              <a:cs typeface="Lato"/>
              <a:sym typeface="Lato"/>
            </a:endParaRPr>
          </a:p>
          <a:p>
            <a:pPr indent="-317500" lvl="1" marL="914400" rtl="0" algn="l">
              <a:lnSpc>
                <a:spcPct val="115000"/>
              </a:lnSpc>
              <a:spcBef>
                <a:spcPts val="1000"/>
              </a:spcBef>
              <a:spcAft>
                <a:spcPts val="0"/>
              </a:spcAft>
              <a:buClr>
                <a:srgbClr val="53C2D5"/>
              </a:buClr>
              <a:buSzPts val="1400"/>
              <a:buFont typeface="Lato"/>
              <a:buChar char="►"/>
            </a:pPr>
            <a:r>
              <a:rPr lang="en-US">
                <a:solidFill>
                  <a:schemeClr val="dk1"/>
                </a:solidFill>
                <a:latin typeface="Lato"/>
                <a:ea typeface="Lato"/>
                <a:cs typeface="Lato"/>
                <a:sym typeface="Lato"/>
              </a:rPr>
              <a:t>Instant Preview Environments Per Pull-Request</a:t>
            </a:r>
            <a:endParaRPr>
              <a:solidFill>
                <a:schemeClr val="dk1"/>
              </a:solidFill>
              <a:latin typeface="Lato"/>
              <a:ea typeface="Lato"/>
              <a:cs typeface="Lato"/>
              <a:sym typeface="Lato"/>
            </a:endParaRPr>
          </a:p>
          <a:p>
            <a:pPr indent="-317500" lvl="0" marL="457200" rtl="0" algn="l">
              <a:lnSpc>
                <a:spcPct val="115000"/>
              </a:lnSpc>
              <a:spcBef>
                <a:spcPts val="1000"/>
              </a:spcBef>
              <a:spcAft>
                <a:spcPts val="0"/>
              </a:spcAft>
              <a:buClr>
                <a:srgbClr val="00BDFF"/>
              </a:buClr>
              <a:buSzPts val="1400"/>
              <a:buFont typeface="Lato"/>
              <a:buChar char="▷"/>
            </a:pPr>
            <a:r>
              <a:rPr lang="en-US">
                <a:solidFill>
                  <a:schemeClr val="dk1"/>
                </a:solidFill>
                <a:latin typeface="Lato"/>
                <a:ea typeface="Lato"/>
                <a:cs typeface="Lato"/>
                <a:sym typeface="Lato"/>
              </a:rPr>
              <a:t>Remote Development Environments</a:t>
            </a:r>
            <a:endParaRPr>
              <a:solidFill>
                <a:schemeClr val="dk1"/>
              </a:solidFill>
              <a:latin typeface="Lato"/>
              <a:ea typeface="Lato"/>
              <a:cs typeface="Lato"/>
              <a:sym typeface="Lato"/>
            </a:endParaRPr>
          </a:p>
          <a:p>
            <a:pPr indent="-317500" lvl="0" marL="457200" rtl="0" algn="l">
              <a:lnSpc>
                <a:spcPct val="115000"/>
              </a:lnSpc>
              <a:spcBef>
                <a:spcPts val="1000"/>
              </a:spcBef>
              <a:spcAft>
                <a:spcPts val="0"/>
              </a:spcAft>
              <a:buClr>
                <a:srgbClr val="00BDFF"/>
              </a:buClr>
              <a:buSzPts val="1400"/>
              <a:buFont typeface="Lato"/>
              <a:buChar char="▷"/>
            </a:pPr>
            <a:r>
              <a:rPr lang="en-US">
                <a:solidFill>
                  <a:schemeClr val="dk1"/>
                </a:solidFill>
                <a:latin typeface="Lato"/>
                <a:ea typeface="Lato"/>
                <a:cs typeface="Lato"/>
                <a:sym typeface="Lato"/>
              </a:rPr>
              <a:t>Experimentation</a:t>
            </a:r>
            <a:endParaRPr>
              <a:solidFill>
                <a:schemeClr val="dk1"/>
              </a:solidFill>
              <a:latin typeface="Lato"/>
              <a:ea typeface="Lato"/>
              <a:cs typeface="Lato"/>
              <a:sym typeface="Lato"/>
            </a:endParaRPr>
          </a:p>
          <a:p>
            <a:pPr indent="-317500" lvl="0" marL="457200" rtl="0" algn="l">
              <a:lnSpc>
                <a:spcPct val="115000"/>
              </a:lnSpc>
              <a:spcBef>
                <a:spcPts val="1000"/>
              </a:spcBef>
              <a:spcAft>
                <a:spcPts val="0"/>
              </a:spcAft>
              <a:buClr>
                <a:srgbClr val="00BDFF"/>
              </a:buClr>
              <a:buSzPts val="1400"/>
              <a:buFont typeface="Lato"/>
              <a:buChar char="▷"/>
            </a:pPr>
            <a:r>
              <a:rPr lang="en-US">
                <a:solidFill>
                  <a:schemeClr val="dk1"/>
                </a:solidFill>
                <a:latin typeface="Lato"/>
                <a:ea typeface="Lato"/>
                <a:cs typeface="Lato"/>
                <a:sym typeface="Lato"/>
              </a:rPr>
              <a:t>Cluster Simulations</a:t>
            </a:r>
            <a:endParaRPr>
              <a:solidFill>
                <a:schemeClr val="dk1"/>
              </a:solidFill>
              <a:latin typeface="Lato"/>
              <a:ea typeface="Lato"/>
              <a:cs typeface="Lato"/>
              <a:sym typeface="Lato"/>
            </a:endParaRPr>
          </a:p>
          <a:p>
            <a:pPr indent="-317500" lvl="0" marL="457200" rtl="0" algn="l">
              <a:lnSpc>
                <a:spcPct val="115000"/>
              </a:lnSpc>
              <a:spcBef>
                <a:spcPts val="1000"/>
              </a:spcBef>
              <a:spcAft>
                <a:spcPts val="0"/>
              </a:spcAft>
              <a:buClr>
                <a:srgbClr val="00BDFF"/>
              </a:buClr>
              <a:buSzPts val="1400"/>
              <a:buFont typeface="Lato"/>
              <a:buChar char="▷"/>
            </a:pPr>
            <a:r>
              <a:rPr lang="en-US">
                <a:solidFill>
                  <a:schemeClr val="dk1"/>
                </a:solidFill>
                <a:latin typeface="Lato"/>
                <a:ea typeface="Lato"/>
                <a:cs typeface="Lato"/>
                <a:sym typeface="Lato"/>
              </a:rPr>
              <a:t>More Resilient Multi-Tenant Clusters In Production</a:t>
            </a:r>
            <a:endParaRPr>
              <a:solidFill>
                <a:schemeClr val="dk1"/>
              </a:solidFill>
              <a:latin typeface="Lato"/>
              <a:ea typeface="Lato"/>
              <a:cs typeface="Lato"/>
              <a:sym typeface="Lato"/>
            </a:endParaRPr>
          </a:p>
          <a:p>
            <a:pPr indent="-317500" lvl="0" marL="457200" rtl="0" algn="l">
              <a:lnSpc>
                <a:spcPct val="115000"/>
              </a:lnSpc>
              <a:spcBef>
                <a:spcPts val="1000"/>
              </a:spcBef>
              <a:spcAft>
                <a:spcPts val="1000"/>
              </a:spcAft>
              <a:buClr>
                <a:srgbClr val="00BDFF"/>
              </a:buClr>
              <a:buSzPts val="1400"/>
              <a:buFont typeface="Lato"/>
              <a:buChar char="▷"/>
            </a:pPr>
            <a:r>
              <a:rPr lang="en-US">
                <a:solidFill>
                  <a:schemeClr val="dk1"/>
                </a:solidFill>
                <a:latin typeface="Lato"/>
                <a:ea typeface="Lato"/>
                <a:cs typeface="Lato"/>
                <a:sym typeface="Lato"/>
              </a:rPr>
              <a:t>Demo and training environments</a:t>
            </a:r>
            <a:endParaRPr>
              <a:solidFill>
                <a:schemeClr val="dk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animEffect filter="fade" transition="in">
                                      <p:cBhvr>
                                        <p:cTn dur="1000"/>
                                        <p:tgtEl>
                                          <p:spTgt spid="3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1" st="1"/>
                                            </p:txEl>
                                          </p:spTgt>
                                        </p:tgtEl>
                                        <p:attrNameLst>
                                          <p:attrName>style.visibility</p:attrName>
                                        </p:attrNameLst>
                                      </p:cBhvr>
                                      <p:to>
                                        <p:strVal val="visible"/>
                                      </p:to>
                                    </p:set>
                                    <p:animEffect filter="fade" transition="in">
                                      <p:cBhvr>
                                        <p:cTn dur="1000"/>
                                        <p:tgtEl>
                                          <p:spTgt spid="3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2" st="2"/>
                                            </p:txEl>
                                          </p:spTgt>
                                        </p:tgtEl>
                                        <p:attrNameLst>
                                          <p:attrName>style.visibility</p:attrName>
                                        </p:attrNameLst>
                                      </p:cBhvr>
                                      <p:to>
                                        <p:strVal val="visible"/>
                                      </p:to>
                                    </p:set>
                                    <p:animEffect filter="fade" transition="in">
                                      <p:cBhvr>
                                        <p:cTn dur="1000"/>
                                        <p:tgtEl>
                                          <p:spTgt spid="3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3" st="3"/>
                                            </p:txEl>
                                          </p:spTgt>
                                        </p:tgtEl>
                                        <p:attrNameLst>
                                          <p:attrName>style.visibility</p:attrName>
                                        </p:attrNameLst>
                                      </p:cBhvr>
                                      <p:to>
                                        <p:strVal val="visible"/>
                                      </p:to>
                                    </p:set>
                                    <p:animEffect filter="fade" transition="in">
                                      <p:cBhvr>
                                        <p:cTn dur="1000"/>
                                        <p:tgtEl>
                                          <p:spTgt spid="3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4" st="4"/>
                                            </p:txEl>
                                          </p:spTgt>
                                        </p:tgtEl>
                                        <p:attrNameLst>
                                          <p:attrName>style.visibility</p:attrName>
                                        </p:attrNameLst>
                                      </p:cBhvr>
                                      <p:to>
                                        <p:strVal val="visible"/>
                                      </p:to>
                                    </p:set>
                                    <p:animEffect filter="fade" transition="in">
                                      <p:cBhvr>
                                        <p:cTn dur="1000"/>
                                        <p:tgtEl>
                                          <p:spTgt spid="3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5" st="5"/>
                                            </p:txEl>
                                          </p:spTgt>
                                        </p:tgtEl>
                                        <p:attrNameLst>
                                          <p:attrName>style.visibility</p:attrName>
                                        </p:attrNameLst>
                                      </p:cBhvr>
                                      <p:to>
                                        <p:strVal val="visible"/>
                                      </p:to>
                                    </p:set>
                                    <p:animEffect filter="fade" transition="in">
                                      <p:cBhvr>
                                        <p:cTn dur="1000"/>
                                        <p:tgtEl>
                                          <p:spTgt spid="3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6" st="6"/>
                                            </p:txEl>
                                          </p:spTgt>
                                        </p:tgtEl>
                                        <p:attrNameLst>
                                          <p:attrName>style.visibility</p:attrName>
                                        </p:attrNameLst>
                                      </p:cBhvr>
                                      <p:to>
                                        <p:strVal val="visible"/>
                                      </p:to>
                                    </p:set>
                                    <p:animEffect filter="fade" transition="in">
                                      <p:cBhvr>
                                        <p:cTn dur="1000"/>
                                        <p:tgtEl>
                                          <p:spTgt spid="36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7" st="7"/>
                                            </p:txEl>
                                          </p:spTgt>
                                        </p:tgtEl>
                                        <p:attrNameLst>
                                          <p:attrName>style.visibility</p:attrName>
                                        </p:attrNameLst>
                                      </p:cBhvr>
                                      <p:to>
                                        <p:strVal val="visible"/>
                                      </p:to>
                                    </p:set>
                                    <p:animEffect filter="fade" transition="in">
                                      <p:cBhvr>
                                        <p:cTn dur="1000"/>
                                        <p:tgtEl>
                                          <p:spTgt spid="36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7"/>
          <p:cNvSpPr txBox="1"/>
          <p:nvPr>
            <p:ph type="title"/>
          </p:nvPr>
        </p:nvSpPr>
        <p:spPr>
          <a:xfrm>
            <a:off x="296897" y="40417"/>
            <a:ext cx="8389800" cy="490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Arial"/>
              <a:buNone/>
            </a:pPr>
            <a:r>
              <a:rPr lang="en-US"/>
              <a:t>vcluster</a:t>
            </a:r>
            <a:r>
              <a:rPr lang="en-US"/>
              <a:t> - Getting started</a:t>
            </a:r>
            <a:endParaRPr/>
          </a:p>
        </p:txBody>
      </p:sp>
      <p:sp>
        <p:nvSpPr>
          <p:cNvPr id="368" name="Google Shape;368;p27"/>
          <p:cNvSpPr txBox="1"/>
          <p:nvPr/>
        </p:nvSpPr>
        <p:spPr>
          <a:xfrm>
            <a:off x="227400" y="865800"/>
            <a:ext cx="8689200" cy="2055300"/>
          </a:xfrm>
          <a:prstGeom prst="rect">
            <a:avLst/>
          </a:prstGeom>
          <a:noFill/>
          <a:ln>
            <a:noFill/>
          </a:ln>
        </p:spPr>
        <p:txBody>
          <a:bodyPr anchorCtr="0" anchor="t" bIns="91425" lIns="91425" spcFirstLastPara="1" rIns="91425" wrap="square" tIns="91425">
            <a:noAutofit/>
          </a:bodyPr>
          <a:lstStyle/>
          <a:p>
            <a:pPr indent="-209550" lvl="0" marL="400050" rtl="0" algn="l">
              <a:lnSpc>
                <a:spcPct val="115000"/>
              </a:lnSpc>
              <a:spcBef>
                <a:spcPts val="1000"/>
              </a:spcBef>
              <a:spcAft>
                <a:spcPts val="0"/>
              </a:spcAft>
              <a:buClr>
                <a:srgbClr val="FF0000"/>
              </a:buClr>
              <a:buSzPts val="1500"/>
              <a:buFont typeface="Lato"/>
              <a:buChar char="▷"/>
            </a:pPr>
            <a:r>
              <a:rPr lang="en-US" sz="1500">
                <a:solidFill>
                  <a:schemeClr val="dk1"/>
                </a:solidFill>
                <a:latin typeface="Lato"/>
                <a:ea typeface="Lato"/>
                <a:cs typeface="Lato"/>
                <a:sym typeface="Lato"/>
              </a:rPr>
              <a:t>Download CLI   &amp;&amp; </a:t>
            </a:r>
            <a:endParaRPr sz="1500">
              <a:solidFill>
                <a:schemeClr val="dk1"/>
              </a:solidFill>
              <a:latin typeface="Lato"/>
              <a:ea typeface="Lato"/>
              <a:cs typeface="Lato"/>
              <a:sym typeface="Lato"/>
            </a:endParaRPr>
          </a:p>
          <a:p>
            <a:pPr indent="-209550" lvl="0" marL="400050" rtl="0" algn="l">
              <a:lnSpc>
                <a:spcPct val="115000"/>
              </a:lnSpc>
              <a:spcBef>
                <a:spcPts val="1000"/>
              </a:spcBef>
              <a:spcAft>
                <a:spcPts val="0"/>
              </a:spcAft>
              <a:buClr>
                <a:srgbClr val="FF0000"/>
              </a:buClr>
              <a:buSzPts val="1500"/>
              <a:buFont typeface="Lato"/>
              <a:buChar char="▷"/>
            </a:pPr>
            <a:r>
              <a:rPr lang="en-US" sz="1500">
                <a:solidFill>
                  <a:schemeClr val="dk1"/>
                </a:solidFill>
                <a:latin typeface="Lato"/>
                <a:ea typeface="Lato"/>
                <a:cs typeface="Lato"/>
                <a:sym typeface="Lato"/>
              </a:rPr>
              <a:t>Getting Started:</a:t>
            </a:r>
            <a:r>
              <a:rPr lang="en-US" sz="1500">
                <a:solidFill>
                  <a:srgbClr val="0000FF"/>
                </a:solidFill>
                <a:latin typeface="Lato"/>
                <a:ea typeface="Lato"/>
                <a:cs typeface="Lato"/>
                <a:sym typeface="Lato"/>
              </a:rPr>
              <a:t> </a:t>
            </a:r>
            <a:r>
              <a:rPr lang="en-US" sz="1500">
                <a:solidFill>
                  <a:srgbClr val="0000FF"/>
                </a:solidFill>
                <a:uFill>
                  <a:noFill/>
                </a:uFill>
                <a:latin typeface="Lato"/>
                <a:ea typeface="Lato"/>
                <a:cs typeface="Lato"/>
                <a:sym typeface="Lato"/>
                <a:hlinkClick r:id="rId3">
                  <a:extLst>
                    <a:ext uri="{A12FA001-AC4F-418D-AE19-62706E023703}">
                      <ahyp:hlinkClr val="tx"/>
                    </a:ext>
                  </a:extLst>
                </a:hlinkClick>
              </a:rPr>
              <a:t>https://www.vcluster.com/docs/quickstart</a:t>
            </a:r>
            <a:r>
              <a:rPr lang="en-US" sz="1500" u="sng">
                <a:solidFill>
                  <a:schemeClr val="dk1"/>
                </a:solidFill>
                <a:latin typeface="Lato"/>
                <a:ea typeface="Lato"/>
                <a:cs typeface="Lato"/>
                <a:sym typeface="Lato"/>
              </a:rPr>
              <a:t> </a:t>
            </a:r>
            <a:endParaRPr sz="1500" u="sng">
              <a:solidFill>
                <a:schemeClr val="dk1"/>
              </a:solidFill>
              <a:latin typeface="Lato"/>
              <a:ea typeface="Lato"/>
              <a:cs typeface="Lato"/>
              <a:sym typeface="Lato"/>
            </a:endParaRPr>
          </a:p>
          <a:p>
            <a:pPr indent="-209550" lvl="0" marL="400050" rtl="0" algn="l">
              <a:lnSpc>
                <a:spcPct val="115000"/>
              </a:lnSpc>
              <a:spcBef>
                <a:spcPts val="1000"/>
              </a:spcBef>
              <a:spcAft>
                <a:spcPts val="0"/>
              </a:spcAft>
              <a:buClr>
                <a:srgbClr val="FF0000"/>
              </a:buClr>
              <a:buSzPts val="1500"/>
              <a:buFont typeface="Lato"/>
              <a:buChar char="▷"/>
            </a:pPr>
            <a:r>
              <a:rPr lang="en-US" sz="1500">
                <a:solidFill>
                  <a:schemeClr val="dk1"/>
                </a:solidFill>
                <a:latin typeface="Lato"/>
                <a:ea typeface="Lato"/>
                <a:cs typeface="Lato"/>
                <a:sym typeface="Lato"/>
              </a:rPr>
              <a:t>GitHub: </a:t>
            </a:r>
            <a:r>
              <a:rPr lang="en-US" sz="1500">
                <a:solidFill>
                  <a:srgbClr val="0000FF"/>
                </a:solidFill>
                <a:uFill>
                  <a:noFill/>
                </a:uFill>
                <a:latin typeface="Lato"/>
                <a:ea typeface="Lato"/>
                <a:cs typeface="Lato"/>
                <a:sym typeface="Lato"/>
                <a:hlinkClick r:id="rId4">
                  <a:extLst>
                    <a:ext uri="{A12FA001-AC4F-418D-AE19-62706E023703}">
                      <ahyp:hlinkClr val="tx"/>
                    </a:ext>
                  </a:extLst>
                </a:hlinkClick>
              </a:rPr>
              <a:t>https://github.com/loft-sh/vcluster</a:t>
            </a:r>
            <a:r>
              <a:rPr lang="en-US" sz="1500" u="sng">
                <a:solidFill>
                  <a:srgbClr val="0000FF"/>
                </a:solidFill>
                <a:latin typeface="Lato"/>
                <a:ea typeface="Lato"/>
                <a:cs typeface="Lato"/>
                <a:sym typeface="Lato"/>
              </a:rPr>
              <a:t> </a:t>
            </a:r>
            <a:endParaRPr sz="1500" u="sng">
              <a:solidFill>
                <a:srgbClr val="0000FF"/>
              </a:solidFill>
              <a:latin typeface="Lato"/>
              <a:ea typeface="Lato"/>
              <a:cs typeface="Lato"/>
              <a:sym typeface="Lato"/>
            </a:endParaRPr>
          </a:p>
          <a:p>
            <a:pPr indent="-209550" lvl="0" marL="400050" rtl="0" algn="l">
              <a:lnSpc>
                <a:spcPct val="115000"/>
              </a:lnSpc>
              <a:spcBef>
                <a:spcPts val="1000"/>
              </a:spcBef>
              <a:spcAft>
                <a:spcPts val="0"/>
              </a:spcAft>
              <a:buClr>
                <a:srgbClr val="FF0000"/>
              </a:buClr>
              <a:buSzPts val="1500"/>
              <a:buFont typeface="Lato"/>
              <a:buChar char="▷"/>
            </a:pPr>
            <a:r>
              <a:rPr lang="en-US" sz="1500">
                <a:solidFill>
                  <a:schemeClr val="dk1"/>
                </a:solidFill>
                <a:latin typeface="Lato"/>
                <a:ea typeface="Lato"/>
                <a:cs typeface="Lato"/>
                <a:sym typeface="Lato"/>
              </a:rPr>
              <a:t>Website: </a:t>
            </a:r>
            <a:r>
              <a:rPr lang="en-US" sz="1500">
                <a:solidFill>
                  <a:srgbClr val="0000FF"/>
                </a:solidFill>
                <a:uFill>
                  <a:noFill/>
                </a:uFill>
                <a:latin typeface="Lato"/>
                <a:ea typeface="Lato"/>
                <a:cs typeface="Lato"/>
                <a:sym typeface="Lato"/>
                <a:hlinkClick r:id="rId5">
                  <a:extLst>
                    <a:ext uri="{A12FA001-AC4F-418D-AE19-62706E023703}">
                      <ahyp:hlinkClr val="tx"/>
                    </a:ext>
                  </a:extLst>
                </a:hlinkClick>
              </a:rPr>
              <a:t>www.vcluster.com</a:t>
            </a:r>
            <a:r>
              <a:rPr lang="en-US" sz="1500">
                <a:solidFill>
                  <a:srgbClr val="0000FF"/>
                </a:solidFill>
                <a:latin typeface="Lato"/>
                <a:ea typeface="Lato"/>
                <a:cs typeface="Lato"/>
                <a:sym typeface="Lato"/>
              </a:rPr>
              <a:t> </a:t>
            </a:r>
            <a:endParaRPr sz="1500">
              <a:solidFill>
                <a:srgbClr val="0000FF"/>
              </a:solidFill>
              <a:latin typeface="Lato"/>
              <a:ea typeface="Lato"/>
              <a:cs typeface="Lato"/>
              <a:sym typeface="Lato"/>
            </a:endParaRPr>
          </a:p>
          <a:p>
            <a:pPr indent="-209550" lvl="0" marL="400050" rtl="0" algn="l">
              <a:lnSpc>
                <a:spcPct val="115000"/>
              </a:lnSpc>
              <a:spcBef>
                <a:spcPts val="1000"/>
              </a:spcBef>
              <a:spcAft>
                <a:spcPts val="0"/>
              </a:spcAft>
              <a:buClr>
                <a:srgbClr val="FF0000"/>
              </a:buClr>
              <a:buSzPts val="1500"/>
              <a:buFont typeface="Lato"/>
              <a:buChar char="▷"/>
            </a:pPr>
            <a:r>
              <a:rPr lang="en-US" sz="1500">
                <a:solidFill>
                  <a:schemeClr val="dk1"/>
                </a:solidFill>
                <a:latin typeface="Lato"/>
                <a:ea typeface="Lato"/>
                <a:cs typeface="Lato"/>
                <a:sym typeface="Lato"/>
              </a:rPr>
              <a:t>Twitter: </a:t>
            </a:r>
            <a:r>
              <a:rPr lang="en-US" sz="1500">
                <a:solidFill>
                  <a:srgbClr val="0000FF"/>
                </a:solidFill>
                <a:uFill>
                  <a:noFill/>
                </a:uFill>
                <a:latin typeface="Lato"/>
                <a:ea typeface="Lato"/>
                <a:cs typeface="Lato"/>
                <a:sym typeface="Lato"/>
                <a:hlinkClick r:id="rId6">
                  <a:extLst>
                    <a:ext uri="{A12FA001-AC4F-418D-AE19-62706E023703}">
                      <ahyp:hlinkClr val="tx"/>
                    </a:ext>
                  </a:extLst>
                </a:hlinkClick>
              </a:rPr>
              <a:t>https://twitter.com/loft_sh</a:t>
            </a:r>
            <a:endParaRPr sz="1500">
              <a:solidFill>
                <a:schemeClr val="dk1"/>
              </a:solidFill>
              <a:latin typeface="Lato"/>
              <a:ea typeface="Lato"/>
              <a:cs typeface="Lato"/>
              <a:sym typeface="Lato"/>
            </a:endParaRPr>
          </a:p>
          <a:p>
            <a:pPr indent="0" lvl="0" marL="0" rtl="0" algn="l">
              <a:lnSpc>
                <a:spcPct val="115000"/>
              </a:lnSpc>
              <a:spcBef>
                <a:spcPts val="1000"/>
              </a:spcBef>
              <a:spcAft>
                <a:spcPts val="0"/>
              </a:spcAft>
              <a:buNone/>
            </a:pPr>
            <a:r>
              <a:t/>
            </a:r>
            <a:endParaRPr sz="1500">
              <a:solidFill>
                <a:schemeClr val="dk1"/>
              </a:solidFill>
              <a:latin typeface="Lato"/>
              <a:ea typeface="Lato"/>
              <a:cs typeface="Lato"/>
              <a:sym typeface="Lato"/>
            </a:endParaRPr>
          </a:p>
          <a:p>
            <a:pPr indent="0" lvl="0" marL="0" rtl="0" algn="l">
              <a:lnSpc>
                <a:spcPct val="115000"/>
              </a:lnSpc>
              <a:spcBef>
                <a:spcPts val="1000"/>
              </a:spcBef>
              <a:spcAft>
                <a:spcPts val="1000"/>
              </a:spcAft>
              <a:buNone/>
            </a:pPr>
            <a:r>
              <a:t/>
            </a:r>
            <a:endParaRPr sz="1500">
              <a:solidFill>
                <a:schemeClr val="dk1"/>
              </a:solidFill>
              <a:latin typeface="Lato"/>
              <a:ea typeface="Lato"/>
              <a:cs typeface="Lato"/>
              <a:sym typeface="Lato"/>
            </a:endParaRPr>
          </a:p>
        </p:txBody>
      </p:sp>
      <p:sp>
        <p:nvSpPr>
          <p:cNvPr id="369" name="Google Shape;369;p27"/>
          <p:cNvSpPr txBox="1"/>
          <p:nvPr/>
        </p:nvSpPr>
        <p:spPr>
          <a:xfrm>
            <a:off x="2290425" y="865800"/>
            <a:ext cx="2373300" cy="4155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000"/>
              </a:spcAft>
              <a:buNone/>
            </a:pPr>
            <a:r>
              <a:rPr lang="en-US" sz="1500">
                <a:solidFill>
                  <a:schemeClr val="lt1"/>
                </a:solidFill>
                <a:latin typeface="Lato"/>
                <a:ea typeface="Lato"/>
                <a:cs typeface="Lato"/>
                <a:sym typeface="Lato"/>
              </a:rPr>
              <a:t>$ </a:t>
            </a:r>
            <a:r>
              <a:rPr lang="en-US" sz="1500">
                <a:solidFill>
                  <a:schemeClr val="lt1"/>
                </a:solidFill>
                <a:latin typeface="Lato"/>
                <a:ea typeface="Lato"/>
                <a:cs typeface="Lato"/>
                <a:sym typeface="Lato"/>
              </a:rPr>
              <a:t>vcluster create my-vc</a:t>
            </a:r>
            <a:endParaRPr sz="1500">
              <a:solidFill>
                <a:schemeClr val="l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8"/>
          <p:cNvSpPr txBox="1"/>
          <p:nvPr>
            <p:ph idx="1" type="body"/>
          </p:nvPr>
        </p:nvSpPr>
        <p:spPr>
          <a:xfrm>
            <a:off x="941300" y="815575"/>
            <a:ext cx="7776900" cy="2906700"/>
          </a:xfrm>
          <a:prstGeom prst="rect">
            <a:avLst/>
          </a:prstGeom>
          <a:solidFill>
            <a:srgbClr val="FF7521"/>
          </a:solidFill>
          <a:ln>
            <a:noFill/>
          </a:ln>
        </p:spPr>
        <p:txBody>
          <a:bodyPr anchorCtr="0" anchor="ctr" bIns="45700" lIns="360000" spcFirstLastPara="1" rIns="91425" wrap="square" tIns="45700">
            <a:noAutofit/>
          </a:bodyPr>
          <a:lstStyle/>
          <a:p>
            <a:pPr indent="0" lvl="0" marL="0" rtl="0" algn="l">
              <a:spcBef>
                <a:spcPts val="0"/>
              </a:spcBef>
              <a:spcAft>
                <a:spcPts val="0"/>
              </a:spcAft>
              <a:buClr>
                <a:schemeClr val="dk1"/>
              </a:buClr>
              <a:buSzPts val="4800"/>
              <a:buNone/>
            </a:pPr>
            <a:r>
              <a:rPr i="1" lang="en-US">
                <a:solidFill>
                  <a:schemeClr val="lt1"/>
                </a:solidFill>
                <a:latin typeface="Lato"/>
                <a:ea typeface="Lato"/>
                <a:cs typeface="Lato"/>
                <a:sym typeface="Lato"/>
              </a:rPr>
              <a:t>Thank you and Questions? </a:t>
            </a:r>
            <a:endParaRPr i="1">
              <a:solidFill>
                <a:schemeClr val="lt1"/>
              </a:solidFill>
              <a:latin typeface="Lato"/>
              <a:ea typeface="Lato"/>
              <a:cs typeface="Lato"/>
              <a:sym typeface="Lato"/>
            </a:endParaRPr>
          </a:p>
          <a:p>
            <a:pPr indent="0" lvl="0" marL="0" rtl="0" algn="l">
              <a:spcBef>
                <a:spcPts val="0"/>
              </a:spcBef>
              <a:spcAft>
                <a:spcPts val="0"/>
              </a:spcAft>
              <a:buClr>
                <a:schemeClr val="dk1"/>
              </a:buClr>
              <a:buSzPts val="4800"/>
              <a:buNone/>
            </a:pPr>
            <a:r>
              <a:t/>
            </a:r>
            <a:endParaRPr i="1" sz="1700">
              <a:solidFill>
                <a:schemeClr val="lt1"/>
              </a:solidFill>
              <a:latin typeface="Lato"/>
              <a:ea typeface="Lato"/>
              <a:cs typeface="Lato"/>
              <a:sym typeface="Lato"/>
            </a:endParaRPr>
          </a:p>
          <a:p>
            <a:pPr indent="457200" lvl="0" marL="0" rtl="0" algn="l">
              <a:spcBef>
                <a:spcPts val="0"/>
              </a:spcBef>
              <a:spcAft>
                <a:spcPts val="0"/>
              </a:spcAft>
              <a:buClr>
                <a:schemeClr val="dk1"/>
              </a:buClr>
              <a:buSzPts val="4800"/>
              <a:buNone/>
            </a:pPr>
            <a:r>
              <a:t/>
            </a:r>
            <a:endParaRPr i="1" sz="1700">
              <a:solidFill>
                <a:schemeClr val="lt1"/>
              </a:solidFill>
              <a:latin typeface="Lato"/>
              <a:ea typeface="Lato"/>
              <a:cs typeface="Lato"/>
              <a:sym typeface="Lato"/>
            </a:endParaRPr>
          </a:p>
          <a:p>
            <a:pPr indent="457200" lvl="0" marL="0" rtl="0" algn="l">
              <a:spcBef>
                <a:spcPts val="0"/>
              </a:spcBef>
              <a:spcAft>
                <a:spcPts val="0"/>
              </a:spcAft>
              <a:buClr>
                <a:schemeClr val="dk1"/>
              </a:buClr>
              <a:buSzPts val="4800"/>
              <a:buNone/>
            </a:pPr>
            <a:r>
              <a:rPr i="1" lang="en-US" sz="2000">
                <a:solidFill>
                  <a:schemeClr val="lt1"/>
                </a:solidFill>
                <a:latin typeface="Lato"/>
                <a:ea typeface="Lato"/>
                <a:cs typeface="Lato"/>
                <a:sym typeface="Lato"/>
              </a:rPr>
              <a:t>you can write me on my social handles or at pj@loft.sh</a:t>
            </a:r>
            <a:endParaRPr i="1" sz="2000">
              <a:solidFill>
                <a:schemeClr val="lt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8"/>
          <p:cNvSpPr txBox="1"/>
          <p:nvPr>
            <p:ph type="title"/>
          </p:nvPr>
        </p:nvSpPr>
        <p:spPr>
          <a:xfrm>
            <a:off x="296897" y="40417"/>
            <a:ext cx="8389800" cy="490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Arial"/>
              <a:buNone/>
            </a:pPr>
            <a:r>
              <a:rPr lang="en-US">
                <a:latin typeface="Lato"/>
                <a:ea typeface="Lato"/>
                <a:cs typeface="Lato"/>
                <a:sym typeface="Lato"/>
              </a:rPr>
              <a:t>What is Kubernetes?</a:t>
            </a:r>
            <a:endParaRPr>
              <a:latin typeface="Lato"/>
              <a:ea typeface="Lato"/>
              <a:cs typeface="Lato"/>
              <a:sym typeface="Lato"/>
            </a:endParaRPr>
          </a:p>
        </p:txBody>
      </p:sp>
      <p:sp>
        <p:nvSpPr>
          <p:cNvPr id="77" name="Google Shape;77;p8"/>
          <p:cNvSpPr txBox="1"/>
          <p:nvPr>
            <p:ph idx="1" type="body"/>
          </p:nvPr>
        </p:nvSpPr>
        <p:spPr>
          <a:xfrm>
            <a:off x="2115075" y="1714200"/>
            <a:ext cx="6265800" cy="158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500">
                <a:solidFill>
                  <a:srgbClr val="222222"/>
                </a:solidFill>
                <a:highlight>
                  <a:srgbClr val="FFFFFF"/>
                </a:highlight>
                <a:latin typeface="Lato"/>
                <a:ea typeface="Lato"/>
                <a:cs typeface="Lato"/>
                <a:sym typeface="Lato"/>
              </a:rPr>
              <a:t>Kubernetes is a portable, extensible, open source platform for managing containerized workloads and services, that facilitates both declarative configuration and automation. It has a large, rapidly growing ecosystem. Kubernetes services, support, and tools are widely available.</a:t>
            </a:r>
            <a:endParaRPr sz="1500">
              <a:solidFill>
                <a:srgbClr val="222222"/>
              </a:solidFill>
              <a:highlight>
                <a:srgbClr val="FFFFFF"/>
              </a:highlight>
              <a:latin typeface="Lato"/>
              <a:ea typeface="Lato"/>
              <a:cs typeface="Lato"/>
              <a:sym typeface="Lato"/>
            </a:endParaRPr>
          </a:p>
          <a:p>
            <a:pPr indent="457200" lvl="0" marL="2286000" rtl="0" algn="l">
              <a:spcBef>
                <a:spcPts val="0"/>
              </a:spcBef>
              <a:spcAft>
                <a:spcPts val="0"/>
              </a:spcAft>
              <a:buNone/>
            </a:pPr>
            <a:r>
              <a:rPr lang="en-US" sz="1500">
                <a:solidFill>
                  <a:srgbClr val="00BDFF"/>
                </a:solidFill>
                <a:highlight>
                  <a:srgbClr val="FFFFFF"/>
                </a:highlight>
                <a:latin typeface="Lato"/>
                <a:ea typeface="Lato"/>
                <a:cs typeface="Lato"/>
                <a:sym typeface="Lato"/>
              </a:rPr>
              <a:t>- </a:t>
            </a:r>
            <a:r>
              <a:rPr lang="en-US" sz="1500">
                <a:solidFill>
                  <a:srgbClr val="00BDFF"/>
                </a:solidFill>
                <a:highlight>
                  <a:srgbClr val="FFFFFF"/>
                </a:highlight>
                <a:latin typeface="Lato"/>
                <a:ea typeface="Lato"/>
                <a:cs typeface="Lato"/>
                <a:sym typeface="Lato"/>
              </a:rPr>
              <a:t>Kubernetes </a:t>
            </a:r>
            <a:r>
              <a:rPr lang="en-US" sz="1500">
                <a:solidFill>
                  <a:srgbClr val="00BDFF"/>
                </a:solidFill>
                <a:highlight>
                  <a:srgbClr val="FFFFFF"/>
                </a:highlight>
                <a:latin typeface="Lato"/>
                <a:ea typeface="Lato"/>
                <a:cs typeface="Lato"/>
                <a:sym typeface="Lato"/>
              </a:rPr>
              <a:t>documentation</a:t>
            </a:r>
            <a:endParaRPr sz="1500">
              <a:solidFill>
                <a:srgbClr val="00BDFF"/>
              </a:solidFill>
              <a:highlight>
                <a:srgbClr val="FFFFFF"/>
              </a:highlight>
              <a:latin typeface="Lato"/>
              <a:ea typeface="Lato"/>
              <a:cs typeface="Lato"/>
              <a:sym typeface="Lato"/>
            </a:endParaRPr>
          </a:p>
        </p:txBody>
      </p:sp>
      <p:pic>
        <p:nvPicPr>
          <p:cNvPr id="78" name="Google Shape;78;p8"/>
          <p:cNvPicPr preferRelativeResize="0"/>
          <p:nvPr/>
        </p:nvPicPr>
        <p:blipFill>
          <a:blip r:embed="rId3">
            <a:alphaModFix/>
          </a:blip>
          <a:stretch>
            <a:fillRect/>
          </a:stretch>
        </p:blipFill>
        <p:spPr>
          <a:xfrm>
            <a:off x="416424" y="1716775"/>
            <a:ext cx="1518648" cy="1473425"/>
          </a:xfrm>
          <a:prstGeom prst="rect">
            <a:avLst/>
          </a:prstGeom>
          <a:noFill/>
          <a:ln>
            <a:noFill/>
          </a:ln>
        </p:spPr>
      </p:pic>
      <p:sp>
        <p:nvSpPr>
          <p:cNvPr id="79" name="Google Shape;79;p8"/>
          <p:cNvSpPr/>
          <p:nvPr/>
        </p:nvSpPr>
        <p:spPr>
          <a:xfrm>
            <a:off x="296900" y="1444725"/>
            <a:ext cx="8124300" cy="2027700"/>
          </a:xfrm>
          <a:prstGeom prst="rect">
            <a:avLst/>
          </a:prstGeom>
          <a:solidFill>
            <a:srgbClr val="FFFFFF">
              <a:alpha val="781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9"/>
          <p:cNvSpPr txBox="1"/>
          <p:nvPr>
            <p:ph type="title"/>
          </p:nvPr>
        </p:nvSpPr>
        <p:spPr>
          <a:xfrm>
            <a:off x="296897" y="40417"/>
            <a:ext cx="8389800" cy="490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Arial"/>
              <a:buNone/>
            </a:pPr>
            <a:r>
              <a:rPr lang="en-US">
                <a:latin typeface="Lato"/>
                <a:ea typeface="Lato"/>
                <a:cs typeface="Lato"/>
                <a:sym typeface="Lato"/>
              </a:rPr>
              <a:t>What is Multi-tenancy in K8S?</a:t>
            </a:r>
            <a:endParaRPr>
              <a:latin typeface="Lato"/>
              <a:ea typeface="Lato"/>
              <a:cs typeface="Lato"/>
              <a:sym typeface="Lato"/>
            </a:endParaRPr>
          </a:p>
        </p:txBody>
      </p:sp>
      <p:pic>
        <p:nvPicPr>
          <p:cNvPr id="85" name="Google Shape;85;p9"/>
          <p:cNvPicPr preferRelativeResize="0"/>
          <p:nvPr/>
        </p:nvPicPr>
        <p:blipFill>
          <a:blip r:embed="rId3">
            <a:alphaModFix/>
          </a:blip>
          <a:stretch>
            <a:fillRect/>
          </a:stretch>
        </p:blipFill>
        <p:spPr>
          <a:xfrm>
            <a:off x="4642575" y="680250"/>
            <a:ext cx="4381475" cy="2647851"/>
          </a:xfrm>
          <a:prstGeom prst="rect">
            <a:avLst/>
          </a:prstGeom>
          <a:noFill/>
          <a:ln cap="flat" cmpd="sng" w="19050">
            <a:solidFill>
              <a:schemeClr val="dk2"/>
            </a:solidFill>
            <a:prstDash val="solid"/>
            <a:round/>
            <a:headEnd len="sm" w="sm" type="none"/>
            <a:tailEnd len="sm" w="sm" type="none"/>
          </a:ln>
        </p:spPr>
      </p:pic>
      <p:sp>
        <p:nvSpPr>
          <p:cNvPr id="86" name="Google Shape;86;p9"/>
          <p:cNvSpPr txBox="1"/>
          <p:nvPr/>
        </p:nvSpPr>
        <p:spPr>
          <a:xfrm>
            <a:off x="6660350" y="3380875"/>
            <a:ext cx="2363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000"/>
              <a:t>image </a:t>
            </a:r>
            <a:r>
              <a:rPr i="1" lang="en-US" sz="1000"/>
              <a:t>source: k8s multi-tenancy doc</a:t>
            </a:r>
            <a:endParaRPr i="1" sz="1000"/>
          </a:p>
        </p:txBody>
      </p:sp>
      <p:sp>
        <p:nvSpPr>
          <p:cNvPr id="87" name="Google Shape;87;p9"/>
          <p:cNvSpPr txBox="1"/>
          <p:nvPr/>
        </p:nvSpPr>
        <p:spPr>
          <a:xfrm>
            <a:off x="84650" y="680250"/>
            <a:ext cx="4113300" cy="1990800"/>
          </a:xfrm>
          <a:prstGeom prst="rect">
            <a:avLst/>
          </a:prstGeom>
          <a:solidFill>
            <a:srgbClr val="8ABA55"/>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209550" lvl="0" marL="400050" rtl="0" algn="l">
              <a:lnSpc>
                <a:spcPct val="115000"/>
              </a:lnSpc>
              <a:spcBef>
                <a:spcPts val="1000"/>
              </a:spcBef>
              <a:spcAft>
                <a:spcPts val="0"/>
              </a:spcAft>
              <a:buClr>
                <a:schemeClr val="lt1"/>
              </a:buClr>
              <a:buSzPts val="1500"/>
              <a:buFont typeface="Lato"/>
              <a:buChar char="▷"/>
            </a:pPr>
            <a:r>
              <a:rPr lang="en-US" sz="1500">
                <a:solidFill>
                  <a:schemeClr val="lt1"/>
                </a:solidFill>
                <a:latin typeface="Lato"/>
                <a:ea typeface="Lato"/>
                <a:cs typeface="Lato"/>
                <a:sym typeface="Lato"/>
              </a:rPr>
              <a:t>Sharing clusters between</a:t>
            </a:r>
            <a:endParaRPr sz="1500">
              <a:solidFill>
                <a:schemeClr val="lt1"/>
              </a:solidFill>
              <a:latin typeface="Lato"/>
              <a:ea typeface="Lato"/>
              <a:cs typeface="Lato"/>
              <a:sym typeface="Lato"/>
            </a:endParaRPr>
          </a:p>
          <a:p>
            <a:pPr indent="-323850" lvl="1" marL="914400" rtl="0" algn="l">
              <a:lnSpc>
                <a:spcPct val="115000"/>
              </a:lnSpc>
              <a:spcBef>
                <a:spcPts val="1000"/>
              </a:spcBef>
              <a:spcAft>
                <a:spcPts val="0"/>
              </a:spcAft>
              <a:buClr>
                <a:schemeClr val="lt1"/>
              </a:buClr>
              <a:buSzPts val="1500"/>
              <a:buFont typeface="Lato"/>
              <a:buChar char="▶"/>
            </a:pPr>
            <a:r>
              <a:rPr lang="en-US" sz="1500">
                <a:solidFill>
                  <a:schemeClr val="lt1"/>
                </a:solidFill>
                <a:latin typeface="Lato"/>
                <a:ea typeface="Lato"/>
                <a:cs typeface="Lato"/>
                <a:sym typeface="Lato"/>
              </a:rPr>
              <a:t>Teams</a:t>
            </a:r>
            <a:endParaRPr sz="1500">
              <a:solidFill>
                <a:schemeClr val="lt1"/>
              </a:solidFill>
              <a:latin typeface="Lato"/>
              <a:ea typeface="Lato"/>
              <a:cs typeface="Lato"/>
              <a:sym typeface="Lato"/>
            </a:endParaRPr>
          </a:p>
          <a:p>
            <a:pPr indent="-323850" lvl="1" marL="914400" rtl="0" algn="l">
              <a:lnSpc>
                <a:spcPct val="115000"/>
              </a:lnSpc>
              <a:spcBef>
                <a:spcPts val="1000"/>
              </a:spcBef>
              <a:spcAft>
                <a:spcPts val="0"/>
              </a:spcAft>
              <a:buClr>
                <a:schemeClr val="lt1"/>
              </a:buClr>
              <a:buSzPts val="1500"/>
              <a:buFont typeface="Lato"/>
              <a:buChar char="▶"/>
            </a:pPr>
            <a:r>
              <a:rPr lang="en-US" sz="1500">
                <a:solidFill>
                  <a:schemeClr val="lt1"/>
                </a:solidFill>
                <a:latin typeface="Lato"/>
                <a:ea typeface="Lato"/>
                <a:cs typeface="Lato"/>
                <a:sym typeface="Lato"/>
              </a:rPr>
              <a:t>Customers</a:t>
            </a:r>
            <a:endParaRPr sz="1500">
              <a:solidFill>
                <a:schemeClr val="lt1"/>
              </a:solidFill>
              <a:latin typeface="Lato"/>
              <a:ea typeface="Lato"/>
              <a:cs typeface="Lato"/>
              <a:sym typeface="Lato"/>
            </a:endParaRPr>
          </a:p>
          <a:p>
            <a:pPr indent="-209550" lvl="0" marL="400050" rtl="0" algn="l">
              <a:lnSpc>
                <a:spcPct val="115000"/>
              </a:lnSpc>
              <a:spcBef>
                <a:spcPts val="1000"/>
              </a:spcBef>
              <a:spcAft>
                <a:spcPts val="0"/>
              </a:spcAft>
              <a:buClr>
                <a:schemeClr val="lt1"/>
              </a:buClr>
              <a:buSzPts val="1500"/>
              <a:buFont typeface="Lato"/>
              <a:buChar char="▷"/>
            </a:pPr>
            <a:r>
              <a:rPr lang="en-US" sz="1500">
                <a:solidFill>
                  <a:schemeClr val="lt1"/>
                </a:solidFill>
                <a:latin typeface="Lato"/>
                <a:ea typeface="Lato"/>
                <a:cs typeface="Lato"/>
                <a:sym typeface="Lato"/>
              </a:rPr>
              <a:t>Saves cost</a:t>
            </a:r>
            <a:endParaRPr sz="1500">
              <a:solidFill>
                <a:schemeClr val="lt1"/>
              </a:solidFill>
              <a:latin typeface="Lato"/>
              <a:ea typeface="Lato"/>
              <a:cs typeface="Lato"/>
              <a:sym typeface="Lato"/>
            </a:endParaRPr>
          </a:p>
          <a:p>
            <a:pPr indent="-209550" lvl="0" marL="400050" rtl="0" algn="l">
              <a:lnSpc>
                <a:spcPct val="115000"/>
              </a:lnSpc>
              <a:spcBef>
                <a:spcPts val="1000"/>
              </a:spcBef>
              <a:spcAft>
                <a:spcPts val="1000"/>
              </a:spcAft>
              <a:buClr>
                <a:schemeClr val="lt1"/>
              </a:buClr>
              <a:buSzPts val="1500"/>
              <a:buFont typeface="Lato"/>
              <a:buChar char="▷"/>
            </a:pPr>
            <a:r>
              <a:rPr lang="en-US" sz="1500">
                <a:solidFill>
                  <a:schemeClr val="lt1"/>
                </a:solidFill>
                <a:latin typeface="Lato"/>
                <a:ea typeface="Lato"/>
                <a:cs typeface="Lato"/>
                <a:sym typeface="Lato"/>
              </a:rPr>
              <a:t>Simplifies administration </a:t>
            </a:r>
            <a:endParaRPr sz="1500">
              <a:solidFill>
                <a:schemeClr val="lt1"/>
              </a:solidFill>
              <a:latin typeface="Lato"/>
              <a:ea typeface="Lato"/>
              <a:cs typeface="Lato"/>
              <a:sym typeface="Lato"/>
            </a:endParaRPr>
          </a:p>
        </p:txBody>
      </p:sp>
      <p:sp>
        <p:nvSpPr>
          <p:cNvPr id="88" name="Google Shape;88;p9"/>
          <p:cNvSpPr txBox="1"/>
          <p:nvPr/>
        </p:nvSpPr>
        <p:spPr>
          <a:xfrm>
            <a:off x="109250" y="2892775"/>
            <a:ext cx="4064100" cy="1203000"/>
          </a:xfrm>
          <a:prstGeom prst="rect">
            <a:avLst/>
          </a:prstGeom>
          <a:solidFill>
            <a:srgbClr val="FF0000"/>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209550" lvl="0" marL="400050" rtl="0" algn="l">
              <a:lnSpc>
                <a:spcPct val="115000"/>
              </a:lnSpc>
              <a:spcBef>
                <a:spcPts val="1000"/>
              </a:spcBef>
              <a:spcAft>
                <a:spcPts val="0"/>
              </a:spcAft>
              <a:buClr>
                <a:schemeClr val="lt1"/>
              </a:buClr>
              <a:buSzPts val="1500"/>
              <a:buFont typeface="Lato"/>
              <a:buChar char="▷"/>
            </a:pPr>
            <a:r>
              <a:rPr lang="en-US" sz="1500">
                <a:solidFill>
                  <a:schemeClr val="lt1"/>
                </a:solidFill>
                <a:latin typeface="Lato"/>
                <a:ea typeface="Lato"/>
                <a:cs typeface="Lato"/>
                <a:sym typeface="Lato"/>
              </a:rPr>
              <a:t>Security</a:t>
            </a:r>
            <a:endParaRPr sz="1500">
              <a:solidFill>
                <a:schemeClr val="lt1"/>
              </a:solidFill>
              <a:latin typeface="Lato"/>
              <a:ea typeface="Lato"/>
              <a:cs typeface="Lato"/>
              <a:sym typeface="Lato"/>
            </a:endParaRPr>
          </a:p>
          <a:p>
            <a:pPr indent="-323850" lvl="1" marL="914400" rtl="0" algn="l">
              <a:lnSpc>
                <a:spcPct val="115000"/>
              </a:lnSpc>
              <a:spcBef>
                <a:spcPts val="1000"/>
              </a:spcBef>
              <a:spcAft>
                <a:spcPts val="0"/>
              </a:spcAft>
              <a:buClr>
                <a:schemeClr val="lt1"/>
              </a:buClr>
              <a:buSzPts val="1500"/>
              <a:buFont typeface="Lato"/>
              <a:buChar char="▶"/>
            </a:pPr>
            <a:r>
              <a:rPr lang="en-US" sz="1500">
                <a:solidFill>
                  <a:schemeClr val="lt1"/>
                </a:solidFill>
                <a:latin typeface="Lato"/>
                <a:ea typeface="Lato"/>
                <a:cs typeface="Lato"/>
                <a:sym typeface="Lato"/>
              </a:rPr>
              <a:t>Access for tenants</a:t>
            </a:r>
            <a:endParaRPr sz="1500">
              <a:solidFill>
                <a:schemeClr val="lt1"/>
              </a:solidFill>
              <a:latin typeface="Lato"/>
              <a:ea typeface="Lato"/>
              <a:cs typeface="Lato"/>
              <a:sym typeface="Lato"/>
            </a:endParaRPr>
          </a:p>
          <a:p>
            <a:pPr indent="-209550" lvl="0" marL="400050" rtl="0" algn="l">
              <a:lnSpc>
                <a:spcPct val="115000"/>
              </a:lnSpc>
              <a:spcBef>
                <a:spcPts val="1000"/>
              </a:spcBef>
              <a:spcAft>
                <a:spcPts val="1000"/>
              </a:spcAft>
              <a:buClr>
                <a:schemeClr val="lt1"/>
              </a:buClr>
              <a:buSzPts val="1500"/>
              <a:buFont typeface="Lato"/>
              <a:buChar char="▷"/>
            </a:pPr>
            <a:r>
              <a:rPr lang="en-US" sz="1500">
                <a:solidFill>
                  <a:schemeClr val="lt1"/>
                </a:solidFill>
                <a:latin typeface="Lato"/>
                <a:ea typeface="Lato"/>
                <a:cs typeface="Lato"/>
                <a:sym typeface="Lato"/>
              </a:rPr>
              <a:t>Isolation</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animEffect filter="fade" transition="in">
                                      <p:cBhvr>
                                        <p:cTn dur="1000"/>
                                        <p:tgtEl>
                                          <p:spTgt spid="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animEffect filter="fade" transition="in">
                                      <p:cBhvr>
                                        <p:cTn dur="1000"/>
                                        <p:tgtEl>
                                          <p:spTgt spid="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animEffect filter="fade" transition="in">
                                      <p:cBhvr>
                                        <p:cTn dur="1000"/>
                                        <p:tgtEl>
                                          <p:spTgt spid="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animEffect filter="fade" transition="in">
                                      <p:cBhvr>
                                        <p:cTn dur="1000"/>
                                        <p:tgtEl>
                                          <p:spTgt spid="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4" st="4"/>
                                            </p:txEl>
                                          </p:spTgt>
                                        </p:tgtEl>
                                        <p:attrNameLst>
                                          <p:attrName>style.visibility</p:attrName>
                                        </p:attrNameLst>
                                      </p:cBhvr>
                                      <p:to>
                                        <p:strVal val="visible"/>
                                      </p:to>
                                    </p:set>
                                    <p:animEffect filter="fade" transition="in">
                                      <p:cBhvr>
                                        <p:cTn dur="1000"/>
                                        <p:tgtEl>
                                          <p:spTgt spid="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0" st="0"/>
                                            </p:txEl>
                                          </p:spTgt>
                                        </p:tgtEl>
                                        <p:attrNameLst>
                                          <p:attrName>style.visibility</p:attrName>
                                        </p:attrNameLst>
                                      </p:cBhvr>
                                      <p:to>
                                        <p:strVal val="visible"/>
                                      </p:to>
                                    </p:set>
                                    <p:animEffect filter="fade" transition="in">
                                      <p:cBhvr>
                                        <p:cTn dur="1000"/>
                                        <p:tgtEl>
                                          <p:spTgt spid="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1" st="1"/>
                                            </p:txEl>
                                          </p:spTgt>
                                        </p:tgtEl>
                                        <p:attrNameLst>
                                          <p:attrName>style.visibility</p:attrName>
                                        </p:attrNameLst>
                                      </p:cBhvr>
                                      <p:to>
                                        <p:strVal val="visible"/>
                                      </p:to>
                                    </p:set>
                                    <p:animEffect filter="fade" transition="in">
                                      <p:cBhvr>
                                        <p:cTn dur="1000"/>
                                        <p:tgtEl>
                                          <p:spTgt spid="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2" st="2"/>
                                            </p:txEl>
                                          </p:spTgt>
                                        </p:tgtEl>
                                        <p:attrNameLst>
                                          <p:attrName>style.visibility</p:attrName>
                                        </p:attrNameLst>
                                      </p:cBhvr>
                                      <p:to>
                                        <p:strVal val="visible"/>
                                      </p:to>
                                    </p:set>
                                    <p:animEffect filter="fade" transition="in">
                                      <p:cBhvr>
                                        <p:cTn dur="1000"/>
                                        <p:tgtEl>
                                          <p:spTgt spid="8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0"/>
          <p:cNvSpPr txBox="1"/>
          <p:nvPr>
            <p:ph type="title"/>
          </p:nvPr>
        </p:nvSpPr>
        <p:spPr>
          <a:xfrm>
            <a:off x="296897" y="40417"/>
            <a:ext cx="8389800" cy="490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Arial"/>
              <a:buNone/>
            </a:pPr>
            <a:r>
              <a:t/>
            </a:r>
            <a:endParaRPr/>
          </a:p>
        </p:txBody>
      </p:sp>
      <p:grpSp>
        <p:nvGrpSpPr>
          <p:cNvPr id="94" name="Google Shape;94;p10"/>
          <p:cNvGrpSpPr/>
          <p:nvPr/>
        </p:nvGrpSpPr>
        <p:grpSpPr>
          <a:xfrm>
            <a:off x="901500" y="996200"/>
            <a:ext cx="7036200" cy="3497550"/>
            <a:chOff x="1053900" y="1072400"/>
            <a:chExt cx="7036200" cy="3497550"/>
          </a:xfrm>
        </p:grpSpPr>
        <p:pic>
          <p:nvPicPr>
            <p:cNvPr id="95" name="Google Shape;95;p10"/>
            <p:cNvPicPr preferRelativeResize="0"/>
            <p:nvPr/>
          </p:nvPicPr>
          <p:blipFill rotWithShape="1">
            <a:blip r:embed="rId3">
              <a:alphaModFix/>
            </a:blip>
            <a:srcRect b="2328" l="1185" r="1680" t="3019"/>
            <a:stretch/>
          </p:blipFill>
          <p:spPr>
            <a:xfrm>
              <a:off x="1053900" y="1072550"/>
              <a:ext cx="7036200" cy="3497400"/>
            </a:xfrm>
            <a:prstGeom prst="roundRect">
              <a:avLst>
                <a:gd fmla="val 2188" name="adj"/>
              </a:avLst>
            </a:prstGeom>
            <a:noFill/>
            <a:ln cap="flat" cmpd="sng" w="9525">
              <a:solidFill>
                <a:schemeClr val="dk1"/>
              </a:solidFill>
              <a:prstDash val="solid"/>
              <a:round/>
              <a:headEnd len="sm" w="sm" type="none"/>
              <a:tailEnd len="sm" w="sm" type="none"/>
            </a:ln>
          </p:spPr>
        </p:pic>
        <p:sp>
          <p:nvSpPr>
            <p:cNvPr id="96" name="Google Shape;96;p10"/>
            <p:cNvSpPr/>
            <p:nvPr/>
          </p:nvSpPr>
          <p:spPr>
            <a:xfrm>
              <a:off x="4147550" y="1072400"/>
              <a:ext cx="1978200" cy="3497400"/>
            </a:xfrm>
            <a:prstGeom prst="rect">
              <a:avLst/>
            </a:prstGeom>
            <a:solidFill>
              <a:srgbClr val="C5CDEB"/>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sz="2700">
                  <a:solidFill>
                    <a:srgbClr val="0A3069"/>
                  </a:solidFill>
                  <a:latin typeface="Lato"/>
                  <a:ea typeface="Lato"/>
                  <a:cs typeface="Lato"/>
                  <a:sym typeface="Lato"/>
                </a:rPr>
                <a:t>VS</a:t>
              </a:r>
              <a:endParaRPr b="1" sz="2700">
                <a:solidFill>
                  <a:srgbClr val="0A3069"/>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1"/>
          <p:cNvSpPr txBox="1"/>
          <p:nvPr>
            <p:ph type="title"/>
          </p:nvPr>
        </p:nvSpPr>
        <p:spPr>
          <a:xfrm>
            <a:off x="296897" y="40417"/>
            <a:ext cx="8389800" cy="490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Arial"/>
              <a:buNone/>
            </a:pPr>
            <a:r>
              <a:rPr lang="en-US"/>
              <a:t>Best of both worlds?</a:t>
            </a:r>
            <a:endParaRPr/>
          </a:p>
        </p:txBody>
      </p:sp>
      <p:grpSp>
        <p:nvGrpSpPr>
          <p:cNvPr id="102" name="Google Shape;102;p11"/>
          <p:cNvGrpSpPr/>
          <p:nvPr/>
        </p:nvGrpSpPr>
        <p:grpSpPr>
          <a:xfrm>
            <a:off x="901500" y="996200"/>
            <a:ext cx="7036200" cy="3497550"/>
            <a:chOff x="1053900" y="1072400"/>
            <a:chExt cx="7036200" cy="3497550"/>
          </a:xfrm>
        </p:grpSpPr>
        <p:pic>
          <p:nvPicPr>
            <p:cNvPr id="103" name="Google Shape;103;p11"/>
            <p:cNvPicPr preferRelativeResize="0"/>
            <p:nvPr/>
          </p:nvPicPr>
          <p:blipFill rotWithShape="1">
            <a:blip r:embed="rId3">
              <a:alphaModFix/>
            </a:blip>
            <a:srcRect b="2328" l="1185" r="1680" t="3019"/>
            <a:stretch/>
          </p:blipFill>
          <p:spPr>
            <a:xfrm>
              <a:off x="1053900" y="1072550"/>
              <a:ext cx="7036200" cy="3497400"/>
            </a:xfrm>
            <a:prstGeom prst="roundRect">
              <a:avLst>
                <a:gd fmla="val 2188" name="adj"/>
              </a:avLst>
            </a:prstGeom>
            <a:noFill/>
            <a:ln cap="flat" cmpd="sng" w="9525">
              <a:solidFill>
                <a:schemeClr val="dk1"/>
              </a:solidFill>
              <a:prstDash val="solid"/>
              <a:round/>
              <a:headEnd len="sm" w="sm" type="none"/>
              <a:tailEnd len="sm" w="sm" type="none"/>
            </a:ln>
          </p:spPr>
        </p:pic>
        <p:sp>
          <p:nvSpPr>
            <p:cNvPr id="104" name="Google Shape;104;p11"/>
            <p:cNvSpPr/>
            <p:nvPr/>
          </p:nvSpPr>
          <p:spPr>
            <a:xfrm>
              <a:off x="4147550" y="1072400"/>
              <a:ext cx="1978200" cy="3497400"/>
            </a:xfrm>
            <a:prstGeom prst="rect">
              <a:avLst/>
            </a:prstGeom>
            <a:solidFill>
              <a:srgbClr val="C5CDEB"/>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57150" lvl="0" marL="57150" rtl="0" algn="ctr">
                <a:spcBef>
                  <a:spcPts val="0"/>
                </a:spcBef>
                <a:spcAft>
                  <a:spcPts val="0"/>
                </a:spcAft>
                <a:buNone/>
              </a:pPr>
              <a:r>
                <a:rPr b="1" lang="en-US" sz="2700">
                  <a:solidFill>
                    <a:srgbClr val="0A3069"/>
                  </a:solidFill>
                  <a:latin typeface="Lato"/>
                  <a:ea typeface="Lato"/>
                  <a:cs typeface="Lato"/>
                  <a:sym typeface="Lato"/>
                </a:rPr>
                <a:t>???</a:t>
              </a:r>
              <a:endParaRPr b="1" sz="2700">
                <a:solidFill>
                  <a:srgbClr val="0A3069"/>
                </a:solidFill>
              </a:endParaRPr>
            </a:p>
          </p:txBody>
        </p:sp>
      </p:grpSp>
    </p:spTree>
  </p:cSld>
  <p:clrMapOvr>
    <a:masterClrMapping/>
  </p:clrMapOvr>
  <mc:AlternateContent>
    <mc:Choice Requires="p14">
      <p:transition spd="slow" p14:dur="10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2"/>
          <p:cNvSpPr txBox="1"/>
          <p:nvPr>
            <p:ph type="title"/>
          </p:nvPr>
        </p:nvSpPr>
        <p:spPr>
          <a:xfrm>
            <a:off x="296897" y="40417"/>
            <a:ext cx="8389800" cy="490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Arial"/>
              <a:buNone/>
            </a:pPr>
            <a:r>
              <a:rPr lang="en-US"/>
              <a:t>v</a:t>
            </a:r>
            <a:r>
              <a:rPr lang="en-US"/>
              <a:t>cluster </a:t>
            </a:r>
            <a:r>
              <a:rPr lang="en-US"/>
              <a:t>- Solution for multi-</a:t>
            </a:r>
            <a:r>
              <a:rPr lang="en-US"/>
              <a:t>tenancy</a:t>
            </a:r>
            <a:endParaRPr/>
          </a:p>
        </p:txBody>
      </p:sp>
      <p:pic>
        <p:nvPicPr>
          <p:cNvPr id="110" name="Google Shape;110;p12"/>
          <p:cNvPicPr preferRelativeResize="0"/>
          <p:nvPr/>
        </p:nvPicPr>
        <p:blipFill rotWithShape="1">
          <a:blip r:embed="rId3">
            <a:alphaModFix/>
          </a:blip>
          <a:srcRect b="2328" l="1185" r="1680" t="3019"/>
          <a:stretch/>
        </p:blipFill>
        <p:spPr>
          <a:xfrm>
            <a:off x="901500" y="996350"/>
            <a:ext cx="7036200" cy="3497400"/>
          </a:xfrm>
          <a:prstGeom prst="roundRect">
            <a:avLst>
              <a:gd fmla="val 2188" name="adj"/>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3"/>
          <p:cNvSpPr txBox="1"/>
          <p:nvPr>
            <p:ph type="title"/>
          </p:nvPr>
        </p:nvSpPr>
        <p:spPr>
          <a:xfrm>
            <a:off x="296897" y="40417"/>
            <a:ext cx="8389800" cy="490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Arial"/>
              <a:buNone/>
            </a:pPr>
            <a:r>
              <a:rPr lang="en-US">
                <a:latin typeface="Lato"/>
                <a:ea typeface="Lato"/>
                <a:cs typeface="Lato"/>
                <a:sym typeface="Lato"/>
              </a:rPr>
              <a:t>What is </a:t>
            </a:r>
            <a:r>
              <a:rPr lang="en-US">
                <a:latin typeface="Lato"/>
                <a:ea typeface="Lato"/>
                <a:cs typeface="Lato"/>
                <a:sym typeface="Lato"/>
              </a:rPr>
              <a:t>vcluster</a:t>
            </a:r>
            <a:r>
              <a:rPr lang="en-US">
                <a:latin typeface="Lato"/>
                <a:ea typeface="Lato"/>
                <a:cs typeface="Lato"/>
                <a:sym typeface="Lato"/>
              </a:rPr>
              <a:t>?</a:t>
            </a:r>
            <a:endParaRPr>
              <a:latin typeface="Lato"/>
              <a:ea typeface="Lato"/>
              <a:cs typeface="Lato"/>
              <a:sym typeface="Lato"/>
            </a:endParaRPr>
          </a:p>
        </p:txBody>
      </p:sp>
      <p:sp>
        <p:nvSpPr>
          <p:cNvPr id="116" name="Google Shape;116;p13"/>
          <p:cNvSpPr/>
          <p:nvPr/>
        </p:nvSpPr>
        <p:spPr>
          <a:xfrm>
            <a:off x="2857850" y="4087100"/>
            <a:ext cx="3696900" cy="716400"/>
          </a:xfrm>
          <a:prstGeom prst="rect">
            <a:avLst/>
          </a:prstGeom>
          <a:solidFill>
            <a:srgbClr val="00BDFF"/>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600">
                <a:solidFill>
                  <a:schemeClr val="lt1"/>
                </a:solidFill>
                <a:latin typeface="Lato"/>
                <a:ea typeface="Lato"/>
                <a:cs typeface="Lato"/>
                <a:sym typeface="Lato"/>
              </a:rPr>
              <a:t>          </a:t>
            </a:r>
            <a:r>
              <a:rPr lang="en-US" sz="2600">
                <a:solidFill>
                  <a:schemeClr val="lt1"/>
                </a:solidFill>
                <a:latin typeface="Lato"/>
                <a:ea typeface="Lato"/>
                <a:cs typeface="Lato"/>
                <a:sym typeface="Lato"/>
              </a:rPr>
              <a:t>Ho</a:t>
            </a:r>
            <a:r>
              <a:rPr lang="en-US" sz="2600">
                <a:solidFill>
                  <a:schemeClr val="lt1"/>
                </a:solidFill>
                <a:latin typeface="Lato"/>
                <a:ea typeface="Lato"/>
                <a:cs typeface="Lato"/>
                <a:sym typeface="Lato"/>
              </a:rPr>
              <a:t>st     </a:t>
            </a:r>
            <a:r>
              <a:rPr lang="en-US" sz="2600">
                <a:solidFill>
                  <a:schemeClr val="lt1"/>
                </a:solidFill>
                <a:latin typeface="Lato"/>
                <a:ea typeface="Lato"/>
                <a:cs typeface="Lato"/>
                <a:sym typeface="Lato"/>
              </a:rPr>
              <a:t>      Cluster</a:t>
            </a:r>
            <a:endParaRPr sz="2600">
              <a:solidFill>
                <a:schemeClr val="lt1"/>
              </a:solidFill>
              <a:latin typeface="Lato"/>
              <a:ea typeface="Lato"/>
              <a:cs typeface="Lato"/>
              <a:sym typeface="Lato"/>
            </a:endParaRPr>
          </a:p>
        </p:txBody>
      </p:sp>
      <p:pic>
        <p:nvPicPr>
          <p:cNvPr id="117" name="Google Shape;117;p13"/>
          <p:cNvPicPr preferRelativeResize="0"/>
          <p:nvPr/>
        </p:nvPicPr>
        <p:blipFill>
          <a:blip r:embed="rId3">
            <a:alphaModFix/>
          </a:blip>
          <a:stretch>
            <a:fillRect/>
          </a:stretch>
        </p:blipFill>
        <p:spPr>
          <a:xfrm>
            <a:off x="4331588" y="4155683"/>
            <a:ext cx="597023" cy="579250"/>
          </a:xfrm>
          <a:prstGeom prst="rect">
            <a:avLst/>
          </a:prstGeom>
          <a:noFill/>
          <a:ln>
            <a:noFill/>
          </a:ln>
        </p:spPr>
      </p:pic>
      <p:sp>
        <p:nvSpPr>
          <p:cNvPr id="118" name="Google Shape;118;p13"/>
          <p:cNvSpPr txBox="1"/>
          <p:nvPr/>
        </p:nvSpPr>
        <p:spPr>
          <a:xfrm>
            <a:off x="322600" y="575100"/>
            <a:ext cx="7911300" cy="1904400"/>
          </a:xfrm>
          <a:prstGeom prst="rect">
            <a:avLst/>
          </a:prstGeom>
          <a:noFill/>
          <a:ln>
            <a:noFill/>
          </a:ln>
        </p:spPr>
        <p:txBody>
          <a:bodyPr anchorCtr="0" anchor="t" bIns="91425" lIns="91425" spcFirstLastPara="1" rIns="91425" wrap="square" tIns="91425">
            <a:spAutoFit/>
          </a:bodyPr>
          <a:lstStyle/>
          <a:p>
            <a:pPr indent="-203200" lvl="0" marL="400050" rtl="0" algn="l">
              <a:lnSpc>
                <a:spcPct val="115000"/>
              </a:lnSpc>
              <a:spcBef>
                <a:spcPts val="1000"/>
              </a:spcBef>
              <a:spcAft>
                <a:spcPts val="0"/>
              </a:spcAft>
              <a:buClr>
                <a:srgbClr val="FF0000"/>
              </a:buClr>
              <a:buSzPts val="1400"/>
              <a:buFont typeface="Lato"/>
              <a:buChar char="▷"/>
            </a:pPr>
            <a:r>
              <a:rPr lang="en-US">
                <a:solidFill>
                  <a:schemeClr val="dk1"/>
                </a:solidFill>
                <a:latin typeface="Lato"/>
                <a:ea typeface="Lato"/>
                <a:cs typeface="Lato"/>
                <a:sym typeface="Lato"/>
              </a:rPr>
              <a:t>v</a:t>
            </a:r>
            <a:r>
              <a:rPr lang="en-US">
                <a:solidFill>
                  <a:schemeClr val="dk1"/>
                </a:solidFill>
                <a:latin typeface="Lato"/>
                <a:ea typeface="Lato"/>
                <a:cs typeface="Lato"/>
                <a:sym typeface="Lato"/>
              </a:rPr>
              <a:t>cluster or virtual cluster is light weight k8s cluster</a:t>
            </a:r>
            <a:endParaRPr>
              <a:solidFill>
                <a:schemeClr val="dk1"/>
              </a:solidFill>
              <a:latin typeface="Lato"/>
              <a:ea typeface="Lato"/>
              <a:cs typeface="Lato"/>
              <a:sym typeface="Lato"/>
            </a:endParaRPr>
          </a:p>
          <a:p>
            <a:pPr indent="-203200" lvl="0" marL="400050" rtl="0" algn="l">
              <a:lnSpc>
                <a:spcPct val="115000"/>
              </a:lnSpc>
              <a:spcBef>
                <a:spcPts val="1000"/>
              </a:spcBef>
              <a:spcAft>
                <a:spcPts val="0"/>
              </a:spcAft>
              <a:buClr>
                <a:srgbClr val="FF0000"/>
              </a:buClr>
              <a:buSzPts val="1400"/>
              <a:buFont typeface="Lato"/>
              <a:buChar char="▷"/>
            </a:pPr>
            <a:r>
              <a:rPr lang="en-US">
                <a:solidFill>
                  <a:schemeClr val="dk1"/>
                </a:solidFill>
                <a:latin typeface="Lato"/>
                <a:ea typeface="Lato"/>
                <a:cs typeface="Lato"/>
                <a:sym typeface="Lato"/>
              </a:rPr>
              <a:t>R</a:t>
            </a:r>
            <a:r>
              <a:rPr lang="en-US">
                <a:solidFill>
                  <a:schemeClr val="dk1"/>
                </a:solidFill>
                <a:latin typeface="Lato"/>
                <a:ea typeface="Lato"/>
                <a:cs typeface="Lato"/>
                <a:sym typeface="Lato"/>
              </a:rPr>
              <a:t>uns on top of another k8s cluster</a:t>
            </a:r>
            <a:endParaRPr>
              <a:solidFill>
                <a:schemeClr val="dk1"/>
              </a:solidFill>
              <a:latin typeface="Lato"/>
              <a:ea typeface="Lato"/>
              <a:cs typeface="Lato"/>
              <a:sym typeface="Lato"/>
            </a:endParaRPr>
          </a:p>
          <a:p>
            <a:pPr indent="-203200" lvl="0" marL="400050" rtl="0" algn="l">
              <a:lnSpc>
                <a:spcPct val="115000"/>
              </a:lnSpc>
              <a:spcBef>
                <a:spcPts val="1000"/>
              </a:spcBef>
              <a:spcAft>
                <a:spcPts val="0"/>
              </a:spcAft>
              <a:buClr>
                <a:srgbClr val="FF0000"/>
              </a:buClr>
              <a:buSzPts val="1400"/>
              <a:buFont typeface="Lato"/>
              <a:buChar char="▷"/>
            </a:pPr>
            <a:r>
              <a:rPr lang="en-US">
                <a:solidFill>
                  <a:schemeClr val="dk1"/>
                </a:solidFill>
                <a:latin typeface="Lato"/>
                <a:ea typeface="Lato"/>
                <a:cs typeface="Lato"/>
                <a:sym typeface="Lato"/>
              </a:rPr>
              <a:t>Has its own control plane</a:t>
            </a:r>
            <a:endParaRPr>
              <a:solidFill>
                <a:schemeClr val="dk1"/>
              </a:solidFill>
              <a:latin typeface="Lato"/>
              <a:ea typeface="Lato"/>
              <a:cs typeface="Lato"/>
              <a:sym typeface="Lato"/>
            </a:endParaRPr>
          </a:p>
          <a:p>
            <a:pPr indent="-203200" lvl="0" marL="400050" rtl="0" algn="l">
              <a:lnSpc>
                <a:spcPct val="115000"/>
              </a:lnSpc>
              <a:spcBef>
                <a:spcPts val="1000"/>
              </a:spcBef>
              <a:spcAft>
                <a:spcPts val="0"/>
              </a:spcAft>
              <a:buClr>
                <a:srgbClr val="FF0000"/>
              </a:buClr>
              <a:buSzPts val="1400"/>
              <a:buFont typeface="Lato"/>
              <a:buChar char="▷"/>
            </a:pPr>
            <a:r>
              <a:rPr lang="en-US">
                <a:solidFill>
                  <a:schemeClr val="dk1"/>
                </a:solidFill>
                <a:latin typeface="Lato"/>
                <a:ea typeface="Lato"/>
                <a:cs typeface="Lato"/>
                <a:sym typeface="Lato"/>
              </a:rPr>
              <a:t>Easy to create and destroy</a:t>
            </a:r>
            <a:endParaRPr>
              <a:solidFill>
                <a:srgbClr val="1C1E21"/>
              </a:solidFill>
              <a:latin typeface="Lato"/>
              <a:ea typeface="Lato"/>
              <a:cs typeface="Lato"/>
              <a:sym typeface="Lato"/>
            </a:endParaRPr>
          </a:p>
          <a:p>
            <a:pPr indent="-203200" lvl="0" marL="400050" rtl="0" algn="l">
              <a:lnSpc>
                <a:spcPct val="115000"/>
              </a:lnSpc>
              <a:spcBef>
                <a:spcPts val="1000"/>
              </a:spcBef>
              <a:spcAft>
                <a:spcPts val="1000"/>
              </a:spcAft>
              <a:buClr>
                <a:srgbClr val="FF0000"/>
              </a:buClr>
              <a:buSzPts val="1400"/>
              <a:buFont typeface="Lato"/>
              <a:buChar char="▷"/>
            </a:pPr>
            <a:r>
              <a:rPr lang="en-US">
                <a:solidFill>
                  <a:srgbClr val="1C1E21"/>
                </a:solidFill>
                <a:latin typeface="Lato"/>
                <a:ea typeface="Lato"/>
                <a:cs typeface="Lato"/>
                <a:sym typeface="Lato"/>
              </a:rPr>
              <a:t>Virtual clusters are like virtual machines for Kubernetes</a:t>
            </a:r>
            <a:endParaRPr>
              <a:solidFill>
                <a:srgbClr val="1C1E21"/>
              </a:solidFill>
              <a:latin typeface="Lato"/>
              <a:ea typeface="Lato"/>
              <a:cs typeface="Lato"/>
              <a:sym typeface="Lato"/>
            </a:endParaRPr>
          </a:p>
        </p:txBody>
      </p:sp>
      <p:cxnSp>
        <p:nvCxnSpPr>
          <p:cNvPr id="119" name="Google Shape;119;p13"/>
          <p:cNvCxnSpPr/>
          <p:nvPr/>
        </p:nvCxnSpPr>
        <p:spPr>
          <a:xfrm flipH="1" rot="10800000">
            <a:off x="2205050" y="3496875"/>
            <a:ext cx="652800" cy="10500"/>
          </a:xfrm>
          <a:prstGeom prst="straightConnector1">
            <a:avLst/>
          </a:prstGeom>
          <a:noFill/>
          <a:ln cap="flat" cmpd="sng" w="38100">
            <a:solidFill>
              <a:srgbClr val="FF7521"/>
            </a:solidFill>
            <a:prstDash val="solid"/>
            <a:round/>
            <a:headEnd len="med" w="med" type="none"/>
            <a:tailEnd len="med" w="med" type="triangle"/>
          </a:ln>
        </p:spPr>
      </p:cxnSp>
      <p:sp>
        <p:nvSpPr>
          <p:cNvPr id="120" name="Google Shape;120;p13"/>
          <p:cNvSpPr txBox="1"/>
          <p:nvPr/>
        </p:nvSpPr>
        <p:spPr>
          <a:xfrm>
            <a:off x="682000" y="3302025"/>
            <a:ext cx="1445700" cy="400200"/>
          </a:xfrm>
          <a:prstGeom prst="rect">
            <a:avLst/>
          </a:prstGeom>
          <a:solidFill>
            <a:schemeClr val="dk2"/>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Lato"/>
                <a:ea typeface="Lato"/>
                <a:cs typeface="Lato"/>
                <a:sym typeface="Lato"/>
              </a:rPr>
              <a:t>Virtual Clusters</a:t>
            </a:r>
            <a:endParaRPr>
              <a:solidFill>
                <a:schemeClr val="lt1"/>
              </a:solidFill>
              <a:latin typeface="Lato"/>
              <a:ea typeface="Lato"/>
              <a:cs typeface="Lato"/>
              <a:sym typeface="Lato"/>
            </a:endParaRPr>
          </a:p>
        </p:txBody>
      </p:sp>
      <p:sp>
        <p:nvSpPr>
          <p:cNvPr id="121" name="Google Shape;121;p13"/>
          <p:cNvSpPr/>
          <p:nvPr/>
        </p:nvSpPr>
        <p:spPr>
          <a:xfrm>
            <a:off x="2829275" y="3097400"/>
            <a:ext cx="3760500" cy="1706100"/>
          </a:xfrm>
          <a:prstGeom prst="rect">
            <a:avLst/>
          </a:prstGeom>
          <a:solidFill>
            <a:srgbClr val="FFFFFF">
              <a:alpha val="7819"/>
            </a:srgbClr>
          </a:solidFill>
          <a:ln cap="flat" cmpd="sng" w="38100">
            <a:solidFill>
              <a:srgbClr val="00B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2" name="Google Shape;122;p13"/>
          <p:cNvPicPr preferRelativeResize="0"/>
          <p:nvPr/>
        </p:nvPicPr>
        <p:blipFill>
          <a:blip r:embed="rId4">
            <a:alphaModFix/>
          </a:blip>
          <a:stretch>
            <a:fillRect/>
          </a:stretch>
        </p:blipFill>
        <p:spPr>
          <a:xfrm>
            <a:off x="2886075" y="3152575"/>
            <a:ext cx="898256" cy="879050"/>
          </a:xfrm>
          <a:prstGeom prst="rect">
            <a:avLst/>
          </a:prstGeom>
          <a:noFill/>
          <a:ln cap="flat" cmpd="sng" w="38100">
            <a:solidFill>
              <a:schemeClr val="accent6"/>
            </a:solidFill>
            <a:prstDash val="solid"/>
            <a:round/>
            <a:headEnd len="sm" w="sm" type="none"/>
            <a:tailEnd len="sm" w="sm" type="none"/>
          </a:ln>
        </p:spPr>
      </p:pic>
      <p:pic>
        <p:nvPicPr>
          <p:cNvPr id="123" name="Google Shape;123;p13"/>
          <p:cNvPicPr preferRelativeResize="0"/>
          <p:nvPr/>
        </p:nvPicPr>
        <p:blipFill>
          <a:blip r:embed="rId4">
            <a:alphaModFix/>
          </a:blip>
          <a:stretch>
            <a:fillRect/>
          </a:stretch>
        </p:blipFill>
        <p:spPr>
          <a:xfrm>
            <a:off x="4257175" y="3152575"/>
            <a:ext cx="898256" cy="879050"/>
          </a:xfrm>
          <a:prstGeom prst="rect">
            <a:avLst/>
          </a:prstGeom>
          <a:noFill/>
          <a:ln cap="flat" cmpd="sng" w="38100">
            <a:solidFill>
              <a:schemeClr val="accent6"/>
            </a:solidFill>
            <a:prstDash val="solid"/>
            <a:round/>
            <a:headEnd len="sm" w="sm" type="none"/>
            <a:tailEnd len="sm" w="sm" type="none"/>
          </a:ln>
        </p:spPr>
      </p:pic>
      <p:pic>
        <p:nvPicPr>
          <p:cNvPr id="124" name="Google Shape;124;p13"/>
          <p:cNvPicPr preferRelativeResize="0"/>
          <p:nvPr/>
        </p:nvPicPr>
        <p:blipFill>
          <a:blip r:embed="rId4">
            <a:alphaModFix/>
          </a:blip>
          <a:stretch>
            <a:fillRect/>
          </a:stretch>
        </p:blipFill>
        <p:spPr>
          <a:xfrm>
            <a:off x="5628275" y="3152575"/>
            <a:ext cx="898256" cy="879050"/>
          </a:xfrm>
          <a:prstGeom prst="rect">
            <a:avLst/>
          </a:prstGeom>
          <a:noFill/>
          <a:ln cap="flat" cmpd="sng" w="38100">
            <a:solidFill>
              <a:schemeClr val="accent6"/>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animEffect filter="fade" transition="in">
                                      <p:cBhvr>
                                        <p:cTn dur="1000"/>
                                        <p:tgtEl>
                                          <p:spTgt spid="1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animEffect filter="fade" transition="in">
                                      <p:cBhvr>
                                        <p:cTn dur="1000"/>
                                        <p:tgtEl>
                                          <p:spTgt spid="1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animEffect filter="fade" transition="in">
                                      <p:cBhvr>
                                        <p:cTn dur="1000"/>
                                        <p:tgtEl>
                                          <p:spTgt spid="1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animEffect filter="fade" transition="in">
                                      <p:cBhvr>
                                        <p:cTn dur="1000"/>
                                        <p:tgtEl>
                                          <p:spTgt spid="1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animEffect filter="fade" transition="in">
                                      <p:cBhvr>
                                        <p:cTn dur="1000"/>
                                        <p:tgtEl>
                                          <p:spTgt spid="11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1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par>
                          <p:cTn fill="hold">
                            <p:stCondLst>
                              <p:cond delay="1100"/>
                            </p:stCondLst>
                            <p:childTnLst>
                              <p:par>
                                <p:cTn fill="hold" nodeType="after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par>
                          <p:cTn fill="hold">
                            <p:stCondLst>
                              <p:cond delay="2100"/>
                            </p:stCondLst>
                            <p:childTnLst>
                              <p:par>
                                <p:cTn fill="hold" nodeType="after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par>
                          <p:cTn fill="hold">
                            <p:stCondLst>
                              <p:cond delay="3100"/>
                            </p:stCondLst>
                            <p:childTnLst>
                              <p:par>
                                <p:cTn fill="hold" nodeType="after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par>
                          <p:cTn fill="hold">
                            <p:stCondLst>
                              <p:cond delay="4100"/>
                            </p:stCondLst>
                            <p:childTnLst>
                              <p:par>
                                <p:cTn fill="hold" nodeType="after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par>
                          <p:cTn fill="hold">
                            <p:stCondLst>
                              <p:cond delay="5100"/>
                            </p:stCondLst>
                            <p:childTnLst>
                              <p:par>
                                <p:cTn fill="hold" nodeType="after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4"/>
          <p:cNvSpPr txBox="1"/>
          <p:nvPr>
            <p:ph type="title"/>
          </p:nvPr>
        </p:nvSpPr>
        <p:spPr>
          <a:xfrm>
            <a:off x="296897" y="40417"/>
            <a:ext cx="8389800" cy="490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Arial"/>
              <a:buNone/>
            </a:pPr>
            <a:r>
              <a:rPr lang="en-US">
                <a:latin typeface="Lato"/>
                <a:ea typeface="Lato"/>
                <a:cs typeface="Lato"/>
                <a:sym typeface="Lato"/>
              </a:rPr>
              <a:t>DEMO</a:t>
            </a:r>
            <a:endParaRPr>
              <a:latin typeface="Lato"/>
              <a:ea typeface="Lato"/>
              <a:cs typeface="Lato"/>
              <a:sym typeface="Lato"/>
            </a:endParaRPr>
          </a:p>
        </p:txBody>
      </p:sp>
      <p:pic>
        <p:nvPicPr>
          <p:cNvPr id="130" name="Google Shape;130;p14" title="demo-1.mp4">
            <a:hlinkClick r:id="rId3"/>
          </p:cNvPr>
          <p:cNvPicPr preferRelativeResize="0"/>
          <p:nvPr/>
        </p:nvPicPr>
        <p:blipFill>
          <a:blip r:embed="rId4">
            <a:alphaModFix/>
          </a:blip>
          <a:stretch>
            <a:fillRect/>
          </a:stretch>
        </p:blipFill>
        <p:spPr>
          <a:xfrm>
            <a:off x="152400" y="683325"/>
            <a:ext cx="7747750" cy="4135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