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256" r:id="rId5"/>
    <p:sldId id="257" r:id="rId6"/>
    <p:sldId id="285" r:id="rId7"/>
    <p:sldId id="286" r:id="rId8"/>
    <p:sldId id="260" r:id="rId9"/>
    <p:sldId id="283" r:id="rId10"/>
    <p:sldId id="264" r:id="rId11"/>
    <p:sldId id="258" r:id="rId12"/>
    <p:sldId id="287" r:id="rId13"/>
    <p:sldId id="288" r:id="rId14"/>
    <p:sldId id="262" r:id="rId15"/>
    <p:sldId id="289" r:id="rId16"/>
    <p:sldId id="290" r:id="rId17"/>
    <p:sldId id="291" r:id="rId18"/>
    <p:sldId id="28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89" autoAdjust="0"/>
    <p:restoredTop sz="94660"/>
  </p:normalViewPr>
  <p:slideViewPr>
    <p:cSldViewPr snapToGrid="0">
      <p:cViewPr varScale="1">
        <p:scale>
          <a:sx n="85" d="100"/>
          <a:sy n="85" d="100"/>
        </p:scale>
        <p:origin x="490" y="58"/>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4/29/2022</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2T16:40:01.181"/>
    </inkml:context>
    <inkml:brush xml:id="br0">
      <inkml:brushProperty name="width" value="0.05" units="cm"/>
      <inkml:brushProperty name="height" value="0.05" units="cm"/>
    </inkml:brush>
  </inkml:definitions>
  <inkml:trace contextRef="#ctx0" brushRef="#br0">1 1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2T16:44:25.251"/>
    </inkml:context>
    <inkml:brush xml:id="br0">
      <inkml:brushProperty name="width" value="0.05" units="cm"/>
      <inkml:brushProperty name="height" value="0.05" units="cm"/>
    </inkml:brush>
  </inkml:definitions>
  <inkml:trace contextRef="#ctx0" brushRef="#br0">1 0 24575,'0'0'-8191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2T16:44:25.596"/>
    </inkml:context>
    <inkml:brush xml:id="br0">
      <inkml:brushProperty name="width" value="0.05" units="cm"/>
      <inkml:brushProperty name="height" value="0.05" units="cm"/>
    </inkml:brush>
  </inkml:definitions>
  <inkml:trace contextRef="#ctx0" brushRef="#br0">1 0 24575,'0'0'-8191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2T16:44:25.941"/>
    </inkml:context>
    <inkml:brush xml:id="br0">
      <inkml:brushProperty name="width" value="0.05" units="cm"/>
      <inkml:brushProperty name="height" value="0.05" units="cm"/>
    </inkml:brush>
  </inkml:definitions>
  <inkml:trace contextRef="#ctx0" brushRef="#br0">1 0 24575,'0'0'-8191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2T16:44:26.642"/>
    </inkml:context>
    <inkml:brush xml:id="br0">
      <inkml:brushProperty name="width" value="0.05" units="cm"/>
      <inkml:brushProperty name="height" value="0.05" units="cm"/>
    </inkml:brush>
  </inkml:definitions>
  <inkml:trace contextRef="#ctx0" brushRef="#br0">1 0 24575,'0'0'-8191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2T16:44:26.996"/>
    </inkml:context>
    <inkml:brush xml:id="br0">
      <inkml:brushProperty name="width" value="0.05" units="cm"/>
      <inkml:brushProperty name="height" value="0.05" units="cm"/>
    </inkml:brush>
  </inkml:definitions>
  <inkml:trace contextRef="#ctx0" brushRef="#br0">1 0 24575,'0'0'-8191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2T16:46:10.151"/>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2T16:46:17.592"/>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2T16:43:40.784"/>
    </inkml:context>
    <inkml:brush xml:id="br0">
      <inkml:brushProperty name="width" value="0.05" units="cm"/>
      <inkml:brushProperty name="height" value="0.05" units="cm"/>
    </inkml:brush>
  </inkml:definitions>
  <inkml:trace contextRef="#ctx0" brushRef="#br0">0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2T16:43:41.972"/>
    </inkml:context>
    <inkml:brush xml:id="br0">
      <inkml:brushProperty name="width" value="0.05" units="cm"/>
      <inkml:brushProperty name="height" value="0.05" units="cm"/>
    </inkml:brush>
  </inkml:definitions>
  <inkml:trace contextRef="#ctx0" brushRef="#br0">1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2T16:43:43.041"/>
    </inkml:context>
    <inkml:brush xml:id="br0">
      <inkml:brushProperty name="width" value="0.05" units="cm"/>
      <inkml:brushProperty name="height" value="0.05" units="cm"/>
    </inkml:brush>
  </inkml:definitions>
  <inkml:trace contextRef="#ctx0" brushRef="#br0">1 1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2T16:44:13.080"/>
    </inkml:context>
    <inkml:brush xml:id="br0">
      <inkml:brushProperty name="width" value="0.05" units="cm"/>
      <inkml:brushProperty name="height" value="0.05" units="cm"/>
    </inkml:brush>
  </inkml:definitions>
  <inkml:trace contextRef="#ctx0" brushRef="#br0">1 1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2T16:44:14.701"/>
    </inkml:context>
    <inkml:brush xml:id="br0">
      <inkml:brushProperty name="width" value="0.05" units="cm"/>
      <inkml:brushProperty name="height" value="0.05" units="cm"/>
    </inkml:brush>
  </inkml:definitions>
  <inkml:trace contextRef="#ctx0" brushRef="#br0">1 0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2T16:44:15.069"/>
    </inkml:context>
    <inkml:brush xml:id="br0">
      <inkml:brushProperty name="width" value="0.05" units="cm"/>
      <inkml:brushProperty name="height" value="0.05" units="cm"/>
    </inkml:brush>
  </inkml:definitions>
  <inkml:trace contextRef="#ctx0" brushRef="#br0">1 0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2T16:44:21.753"/>
    </inkml:context>
    <inkml:brush xml:id="br0">
      <inkml:brushProperty name="width" value="0.05" units="cm"/>
      <inkml:brushProperty name="height" value="0.05" units="cm"/>
    </inkml:brush>
  </inkml:definitions>
  <inkml:trace contextRef="#ctx0" brushRef="#br0">1 0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2T16:44:24.763"/>
    </inkml:context>
    <inkml:brush xml:id="br0">
      <inkml:brushProperty name="width" value="0.05" units="cm"/>
      <inkml:brushProperty name="height" value="0.05" units="cm"/>
    </inkml:brush>
  </inkml:definitions>
  <inkml:trace contextRef="#ctx0" brushRef="#br0">1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4/29/2022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8" Type="http://schemas.openxmlformats.org/officeDocument/2006/relationships/customXml" Target="../ink/ink7.xml"/><Relationship Id="rId13" Type="http://schemas.openxmlformats.org/officeDocument/2006/relationships/customXml" Target="../ink/ink12.xml"/><Relationship Id="rId18" Type="http://schemas.openxmlformats.org/officeDocument/2006/relationships/customXml" Target="../ink/ink16.xml"/><Relationship Id="rId3" Type="http://schemas.openxmlformats.org/officeDocument/2006/relationships/image" Target="../media/image3.png"/><Relationship Id="rId7" Type="http://schemas.openxmlformats.org/officeDocument/2006/relationships/customXml" Target="../ink/ink6.xml"/><Relationship Id="rId12" Type="http://schemas.openxmlformats.org/officeDocument/2006/relationships/customXml" Target="../ink/ink11.xml"/><Relationship Id="rId17" Type="http://schemas.openxmlformats.org/officeDocument/2006/relationships/image" Target="../media/image6.png"/><Relationship Id="rId2" Type="http://schemas.openxmlformats.org/officeDocument/2006/relationships/customXml" Target="../ink/ink2.xml"/><Relationship Id="rId16" Type="http://schemas.openxmlformats.org/officeDocument/2006/relationships/customXml" Target="../ink/ink15.xml"/><Relationship Id="rId1" Type="http://schemas.openxmlformats.org/officeDocument/2006/relationships/slideLayout" Target="../slideLayouts/slideLayout16.xml"/><Relationship Id="rId6" Type="http://schemas.openxmlformats.org/officeDocument/2006/relationships/customXml" Target="../ink/ink5.xml"/><Relationship Id="rId11" Type="http://schemas.openxmlformats.org/officeDocument/2006/relationships/customXml" Target="../ink/ink10.xml"/><Relationship Id="rId5" Type="http://schemas.openxmlformats.org/officeDocument/2006/relationships/customXml" Target="../ink/ink4.xml"/><Relationship Id="rId15" Type="http://schemas.openxmlformats.org/officeDocument/2006/relationships/customXml" Target="../ink/ink14.xml"/><Relationship Id="rId10" Type="http://schemas.openxmlformats.org/officeDocument/2006/relationships/customXml" Target="../ink/ink9.xml"/><Relationship Id="rId4" Type="http://schemas.openxmlformats.org/officeDocument/2006/relationships/customXml" Target="../ink/ink3.xml"/><Relationship Id="rId9" Type="http://schemas.openxmlformats.org/officeDocument/2006/relationships/customXml" Target="../ink/ink8.xml"/><Relationship Id="rId14" Type="http://schemas.openxmlformats.org/officeDocument/2006/relationships/customXml" Target="../ink/ink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customXml" Target="../ink/ink1.xml"/><Relationship Id="rId1" Type="http://schemas.openxmlformats.org/officeDocument/2006/relationships/slideLayout" Target="../slideLayouts/slideLayout13.xml"/><Relationship Id="rId5" Type="http://schemas.openxmlformats.org/officeDocument/2006/relationships/image" Target="../media/image1.jpe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937E7-C6ED-4EB1-9FD6-165187101683}"/>
              </a:ext>
            </a:extLst>
          </p:cNvPr>
          <p:cNvSpPr>
            <a:spLocks noGrp="1"/>
          </p:cNvSpPr>
          <p:nvPr>
            <p:ph type="ctrTitle"/>
          </p:nvPr>
        </p:nvSpPr>
        <p:spPr>
          <a:xfrm>
            <a:off x="1323390" y="318283"/>
            <a:ext cx="9545215" cy="2735053"/>
          </a:xfrm>
        </p:spPr>
        <p:txBody>
          <a:bodyPr>
            <a:normAutofit fontScale="90000"/>
          </a:bodyPr>
          <a:lstStyle/>
          <a:p>
            <a:pPr algn="ctr" eaLnBrk="1" fontAlgn="auto" hangingPunct="1">
              <a:spcBef>
                <a:spcPts val="0"/>
              </a:spcBef>
              <a:spcAft>
                <a:spcPts val="0"/>
              </a:spcAft>
              <a:defRPr/>
            </a:pPr>
            <a:r>
              <a:rPr lang="en-US" sz="4800" b="1" spc="-50" dirty="0">
                <a:solidFill>
                  <a:schemeClr val="bg1">
                    <a:lumMod val="95000"/>
                    <a:lumOff val="5000"/>
                  </a:schemeClr>
                </a:solidFill>
                <a:latin typeface="Algerian" panose="04020705040A02060702" pitchFamily="82" charset="0"/>
              </a:rPr>
              <a:t>EEE 2004 – Measurement and Instrumentation</a:t>
            </a:r>
            <a:br>
              <a:rPr lang="en-US" sz="4800" b="1" spc="-50" dirty="0">
                <a:solidFill>
                  <a:schemeClr val="bg1">
                    <a:lumMod val="95000"/>
                    <a:lumOff val="5000"/>
                  </a:schemeClr>
                </a:solidFill>
                <a:latin typeface="Algerian" panose="04020705040A02060702" pitchFamily="82" charset="0"/>
              </a:rPr>
            </a:br>
            <a:r>
              <a:rPr lang="en-US" sz="4800" b="1" spc="-50" dirty="0">
                <a:solidFill>
                  <a:schemeClr val="bg1">
                    <a:lumMod val="95000"/>
                    <a:lumOff val="5000"/>
                  </a:schemeClr>
                </a:solidFill>
                <a:latin typeface="Algerian" panose="04020705040A02060702" pitchFamily="82" charset="0"/>
              </a:rPr>
              <a:t>FINAL  PROJECT REVIEW </a:t>
            </a:r>
            <a:br>
              <a:rPr lang="en-US" sz="4800" b="1" spc="-50" dirty="0">
                <a:latin typeface="Algerian" panose="04020705040A02060702" pitchFamily="82" charset="0"/>
              </a:rPr>
            </a:br>
            <a:endParaRPr lang="en-IN" dirty="0">
              <a:latin typeface="Algerian" panose="04020705040A02060702" pitchFamily="82" charset="0"/>
            </a:endParaRPr>
          </a:p>
        </p:txBody>
      </p:sp>
      <p:sp>
        <p:nvSpPr>
          <p:cNvPr id="3" name="TextBox 2">
            <a:extLst>
              <a:ext uri="{FF2B5EF4-FFF2-40B4-BE49-F238E27FC236}">
                <a16:creationId xmlns:a16="http://schemas.microsoft.com/office/drawing/2014/main" id="{92E286F6-EEEC-494B-AB57-019485989D1B}"/>
              </a:ext>
            </a:extLst>
          </p:cNvPr>
          <p:cNvSpPr txBox="1"/>
          <p:nvPr/>
        </p:nvSpPr>
        <p:spPr>
          <a:xfrm>
            <a:off x="356665" y="2417049"/>
            <a:ext cx="11835335" cy="800219"/>
          </a:xfrm>
          <a:prstGeom prst="rect">
            <a:avLst/>
          </a:prstGeom>
          <a:noFill/>
        </p:spPr>
        <p:txBody>
          <a:bodyPr wrap="square" rtlCol="0">
            <a:spAutoFit/>
          </a:bodyPr>
          <a:lstStyle/>
          <a:p>
            <a:pPr algn="ctr"/>
            <a:r>
              <a:rPr lang="en-US" sz="2800" b="1" i="0" dirty="0">
                <a:solidFill>
                  <a:schemeClr val="bg1"/>
                </a:solidFill>
                <a:effectLst/>
                <a:latin typeface="Algerian" panose="04020705040A02060702" pitchFamily="82" charset="0"/>
              </a:rPr>
              <a:t>PROJECT TOPIC : IOT based air quality index monitoring</a:t>
            </a:r>
          </a:p>
          <a:p>
            <a:pPr algn="ctr"/>
            <a:endParaRPr lang="en-IN" dirty="0"/>
          </a:p>
        </p:txBody>
      </p:sp>
      <p:sp>
        <p:nvSpPr>
          <p:cNvPr id="4" name="Subtitle 2">
            <a:extLst>
              <a:ext uri="{FF2B5EF4-FFF2-40B4-BE49-F238E27FC236}">
                <a16:creationId xmlns:a16="http://schemas.microsoft.com/office/drawing/2014/main" id="{E27BE146-846D-41BC-939A-623C272CBA26}"/>
              </a:ext>
            </a:extLst>
          </p:cNvPr>
          <p:cNvSpPr>
            <a:spLocks noGrp="1"/>
          </p:cNvSpPr>
          <p:nvPr>
            <p:ph type="subTitle" idx="1"/>
          </p:nvPr>
        </p:nvSpPr>
        <p:spPr>
          <a:xfrm>
            <a:off x="3599448" y="3475530"/>
            <a:ext cx="4598652" cy="1840504"/>
          </a:xfrm>
        </p:spPr>
        <p:txBody>
          <a:bodyPr>
            <a:normAutofit fontScale="25000" lnSpcReduction="20000"/>
          </a:bodyPr>
          <a:lstStyle/>
          <a:p>
            <a:pPr algn="ctr"/>
            <a:r>
              <a:rPr lang="en-US" sz="7200" b="1" dirty="0">
                <a:solidFill>
                  <a:schemeClr val="bg1">
                    <a:lumMod val="95000"/>
                    <a:lumOff val="5000"/>
                  </a:schemeClr>
                </a:solidFill>
                <a:latin typeface="Algerian" panose="04020705040A02060702" pitchFamily="82" charset="0"/>
              </a:rPr>
              <a:t>TEAM MEMBERS:                                        </a:t>
            </a:r>
          </a:p>
          <a:p>
            <a:pPr algn="ctr"/>
            <a:r>
              <a:rPr lang="en-US" sz="7200" b="1" dirty="0">
                <a:solidFill>
                  <a:schemeClr val="bg1">
                    <a:lumMod val="95000"/>
                    <a:lumOff val="5000"/>
                  </a:schemeClr>
                </a:solidFill>
                <a:latin typeface="Algerian" panose="04020705040A02060702" pitchFamily="82" charset="0"/>
              </a:rPr>
              <a:t>SHREYA BISWAS:20BEI0072</a:t>
            </a:r>
          </a:p>
          <a:p>
            <a:pPr algn="ctr"/>
            <a:r>
              <a:rPr lang="en-US" sz="7200" b="1" dirty="0">
                <a:solidFill>
                  <a:schemeClr val="bg1">
                    <a:lumMod val="95000"/>
                    <a:lumOff val="5000"/>
                  </a:schemeClr>
                </a:solidFill>
                <a:latin typeface="Algerian" panose="04020705040A02060702" pitchFamily="82" charset="0"/>
              </a:rPr>
              <a:t>PRATIK JAIN:20BEI0091</a:t>
            </a:r>
          </a:p>
          <a:p>
            <a:pPr algn="ctr"/>
            <a:r>
              <a:rPr lang="en-US" sz="7200" b="1" dirty="0">
                <a:solidFill>
                  <a:schemeClr val="bg1">
                    <a:lumMod val="95000"/>
                    <a:lumOff val="5000"/>
                  </a:schemeClr>
                </a:solidFill>
                <a:latin typeface="Algerian" panose="04020705040A02060702" pitchFamily="82" charset="0"/>
              </a:rPr>
              <a:t>PULKIT SARAF:20BEI0092</a:t>
            </a:r>
          </a:p>
          <a:p>
            <a:pPr algn="ctr" eaLnBrk="1" fontAlgn="auto" hangingPunct="1">
              <a:spcBef>
                <a:spcPts val="0"/>
              </a:spcBef>
              <a:spcAft>
                <a:spcPts val="1470"/>
              </a:spcAft>
              <a:defRPr/>
            </a:pPr>
            <a:endParaRPr lang="en-US" sz="7200" b="1" dirty="0">
              <a:solidFill>
                <a:schemeClr val="bg1">
                  <a:lumMod val="95000"/>
                  <a:lumOff val="5000"/>
                </a:schemeClr>
              </a:solidFill>
              <a:latin typeface="Algerian" panose="04020705040A02060702" pitchFamily="82" charset="0"/>
            </a:endParaRPr>
          </a:p>
          <a:p>
            <a:pPr algn="ctr" eaLnBrk="1" fontAlgn="auto" hangingPunct="1">
              <a:spcBef>
                <a:spcPts val="0"/>
              </a:spcBef>
              <a:spcAft>
                <a:spcPts val="1470"/>
              </a:spcAft>
              <a:defRPr/>
            </a:pPr>
            <a:r>
              <a:rPr lang="en-US" sz="7200" b="1" dirty="0">
                <a:solidFill>
                  <a:schemeClr val="bg1">
                    <a:lumMod val="95000"/>
                    <a:lumOff val="5000"/>
                  </a:schemeClr>
                </a:solidFill>
                <a:latin typeface="Algerian" panose="04020705040A02060702" pitchFamily="82" charset="0"/>
              </a:rPr>
              <a:t>Faculty Guide :</a:t>
            </a:r>
          </a:p>
          <a:p>
            <a:pPr algn="ctr" eaLnBrk="1" fontAlgn="auto" hangingPunct="1">
              <a:spcBef>
                <a:spcPts val="0"/>
              </a:spcBef>
              <a:spcAft>
                <a:spcPts val="1470"/>
              </a:spcAft>
              <a:defRPr/>
            </a:pPr>
            <a:r>
              <a:rPr lang="en-US" sz="7200" b="1" dirty="0">
                <a:solidFill>
                  <a:schemeClr val="bg1">
                    <a:lumMod val="95000"/>
                    <a:lumOff val="5000"/>
                  </a:schemeClr>
                </a:solidFill>
                <a:latin typeface="Algerian" panose="04020705040A02060702" pitchFamily="82" charset="0"/>
              </a:rPr>
              <a:t>Dr. p.Arulmozhivarman</a:t>
            </a:r>
          </a:p>
          <a:p>
            <a:pPr algn="ctr" eaLnBrk="1" fontAlgn="auto" hangingPunct="1">
              <a:spcBef>
                <a:spcPts val="0"/>
              </a:spcBef>
              <a:spcAft>
                <a:spcPts val="1470"/>
              </a:spcAft>
              <a:defRPr/>
            </a:pPr>
            <a:endParaRPr lang="en-US" sz="2000" b="1" dirty="0">
              <a:solidFill>
                <a:schemeClr val="bg1">
                  <a:lumMod val="95000"/>
                  <a:lumOff val="5000"/>
                </a:schemeClr>
              </a:solidFill>
              <a:latin typeface="Algerian" panose="04020705040A02060702" pitchFamily="82" charset="0"/>
            </a:endParaRPr>
          </a:p>
          <a:p>
            <a:pPr algn="ctr"/>
            <a:endParaRPr lang="en-US" b="1" dirty="0">
              <a:solidFill>
                <a:schemeClr val="bg1">
                  <a:lumMod val="95000"/>
                  <a:lumOff val="5000"/>
                </a:schemeClr>
              </a:solidFill>
              <a:latin typeface="Algerian" panose="04020705040A02060702" pitchFamily="82" charset="0"/>
            </a:endParaRPr>
          </a:p>
          <a:p>
            <a:pPr algn="ctr"/>
            <a:endParaRPr lang="en-US" b="1" dirty="0">
              <a:solidFill>
                <a:schemeClr val="bg1">
                  <a:lumMod val="95000"/>
                  <a:lumOff val="5000"/>
                </a:schemeClr>
              </a:solidFill>
              <a:latin typeface="Algerian" panose="04020705040A02060702" pitchFamily="82" charset="0"/>
            </a:endParaRPr>
          </a:p>
          <a:p>
            <a:pPr algn="ctr"/>
            <a:endParaRPr lang="en-IN" b="1" dirty="0">
              <a:solidFill>
                <a:schemeClr val="bg1">
                  <a:lumMod val="95000"/>
                  <a:lumOff val="5000"/>
                </a:schemeClr>
              </a:solidFill>
              <a:latin typeface="Algerian" panose="04020705040A02060702" pitchFamily="82" charset="0"/>
            </a:endParaRP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D348C1C-BBE3-4591-AAC5-020CD677A5B0}"/>
              </a:ext>
            </a:extLst>
          </p:cNvPr>
          <p:cNvSpPr>
            <a:spLocks noGrp="1"/>
          </p:cNvSpPr>
          <p:nvPr>
            <p:ph type="sldNum" sz="quarter" idx="12"/>
          </p:nvPr>
        </p:nvSpPr>
        <p:spPr/>
        <p:txBody>
          <a:bodyPr/>
          <a:lstStyle/>
          <a:p>
            <a:fld id="{C263D6C4-4840-40CC-AC84-17E24B3B7BDE}" type="slidenum">
              <a:rPr lang="en-US" noProof="0" smtClean="0"/>
              <a:pPr/>
              <a:t>10</a:t>
            </a:fld>
            <a:endParaRPr lang="en-US" noProof="0" dirty="0"/>
          </a:p>
        </p:txBody>
      </p:sp>
      <p:sp>
        <p:nvSpPr>
          <p:cNvPr id="4" name="TextBox 3">
            <a:extLst>
              <a:ext uri="{FF2B5EF4-FFF2-40B4-BE49-F238E27FC236}">
                <a16:creationId xmlns:a16="http://schemas.microsoft.com/office/drawing/2014/main" id="{4000B923-2753-4358-9320-57D27750ED95}"/>
              </a:ext>
            </a:extLst>
          </p:cNvPr>
          <p:cNvSpPr txBox="1"/>
          <p:nvPr/>
        </p:nvSpPr>
        <p:spPr>
          <a:xfrm>
            <a:off x="1497107" y="384591"/>
            <a:ext cx="9619128" cy="584775"/>
          </a:xfrm>
          <a:prstGeom prst="rect">
            <a:avLst/>
          </a:prstGeom>
          <a:noFill/>
        </p:spPr>
        <p:txBody>
          <a:bodyPr wrap="square">
            <a:spAutoFit/>
          </a:bodyPr>
          <a:lstStyle/>
          <a:p>
            <a:r>
              <a:rPr lang="en-IN" altLang="en-US" sz="3200" b="1" dirty="0">
                <a:solidFill>
                  <a:schemeClr val="bg1">
                    <a:lumMod val="95000"/>
                    <a:lumOff val="5000"/>
                  </a:schemeClr>
                </a:solidFill>
                <a:latin typeface="Algerian" panose="04020705040A02060702" pitchFamily="82" charset="0"/>
              </a:rPr>
              <a:t>LESSONS LEARNED &amp; SCOPE FOR IMPROVEMENT </a:t>
            </a:r>
            <a:endParaRPr lang="en-IN" sz="3200" dirty="0"/>
          </a:p>
        </p:txBody>
      </p:sp>
      <p:sp>
        <p:nvSpPr>
          <p:cNvPr id="6" name="TextBox 5">
            <a:extLst>
              <a:ext uri="{FF2B5EF4-FFF2-40B4-BE49-F238E27FC236}">
                <a16:creationId xmlns:a16="http://schemas.microsoft.com/office/drawing/2014/main" id="{93A2201A-91A7-4BB1-9AA2-B9D80E6BC38F}"/>
              </a:ext>
            </a:extLst>
          </p:cNvPr>
          <p:cNvSpPr txBox="1"/>
          <p:nvPr/>
        </p:nvSpPr>
        <p:spPr>
          <a:xfrm>
            <a:off x="2897095" y="1859339"/>
            <a:ext cx="6212541" cy="3970318"/>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Implementation of Arduino code into the project helped us know more about the features and wide reach of this electronics platform .</a:t>
            </a:r>
          </a:p>
          <a:p>
            <a:pPr marL="285750" indent="-285750">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Addition of </a:t>
            </a:r>
            <a:r>
              <a:rPr lang="en-IN" sz="1800" dirty="0">
                <a:solidFill>
                  <a:schemeClr val="bg1">
                    <a:lumMod val="95000"/>
                    <a:lumOff val="5000"/>
                  </a:schemeClr>
                </a:solidFill>
                <a:latin typeface="Times New Roman" panose="02020603050405020304" pitchFamily="18" charset="0"/>
                <a:cs typeface="Times New Roman" panose="02020603050405020304" pitchFamily="18" charset="0"/>
              </a:rPr>
              <a:t>ESP8266 would be a step forward in improvement of the project as it can store the data which can be used in the future.</a:t>
            </a:r>
          </a:p>
          <a:p>
            <a:endParaRPr lang="en-IN" sz="1800" dirty="0">
              <a:solidFill>
                <a:schemeClr val="bg1">
                  <a:lumMod val="95000"/>
                  <a:lumOff val="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solidFill>
                  <a:schemeClr val="bg1">
                    <a:lumMod val="95000"/>
                    <a:lumOff val="5000"/>
                  </a:schemeClr>
                </a:solidFill>
                <a:latin typeface="Times New Roman" panose="02020603050405020304" pitchFamily="18" charset="0"/>
                <a:cs typeface="Times New Roman" panose="02020603050405020304" pitchFamily="18" charset="0"/>
              </a:rPr>
              <a:t>Implementing the model in the large scale so that it is available for common people.</a:t>
            </a:r>
          </a:p>
          <a:p>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The project has many scopes of improvement which involves</a:t>
            </a:r>
          </a:p>
          <a:p>
            <a:r>
              <a:rPr lang="en-US" dirty="0">
                <a:solidFill>
                  <a:schemeClr val="bg1"/>
                </a:solidFill>
                <a:latin typeface="Times New Roman" panose="02020603050405020304" pitchFamily="18" charset="0"/>
                <a:cs typeface="Times New Roman" panose="02020603050405020304" pitchFamily="18" charset="0"/>
              </a:rPr>
              <a:t>     wide and deep research. </a:t>
            </a:r>
          </a:p>
          <a:p>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6151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
        <p:nvSpPr>
          <p:cNvPr id="41" name="TextBox 40">
            <a:extLst>
              <a:ext uri="{FF2B5EF4-FFF2-40B4-BE49-F238E27FC236}">
                <a16:creationId xmlns:a16="http://schemas.microsoft.com/office/drawing/2014/main" id="{71682761-1809-414D-A7F6-5CBC493AD5B0}"/>
              </a:ext>
            </a:extLst>
          </p:cNvPr>
          <p:cNvSpPr txBox="1"/>
          <p:nvPr/>
        </p:nvSpPr>
        <p:spPr>
          <a:xfrm>
            <a:off x="3335087" y="639101"/>
            <a:ext cx="6094520" cy="584775"/>
          </a:xfrm>
          <a:prstGeom prst="rect">
            <a:avLst/>
          </a:prstGeom>
          <a:noFill/>
        </p:spPr>
        <p:txBody>
          <a:bodyPr wrap="square">
            <a:spAutoFit/>
          </a:bodyPr>
          <a:lstStyle/>
          <a:p>
            <a:r>
              <a:rPr lang="en-IN" altLang="en-US" sz="3200" b="1" dirty="0">
                <a:solidFill>
                  <a:schemeClr val="bg1">
                    <a:lumMod val="95000"/>
                    <a:lumOff val="5000"/>
                  </a:schemeClr>
                </a:solidFill>
                <a:latin typeface="Algerian" panose="04020705040A02060702" pitchFamily="82" charset="0"/>
              </a:rPr>
              <a:t>Standards Adopted</a:t>
            </a:r>
          </a:p>
        </p:txBody>
      </p:sp>
      <p:sp>
        <p:nvSpPr>
          <p:cNvPr id="42" name="TextBox 41">
            <a:extLst>
              <a:ext uri="{FF2B5EF4-FFF2-40B4-BE49-F238E27FC236}">
                <a16:creationId xmlns:a16="http://schemas.microsoft.com/office/drawing/2014/main" id="{7F5A26E5-DA62-4D93-93A6-FC313F835068}"/>
              </a:ext>
            </a:extLst>
          </p:cNvPr>
          <p:cNvSpPr txBox="1"/>
          <p:nvPr/>
        </p:nvSpPr>
        <p:spPr>
          <a:xfrm>
            <a:off x="2057136" y="1705289"/>
            <a:ext cx="7444188" cy="1323439"/>
          </a:xfrm>
          <a:prstGeom prst="rect">
            <a:avLst/>
          </a:prstGeom>
          <a:noFill/>
        </p:spPr>
        <p:txBody>
          <a:bodyPr wrap="square" rtlCol="0">
            <a:spAutoFit/>
          </a:bodyPr>
          <a:lstStyle/>
          <a:p>
            <a:pPr marL="457200" indent="-457200">
              <a:buFont typeface="+mj-lt"/>
              <a:buAutoNum type="arabicPeriod"/>
            </a:pPr>
            <a:r>
              <a:rPr lang="en-US" sz="2000" dirty="0">
                <a:solidFill>
                  <a:schemeClr val="bg1"/>
                </a:solidFill>
                <a:latin typeface="Times New Roman" panose="02020603050405020304" pitchFamily="18" charset="0"/>
                <a:cs typeface="Times New Roman" panose="02020603050405020304" pitchFamily="18" charset="0"/>
              </a:rPr>
              <a:t>I</a:t>
            </a:r>
            <a:r>
              <a:rPr lang="en-IN" sz="2000" dirty="0">
                <a:solidFill>
                  <a:schemeClr val="bg1"/>
                </a:solidFill>
                <a:latin typeface="Times New Roman" panose="02020603050405020304" pitchFamily="18" charset="0"/>
                <a:cs typeface="Times New Roman" panose="02020603050405020304" pitchFamily="18" charset="0"/>
              </a:rPr>
              <a:t>EEE P2413 Standard.</a:t>
            </a:r>
          </a:p>
          <a:p>
            <a:endParaRPr lang="en-US" sz="2000" b="0" i="0" dirty="0">
              <a:solidFill>
                <a:schemeClr val="bg1"/>
              </a:solidFill>
              <a:effectLst/>
              <a:latin typeface="Times New Roman" panose="02020603050405020304" pitchFamily="18" charset="0"/>
              <a:cs typeface="Times New Roman" panose="02020603050405020304" pitchFamily="18" charset="0"/>
            </a:endParaRPr>
          </a:p>
          <a:p>
            <a:r>
              <a:rPr lang="en-US" sz="2000" b="0" i="0" dirty="0">
                <a:solidFill>
                  <a:schemeClr val="bg1"/>
                </a:solidFill>
                <a:effectLst/>
                <a:latin typeface="Times New Roman" panose="02020603050405020304" pitchFamily="18" charset="0"/>
                <a:cs typeface="Times New Roman" panose="02020603050405020304" pitchFamily="18" charset="0"/>
              </a:rPr>
              <a:t>2.    Every safety-related hardware component and part used within the      scope of </a:t>
            </a:r>
            <a:r>
              <a:rPr lang="en-US" sz="2000" b="1" i="0" dirty="0">
                <a:solidFill>
                  <a:schemeClr val="bg1"/>
                </a:solidFill>
                <a:effectLst/>
                <a:latin typeface="Times New Roman" panose="02020603050405020304" pitchFamily="18" charset="0"/>
                <a:cs typeface="Times New Roman" panose="02020603050405020304" pitchFamily="18" charset="0"/>
              </a:rPr>
              <a:t>ISO 26262</a:t>
            </a:r>
            <a:r>
              <a:rPr lang="en-US" sz="2000" b="0" i="0" dirty="0">
                <a:solidFill>
                  <a:schemeClr val="bg1"/>
                </a:solidFill>
                <a:effectLst/>
                <a:latin typeface="Times New Roman" panose="02020603050405020304" pitchFamily="18" charset="0"/>
                <a:cs typeface="Times New Roman" panose="02020603050405020304" pitchFamily="18" charset="0"/>
              </a:rPr>
              <a:t> is subject to standard qualification. </a:t>
            </a: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5FF7001-CB94-4877-B8C9-81483CF1DAC0}"/>
              </a:ext>
            </a:extLst>
          </p:cNvPr>
          <p:cNvSpPr>
            <a:spLocks noGrp="1"/>
          </p:cNvSpPr>
          <p:nvPr>
            <p:ph type="sldNum" sz="quarter" idx="12"/>
          </p:nvPr>
        </p:nvSpPr>
        <p:spPr/>
        <p:txBody>
          <a:bodyPr/>
          <a:lstStyle/>
          <a:p>
            <a:fld id="{C263D6C4-4840-40CC-AC84-17E24B3B7BDE}" type="slidenum">
              <a:rPr lang="en-US" noProof="0" smtClean="0"/>
              <a:pPr/>
              <a:t>12</a:t>
            </a:fld>
            <a:endParaRPr lang="en-US" noProof="0" dirty="0"/>
          </a:p>
        </p:txBody>
      </p:sp>
      <p:sp>
        <p:nvSpPr>
          <p:cNvPr id="4" name="TextBox 3">
            <a:extLst>
              <a:ext uri="{FF2B5EF4-FFF2-40B4-BE49-F238E27FC236}">
                <a16:creationId xmlns:a16="http://schemas.microsoft.com/office/drawing/2014/main" id="{B1E8761A-F45E-4F40-8A2E-5BEC15B30618}"/>
              </a:ext>
            </a:extLst>
          </p:cNvPr>
          <p:cNvSpPr txBox="1"/>
          <p:nvPr/>
        </p:nvSpPr>
        <p:spPr>
          <a:xfrm>
            <a:off x="4586751" y="454965"/>
            <a:ext cx="6096000" cy="646331"/>
          </a:xfrm>
          <a:prstGeom prst="rect">
            <a:avLst/>
          </a:prstGeom>
          <a:noFill/>
        </p:spPr>
        <p:txBody>
          <a:bodyPr wrap="square">
            <a:spAutoFit/>
          </a:bodyPr>
          <a:lstStyle/>
          <a:p>
            <a:r>
              <a:rPr lang="en-US" sz="3600" b="1" spc="-50" dirty="0">
                <a:solidFill>
                  <a:schemeClr val="bg1">
                    <a:lumMod val="95000"/>
                    <a:lumOff val="5000"/>
                  </a:schemeClr>
                </a:solidFill>
                <a:latin typeface="Algerian" panose="04020705040A02060702" pitchFamily="82" charset="0"/>
              </a:rPr>
              <a:t>TIMELINE</a:t>
            </a:r>
            <a:endParaRPr lang="en-IN" sz="3600" dirty="0"/>
          </a:p>
        </p:txBody>
      </p:sp>
      <p:sp>
        <p:nvSpPr>
          <p:cNvPr id="5" name="Rectangle 4">
            <a:extLst>
              <a:ext uri="{FF2B5EF4-FFF2-40B4-BE49-F238E27FC236}">
                <a16:creationId xmlns:a16="http://schemas.microsoft.com/office/drawing/2014/main" id="{77EFE0DC-02CA-4FFA-BF89-2A2B99C535DD}"/>
              </a:ext>
            </a:extLst>
          </p:cNvPr>
          <p:cNvSpPr/>
          <p:nvPr/>
        </p:nvSpPr>
        <p:spPr>
          <a:xfrm>
            <a:off x="1221810" y="2438237"/>
            <a:ext cx="1781365" cy="8545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solidFill>
                  <a:schemeClr val="tx1">
                    <a:lumMod val="95000"/>
                    <a:lumOff val="5000"/>
                  </a:schemeClr>
                </a:solidFill>
              </a:rPr>
              <a:t>JANUARY</a:t>
            </a:r>
            <a:endParaRPr lang="en-IN" sz="1200" dirty="0">
              <a:solidFill>
                <a:schemeClr val="tx1">
                  <a:lumMod val="95000"/>
                  <a:lumOff val="5000"/>
                </a:schemeClr>
              </a:solidFill>
            </a:endParaRPr>
          </a:p>
        </p:txBody>
      </p:sp>
      <p:sp>
        <p:nvSpPr>
          <p:cNvPr id="6" name="Rectangle 5">
            <a:extLst>
              <a:ext uri="{FF2B5EF4-FFF2-40B4-BE49-F238E27FC236}">
                <a16:creationId xmlns:a16="http://schemas.microsoft.com/office/drawing/2014/main" id="{EF0DC580-830F-42D7-B0F9-BD5221947277}"/>
              </a:ext>
            </a:extLst>
          </p:cNvPr>
          <p:cNvSpPr/>
          <p:nvPr/>
        </p:nvSpPr>
        <p:spPr>
          <a:xfrm>
            <a:off x="3805887" y="2438237"/>
            <a:ext cx="1709647" cy="8545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solidFill>
                  <a:schemeClr val="tx1">
                    <a:lumMod val="95000"/>
                    <a:lumOff val="5000"/>
                  </a:schemeClr>
                </a:solidFill>
              </a:rPr>
              <a:t>FEBRUARY</a:t>
            </a:r>
            <a:endParaRPr lang="en-IN" sz="1200" dirty="0">
              <a:solidFill>
                <a:schemeClr val="tx1">
                  <a:lumMod val="95000"/>
                  <a:lumOff val="5000"/>
                </a:schemeClr>
              </a:solidFill>
            </a:endParaRPr>
          </a:p>
        </p:txBody>
      </p:sp>
      <p:sp>
        <p:nvSpPr>
          <p:cNvPr id="7" name="Rectangle 6">
            <a:extLst>
              <a:ext uri="{FF2B5EF4-FFF2-40B4-BE49-F238E27FC236}">
                <a16:creationId xmlns:a16="http://schemas.microsoft.com/office/drawing/2014/main" id="{2952C0DF-AAF9-43E1-A2DB-466F8FD380FB}"/>
              </a:ext>
            </a:extLst>
          </p:cNvPr>
          <p:cNvSpPr/>
          <p:nvPr/>
        </p:nvSpPr>
        <p:spPr>
          <a:xfrm>
            <a:off x="6318246" y="2452951"/>
            <a:ext cx="1507942" cy="8397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solidFill>
                  <a:schemeClr val="tx1">
                    <a:lumMod val="95000"/>
                    <a:lumOff val="5000"/>
                  </a:schemeClr>
                </a:solidFill>
              </a:rPr>
              <a:t>MARCH</a:t>
            </a:r>
            <a:endParaRPr lang="en-IN" sz="1200" dirty="0">
              <a:solidFill>
                <a:schemeClr val="tx1">
                  <a:lumMod val="95000"/>
                  <a:lumOff val="5000"/>
                </a:schemeClr>
              </a:solidFill>
            </a:endParaRPr>
          </a:p>
        </p:txBody>
      </p:sp>
      <p:sp>
        <p:nvSpPr>
          <p:cNvPr id="8" name="Rectangle 7">
            <a:extLst>
              <a:ext uri="{FF2B5EF4-FFF2-40B4-BE49-F238E27FC236}">
                <a16:creationId xmlns:a16="http://schemas.microsoft.com/office/drawing/2014/main" id="{BDCF5924-0DDE-4C65-8149-C5E00E2BFFE6}"/>
              </a:ext>
            </a:extLst>
          </p:cNvPr>
          <p:cNvSpPr/>
          <p:nvPr/>
        </p:nvSpPr>
        <p:spPr>
          <a:xfrm>
            <a:off x="8390068" y="2445699"/>
            <a:ext cx="1593522" cy="8397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solidFill>
                  <a:schemeClr val="tx1"/>
                </a:solidFill>
              </a:rPr>
              <a:t>APRIL</a:t>
            </a:r>
            <a:endParaRPr lang="en-IN" sz="1200" dirty="0">
              <a:solidFill>
                <a:schemeClr val="tx1"/>
              </a:solidFill>
            </a:endParaRPr>
          </a:p>
        </p:txBody>
      </p:sp>
      <p:cxnSp>
        <p:nvCxnSpPr>
          <p:cNvPr id="10" name="Straight Arrow Connector 9">
            <a:extLst>
              <a:ext uri="{FF2B5EF4-FFF2-40B4-BE49-F238E27FC236}">
                <a16:creationId xmlns:a16="http://schemas.microsoft.com/office/drawing/2014/main" id="{D8E9F2A6-5A20-464A-A854-C59B98172199}"/>
              </a:ext>
            </a:extLst>
          </p:cNvPr>
          <p:cNvCxnSpPr>
            <a:stCxn id="5" idx="3"/>
          </p:cNvCxnSpPr>
          <p:nvPr/>
        </p:nvCxnSpPr>
        <p:spPr>
          <a:xfrm>
            <a:off x="3003175" y="2865488"/>
            <a:ext cx="730625" cy="7357"/>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Arrow Connector 11">
            <a:extLst>
              <a:ext uri="{FF2B5EF4-FFF2-40B4-BE49-F238E27FC236}">
                <a16:creationId xmlns:a16="http://schemas.microsoft.com/office/drawing/2014/main" id="{17099097-32D5-4108-AB08-13E2FAA30B52}"/>
              </a:ext>
            </a:extLst>
          </p:cNvPr>
          <p:cNvCxnSpPr>
            <a:stCxn id="6" idx="3"/>
            <a:endCxn id="7" idx="1"/>
          </p:cNvCxnSpPr>
          <p:nvPr/>
        </p:nvCxnSpPr>
        <p:spPr>
          <a:xfrm>
            <a:off x="5515534" y="2865488"/>
            <a:ext cx="802712" cy="7357"/>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Straight Arrow Connector 13">
            <a:extLst>
              <a:ext uri="{FF2B5EF4-FFF2-40B4-BE49-F238E27FC236}">
                <a16:creationId xmlns:a16="http://schemas.microsoft.com/office/drawing/2014/main" id="{423DCDD4-EB41-4A77-8672-1CD2C7373A89}"/>
              </a:ext>
            </a:extLst>
          </p:cNvPr>
          <p:cNvCxnSpPr>
            <a:stCxn id="7" idx="3"/>
            <a:endCxn id="8" idx="1"/>
          </p:cNvCxnSpPr>
          <p:nvPr/>
        </p:nvCxnSpPr>
        <p:spPr>
          <a:xfrm flipV="1">
            <a:off x="7826188" y="2865594"/>
            <a:ext cx="563880" cy="7251"/>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371299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51C0E5E-E5AF-4F47-8B72-72F96D24B647}"/>
              </a:ext>
            </a:extLst>
          </p:cNvPr>
          <p:cNvSpPr>
            <a:spLocks noGrp="1"/>
          </p:cNvSpPr>
          <p:nvPr>
            <p:ph type="sldNum" sz="quarter" idx="12"/>
          </p:nvPr>
        </p:nvSpPr>
        <p:spPr/>
        <p:txBody>
          <a:bodyPr/>
          <a:lstStyle/>
          <a:p>
            <a:fld id="{C263D6C4-4840-40CC-AC84-17E24B3B7BDE}" type="slidenum">
              <a:rPr lang="en-US" noProof="0" smtClean="0"/>
              <a:pPr/>
              <a:t>13</a:t>
            </a:fld>
            <a:endParaRPr lang="en-US" noProof="0" dirty="0"/>
          </a:p>
        </p:txBody>
      </p:sp>
      <p:sp>
        <p:nvSpPr>
          <p:cNvPr id="4" name="TextBox 3">
            <a:extLst>
              <a:ext uri="{FF2B5EF4-FFF2-40B4-BE49-F238E27FC236}">
                <a16:creationId xmlns:a16="http://schemas.microsoft.com/office/drawing/2014/main" id="{91FFB6FE-6546-41F5-B0C0-EAB912F4BE32}"/>
              </a:ext>
            </a:extLst>
          </p:cNvPr>
          <p:cNvSpPr txBox="1"/>
          <p:nvPr/>
        </p:nvSpPr>
        <p:spPr>
          <a:xfrm>
            <a:off x="3133602" y="459000"/>
            <a:ext cx="7706510" cy="584775"/>
          </a:xfrm>
          <a:prstGeom prst="rect">
            <a:avLst/>
          </a:prstGeom>
          <a:noFill/>
        </p:spPr>
        <p:txBody>
          <a:bodyPr wrap="square">
            <a:spAutoFit/>
          </a:bodyPr>
          <a:lstStyle/>
          <a:p>
            <a:r>
              <a:rPr lang="en-IN" altLang="en-US" sz="3200" b="1" dirty="0">
                <a:solidFill>
                  <a:schemeClr val="bg1">
                    <a:lumMod val="95000"/>
                    <a:lumOff val="5000"/>
                  </a:schemeClr>
                </a:solidFill>
                <a:latin typeface="Algerian" panose="04020705040A02060702" pitchFamily="82" charset="0"/>
              </a:rPr>
              <a:t>Role and Responsibilities</a:t>
            </a:r>
          </a:p>
        </p:txBody>
      </p:sp>
      <p:sp>
        <p:nvSpPr>
          <p:cNvPr id="5" name="TextBox 4">
            <a:extLst>
              <a:ext uri="{FF2B5EF4-FFF2-40B4-BE49-F238E27FC236}">
                <a16:creationId xmlns:a16="http://schemas.microsoft.com/office/drawing/2014/main" id="{85066692-8BF0-4179-9483-9BC3AE608557}"/>
              </a:ext>
            </a:extLst>
          </p:cNvPr>
          <p:cNvSpPr txBox="1"/>
          <p:nvPr/>
        </p:nvSpPr>
        <p:spPr>
          <a:xfrm>
            <a:off x="1473807" y="2485372"/>
            <a:ext cx="9366305" cy="1015663"/>
          </a:xfrm>
          <a:prstGeom prst="rect">
            <a:avLst/>
          </a:prstGeom>
          <a:noFill/>
        </p:spPr>
        <p:txBody>
          <a:bodyPr wrap="square" rtlCol="0">
            <a:spAutoFit/>
          </a:bodyPr>
          <a:lstStyle/>
          <a:p>
            <a:r>
              <a:rPr lang="en-US" sz="2000" dirty="0">
                <a:solidFill>
                  <a:schemeClr val="bg1">
                    <a:lumMod val="95000"/>
                    <a:lumOff val="5000"/>
                  </a:schemeClr>
                </a:solidFill>
                <a:latin typeface="Times New Roman" panose="02020603050405020304" pitchFamily="18" charset="0"/>
                <a:cs typeface="Times New Roman" panose="02020603050405020304" pitchFamily="18" charset="0"/>
              </a:rPr>
              <a:t>Pulkit Saraf: </a:t>
            </a:r>
            <a:r>
              <a:rPr lang="en-IN" sz="2000" dirty="0">
                <a:solidFill>
                  <a:schemeClr val="bg1"/>
                </a:solidFill>
                <a:latin typeface="Times New Roman" panose="02020603050405020304" pitchFamily="18" charset="0"/>
                <a:cs typeface="Times New Roman" panose="02020603050405020304" pitchFamily="18" charset="0"/>
              </a:rPr>
              <a:t>Hardware implementation in the project</a:t>
            </a:r>
            <a:r>
              <a:rPr lang="en-US" sz="2000" dirty="0">
                <a:solidFill>
                  <a:schemeClr val="bg1"/>
                </a:solidFill>
                <a:latin typeface="Times New Roman" panose="02020603050405020304" pitchFamily="18" charset="0"/>
                <a:cs typeface="Times New Roman" panose="02020603050405020304" pitchFamily="18" charset="0"/>
              </a:rPr>
              <a:t> .</a:t>
            </a:r>
          </a:p>
          <a:p>
            <a:r>
              <a:rPr lang="en-US" sz="2000" dirty="0">
                <a:solidFill>
                  <a:schemeClr val="bg1">
                    <a:lumMod val="95000"/>
                    <a:lumOff val="5000"/>
                  </a:schemeClr>
                </a:solidFill>
                <a:latin typeface="Times New Roman" panose="02020603050405020304" pitchFamily="18" charset="0"/>
                <a:cs typeface="Times New Roman" panose="02020603050405020304" pitchFamily="18" charset="0"/>
              </a:rPr>
              <a:t>Pratik Jain: </a:t>
            </a:r>
            <a:r>
              <a:rPr lang="en-IN" sz="2000" dirty="0">
                <a:solidFill>
                  <a:schemeClr val="bg1"/>
                </a:solidFill>
                <a:latin typeface="Times New Roman" panose="02020603050405020304" pitchFamily="18" charset="0"/>
                <a:cs typeface="Times New Roman" panose="02020603050405020304" pitchFamily="18" charset="0"/>
              </a:rPr>
              <a:t>Software simulation of circuit  and  hardware implementation .</a:t>
            </a:r>
            <a:r>
              <a:rPr lang="en-US" sz="2000" dirty="0">
                <a:solidFill>
                  <a:schemeClr val="bg1"/>
                </a:solidFill>
                <a:latin typeface="Times New Roman" panose="02020603050405020304" pitchFamily="18" charset="0"/>
                <a:cs typeface="Times New Roman" panose="02020603050405020304" pitchFamily="18" charset="0"/>
              </a:rPr>
              <a:t> </a:t>
            </a:r>
          </a:p>
          <a:p>
            <a:r>
              <a:rPr lang="en-US" sz="2000" dirty="0">
                <a:solidFill>
                  <a:schemeClr val="bg1">
                    <a:lumMod val="95000"/>
                    <a:lumOff val="5000"/>
                  </a:schemeClr>
                </a:solidFill>
                <a:latin typeface="Times New Roman" panose="02020603050405020304" pitchFamily="18" charset="0"/>
                <a:cs typeface="Times New Roman" panose="02020603050405020304" pitchFamily="18" charset="0"/>
              </a:rPr>
              <a:t>Shreya Biswas: </a:t>
            </a:r>
            <a:r>
              <a:rPr lang="en-IN" sz="2000" dirty="0">
                <a:solidFill>
                  <a:schemeClr val="bg1"/>
                </a:solidFill>
                <a:latin typeface="Times New Roman" panose="02020603050405020304" pitchFamily="18" charset="0"/>
                <a:cs typeface="Times New Roman" panose="02020603050405020304" pitchFamily="18" charset="0"/>
              </a:rPr>
              <a:t>Software implementation required in the project and documentation.</a:t>
            </a:r>
            <a:r>
              <a:rPr lang="en-US" sz="2000" dirty="0">
                <a:solidFill>
                  <a:schemeClr val="bg1"/>
                </a:solidFill>
                <a:latin typeface="Times New Roman" panose="02020603050405020304" pitchFamily="18" charset="0"/>
                <a:cs typeface="Times New Roman" panose="02020603050405020304" pitchFamily="18" charset="0"/>
              </a:rPr>
              <a:t> </a:t>
            </a:r>
            <a:endParaRPr lang="en-IN" sz="2000" dirty="0">
              <a:solidFill>
                <a:schemeClr val="bg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C85367B6-CAE1-4C8D-8404-AFD774EBE76A}"/>
                  </a:ext>
                </a:extLst>
              </p14:cNvPr>
              <p14:cNvContentPartPr/>
              <p14:nvPr/>
            </p14:nvContentPartPr>
            <p14:xfrm>
              <a:off x="10174842" y="3326104"/>
              <a:ext cx="360" cy="360"/>
            </p14:xfrm>
          </p:contentPart>
        </mc:Choice>
        <mc:Fallback xmlns="">
          <p:pic>
            <p:nvPicPr>
              <p:cNvPr id="3" name="Ink 2">
                <a:extLst>
                  <a:ext uri="{FF2B5EF4-FFF2-40B4-BE49-F238E27FC236}">
                    <a16:creationId xmlns:a16="http://schemas.microsoft.com/office/drawing/2014/main" id="{C85367B6-CAE1-4C8D-8404-AFD774EBE76A}"/>
                  </a:ext>
                </a:extLst>
              </p:cNvPr>
              <p:cNvPicPr/>
              <p:nvPr/>
            </p:nvPicPr>
            <p:blipFill>
              <a:blip r:embed="rId3"/>
              <a:stretch>
                <a:fillRect/>
              </a:stretch>
            </p:blipFill>
            <p:spPr>
              <a:xfrm>
                <a:off x="10165842" y="331710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C5C8D1DC-20B9-4F31-B48F-52C4AC9AC50F}"/>
                  </a:ext>
                </a:extLst>
              </p14:cNvPr>
              <p14:cNvContentPartPr/>
              <p14:nvPr/>
            </p14:nvContentPartPr>
            <p14:xfrm>
              <a:off x="9753282" y="3424024"/>
              <a:ext cx="360" cy="360"/>
            </p14:xfrm>
          </p:contentPart>
        </mc:Choice>
        <mc:Fallback xmlns="">
          <p:pic>
            <p:nvPicPr>
              <p:cNvPr id="6" name="Ink 5">
                <a:extLst>
                  <a:ext uri="{FF2B5EF4-FFF2-40B4-BE49-F238E27FC236}">
                    <a16:creationId xmlns:a16="http://schemas.microsoft.com/office/drawing/2014/main" id="{C5C8D1DC-20B9-4F31-B48F-52C4AC9AC50F}"/>
                  </a:ext>
                </a:extLst>
              </p:cNvPr>
              <p:cNvPicPr/>
              <p:nvPr/>
            </p:nvPicPr>
            <p:blipFill>
              <a:blip r:embed="rId3"/>
              <a:stretch>
                <a:fillRect/>
              </a:stretch>
            </p:blipFill>
            <p:spPr>
              <a:xfrm>
                <a:off x="9744642" y="341538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31814519-409B-48C7-A541-620CD1EBAA2E}"/>
                  </a:ext>
                </a:extLst>
              </p14:cNvPr>
              <p14:cNvContentPartPr/>
              <p14:nvPr/>
            </p14:nvContentPartPr>
            <p14:xfrm>
              <a:off x="9547002" y="3298744"/>
              <a:ext cx="360" cy="360"/>
            </p14:xfrm>
          </p:contentPart>
        </mc:Choice>
        <mc:Fallback xmlns="">
          <p:pic>
            <p:nvPicPr>
              <p:cNvPr id="7" name="Ink 6">
                <a:extLst>
                  <a:ext uri="{FF2B5EF4-FFF2-40B4-BE49-F238E27FC236}">
                    <a16:creationId xmlns:a16="http://schemas.microsoft.com/office/drawing/2014/main" id="{31814519-409B-48C7-A541-620CD1EBAA2E}"/>
                  </a:ext>
                </a:extLst>
              </p:cNvPr>
              <p:cNvPicPr/>
              <p:nvPr/>
            </p:nvPicPr>
            <p:blipFill>
              <a:blip r:embed="rId3"/>
              <a:stretch>
                <a:fillRect/>
              </a:stretch>
            </p:blipFill>
            <p:spPr>
              <a:xfrm>
                <a:off x="9538362" y="329010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5B8BE5B8-28B3-43AE-B7EC-1F70B28DD744}"/>
                  </a:ext>
                </a:extLst>
              </p14:cNvPr>
              <p14:cNvContentPartPr/>
              <p14:nvPr/>
            </p14:nvContentPartPr>
            <p14:xfrm>
              <a:off x="8524962" y="2931184"/>
              <a:ext cx="360" cy="360"/>
            </p14:xfrm>
          </p:contentPart>
        </mc:Choice>
        <mc:Fallback xmlns="">
          <p:pic>
            <p:nvPicPr>
              <p:cNvPr id="8" name="Ink 7">
                <a:extLst>
                  <a:ext uri="{FF2B5EF4-FFF2-40B4-BE49-F238E27FC236}">
                    <a16:creationId xmlns:a16="http://schemas.microsoft.com/office/drawing/2014/main" id="{5B8BE5B8-28B3-43AE-B7EC-1F70B28DD744}"/>
                  </a:ext>
                </a:extLst>
              </p:cNvPr>
              <p:cNvPicPr/>
              <p:nvPr/>
            </p:nvPicPr>
            <p:blipFill>
              <a:blip r:embed="rId3"/>
              <a:stretch>
                <a:fillRect/>
              </a:stretch>
            </p:blipFill>
            <p:spPr>
              <a:xfrm>
                <a:off x="8516322" y="2922544"/>
                <a:ext cx="18000" cy="18000"/>
              </a:xfrm>
              <a:prstGeom prst="rect">
                <a:avLst/>
              </a:prstGeom>
            </p:spPr>
          </p:pic>
        </mc:Fallback>
      </mc:AlternateContent>
      <p:grpSp>
        <p:nvGrpSpPr>
          <p:cNvPr id="11" name="Group 10">
            <a:extLst>
              <a:ext uri="{FF2B5EF4-FFF2-40B4-BE49-F238E27FC236}">
                <a16:creationId xmlns:a16="http://schemas.microsoft.com/office/drawing/2014/main" id="{D9BE2719-F290-48BF-825C-BE8B5D1ADECF}"/>
              </a:ext>
            </a:extLst>
          </p:cNvPr>
          <p:cNvGrpSpPr/>
          <p:nvPr/>
        </p:nvGrpSpPr>
        <p:grpSpPr>
          <a:xfrm>
            <a:off x="6938442" y="3083824"/>
            <a:ext cx="360" cy="360"/>
            <a:chOff x="6938442" y="3083824"/>
            <a:chExt cx="360" cy="360"/>
          </a:xfrm>
        </p:grpSpPr>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CE99C82D-5A33-4E25-808F-B352C3EB8E21}"/>
                    </a:ext>
                  </a:extLst>
                </p14:cNvPr>
                <p14:cNvContentPartPr/>
                <p14:nvPr/>
              </p14:nvContentPartPr>
              <p14:xfrm>
                <a:off x="6938442" y="3083824"/>
                <a:ext cx="360" cy="360"/>
              </p14:xfrm>
            </p:contentPart>
          </mc:Choice>
          <mc:Fallback xmlns="">
            <p:pic>
              <p:nvPicPr>
                <p:cNvPr id="9" name="Ink 8">
                  <a:extLst>
                    <a:ext uri="{FF2B5EF4-FFF2-40B4-BE49-F238E27FC236}">
                      <a16:creationId xmlns:a16="http://schemas.microsoft.com/office/drawing/2014/main" id="{CE99C82D-5A33-4E25-808F-B352C3EB8E21}"/>
                    </a:ext>
                  </a:extLst>
                </p:cNvPr>
                <p:cNvPicPr/>
                <p:nvPr/>
              </p:nvPicPr>
              <p:blipFill>
                <a:blip r:embed="rId3"/>
                <a:stretch>
                  <a:fillRect/>
                </a:stretch>
              </p:blipFill>
              <p:spPr>
                <a:xfrm>
                  <a:off x="6929802" y="307482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B6B52B8F-D6AA-4D01-BD8D-7129A47D14E7}"/>
                    </a:ext>
                  </a:extLst>
                </p14:cNvPr>
                <p14:cNvContentPartPr/>
                <p14:nvPr/>
              </p14:nvContentPartPr>
              <p14:xfrm>
                <a:off x="6938442" y="3083824"/>
                <a:ext cx="360" cy="360"/>
              </p14:xfrm>
            </p:contentPart>
          </mc:Choice>
          <mc:Fallback xmlns="">
            <p:pic>
              <p:nvPicPr>
                <p:cNvPr id="10" name="Ink 9">
                  <a:extLst>
                    <a:ext uri="{FF2B5EF4-FFF2-40B4-BE49-F238E27FC236}">
                      <a16:creationId xmlns:a16="http://schemas.microsoft.com/office/drawing/2014/main" id="{B6B52B8F-D6AA-4D01-BD8D-7129A47D14E7}"/>
                    </a:ext>
                  </a:extLst>
                </p:cNvPr>
                <p:cNvPicPr/>
                <p:nvPr/>
              </p:nvPicPr>
              <p:blipFill>
                <a:blip r:embed="rId3"/>
                <a:stretch>
                  <a:fillRect/>
                </a:stretch>
              </p:blipFill>
              <p:spPr>
                <a:xfrm>
                  <a:off x="6929802" y="3074824"/>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5639A74F-2A93-4BBD-B869-68F52FAC9FCB}"/>
                  </a:ext>
                </a:extLst>
              </p14:cNvPr>
              <p14:cNvContentPartPr/>
              <p14:nvPr/>
            </p14:nvContentPartPr>
            <p14:xfrm>
              <a:off x="2680362" y="3038824"/>
              <a:ext cx="360" cy="360"/>
            </p14:xfrm>
          </p:contentPart>
        </mc:Choice>
        <mc:Fallback xmlns="">
          <p:pic>
            <p:nvPicPr>
              <p:cNvPr id="12" name="Ink 11">
                <a:extLst>
                  <a:ext uri="{FF2B5EF4-FFF2-40B4-BE49-F238E27FC236}">
                    <a16:creationId xmlns:a16="http://schemas.microsoft.com/office/drawing/2014/main" id="{5639A74F-2A93-4BBD-B869-68F52FAC9FCB}"/>
                  </a:ext>
                </a:extLst>
              </p:cNvPr>
              <p:cNvPicPr/>
              <p:nvPr/>
            </p:nvPicPr>
            <p:blipFill>
              <a:blip r:embed="rId3"/>
              <a:stretch>
                <a:fillRect/>
              </a:stretch>
            </p:blipFill>
            <p:spPr>
              <a:xfrm>
                <a:off x="2671722" y="3029824"/>
                <a:ext cx="18000" cy="18000"/>
              </a:xfrm>
              <a:prstGeom prst="rect">
                <a:avLst/>
              </a:prstGeom>
            </p:spPr>
          </p:pic>
        </mc:Fallback>
      </mc:AlternateContent>
      <p:grpSp>
        <p:nvGrpSpPr>
          <p:cNvPr id="20" name="Group 19">
            <a:extLst>
              <a:ext uri="{FF2B5EF4-FFF2-40B4-BE49-F238E27FC236}">
                <a16:creationId xmlns:a16="http://schemas.microsoft.com/office/drawing/2014/main" id="{45E8B625-AFB5-4096-B64D-5209D2C89374}"/>
              </a:ext>
            </a:extLst>
          </p:cNvPr>
          <p:cNvGrpSpPr/>
          <p:nvPr/>
        </p:nvGrpSpPr>
        <p:grpSpPr>
          <a:xfrm>
            <a:off x="2196162" y="3110824"/>
            <a:ext cx="360" cy="360"/>
            <a:chOff x="2196162" y="3110824"/>
            <a:chExt cx="360" cy="360"/>
          </a:xfrm>
        </p:grpSpPr>
        <mc:AlternateContent xmlns:mc="http://schemas.openxmlformats.org/markup-compatibility/2006" xmlns:p14="http://schemas.microsoft.com/office/powerpoint/2010/main">
          <mc:Choice Requires="p14">
            <p:contentPart p14:bwMode="auto" r:id="rId10">
              <p14:nvContentPartPr>
                <p14:cNvPr id="13" name="Ink 12">
                  <a:extLst>
                    <a:ext uri="{FF2B5EF4-FFF2-40B4-BE49-F238E27FC236}">
                      <a16:creationId xmlns:a16="http://schemas.microsoft.com/office/drawing/2014/main" id="{B2829651-17FC-4106-88AF-C90E69BA5E92}"/>
                    </a:ext>
                  </a:extLst>
                </p14:cNvPr>
                <p14:cNvContentPartPr/>
                <p14:nvPr/>
              </p14:nvContentPartPr>
              <p14:xfrm>
                <a:off x="2196162" y="3110824"/>
                <a:ext cx="360" cy="360"/>
              </p14:xfrm>
            </p:contentPart>
          </mc:Choice>
          <mc:Fallback xmlns="">
            <p:pic>
              <p:nvPicPr>
                <p:cNvPr id="13" name="Ink 12">
                  <a:extLst>
                    <a:ext uri="{FF2B5EF4-FFF2-40B4-BE49-F238E27FC236}">
                      <a16:creationId xmlns:a16="http://schemas.microsoft.com/office/drawing/2014/main" id="{B2829651-17FC-4106-88AF-C90E69BA5E92}"/>
                    </a:ext>
                  </a:extLst>
                </p:cNvPr>
                <p:cNvPicPr/>
                <p:nvPr/>
              </p:nvPicPr>
              <p:blipFill>
                <a:blip r:embed="rId3"/>
                <a:stretch>
                  <a:fillRect/>
                </a:stretch>
              </p:blipFill>
              <p:spPr>
                <a:xfrm>
                  <a:off x="2187522" y="310182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4" name="Ink 13">
                  <a:extLst>
                    <a:ext uri="{FF2B5EF4-FFF2-40B4-BE49-F238E27FC236}">
                      <a16:creationId xmlns:a16="http://schemas.microsoft.com/office/drawing/2014/main" id="{9E2AA420-2A73-48D5-A8D8-22EAB8511949}"/>
                    </a:ext>
                  </a:extLst>
                </p14:cNvPr>
                <p14:cNvContentPartPr/>
                <p14:nvPr/>
              </p14:nvContentPartPr>
              <p14:xfrm>
                <a:off x="2196162" y="3110824"/>
                <a:ext cx="360" cy="360"/>
              </p14:xfrm>
            </p:contentPart>
          </mc:Choice>
          <mc:Fallback xmlns="">
            <p:pic>
              <p:nvPicPr>
                <p:cNvPr id="14" name="Ink 13">
                  <a:extLst>
                    <a:ext uri="{FF2B5EF4-FFF2-40B4-BE49-F238E27FC236}">
                      <a16:creationId xmlns:a16="http://schemas.microsoft.com/office/drawing/2014/main" id="{9E2AA420-2A73-48D5-A8D8-22EAB8511949}"/>
                    </a:ext>
                  </a:extLst>
                </p:cNvPr>
                <p:cNvPicPr/>
                <p:nvPr/>
              </p:nvPicPr>
              <p:blipFill>
                <a:blip r:embed="rId3"/>
                <a:stretch>
                  <a:fillRect/>
                </a:stretch>
              </p:blipFill>
              <p:spPr>
                <a:xfrm>
                  <a:off x="2187522" y="310182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5" name="Ink 14">
                  <a:extLst>
                    <a:ext uri="{FF2B5EF4-FFF2-40B4-BE49-F238E27FC236}">
                      <a16:creationId xmlns:a16="http://schemas.microsoft.com/office/drawing/2014/main" id="{8F6FF93B-78D8-47DD-8318-078D36DF4F6D}"/>
                    </a:ext>
                  </a:extLst>
                </p14:cNvPr>
                <p14:cNvContentPartPr/>
                <p14:nvPr/>
              </p14:nvContentPartPr>
              <p14:xfrm>
                <a:off x="2196162" y="3110824"/>
                <a:ext cx="360" cy="360"/>
              </p14:xfrm>
            </p:contentPart>
          </mc:Choice>
          <mc:Fallback xmlns="">
            <p:pic>
              <p:nvPicPr>
                <p:cNvPr id="15" name="Ink 14">
                  <a:extLst>
                    <a:ext uri="{FF2B5EF4-FFF2-40B4-BE49-F238E27FC236}">
                      <a16:creationId xmlns:a16="http://schemas.microsoft.com/office/drawing/2014/main" id="{8F6FF93B-78D8-47DD-8318-078D36DF4F6D}"/>
                    </a:ext>
                  </a:extLst>
                </p:cNvPr>
                <p:cNvPicPr/>
                <p:nvPr/>
              </p:nvPicPr>
              <p:blipFill>
                <a:blip r:embed="rId3"/>
                <a:stretch>
                  <a:fillRect/>
                </a:stretch>
              </p:blipFill>
              <p:spPr>
                <a:xfrm>
                  <a:off x="2187522" y="310182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6" name="Ink 15">
                  <a:extLst>
                    <a:ext uri="{FF2B5EF4-FFF2-40B4-BE49-F238E27FC236}">
                      <a16:creationId xmlns:a16="http://schemas.microsoft.com/office/drawing/2014/main" id="{8618FD8A-E93A-4846-BE93-E54DE7795A53}"/>
                    </a:ext>
                  </a:extLst>
                </p14:cNvPr>
                <p14:cNvContentPartPr/>
                <p14:nvPr/>
              </p14:nvContentPartPr>
              <p14:xfrm>
                <a:off x="2196162" y="3110824"/>
                <a:ext cx="360" cy="360"/>
              </p14:xfrm>
            </p:contentPart>
          </mc:Choice>
          <mc:Fallback xmlns="">
            <p:pic>
              <p:nvPicPr>
                <p:cNvPr id="16" name="Ink 15">
                  <a:extLst>
                    <a:ext uri="{FF2B5EF4-FFF2-40B4-BE49-F238E27FC236}">
                      <a16:creationId xmlns:a16="http://schemas.microsoft.com/office/drawing/2014/main" id="{8618FD8A-E93A-4846-BE93-E54DE7795A53}"/>
                    </a:ext>
                  </a:extLst>
                </p:cNvPr>
                <p:cNvPicPr/>
                <p:nvPr/>
              </p:nvPicPr>
              <p:blipFill>
                <a:blip r:embed="rId3"/>
                <a:stretch>
                  <a:fillRect/>
                </a:stretch>
              </p:blipFill>
              <p:spPr>
                <a:xfrm>
                  <a:off x="2187522" y="3101824"/>
                  <a:ext cx="18000" cy="18000"/>
                </a:xfrm>
                <a:prstGeom prst="rect">
                  <a:avLst/>
                </a:prstGeom>
              </p:spPr>
            </p:pic>
          </mc:Fallback>
        </mc:AlternateContent>
      </p:grpSp>
      <p:grpSp>
        <p:nvGrpSpPr>
          <p:cNvPr id="19" name="Group 18">
            <a:extLst>
              <a:ext uri="{FF2B5EF4-FFF2-40B4-BE49-F238E27FC236}">
                <a16:creationId xmlns:a16="http://schemas.microsoft.com/office/drawing/2014/main" id="{E84B216A-69D8-4915-8490-4CBA976CB990}"/>
              </a:ext>
            </a:extLst>
          </p:cNvPr>
          <p:cNvGrpSpPr/>
          <p:nvPr/>
        </p:nvGrpSpPr>
        <p:grpSpPr>
          <a:xfrm>
            <a:off x="5450202" y="672184"/>
            <a:ext cx="360" cy="360"/>
            <a:chOff x="5450202" y="672184"/>
            <a:chExt cx="360" cy="360"/>
          </a:xfrm>
        </p:grpSpPr>
        <mc:AlternateContent xmlns:mc="http://schemas.openxmlformats.org/markup-compatibility/2006" xmlns:p14="http://schemas.microsoft.com/office/powerpoint/2010/main">
          <mc:Choice Requires="p14">
            <p:contentPart p14:bwMode="auto" r:id="rId14">
              <p14:nvContentPartPr>
                <p14:cNvPr id="17" name="Ink 16">
                  <a:extLst>
                    <a:ext uri="{FF2B5EF4-FFF2-40B4-BE49-F238E27FC236}">
                      <a16:creationId xmlns:a16="http://schemas.microsoft.com/office/drawing/2014/main" id="{98AD3DD8-55E4-417C-B8CE-B55271A45C6E}"/>
                    </a:ext>
                  </a:extLst>
                </p14:cNvPr>
                <p14:cNvContentPartPr/>
                <p14:nvPr/>
              </p14:nvContentPartPr>
              <p14:xfrm>
                <a:off x="5450202" y="672184"/>
                <a:ext cx="360" cy="360"/>
              </p14:xfrm>
            </p:contentPart>
          </mc:Choice>
          <mc:Fallback xmlns="">
            <p:pic>
              <p:nvPicPr>
                <p:cNvPr id="17" name="Ink 16">
                  <a:extLst>
                    <a:ext uri="{FF2B5EF4-FFF2-40B4-BE49-F238E27FC236}">
                      <a16:creationId xmlns:a16="http://schemas.microsoft.com/office/drawing/2014/main" id="{98AD3DD8-55E4-417C-B8CE-B55271A45C6E}"/>
                    </a:ext>
                  </a:extLst>
                </p:cNvPr>
                <p:cNvPicPr/>
                <p:nvPr/>
              </p:nvPicPr>
              <p:blipFill>
                <a:blip r:embed="rId3"/>
                <a:stretch>
                  <a:fillRect/>
                </a:stretch>
              </p:blipFill>
              <p:spPr>
                <a:xfrm>
                  <a:off x="5441562" y="66318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8" name="Ink 17">
                  <a:extLst>
                    <a:ext uri="{FF2B5EF4-FFF2-40B4-BE49-F238E27FC236}">
                      <a16:creationId xmlns:a16="http://schemas.microsoft.com/office/drawing/2014/main" id="{1EACA68B-F14D-45BE-9B50-D7209335A5D1}"/>
                    </a:ext>
                  </a:extLst>
                </p14:cNvPr>
                <p14:cNvContentPartPr/>
                <p14:nvPr/>
              </p14:nvContentPartPr>
              <p14:xfrm>
                <a:off x="5450202" y="672184"/>
                <a:ext cx="360" cy="360"/>
              </p14:xfrm>
            </p:contentPart>
          </mc:Choice>
          <mc:Fallback xmlns="">
            <p:pic>
              <p:nvPicPr>
                <p:cNvPr id="18" name="Ink 17">
                  <a:extLst>
                    <a:ext uri="{FF2B5EF4-FFF2-40B4-BE49-F238E27FC236}">
                      <a16:creationId xmlns:a16="http://schemas.microsoft.com/office/drawing/2014/main" id="{1EACA68B-F14D-45BE-9B50-D7209335A5D1}"/>
                    </a:ext>
                  </a:extLst>
                </p:cNvPr>
                <p:cNvPicPr/>
                <p:nvPr/>
              </p:nvPicPr>
              <p:blipFill>
                <a:blip r:embed="rId3"/>
                <a:stretch>
                  <a:fillRect/>
                </a:stretch>
              </p:blipFill>
              <p:spPr>
                <a:xfrm>
                  <a:off x="5441562" y="663184"/>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
            <p14:nvContentPartPr>
              <p14:cNvPr id="23" name="Ink 22">
                <a:extLst>
                  <a:ext uri="{FF2B5EF4-FFF2-40B4-BE49-F238E27FC236}">
                    <a16:creationId xmlns:a16="http://schemas.microsoft.com/office/drawing/2014/main" id="{10FA3E2F-CBCE-42D4-B210-6CFB01C5D72A}"/>
                  </a:ext>
                </a:extLst>
              </p14:cNvPr>
              <p14:cNvContentPartPr/>
              <p14:nvPr/>
            </p14:nvContentPartPr>
            <p14:xfrm>
              <a:off x="-797958" y="1631224"/>
              <a:ext cx="360" cy="360"/>
            </p14:xfrm>
          </p:contentPart>
        </mc:Choice>
        <mc:Fallback xmlns="">
          <p:pic>
            <p:nvPicPr>
              <p:cNvPr id="23" name="Ink 22">
                <a:extLst>
                  <a:ext uri="{FF2B5EF4-FFF2-40B4-BE49-F238E27FC236}">
                    <a16:creationId xmlns:a16="http://schemas.microsoft.com/office/drawing/2014/main" id="{10FA3E2F-CBCE-42D4-B210-6CFB01C5D72A}"/>
                  </a:ext>
                </a:extLst>
              </p:cNvPr>
              <p:cNvPicPr/>
              <p:nvPr/>
            </p:nvPicPr>
            <p:blipFill>
              <a:blip r:embed="rId17"/>
              <a:stretch>
                <a:fillRect/>
              </a:stretch>
            </p:blipFill>
            <p:spPr>
              <a:xfrm>
                <a:off x="-806958" y="162258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4" name="Ink 23">
                <a:extLst>
                  <a:ext uri="{FF2B5EF4-FFF2-40B4-BE49-F238E27FC236}">
                    <a16:creationId xmlns:a16="http://schemas.microsoft.com/office/drawing/2014/main" id="{05C917AB-1C5F-4F29-AA99-DCB45F1FD2A8}"/>
                  </a:ext>
                </a:extLst>
              </p14:cNvPr>
              <p14:cNvContentPartPr/>
              <p14:nvPr/>
            </p14:nvContentPartPr>
            <p14:xfrm>
              <a:off x="-215118" y="1685224"/>
              <a:ext cx="360" cy="360"/>
            </p14:xfrm>
          </p:contentPart>
        </mc:Choice>
        <mc:Fallback xmlns="">
          <p:pic>
            <p:nvPicPr>
              <p:cNvPr id="24" name="Ink 23">
                <a:extLst>
                  <a:ext uri="{FF2B5EF4-FFF2-40B4-BE49-F238E27FC236}">
                    <a16:creationId xmlns:a16="http://schemas.microsoft.com/office/drawing/2014/main" id="{05C917AB-1C5F-4F29-AA99-DCB45F1FD2A8}"/>
                  </a:ext>
                </a:extLst>
              </p:cNvPr>
              <p:cNvPicPr/>
              <p:nvPr/>
            </p:nvPicPr>
            <p:blipFill>
              <a:blip r:embed="rId17"/>
              <a:stretch>
                <a:fillRect/>
              </a:stretch>
            </p:blipFill>
            <p:spPr>
              <a:xfrm>
                <a:off x="-224118" y="1676224"/>
                <a:ext cx="18000" cy="18000"/>
              </a:xfrm>
              <a:prstGeom prst="rect">
                <a:avLst/>
              </a:prstGeom>
            </p:spPr>
          </p:pic>
        </mc:Fallback>
      </mc:AlternateContent>
    </p:spTree>
    <p:extLst>
      <p:ext uri="{BB962C8B-B14F-4D97-AF65-F5344CB8AC3E}">
        <p14:creationId xmlns:p14="http://schemas.microsoft.com/office/powerpoint/2010/main" val="3065041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64F9B7D-5EEF-467E-8C0A-2248E326F8AB}"/>
              </a:ext>
            </a:extLst>
          </p:cNvPr>
          <p:cNvSpPr>
            <a:spLocks noGrp="1"/>
          </p:cNvSpPr>
          <p:nvPr>
            <p:ph type="sldNum" sz="quarter" idx="12"/>
          </p:nvPr>
        </p:nvSpPr>
        <p:spPr/>
        <p:txBody>
          <a:bodyPr/>
          <a:lstStyle/>
          <a:p>
            <a:fld id="{C263D6C4-4840-40CC-AC84-17E24B3B7BDE}" type="slidenum">
              <a:rPr lang="en-US" noProof="0" smtClean="0"/>
              <a:pPr/>
              <a:t>14</a:t>
            </a:fld>
            <a:endParaRPr lang="en-US" noProof="0" dirty="0"/>
          </a:p>
        </p:txBody>
      </p:sp>
      <p:sp>
        <p:nvSpPr>
          <p:cNvPr id="3" name="TextBox 2">
            <a:extLst>
              <a:ext uri="{FF2B5EF4-FFF2-40B4-BE49-F238E27FC236}">
                <a16:creationId xmlns:a16="http://schemas.microsoft.com/office/drawing/2014/main" id="{9F3C8B39-5961-4437-8C95-26CE36DFBCFD}"/>
              </a:ext>
            </a:extLst>
          </p:cNvPr>
          <p:cNvSpPr txBox="1"/>
          <p:nvPr/>
        </p:nvSpPr>
        <p:spPr>
          <a:xfrm>
            <a:off x="4264805" y="350840"/>
            <a:ext cx="6094520" cy="584775"/>
          </a:xfrm>
          <a:prstGeom prst="rect">
            <a:avLst/>
          </a:prstGeom>
          <a:noFill/>
        </p:spPr>
        <p:txBody>
          <a:bodyPr wrap="square">
            <a:spAutoFit/>
          </a:bodyPr>
          <a:lstStyle/>
          <a:p>
            <a:r>
              <a:rPr lang="en-IN" altLang="en-US" sz="3200" b="1" dirty="0">
                <a:solidFill>
                  <a:schemeClr val="bg1">
                    <a:lumMod val="95000"/>
                    <a:lumOff val="5000"/>
                  </a:schemeClr>
                </a:solidFill>
                <a:latin typeface="Algerian" panose="04020705040A02060702" pitchFamily="82" charset="0"/>
              </a:rPr>
              <a:t>REFERENCE</a:t>
            </a:r>
          </a:p>
        </p:txBody>
      </p:sp>
      <p:sp>
        <p:nvSpPr>
          <p:cNvPr id="5" name="TextBox 4">
            <a:extLst>
              <a:ext uri="{FF2B5EF4-FFF2-40B4-BE49-F238E27FC236}">
                <a16:creationId xmlns:a16="http://schemas.microsoft.com/office/drawing/2014/main" id="{4B52DE62-3BCA-421E-851D-762E8B64477C}"/>
              </a:ext>
            </a:extLst>
          </p:cNvPr>
          <p:cNvSpPr txBox="1"/>
          <p:nvPr/>
        </p:nvSpPr>
        <p:spPr>
          <a:xfrm>
            <a:off x="744071" y="1740182"/>
            <a:ext cx="10508129" cy="3323987"/>
          </a:xfrm>
          <a:prstGeom prst="rect">
            <a:avLst/>
          </a:prstGeom>
          <a:noFill/>
        </p:spPr>
        <p:txBody>
          <a:bodyPr wrap="square">
            <a:spAutoFit/>
          </a:bodyPr>
          <a:lstStyle/>
          <a:p>
            <a:r>
              <a:rPr lang="en-IN" sz="1400" dirty="0">
                <a:solidFill>
                  <a:schemeClr val="bg1"/>
                </a:solidFill>
              </a:rPr>
              <a:t>1.J. J. </a:t>
            </a:r>
            <a:r>
              <a:rPr lang="en-IN" sz="1400" dirty="0" err="1">
                <a:solidFill>
                  <a:schemeClr val="bg1"/>
                </a:solidFill>
              </a:rPr>
              <a:t>Caubel</a:t>
            </a:r>
            <a:r>
              <a:rPr lang="en-IN" sz="1400" dirty="0">
                <a:solidFill>
                  <a:schemeClr val="bg1"/>
                </a:solidFill>
              </a:rPr>
              <a:t>, T.E. </a:t>
            </a:r>
            <a:r>
              <a:rPr lang="en-IN" sz="1400" dirty="0" err="1">
                <a:solidFill>
                  <a:schemeClr val="bg1"/>
                </a:solidFill>
              </a:rPr>
              <a:t>Cados</a:t>
            </a:r>
            <a:r>
              <a:rPr lang="en-IN" sz="1400" dirty="0">
                <a:solidFill>
                  <a:schemeClr val="bg1"/>
                </a:solidFill>
              </a:rPr>
              <a:t>, </a:t>
            </a:r>
            <a:r>
              <a:rPr lang="en-IN" sz="1400" dirty="0" err="1">
                <a:solidFill>
                  <a:schemeClr val="bg1"/>
                </a:solidFill>
              </a:rPr>
              <a:t>T.W.Krichstetter</a:t>
            </a:r>
            <a:r>
              <a:rPr lang="en-IN" sz="1400" dirty="0">
                <a:solidFill>
                  <a:schemeClr val="bg1"/>
                </a:solidFill>
              </a:rPr>
              <a:t>,(2018)‘</a:t>
            </a:r>
            <a:r>
              <a:rPr lang="en-IN" sz="1400" dirty="0" err="1">
                <a:solidFill>
                  <a:schemeClr val="bg1"/>
                </a:solidFill>
              </a:rPr>
              <a:t>ANew</a:t>
            </a:r>
            <a:r>
              <a:rPr lang="en-IN" sz="1400" dirty="0">
                <a:solidFill>
                  <a:schemeClr val="bg1"/>
                </a:solidFill>
              </a:rPr>
              <a:t> Black </a:t>
            </a:r>
            <a:r>
              <a:rPr lang="en-IN" sz="1400" dirty="0" err="1">
                <a:solidFill>
                  <a:schemeClr val="bg1"/>
                </a:solidFill>
              </a:rPr>
              <a:t>Crabon</a:t>
            </a:r>
            <a:r>
              <a:rPr lang="en-IN" sz="1400" dirty="0">
                <a:solidFill>
                  <a:schemeClr val="bg1"/>
                </a:solidFill>
              </a:rPr>
              <a:t> Sensor for Dense Air Quality Monitoring Networks’, IEEE.</a:t>
            </a:r>
          </a:p>
          <a:p>
            <a:r>
              <a:rPr lang="en-IN" sz="1400" dirty="0">
                <a:solidFill>
                  <a:schemeClr val="bg1"/>
                </a:solidFill>
              </a:rPr>
              <a:t> </a:t>
            </a:r>
          </a:p>
          <a:p>
            <a:r>
              <a:rPr lang="en-IN" sz="1400" dirty="0">
                <a:solidFill>
                  <a:schemeClr val="bg1"/>
                </a:solidFill>
              </a:rPr>
              <a:t>2.Harsh </a:t>
            </a:r>
            <a:r>
              <a:rPr lang="en-IN" sz="1400" dirty="0" err="1">
                <a:solidFill>
                  <a:schemeClr val="bg1"/>
                </a:solidFill>
              </a:rPr>
              <a:t>Gupta,Dhananjay</a:t>
            </a:r>
            <a:r>
              <a:rPr lang="en-IN" sz="1400" dirty="0">
                <a:solidFill>
                  <a:schemeClr val="bg1"/>
                </a:solidFill>
              </a:rPr>
              <a:t> </a:t>
            </a:r>
            <a:r>
              <a:rPr lang="en-IN" sz="1400" dirty="0" err="1">
                <a:solidFill>
                  <a:schemeClr val="bg1"/>
                </a:solidFill>
              </a:rPr>
              <a:t>Bhardwaj,HimanshuAgrawal</a:t>
            </a:r>
            <a:r>
              <a:rPr lang="en-IN" sz="1400" dirty="0">
                <a:solidFill>
                  <a:schemeClr val="bg1"/>
                </a:solidFill>
              </a:rPr>
              <a:t>, Vinay Anand </a:t>
            </a:r>
            <a:r>
              <a:rPr lang="en-IN" sz="1400" dirty="0" err="1">
                <a:solidFill>
                  <a:schemeClr val="bg1"/>
                </a:solidFill>
              </a:rPr>
              <a:t>Tikkiwal</a:t>
            </a:r>
            <a:r>
              <a:rPr lang="en-IN" sz="1400" dirty="0">
                <a:solidFill>
                  <a:schemeClr val="bg1"/>
                </a:solidFill>
              </a:rPr>
              <a:t>, </a:t>
            </a:r>
            <a:r>
              <a:rPr lang="en-IN" sz="1400" dirty="0" err="1">
                <a:solidFill>
                  <a:schemeClr val="bg1"/>
                </a:solidFill>
              </a:rPr>
              <a:t>ArunKumar</a:t>
            </a:r>
            <a:r>
              <a:rPr lang="en-IN" sz="1400" dirty="0">
                <a:solidFill>
                  <a:schemeClr val="bg1"/>
                </a:solidFill>
              </a:rPr>
              <a:t>,(2019)‘</a:t>
            </a:r>
            <a:r>
              <a:rPr lang="en-IN" sz="1400" dirty="0" err="1">
                <a:solidFill>
                  <a:schemeClr val="bg1"/>
                </a:solidFill>
              </a:rPr>
              <a:t>AnIoTBasedAir</a:t>
            </a:r>
            <a:r>
              <a:rPr lang="en-IN" sz="1400" dirty="0">
                <a:solidFill>
                  <a:schemeClr val="bg1"/>
                </a:solidFill>
              </a:rPr>
              <a:t> Pollution Monitoring System for Smart Cities’, ICSETS. </a:t>
            </a:r>
          </a:p>
          <a:p>
            <a:endParaRPr lang="en-IN" sz="1400" dirty="0">
              <a:solidFill>
                <a:schemeClr val="bg1"/>
              </a:solidFill>
            </a:endParaRPr>
          </a:p>
          <a:p>
            <a:r>
              <a:rPr lang="en-IN" sz="1400" dirty="0">
                <a:solidFill>
                  <a:schemeClr val="bg1"/>
                </a:solidFill>
              </a:rPr>
              <a:t>3. G. Lo Re, D. Peri, S. D. Vassallo, (2013) ‘A mobile application for assessment of air pollution exposure’, IEEE. </a:t>
            </a:r>
          </a:p>
          <a:p>
            <a:endParaRPr lang="en-IN" sz="1400" dirty="0">
              <a:solidFill>
                <a:schemeClr val="bg1"/>
              </a:solidFill>
            </a:endParaRPr>
          </a:p>
          <a:p>
            <a:r>
              <a:rPr lang="en-IN" sz="1400" dirty="0">
                <a:solidFill>
                  <a:schemeClr val="bg1"/>
                </a:solidFill>
              </a:rPr>
              <a:t>4. Monika Singh, Misha Kumari, </a:t>
            </a:r>
            <a:r>
              <a:rPr lang="en-IN" sz="1400" dirty="0" err="1">
                <a:solidFill>
                  <a:schemeClr val="bg1"/>
                </a:solidFill>
              </a:rPr>
              <a:t>PradeepKumarChauhan</a:t>
            </a:r>
            <a:r>
              <a:rPr lang="en-IN" sz="1400" dirty="0">
                <a:solidFill>
                  <a:schemeClr val="bg1"/>
                </a:solidFill>
              </a:rPr>
              <a:t>, (2019) ‘IoT Based Air Pollution Monitoring System using Arduino’, International Research Journal of Engineering and Technology, IRJET.</a:t>
            </a:r>
          </a:p>
          <a:p>
            <a:endParaRPr lang="en-IN" sz="1400" dirty="0">
              <a:solidFill>
                <a:schemeClr val="bg1"/>
              </a:solidFill>
            </a:endParaRPr>
          </a:p>
          <a:p>
            <a:r>
              <a:rPr lang="en-IN" sz="1400" dirty="0">
                <a:solidFill>
                  <a:schemeClr val="bg1"/>
                </a:solidFill>
              </a:rPr>
              <a:t> 5.Nitin </a:t>
            </a:r>
            <a:r>
              <a:rPr lang="en-IN" sz="1400" dirty="0" err="1">
                <a:solidFill>
                  <a:schemeClr val="bg1"/>
                </a:solidFill>
              </a:rPr>
              <a:t>SadashivDesai,JohnSahayaRaniAlex</a:t>
            </a:r>
            <a:r>
              <a:rPr lang="en-IN" sz="1400" dirty="0">
                <a:solidFill>
                  <a:schemeClr val="bg1"/>
                </a:solidFill>
              </a:rPr>
              <a:t>,(2017)‘IoT based air pollution monitoring and predictor system on Beagle Bone Black’, International Conference on Nextgen Electronic Technologies, ICNET. </a:t>
            </a:r>
          </a:p>
          <a:p>
            <a:endParaRPr lang="en-IN" sz="1400" dirty="0">
              <a:solidFill>
                <a:schemeClr val="bg1"/>
              </a:solidFill>
            </a:endParaRPr>
          </a:p>
          <a:p>
            <a:r>
              <a:rPr lang="en-IN" sz="1400" dirty="0">
                <a:solidFill>
                  <a:schemeClr val="bg1"/>
                </a:solidFill>
              </a:rPr>
              <a:t>6. K. S. E. </a:t>
            </a:r>
            <a:r>
              <a:rPr lang="en-IN" sz="1400" dirty="0" err="1">
                <a:solidFill>
                  <a:schemeClr val="bg1"/>
                </a:solidFill>
              </a:rPr>
              <a:t>Phala</a:t>
            </a:r>
            <a:r>
              <a:rPr lang="en-IN" sz="1400" dirty="0">
                <a:solidFill>
                  <a:schemeClr val="bg1"/>
                </a:solidFill>
              </a:rPr>
              <a:t>, A. Kumar, and Gerhard P. Hancke, ‘Air Quality Monitoring System Based on ISO/IEC/IEEE 21451 Standards’, IEEE.</a:t>
            </a:r>
          </a:p>
        </p:txBody>
      </p:sp>
    </p:spTree>
    <p:extLst>
      <p:ext uri="{BB962C8B-B14F-4D97-AF65-F5344CB8AC3E}">
        <p14:creationId xmlns:p14="http://schemas.microsoft.com/office/powerpoint/2010/main" val="4278235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54BA0-71C9-479F-A36F-E20D883450A5}"/>
              </a:ext>
            </a:extLst>
          </p:cNvPr>
          <p:cNvSpPr>
            <a:spLocks noGrp="1"/>
          </p:cNvSpPr>
          <p:nvPr>
            <p:ph type="ctrTitle"/>
          </p:nvPr>
        </p:nvSpPr>
        <p:spPr/>
        <p:txBody>
          <a:bodyPr/>
          <a:lstStyle/>
          <a:p>
            <a:r>
              <a:rPr lang="en-IN"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861693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
        <p:nvSpPr>
          <p:cNvPr id="9" name="TextBox 8">
            <a:extLst>
              <a:ext uri="{FF2B5EF4-FFF2-40B4-BE49-F238E27FC236}">
                <a16:creationId xmlns:a16="http://schemas.microsoft.com/office/drawing/2014/main" id="{2A25EF80-8ED4-47F9-9C5A-060B68792CD5}"/>
              </a:ext>
            </a:extLst>
          </p:cNvPr>
          <p:cNvSpPr txBox="1"/>
          <p:nvPr/>
        </p:nvSpPr>
        <p:spPr>
          <a:xfrm>
            <a:off x="2075225" y="140734"/>
            <a:ext cx="6099242" cy="646331"/>
          </a:xfrm>
          <a:prstGeom prst="rect">
            <a:avLst/>
          </a:prstGeom>
          <a:noFill/>
        </p:spPr>
        <p:txBody>
          <a:bodyPr wrap="square">
            <a:spAutoFit/>
          </a:bodyPr>
          <a:lstStyle/>
          <a:p>
            <a:pPr algn="ctr" eaLnBrk="1" fontAlgn="auto" hangingPunct="1">
              <a:spcBef>
                <a:spcPts val="0"/>
              </a:spcBef>
              <a:spcAft>
                <a:spcPts val="1050"/>
              </a:spcAft>
              <a:defRPr/>
            </a:pPr>
            <a:r>
              <a:rPr lang="en-US" sz="3600" b="1" spc="-50" dirty="0">
                <a:solidFill>
                  <a:schemeClr val="bg1">
                    <a:lumMod val="95000"/>
                    <a:lumOff val="5000"/>
                  </a:schemeClr>
                </a:solidFill>
                <a:latin typeface="Algerian" panose="04020705040A02060702" pitchFamily="82" charset="0"/>
              </a:rPr>
              <a:t>CURRENT STATUS</a:t>
            </a:r>
          </a:p>
        </p:txBody>
      </p:sp>
      <p:sp>
        <p:nvSpPr>
          <p:cNvPr id="10" name="TextBox 9">
            <a:extLst>
              <a:ext uri="{FF2B5EF4-FFF2-40B4-BE49-F238E27FC236}">
                <a16:creationId xmlns:a16="http://schemas.microsoft.com/office/drawing/2014/main" id="{185E875E-A5C6-4AA4-82C1-B5DA9DBB6CBE}"/>
              </a:ext>
            </a:extLst>
          </p:cNvPr>
          <p:cNvSpPr txBox="1"/>
          <p:nvPr/>
        </p:nvSpPr>
        <p:spPr>
          <a:xfrm>
            <a:off x="3227777" y="2173805"/>
            <a:ext cx="3601616" cy="646331"/>
          </a:xfrm>
          <a:prstGeom prst="rect">
            <a:avLst/>
          </a:prstGeom>
          <a:noFill/>
        </p:spPr>
        <p:txBody>
          <a:bodyPr wrap="square">
            <a:spAutoFit/>
          </a:bodyPr>
          <a:lstStyle/>
          <a:p>
            <a:pPr algn="ctr"/>
            <a:r>
              <a:rPr lang="en-US" sz="3600" b="1" spc="-50" dirty="0">
                <a:solidFill>
                  <a:schemeClr val="bg1">
                    <a:lumMod val="95000"/>
                    <a:lumOff val="5000"/>
                  </a:schemeClr>
                </a:solidFill>
                <a:latin typeface="Algerian" panose="04020705040A02060702" pitchFamily="82" charset="0"/>
              </a:rPr>
              <a:t>MOTIVATION</a:t>
            </a:r>
            <a:endParaRPr lang="en-IN" sz="3600" dirty="0"/>
          </a:p>
        </p:txBody>
      </p:sp>
      <p:sp>
        <p:nvSpPr>
          <p:cNvPr id="11" name="TextBox 10">
            <a:extLst>
              <a:ext uri="{FF2B5EF4-FFF2-40B4-BE49-F238E27FC236}">
                <a16:creationId xmlns:a16="http://schemas.microsoft.com/office/drawing/2014/main" id="{66CA68DE-0C67-42C6-A9E5-93643D4911FD}"/>
              </a:ext>
            </a:extLst>
          </p:cNvPr>
          <p:cNvSpPr txBox="1"/>
          <p:nvPr/>
        </p:nvSpPr>
        <p:spPr>
          <a:xfrm>
            <a:off x="951885" y="3024047"/>
            <a:ext cx="7947660" cy="2031325"/>
          </a:xfrm>
          <a:prstGeom prst="rect">
            <a:avLst/>
          </a:prstGeom>
          <a:noFill/>
        </p:spPr>
        <p:txBody>
          <a:bodyPr wrap="square" rtlCol="0">
            <a:spAutoFit/>
          </a:bodyPr>
          <a:lstStyle/>
          <a:p>
            <a:r>
              <a:rPr lang="en-US" sz="1800" dirty="0">
                <a:solidFill>
                  <a:schemeClr val="bg1">
                    <a:lumMod val="95000"/>
                    <a:lumOff val="5000"/>
                  </a:schemeClr>
                </a:solidFill>
                <a:latin typeface="Times New Roman" panose="02020603050405020304" pitchFamily="18" charset="0"/>
                <a:cs typeface="Times New Roman" panose="02020603050405020304" pitchFamily="18" charset="0"/>
              </a:rPr>
              <a:t>The level of pollution has increased with times by lot of factors like the increase in population, increased vehicle use, industrialization and urbanization which results in harmful effects on human wellbeing by directly affecting health of population exposed to it. In order to monitor. In this project we are going to make an IOT Based Air Pollution Monitoring System in which we will monitor the Air Quality over a web server using internet and will trigger an alarm when the air quality goes down beyond a certain level.</a:t>
            </a:r>
            <a:endParaRPr lang="en-IN" sz="1800"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096BAC25-D31E-4A33-84CD-135B8177F4E5}"/>
              </a:ext>
            </a:extLst>
          </p:cNvPr>
          <p:cNvSpPr txBox="1"/>
          <p:nvPr/>
        </p:nvSpPr>
        <p:spPr>
          <a:xfrm>
            <a:off x="944880" y="1156298"/>
            <a:ext cx="7917180"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We have decided the overflow of the project and ordered  the required devices  and we are presently studying Arduino in depth. </a:t>
            </a:r>
            <a:endParaRPr lang="en-IN"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834EA51-3522-4C2F-A212-A6C33DD00A8E}"/>
              </a:ext>
            </a:extLst>
          </p:cNvPr>
          <p:cNvSpPr>
            <a:spLocks noGrp="1"/>
          </p:cNvSpPr>
          <p:nvPr>
            <p:ph type="sldNum" sz="quarter" idx="12"/>
          </p:nvPr>
        </p:nvSpPr>
        <p:spPr/>
        <p:txBody>
          <a:bodyPr/>
          <a:lstStyle/>
          <a:p>
            <a:fld id="{C263D6C4-4840-40CC-AC84-17E24B3B7BDE}" type="slidenum">
              <a:rPr lang="en-US" noProof="0" smtClean="0"/>
              <a:pPr/>
              <a:t>3</a:t>
            </a:fld>
            <a:endParaRPr lang="en-US" noProof="0" dirty="0"/>
          </a:p>
        </p:txBody>
      </p:sp>
      <p:sp>
        <p:nvSpPr>
          <p:cNvPr id="6" name="TextBox 5">
            <a:extLst>
              <a:ext uri="{FF2B5EF4-FFF2-40B4-BE49-F238E27FC236}">
                <a16:creationId xmlns:a16="http://schemas.microsoft.com/office/drawing/2014/main" id="{D9B4A6A4-FD15-474F-A86B-B994CDAB6177}"/>
              </a:ext>
            </a:extLst>
          </p:cNvPr>
          <p:cNvSpPr txBox="1"/>
          <p:nvPr/>
        </p:nvSpPr>
        <p:spPr>
          <a:xfrm>
            <a:off x="3864005" y="161562"/>
            <a:ext cx="6094520" cy="523220"/>
          </a:xfrm>
          <a:prstGeom prst="rect">
            <a:avLst/>
          </a:prstGeom>
          <a:noFill/>
        </p:spPr>
        <p:txBody>
          <a:bodyPr wrap="square">
            <a:spAutoFit/>
          </a:bodyPr>
          <a:lstStyle/>
          <a:p>
            <a:r>
              <a:rPr lang="en-IN" altLang="en-US" sz="2800" b="1" dirty="0">
                <a:solidFill>
                  <a:schemeClr val="bg1">
                    <a:lumMod val="95000"/>
                    <a:lumOff val="5000"/>
                  </a:schemeClr>
                </a:solidFill>
                <a:latin typeface="Algerian" panose="04020705040A02060702" pitchFamily="82" charset="0"/>
              </a:rPr>
              <a:t>LITERATURE SURVEY</a:t>
            </a:r>
          </a:p>
        </p:txBody>
      </p:sp>
      <p:sp>
        <p:nvSpPr>
          <p:cNvPr id="7" name="TextBox 6">
            <a:extLst>
              <a:ext uri="{FF2B5EF4-FFF2-40B4-BE49-F238E27FC236}">
                <a16:creationId xmlns:a16="http://schemas.microsoft.com/office/drawing/2014/main" id="{056AD03D-ACDE-4048-BBA6-AAD1B6BC48F2}"/>
              </a:ext>
            </a:extLst>
          </p:cNvPr>
          <p:cNvSpPr txBox="1"/>
          <p:nvPr/>
        </p:nvSpPr>
        <p:spPr>
          <a:xfrm>
            <a:off x="384699" y="1146420"/>
            <a:ext cx="11807301" cy="4093428"/>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1) Monika Singh Et al. in August 2019 proposed an Air Pollution Monitoring System. This system uses an Arduino microcontroller connected with MQ135 and MQ6 gas sensor which senses the different types of gases present in the environment. It was then connected to the Wi-Fi module which connects to the internet and LCD is used to display the output to the user and buzzer alerts when the ppm crosses certain limit. Their applications were industrial perimeter monitoring, indoor air quality monitoring, site selection for reference monitoring stations, making data available to users. </a:t>
            </a:r>
          </a:p>
          <a:p>
            <a:r>
              <a:rPr lang="en-US" sz="2000" dirty="0">
                <a:solidFill>
                  <a:schemeClr val="bg1"/>
                </a:solidFill>
                <a:latin typeface="Times New Roman" panose="02020603050405020304" pitchFamily="18" charset="0"/>
                <a:cs typeface="Times New Roman" panose="02020603050405020304" pitchFamily="18" charset="0"/>
              </a:rPr>
              <a:t>2) </a:t>
            </a:r>
            <a:r>
              <a:rPr lang="en-US" sz="2000" dirty="0" err="1">
                <a:solidFill>
                  <a:schemeClr val="bg1"/>
                </a:solidFill>
                <a:latin typeface="Times New Roman" panose="02020603050405020304" pitchFamily="18" charset="0"/>
                <a:cs typeface="Times New Roman" panose="02020603050405020304" pitchFamily="18" charset="0"/>
              </a:rPr>
              <a:t>Nithin</a:t>
            </a:r>
            <a:r>
              <a:rPr lang="en-US" sz="2000" dirty="0">
                <a:solidFill>
                  <a:schemeClr val="bg1"/>
                </a:solidFill>
                <a:latin typeface="Times New Roman" panose="02020603050405020304" pitchFamily="18" charset="0"/>
                <a:cs typeface="Times New Roman" panose="02020603050405020304" pitchFamily="18" charset="0"/>
              </a:rPr>
              <a:t> Et al. in November 2018 used IoT by measuring the concentration of gas using various sensors which were observed through serial monitor of Arduino. This data is collected in Thing speak channels by means of Ethernet shield which is available in live for further processing. These analyzed results were viewed through thing speak in a graphical format. Then the average pollution level was calculated using MATLAB analysis and the time controlled results were viewed through an android app. Further based on the location, the air quality index value was obtained through the android app. Along with this, the health effects were also displayed in this app, so that the users can stay aware of the pollution levels. </a:t>
            </a:r>
          </a:p>
        </p:txBody>
      </p:sp>
    </p:spTree>
    <p:extLst>
      <p:ext uri="{BB962C8B-B14F-4D97-AF65-F5344CB8AC3E}">
        <p14:creationId xmlns:p14="http://schemas.microsoft.com/office/powerpoint/2010/main" val="3660837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C3F4781-255F-489B-B10D-E7C0B8A6AFCF}"/>
              </a:ext>
            </a:extLst>
          </p:cNvPr>
          <p:cNvSpPr>
            <a:spLocks noGrp="1"/>
          </p:cNvSpPr>
          <p:nvPr>
            <p:ph type="sldNum" sz="quarter" idx="12"/>
          </p:nvPr>
        </p:nvSpPr>
        <p:spPr/>
        <p:txBody>
          <a:bodyPr/>
          <a:lstStyle/>
          <a:p>
            <a:fld id="{C263D6C4-4840-40CC-AC84-17E24B3B7BDE}" type="slidenum">
              <a:rPr lang="en-US" noProof="0" smtClean="0"/>
              <a:pPr/>
              <a:t>4</a:t>
            </a:fld>
            <a:endParaRPr lang="en-US" noProof="0" dirty="0"/>
          </a:p>
        </p:txBody>
      </p:sp>
      <p:sp>
        <p:nvSpPr>
          <p:cNvPr id="4" name="TextBox 3">
            <a:extLst>
              <a:ext uri="{FF2B5EF4-FFF2-40B4-BE49-F238E27FC236}">
                <a16:creationId xmlns:a16="http://schemas.microsoft.com/office/drawing/2014/main" id="{7BA51656-82E4-4CBD-92A7-71B4DECE39FD}"/>
              </a:ext>
            </a:extLst>
          </p:cNvPr>
          <p:cNvSpPr txBox="1"/>
          <p:nvPr/>
        </p:nvSpPr>
        <p:spPr>
          <a:xfrm>
            <a:off x="3260324" y="490037"/>
            <a:ext cx="6094520" cy="646331"/>
          </a:xfrm>
          <a:prstGeom prst="rect">
            <a:avLst/>
          </a:prstGeom>
          <a:noFill/>
        </p:spPr>
        <p:txBody>
          <a:bodyPr wrap="square">
            <a:spAutoFit/>
          </a:bodyPr>
          <a:lstStyle/>
          <a:p>
            <a:r>
              <a:rPr lang="en-IN" altLang="en-US" sz="3600" b="1" dirty="0">
                <a:solidFill>
                  <a:schemeClr val="bg1">
                    <a:lumMod val="95000"/>
                    <a:lumOff val="5000"/>
                  </a:schemeClr>
                </a:solidFill>
                <a:latin typeface="Algerian" panose="04020705040A02060702" pitchFamily="82" charset="0"/>
              </a:rPr>
              <a:t>PROBLEM STATEMENT</a:t>
            </a:r>
          </a:p>
        </p:txBody>
      </p:sp>
      <p:sp>
        <p:nvSpPr>
          <p:cNvPr id="5" name="TextBox 4">
            <a:extLst>
              <a:ext uri="{FF2B5EF4-FFF2-40B4-BE49-F238E27FC236}">
                <a16:creationId xmlns:a16="http://schemas.microsoft.com/office/drawing/2014/main" id="{EC3056E1-7498-4DCA-87D0-1F460F891F37}"/>
              </a:ext>
            </a:extLst>
          </p:cNvPr>
          <p:cNvSpPr txBox="1"/>
          <p:nvPr/>
        </p:nvSpPr>
        <p:spPr>
          <a:xfrm>
            <a:off x="2991774" y="1895291"/>
            <a:ext cx="5877017" cy="2308324"/>
          </a:xfrm>
          <a:prstGeom prst="rect">
            <a:avLst/>
          </a:prstGeom>
          <a:noFill/>
        </p:spPr>
        <p:txBody>
          <a:bodyPr wrap="square" rtlCol="0">
            <a:spAutoFit/>
          </a:bodyPr>
          <a:lstStyle/>
          <a:p>
            <a:r>
              <a:rPr lang="en-US" sz="1800" b="1" i="0" dirty="0">
                <a:solidFill>
                  <a:schemeClr val="bg1"/>
                </a:solidFill>
                <a:effectLst/>
                <a:latin typeface="Algerian" panose="04020705040A02060702" pitchFamily="82" charset="0"/>
              </a:rPr>
              <a:t>TOPIC -IOT based air quality index monitoring</a:t>
            </a:r>
            <a:endParaRPr lang="en-US" dirty="0"/>
          </a:p>
          <a:p>
            <a:endParaRPr lang="en-US" dirty="0"/>
          </a:p>
          <a:p>
            <a:r>
              <a:rPr lang="en-US" dirty="0">
                <a:solidFill>
                  <a:schemeClr val="bg1"/>
                </a:solidFill>
                <a:latin typeface="Times New Roman" panose="02020603050405020304" pitchFamily="18" charset="0"/>
                <a:cs typeface="Times New Roman" panose="02020603050405020304" pitchFamily="18" charset="0"/>
              </a:rPr>
              <a:t>Our project supports the advanced technology and the concept of healthy life. This system enables people to monitor the amount of pollution in an area on their mobile phones using the application/website and also on an LCD Display. This system is budget friendly and therefore can be easily purchased in the market for a safer and healthier future</a:t>
            </a:r>
            <a:r>
              <a:rPr lang="en-US" dirty="0"/>
              <a:t>. </a:t>
            </a:r>
            <a:endParaRPr lang="en-IN" dirty="0"/>
          </a:p>
        </p:txBody>
      </p:sp>
    </p:spTree>
    <p:extLst>
      <p:ext uri="{BB962C8B-B14F-4D97-AF65-F5344CB8AC3E}">
        <p14:creationId xmlns:p14="http://schemas.microsoft.com/office/powerpoint/2010/main" val="3409823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9" name="TextBox 8">
            <a:extLst>
              <a:ext uri="{FF2B5EF4-FFF2-40B4-BE49-F238E27FC236}">
                <a16:creationId xmlns:a16="http://schemas.microsoft.com/office/drawing/2014/main" id="{3C06CB0E-AC09-455A-95AF-8C3BBE99A6D4}"/>
              </a:ext>
            </a:extLst>
          </p:cNvPr>
          <p:cNvSpPr txBox="1"/>
          <p:nvPr/>
        </p:nvSpPr>
        <p:spPr>
          <a:xfrm>
            <a:off x="2668555" y="342657"/>
            <a:ext cx="6099242" cy="769441"/>
          </a:xfrm>
          <a:prstGeom prst="rect">
            <a:avLst/>
          </a:prstGeom>
          <a:noFill/>
        </p:spPr>
        <p:txBody>
          <a:bodyPr wrap="square">
            <a:spAutoFit/>
          </a:bodyPr>
          <a:lstStyle/>
          <a:p>
            <a:pPr algn="ctr" eaLnBrk="1" fontAlgn="auto" hangingPunct="1">
              <a:spcBef>
                <a:spcPts val="0"/>
              </a:spcBef>
              <a:spcAft>
                <a:spcPts val="1050"/>
              </a:spcAft>
              <a:defRPr/>
            </a:pPr>
            <a:r>
              <a:rPr lang="en-US" sz="4400" b="1" spc="-50" dirty="0">
                <a:solidFill>
                  <a:schemeClr val="bg1">
                    <a:lumMod val="95000"/>
                    <a:lumOff val="5000"/>
                  </a:schemeClr>
                </a:solidFill>
                <a:latin typeface="Algerian" panose="04020705040A02060702" pitchFamily="82" charset="0"/>
              </a:rPr>
              <a:t>OBJECTIVES</a:t>
            </a:r>
          </a:p>
        </p:txBody>
      </p:sp>
      <p:sp>
        <p:nvSpPr>
          <p:cNvPr id="10" name="TextBox 9">
            <a:extLst>
              <a:ext uri="{FF2B5EF4-FFF2-40B4-BE49-F238E27FC236}">
                <a16:creationId xmlns:a16="http://schemas.microsoft.com/office/drawing/2014/main" id="{CD719C84-2E9B-463C-8325-60CB6FB5F100}"/>
              </a:ext>
            </a:extLst>
          </p:cNvPr>
          <p:cNvSpPr txBox="1"/>
          <p:nvPr/>
        </p:nvSpPr>
        <p:spPr>
          <a:xfrm>
            <a:off x="2798795" y="2106697"/>
            <a:ext cx="6594409" cy="3170099"/>
          </a:xfrm>
          <a:prstGeom prst="rect">
            <a:avLst/>
          </a:prstGeom>
          <a:noFill/>
        </p:spPr>
        <p:txBody>
          <a:bodyPr wrap="square">
            <a:spAutoFit/>
          </a:bodyPr>
          <a:lstStyle/>
          <a:p>
            <a:r>
              <a:rPr lang="en-US" sz="2000" dirty="0">
                <a:solidFill>
                  <a:schemeClr val="bg1">
                    <a:lumMod val="95000"/>
                    <a:lumOff val="5000"/>
                  </a:schemeClr>
                </a:solidFill>
                <a:latin typeface="Times New Roman" panose="02020603050405020304" pitchFamily="18" charset="0"/>
                <a:cs typeface="Times New Roman" panose="02020603050405020304" pitchFamily="18" charset="0"/>
              </a:rPr>
              <a:t>In IoT Based Air Pollution Monitoring System we will monitor the Air Quality over a webserver using internet and will trigger an alarm when the air quality goes down beyond a certain level, means when there are sufficient amount of harmful gases are present in the air like CO2, smoke, alcohol, benzene and NH3. It will show the air quality in PPM on the LCD so that we can monitor it very easily. The alarm will set off to alert the user to switch on appliances (exhaust fan, Fan) to remove excess of gas from the room or cabin and maintain the air quality at a certain range. </a:t>
            </a:r>
            <a:endParaRPr lang="en-IN" sz="2000"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
        <p:nvSpPr>
          <p:cNvPr id="11" name="TextBox 10">
            <a:extLst>
              <a:ext uri="{FF2B5EF4-FFF2-40B4-BE49-F238E27FC236}">
                <a16:creationId xmlns:a16="http://schemas.microsoft.com/office/drawing/2014/main" id="{A94F76FB-9505-49DE-88F8-A476929FAF3A}"/>
              </a:ext>
            </a:extLst>
          </p:cNvPr>
          <p:cNvSpPr txBox="1"/>
          <p:nvPr/>
        </p:nvSpPr>
        <p:spPr>
          <a:xfrm>
            <a:off x="4343400" y="339116"/>
            <a:ext cx="6094520" cy="1077218"/>
          </a:xfrm>
          <a:prstGeom prst="rect">
            <a:avLst/>
          </a:prstGeom>
          <a:noFill/>
        </p:spPr>
        <p:txBody>
          <a:bodyPr wrap="square">
            <a:spAutoFit/>
          </a:bodyPr>
          <a:lstStyle/>
          <a:p>
            <a:r>
              <a:rPr lang="en-IN" altLang="en-US" sz="3200" b="1" dirty="0">
                <a:solidFill>
                  <a:schemeClr val="bg1">
                    <a:lumMod val="95000"/>
                    <a:lumOff val="5000"/>
                  </a:schemeClr>
                </a:solidFill>
                <a:latin typeface="Algerian" panose="04020705040A02060702" pitchFamily="82" charset="0"/>
                <a:cs typeface="Times New Roman" panose="02020603050405020304" pitchFamily="18" charset="0"/>
              </a:rPr>
              <a:t>    METHODOLOGY</a:t>
            </a:r>
          </a:p>
          <a:p>
            <a:r>
              <a:rPr lang="en-IN" altLang="en-US" sz="3200" b="1" dirty="0">
                <a:solidFill>
                  <a:schemeClr val="bg1">
                    <a:lumMod val="95000"/>
                    <a:lumOff val="5000"/>
                  </a:schemeClr>
                </a:solidFill>
                <a:latin typeface="Algerian" panose="04020705040A02060702" pitchFamily="82" charset="0"/>
                <a:cs typeface="Times New Roman" panose="02020603050405020304" pitchFamily="18" charset="0"/>
              </a:rPr>
              <a:t>          </a:t>
            </a:r>
            <a:r>
              <a:rPr lang="en-IN" altLang="en-US" sz="2400" b="1" dirty="0">
                <a:solidFill>
                  <a:schemeClr val="bg1">
                    <a:lumMod val="95000"/>
                    <a:lumOff val="5000"/>
                  </a:schemeClr>
                </a:solidFill>
                <a:latin typeface="Algerian" panose="04020705040A02060702" pitchFamily="82" charset="0"/>
                <a:cs typeface="Times New Roman" panose="02020603050405020304" pitchFamily="18" charset="0"/>
              </a:rPr>
              <a:t>WORKFLOW</a:t>
            </a:r>
          </a:p>
        </p:txBody>
      </p:sp>
      <p:sp>
        <p:nvSpPr>
          <p:cNvPr id="12" name="TextBox 11">
            <a:extLst>
              <a:ext uri="{FF2B5EF4-FFF2-40B4-BE49-F238E27FC236}">
                <a16:creationId xmlns:a16="http://schemas.microsoft.com/office/drawing/2014/main" id="{9B527DC4-989B-4EDA-8F74-A7033BD68696}"/>
              </a:ext>
            </a:extLst>
          </p:cNvPr>
          <p:cNvSpPr txBox="1"/>
          <p:nvPr/>
        </p:nvSpPr>
        <p:spPr>
          <a:xfrm>
            <a:off x="533400" y="923891"/>
            <a:ext cx="5562600" cy="4647426"/>
          </a:xfrm>
          <a:prstGeom prst="rect">
            <a:avLst/>
          </a:prstGeom>
          <a:noFill/>
        </p:spPr>
        <p:txBody>
          <a:bodyPr wrap="square" rtlCol="0">
            <a:spAutoFit/>
          </a:bodyPr>
          <a:lstStyle/>
          <a:p>
            <a:pPr algn="ctr"/>
            <a:r>
              <a:rPr lang="en-US" sz="2200" b="1" i="0" dirty="0">
                <a:solidFill>
                  <a:schemeClr val="bg1"/>
                </a:solidFill>
                <a:effectLst/>
                <a:latin typeface="Times New Roman" panose="02020603050405020304" pitchFamily="18" charset="0"/>
                <a:cs typeface="Times New Roman" panose="02020603050405020304" pitchFamily="18" charset="0"/>
              </a:rPr>
              <a:t>                                                       </a:t>
            </a:r>
          </a:p>
          <a:p>
            <a:pPr algn="l"/>
            <a:endParaRPr lang="en-US" sz="1600" i="0" dirty="0">
              <a:solidFill>
                <a:schemeClr val="bg1"/>
              </a:solidFill>
              <a:effectLst/>
              <a:latin typeface="Times New Roman" panose="02020603050405020304" pitchFamily="18" charset="0"/>
              <a:cs typeface="Times New Roman" panose="02020603050405020304" pitchFamily="18" charset="0"/>
            </a:endParaRPr>
          </a:p>
          <a:p>
            <a:pPr algn="ctr"/>
            <a:r>
              <a:rPr lang="en-US" sz="1600" b="1" i="0" dirty="0">
                <a:solidFill>
                  <a:schemeClr val="bg1"/>
                </a:solidFill>
                <a:effectLst/>
                <a:latin typeface="Times New Roman" panose="02020603050405020304" pitchFamily="18" charset="0"/>
                <a:cs typeface="Times New Roman" panose="02020603050405020304" pitchFamily="18" charset="0"/>
              </a:rPr>
              <a:t>PHASE – 1</a:t>
            </a:r>
          </a:p>
          <a:p>
            <a:pPr algn="ctr"/>
            <a:r>
              <a:rPr lang="en-US" sz="1600" b="1" i="0" dirty="0">
                <a:solidFill>
                  <a:schemeClr val="bg1"/>
                </a:solidFill>
                <a:effectLst/>
                <a:latin typeface="Times New Roman" panose="02020603050405020304" pitchFamily="18" charset="0"/>
                <a:cs typeface="Times New Roman" panose="02020603050405020304" pitchFamily="18" charset="0"/>
              </a:rPr>
              <a:t> </a:t>
            </a:r>
            <a:r>
              <a:rPr lang="en-US" sz="1600" i="0" dirty="0">
                <a:solidFill>
                  <a:schemeClr val="bg1"/>
                </a:solidFill>
                <a:effectLst/>
                <a:latin typeface="Times New Roman" panose="02020603050405020304" pitchFamily="18" charset="0"/>
                <a:cs typeface="Times New Roman" panose="02020603050405020304" pitchFamily="18" charset="0"/>
              </a:rPr>
              <a:t>Detection of Air Pollutant Level  It indicates the early phase of the project. An IoT based air  pollution detection kit is developed. It deals with the  collection of data from gas sensors connected to Arduino</a:t>
            </a:r>
            <a:r>
              <a:rPr lang="en-US" sz="1600" dirty="0">
                <a:solidFill>
                  <a:schemeClr val="bg1"/>
                </a:solidFill>
                <a:latin typeface="Times New Roman" panose="02020603050405020304" pitchFamily="18" charset="0"/>
                <a:cs typeface="Times New Roman" panose="02020603050405020304" pitchFamily="18" charset="0"/>
              </a:rPr>
              <a:t> </a:t>
            </a:r>
            <a:r>
              <a:rPr lang="en-US" sz="1600" i="0" dirty="0">
                <a:solidFill>
                  <a:schemeClr val="bg1"/>
                </a:solidFill>
                <a:effectLst/>
                <a:latin typeface="Times New Roman" panose="02020603050405020304" pitchFamily="18" charset="0"/>
                <a:cs typeface="Times New Roman" panose="02020603050405020304" pitchFamily="18" charset="0"/>
              </a:rPr>
              <a:t>and the information is sent to the cloud platform that stores  it. </a:t>
            </a:r>
            <a:br>
              <a:rPr lang="en-US" sz="1600" i="0" dirty="0">
                <a:solidFill>
                  <a:schemeClr val="bg1"/>
                </a:solidFill>
                <a:effectLst/>
                <a:latin typeface="Times New Roman" panose="02020603050405020304" pitchFamily="18" charset="0"/>
                <a:cs typeface="Times New Roman" panose="02020603050405020304" pitchFamily="18" charset="0"/>
              </a:rPr>
            </a:br>
            <a:endParaRPr lang="en-US" sz="1600" i="0" dirty="0">
              <a:solidFill>
                <a:schemeClr val="bg1"/>
              </a:solidFill>
              <a:effectLst/>
              <a:latin typeface="Times New Roman" panose="02020603050405020304" pitchFamily="18" charset="0"/>
              <a:cs typeface="Times New Roman" panose="02020603050405020304" pitchFamily="18" charset="0"/>
            </a:endParaRPr>
          </a:p>
          <a:p>
            <a:pPr algn="ctr"/>
            <a:r>
              <a:rPr lang="en-US" sz="1600" b="1" i="0" dirty="0">
                <a:solidFill>
                  <a:schemeClr val="bg1"/>
                </a:solidFill>
                <a:effectLst/>
                <a:latin typeface="Times New Roman" panose="02020603050405020304" pitchFamily="18" charset="0"/>
                <a:cs typeface="Times New Roman" panose="02020603050405020304" pitchFamily="18" charset="0"/>
              </a:rPr>
              <a:t>PHASE – 2</a:t>
            </a:r>
          </a:p>
          <a:p>
            <a:pPr algn="ctr"/>
            <a:r>
              <a:rPr lang="en-US" sz="1600" b="1" i="0" dirty="0">
                <a:solidFill>
                  <a:schemeClr val="bg1"/>
                </a:solidFill>
                <a:effectLst/>
                <a:latin typeface="Times New Roman" panose="02020603050405020304" pitchFamily="18" charset="0"/>
                <a:cs typeface="Times New Roman" panose="02020603050405020304" pitchFamily="18" charset="0"/>
              </a:rPr>
              <a:t> </a:t>
            </a:r>
            <a:r>
              <a:rPr lang="en-US" sz="1600" i="0" dirty="0">
                <a:solidFill>
                  <a:schemeClr val="bg1"/>
                </a:solidFill>
                <a:effectLst/>
                <a:latin typeface="Times New Roman" panose="02020603050405020304" pitchFamily="18" charset="0"/>
                <a:cs typeface="Times New Roman" panose="02020603050405020304" pitchFamily="18" charset="0"/>
              </a:rPr>
              <a:t>Creating the interface  This stage involves the clarification of the various  components for optional performance. MCP3008 is a 10 bit  converter which is calibrated to convert analog data to digital with on-board sample and hold circuitry. The data collected is stored, processed and can be monitored using the Mobile Application. Users can review the stored data through the </a:t>
            </a:r>
          </a:p>
          <a:p>
            <a:pPr algn="l"/>
            <a:r>
              <a:rPr lang="en-US" sz="1600" i="0" dirty="0">
                <a:solidFill>
                  <a:schemeClr val="bg1"/>
                </a:solidFill>
                <a:effectLst/>
                <a:latin typeface="Times New Roman" panose="02020603050405020304" pitchFamily="18" charset="0"/>
                <a:cs typeface="Times New Roman" panose="02020603050405020304" pitchFamily="18" charset="0"/>
              </a:rPr>
              <a:t>application.</a:t>
            </a:r>
          </a:p>
          <a:p>
            <a:pPr algn="l"/>
            <a:endParaRPr lang="en-US" i="0" dirty="0">
              <a:solidFill>
                <a:srgbClr val="000000"/>
              </a:solidFill>
              <a:effectLst/>
              <a:latin typeface="ff1"/>
            </a:endParaRPr>
          </a:p>
        </p:txBody>
      </p:sp>
      <p:sp>
        <p:nvSpPr>
          <p:cNvPr id="3" name="TextBox 2">
            <a:extLst>
              <a:ext uri="{FF2B5EF4-FFF2-40B4-BE49-F238E27FC236}">
                <a16:creationId xmlns:a16="http://schemas.microsoft.com/office/drawing/2014/main" id="{B39E72A1-4F68-46D2-B759-F31F0121A8DA}"/>
              </a:ext>
            </a:extLst>
          </p:cNvPr>
          <p:cNvSpPr txBox="1"/>
          <p:nvPr/>
        </p:nvSpPr>
        <p:spPr>
          <a:xfrm>
            <a:off x="6525086" y="1482571"/>
            <a:ext cx="5133513" cy="2831544"/>
          </a:xfrm>
          <a:prstGeom prst="rect">
            <a:avLst/>
          </a:prstGeom>
          <a:noFill/>
        </p:spPr>
        <p:txBody>
          <a:bodyPr wrap="square" rtlCol="0">
            <a:spAutoFit/>
          </a:bodyPr>
          <a:lstStyle/>
          <a:p>
            <a:pPr algn="ctr"/>
            <a:endParaRPr lang="en-US" sz="1600" b="1" i="0" dirty="0">
              <a:solidFill>
                <a:schemeClr val="bg1"/>
              </a:solidFill>
              <a:effectLst/>
              <a:latin typeface="Times New Roman" panose="02020603050405020304" pitchFamily="18" charset="0"/>
              <a:cs typeface="Times New Roman" panose="02020603050405020304" pitchFamily="18" charset="0"/>
            </a:endParaRPr>
          </a:p>
          <a:p>
            <a:pPr algn="ctr"/>
            <a:endParaRPr lang="en-US" sz="1600" b="1" i="0" dirty="0">
              <a:solidFill>
                <a:schemeClr val="bg1"/>
              </a:solidFill>
              <a:effectLst/>
              <a:latin typeface="Times New Roman" panose="02020603050405020304" pitchFamily="18" charset="0"/>
              <a:cs typeface="Times New Roman" panose="02020603050405020304" pitchFamily="18" charset="0"/>
            </a:endParaRPr>
          </a:p>
          <a:p>
            <a:pPr algn="ctr"/>
            <a:r>
              <a:rPr lang="en-US" sz="1600" b="1" i="0" dirty="0">
                <a:solidFill>
                  <a:schemeClr val="bg1"/>
                </a:solidFill>
                <a:effectLst/>
                <a:latin typeface="Times New Roman" panose="02020603050405020304" pitchFamily="18" charset="0"/>
                <a:cs typeface="Times New Roman" panose="02020603050405020304" pitchFamily="18" charset="0"/>
              </a:rPr>
              <a:t>PHASE – 3</a:t>
            </a:r>
            <a:endParaRPr lang="en-US" sz="1600" b="1" dirty="0">
              <a:solidFill>
                <a:schemeClr val="bg1"/>
              </a:solidFill>
              <a:latin typeface="Times New Roman" panose="02020603050405020304" pitchFamily="18" charset="0"/>
              <a:cs typeface="Times New Roman" panose="02020603050405020304" pitchFamily="18" charset="0"/>
            </a:endParaRPr>
          </a:p>
          <a:p>
            <a:pPr algn="ctr"/>
            <a:r>
              <a:rPr lang="en-US" sz="1600" i="0" dirty="0">
                <a:solidFill>
                  <a:schemeClr val="bg1"/>
                </a:solidFill>
                <a:effectLst/>
                <a:latin typeface="Times New Roman" panose="02020603050405020304" pitchFamily="18" charset="0"/>
                <a:cs typeface="Times New Roman" panose="02020603050405020304" pitchFamily="18" charset="0"/>
              </a:rPr>
              <a:t> Execution and Testing  The various components are interfaced together and the project deliverables are built with the help of different circuit designs. The testing, debugging and troubleshooting of the design is performed to test the performance of the design under various conditions. If a circuit design fails to pass the tests, then a newer circuit design should be completed, implemented and tested.</a:t>
            </a:r>
          </a:p>
          <a:p>
            <a:endParaRPr lang="en-IN" dirty="0"/>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
        <p:nvSpPr>
          <p:cNvPr id="13" name="TextBox 12">
            <a:extLst>
              <a:ext uri="{FF2B5EF4-FFF2-40B4-BE49-F238E27FC236}">
                <a16:creationId xmlns:a16="http://schemas.microsoft.com/office/drawing/2014/main" id="{D55B4045-A4BB-49D1-B07F-720C1CDC89E1}"/>
              </a:ext>
            </a:extLst>
          </p:cNvPr>
          <p:cNvSpPr txBox="1"/>
          <p:nvPr/>
        </p:nvSpPr>
        <p:spPr>
          <a:xfrm>
            <a:off x="4447467" y="268095"/>
            <a:ext cx="6094520" cy="584775"/>
          </a:xfrm>
          <a:prstGeom prst="rect">
            <a:avLst/>
          </a:prstGeom>
          <a:noFill/>
        </p:spPr>
        <p:txBody>
          <a:bodyPr wrap="square">
            <a:spAutoFit/>
          </a:bodyPr>
          <a:lstStyle/>
          <a:p>
            <a:r>
              <a:rPr lang="en-IN" altLang="en-US" sz="3200" b="1" dirty="0">
                <a:solidFill>
                  <a:schemeClr val="bg1">
                    <a:lumMod val="95000"/>
                    <a:lumOff val="5000"/>
                  </a:schemeClr>
                </a:solidFill>
                <a:latin typeface="Algerian" panose="04020705040A02060702" pitchFamily="82" charset="0"/>
              </a:rPr>
              <a:t>ALGORITHM</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A3A105C5-B8A5-4FC1-AD15-66A53D0410B9}"/>
                  </a:ext>
                </a:extLst>
              </p14:cNvPr>
              <p14:cNvContentPartPr/>
              <p14:nvPr/>
            </p14:nvContentPartPr>
            <p14:xfrm>
              <a:off x="-1246249" y="1066744"/>
              <a:ext cx="360" cy="360"/>
            </p14:xfrm>
          </p:contentPart>
        </mc:Choice>
        <mc:Fallback xmlns="">
          <p:pic>
            <p:nvPicPr>
              <p:cNvPr id="3" name="Ink 2">
                <a:extLst>
                  <a:ext uri="{FF2B5EF4-FFF2-40B4-BE49-F238E27FC236}">
                    <a16:creationId xmlns:a16="http://schemas.microsoft.com/office/drawing/2014/main" id="{A3A105C5-B8A5-4FC1-AD15-66A53D0410B9}"/>
                  </a:ext>
                </a:extLst>
              </p:cNvPr>
              <p:cNvPicPr/>
              <p:nvPr/>
            </p:nvPicPr>
            <p:blipFill>
              <a:blip r:embed="rId4"/>
              <a:stretch>
                <a:fillRect/>
              </a:stretch>
            </p:blipFill>
            <p:spPr>
              <a:xfrm>
                <a:off x="-1254889" y="1058104"/>
                <a:ext cx="18000" cy="18000"/>
              </a:xfrm>
              <a:prstGeom prst="rect">
                <a:avLst/>
              </a:prstGeom>
            </p:spPr>
          </p:pic>
        </mc:Fallback>
      </mc:AlternateContent>
      <p:pic>
        <p:nvPicPr>
          <p:cNvPr id="5" name="Picture 4">
            <a:extLst>
              <a:ext uri="{FF2B5EF4-FFF2-40B4-BE49-F238E27FC236}">
                <a16:creationId xmlns:a16="http://schemas.microsoft.com/office/drawing/2014/main" id="{E08DC07E-0073-4373-A310-749FC9373E54}"/>
              </a:ext>
            </a:extLst>
          </p:cNvPr>
          <p:cNvPicPr>
            <a:picLocks noChangeAspect="1"/>
          </p:cNvPicPr>
          <p:nvPr/>
        </p:nvPicPr>
        <p:blipFill>
          <a:blip r:embed="rId5"/>
          <a:stretch>
            <a:fillRect/>
          </a:stretch>
        </p:blipFill>
        <p:spPr>
          <a:xfrm>
            <a:off x="2009775" y="1685925"/>
            <a:ext cx="8172450" cy="3486150"/>
          </a:xfrm>
          <a:prstGeom prst="rect">
            <a:avLst/>
          </a:prstGeom>
        </p:spPr>
      </p:pic>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
        <p:nvSpPr>
          <p:cNvPr id="9" name="TextBox 8">
            <a:extLst>
              <a:ext uri="{FF2B5EF4-FFF2-40B4-BE49-F238E27FC236}">
                <a16:creationId xmlns:a16="http://schemas.microsoft.com/office/drawing/2014/main" id="{6C150262-47D2-430B-A288-E77E29E1E7F2}"/>
              </a:ext>
            </a:extLst>
          </p:cNvPr>
          <p:cNvSpPr txBox="1"/>
          <p:nvPr/>
        </p:nvSpPr>
        <p:spPr>
          <a:xfrm>
            <a:off x="1306286" y="473142"/>
            <a:ext cx="10440955" cy="584775"/>
          </a:xfrm>
          <a:prstGeom prst="rect">
            <a:avLst/>
          </a:prstGeom>
          <a:noFill/>
        </p:spPr>
        <p:txBody>
          <a:bodyPr wrap="square">
            <a:spAutoFit/>
          </a:bodyPr>
          <a:lstStyle/>
          <a:p>
            <a:r>
              <a:rPr lang="en-IN" altLang="en-US" sz="3200" b="1" dirty="0">
                <a:solidFill>
                  <a:schemeClr val="bg1">
                    <a:lumMod val="95000"/>
                    <a:lumOff val="5000"/>
                  </a:schemeClr>
                </a:solidFill>
                <a:latin typeface="Algerian" panose="04020705040A02060702" pitchFamily="82" charset="0"/>
              </a:rPr>
              <a:t>Design Implementation-  Hardware details</a:t>
            </a:r>
          </a:p>
        </p:txBody>
      </p:sp>
      <p:sp>
        <p:nvSpPr>
          <p:cNvPr id="11" name="TextBox 10">
            <a:extLst>
              <a:ext uri="{FF2B5EF4-FFF2-40B4-BE49-F238E27FC236}">
                <a16:creationId xmlns:a16="http://schemas.microsoft.com/office/drawing/2014/main" id="{380BFAF1-FE53-49FF-B814-73C6C5E69870}"/>
              </a:ext>
            </a:extLst>
          </p:cNvPr>
          <p:cNvSpPr txBox="1"/>
          <p:nvPr/>
        </p:nvSpPr>
        <p:spPr>
          <a:xfrm>
            <a:off x="1306286" y="1315817"/>
            <a:ext cx="6106884" cy="3046988"/>
          </a:xfrm>
          <a:prstGeom prst="rect">
            <a:avLst/>
          </a:prstGeom>
          <a:noFill/>
        </p:spPr>
        <p:txBody>
          <a:bodyPr wrap="square">
            <a:spAutoFit/>
          </a:bodyPr>
          <a:lstStyle/>
          <a:p>
            <a:pPr marL="457200" indent="-457200">
              <a:buAutoNum type="arabicPeriod"/>
            </a:pPr>
            <a:r>
              <a:rPr lang="en-IN" sz="2400" dirty="0">
                <a:solidFill>
                  <a:schemeClr val="bg1">
                    <a:lumMod val="95000"/>
                    <a:lumOff val="5000"/>
                  </a:schemeClr>
                </a:solidFill>
                <a:latin typeface="Times New Roman" panose="02020603050405020304" pitchFamily="18" charset="0"/>
                <a:cs typeface="Times New Roman" panose="02020603050405020304" pitchFamily="18" charset="0"/>
              </a:rPr>
              <a:t>MQ135 Gas sensor </a:t>
            </a:r>
          </a:p>
          <a:p>
            <a:pPr marL="457200" indent="-457200">
              <a:buAutoNum type="arabicPeriod"/>
            </a:pPr>
            <a:r>
              <a:rPr lang="en-IN" sz="2400" dirty="0">
                <a:solidFill>
                  <a:schemeClr val="bg1">
                    <a:lumMod val="95000"/>
                    <a:lumOff val="5000"/>
                  </a:schemeClr>
                </a:solidFill>
                <a:latin typeface="Times New Roman" panose="02020603050405020304" pitchFamily="18" charset="0"/>
                <a:cs typeface="Times New Roman" panose="02020603050405020304" pitchFamily="18" charset="0"/>
              </a:rPr>
              <a:t> Arduino Uno  </a:t>
            </a:r>
          </a:p>
          <a:p>
            <a:pPr marL="457200" indent="-457200">
              <a:buAutoNum type="arabicPeriod"/>
            </a:pPr>
            <a:r>
              <a:rPr lang="en-IN" sz="2400" dirty="0">
                <a:solidFill>
                  <a:schemeClr val="bg1">
                    <a:lumMod val="95000"/>
                    <a:lumOff val="5000"/>
                  </a:schemeClr>
                </a:solidFill>
                <a:latin typeface="Times New Roman" panose="02020603050405020304" pitchFamily="18" charset="0"/>
                <a:cs typeface="Times New Roman" panose="02020603050405020304" pitchFamily="18" charset="0"/>
              </a:rPr>
              <a:t> 16X2 LCD </a:t>
            </a:r>
          </a:p>
          <a:p>
            <a:pPr marL="457200" indent="-457200">
              <a:buAutoNum type="arabicPeriod"/>
            </a:pPr>
            <a:r>
              <a:rPr lang="en-IN" sz="2400" dirty="0">
                <a:solidFill>
                  <a:schemeClr val="bg1">
                    <a:lumMod val="95000"/>
                    <a:lumOff val="5000"/>
                  </a:schemeClr>
                </a:solidFill>
                <a:latin typeface="Times New Roman" panose="02020603050405020304" pitchFamily="18" charset="0"/>
                <a:cs typeface="Times New Roman" panose="02020603050405020304" pitchFamily="18" charset="0"/>
              </a:rPr>
              <a:t> Breadboard </a:t>
            </a:r>
          </a:p>
          <a:p>
            <a:pPr marL="457200" indent="-457200">
              <a:buAutoNum type="arabicPeriod"/>
            </a:pPr>
            <a:r>
              <a:rPr lang="en-IN" sz="2400" dirty="0">
                <a:solidFill>
                  <a:schemeClr val="bg1">
                    <a:lumMod val="95000"/>
                    <a:lumOff val="5000"/>
                  </a:schemeClr>
                </a:solidFill>
                <a:latin typeface="Times New Roman" panose="02020603050405020304" pitchFamily="18" charset="0"/>
                <a:cs typeface="Times New Roman" panose="02020603050405020304" pitchFamily="18" charset="0"/>
              </a:rPr>
              <a:t> 10K potentiometer </a:t>
            </a:r>
          </a:p>
          <a:p>
            <a:pPr marL="457200" indent="-457200">
              <a:buAutoNum type="arabicPeriod"/>
            </a:pPr>
            <a:r>
              <a:rPr lang="en-IN" sz="2400" dirty="0">
                <a:solidFill>
                  <a:schemeClr val="bg1">
                    <a:lumMod val="95000"/>
                    <a:lumOff val="5000"/>
                  </a:schemeClr>
                </a:solidFill>
                <a:latin typeface="Times New Roman" panose="02020603050405020304" pitchFamily="18" charset="0"/>
                <a:cs typeface="Times New Roman" panose="02020603050405020304" pitchFamily="18" charset="0"/>
              </a:rPr>
              <a:t> 1K ohm resistors </a:t>
            </a:r>
          </a:p>
          <a:p>
            <a:pPr marL="457200" indent="-457200">
              <a:buAutoNum type="arabicPeriod"/>
            </a:pPr>
            <a:r>
              <a:rPr lang="en-IN" sz="2400" dirty="0">
                <a:solidFill>
                  <a:schemeClr val="bg1">
                    <a:lumMod val="95000"/>
                    <a:lumOff val="5000"/>
                  </a:schemeClr>
                </a:solidFill>
                <a:latin typeface="Times New Roman" panose="02020603050405020304" pitchFamily="18" charset="0"/>
                <a:cs typeface="Times New Roman" panose="02020603050405020304" pitchFamily="18" charset="0"/>
              </a:rPr>
              <a:t> 220 ohm resistor </a:t>
            </a:r>
          </a:p>
          <a:p>
            <a:pPr marL="457200" indent="-457200">
              <a:buAutoNum type="arabicPeriod"/>
            </a:pPr>
            <a:r>
              <a:rPr lang="en-IN" sz="2400" dirty="0">
                <a:solidFill>
                  <a:schemeClr val="bg1">
                    <a:lumMod val="95000"/>
                    <a:lumOff val="5000"/>
                  </a:schemeClr>
                </a:solidFill>
                <a:latin typeface="Times New Roman" panose="02020603050405020304" pitchFamily="18" charset="0"/>
                <a:cs typeface="Times New Roman" panose="02020603050405020304" pitchFamily="18" charset="0"/>
              </a:rPr>
              <a:t> Buzzer </a:t>
            </a:r>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931FFF9-1F4B-4A14-A1B4-E70353F44DF4}"/>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sp>
        <p:nvSpPr>
          <p:cNvPr id="4" name="TextBox 3">
            <a:extLst>
              <a:ext uri="{FF2B5EF4-FFF2-40B4-BE49-F238E27FC236}">
                <a16:creationId xmlns:a16="http://schemas.microsoft.com/office/drawing/2014/main" id="{78D4529A-37D5-49BF-AFB0-5CA5ED5E179A}"/>
              </a:ext>
            </a:extLst>
          </p:cNvPr>
          <p:cNvSpPr txBox="1"/>
          <p:nvPr/>
        </p:nvSpPr>
        <p:spPr>
          <a:xfrm>
            <a:off x="2850775" y="321840"/>
            <a:ext cx="6096000" cy="584775"/>
          </a:xfrm>
          <a:prstGeom prst="rect">
            <a:avLst/>
          </a:prstGeom>
          <a:noFill/>
        </p:spPr>
        <p:txBody>
          <a:bodyPr wrap="square">
            <a:spAutoFit/>
          </a:bodyPr>
          <a:lstStyle/>
          <a:p>
            <a:r>
              <a:rPr lang="en-IN" altLang="en-US" sz="3200" b="1" dirty="0">
                <a:solidFill>
                  <a:schemeClr val="bg1">
                    <a:lumMod val="95000"/>
                    <a:lumOff val="5000"/>
                  </a:schemeClr>
                </a:solidFill>
                <a:latin typeface="Algerian" panose="04020705040A02060702" pitchFamily="82" charset="0"/>
              </a:rPr>
              <a:t>RESULTS achieved TILL DATE</a:t>
            </a:r>
          </a:p>
        </p:txBody>
      </p:sp>
      <p:sp>
        <p:nvSpPr>
          <p:cNvPr id="6" name="TextBox 5">
            <a:extLst>
              <a:ext uri="{FF2B5EF4-FFF2-40B4-BE49-F238E27FC236}">
                <a16:creationId xmlns:a16="http://schemas.microsoft.com/office/drawing/2014/main" id="{35FF0022-109E-4626-84DA-DC4B178B9AE7}"/>
              </a:ext>
            </a:extLst>
          </p:cNvPr>
          <p:cNvSpPr txBox="1"/>
          <p:nvPr/>
        </p:nvSpPr>
        <p:spPr>
          <a:xfrm>
            <a:off x="1716740" y="2308412"/>
            <a:ext cx="8364071" cy="3046988"/>
          </a:xfrm>
          <a:prstGeom prst="rect">
            <a:avLst/>
          </a:prstGeom>
          <a:noFill/>
        </p:spPr>
        <p:txBody>
          <a:bodyPr wrap="square">
            <a:spAutoFit/>
          </a:bodyPr>
          <a:lstStyle/>
          <a:p>
            <a:pPr marL="285750" indent="-285750">
              <a:buFont typeface="Arial" panose="020B0604020202020204" pitchFamily="34" charset="0"/>
              <a:buChar char="•"/>
            </a:pPr>
            <a:r>
              <a:rPr lang="en-US" sz="2400" i="0" dirty="0">
                <a:solidFill>
                  <a:schemeClr val="bg1"/>
                </a:solidFill>
                <a:effectLst/>
                <a:latin typeface="Times New Roman" panose="02020603050405020304" pitchFamily="18" charset="0"/>
                <a:cs typeface="Times New Roman" panose="02020603050405020304" pitchFamily="18" charset="0"/>
              </a:rPr>
              <a:t>The hardware part was completed using sensor MQ135gas sensor, Arduino, LCD, LED and Resistor .</a:t>
            </a:r>
          </a:p>
          <a:p>
            <a:pPr marL="285750" indent="-28575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The implementation was done when the Arduino was connected to the laptop using the port . </a:t>
            </a:r>
          </a:p>
          <a:p>
            <a:pPr marL="285750" indent="-285750">
              <a:buFont typeface="Arial" panose="020B0604020202020204" pitchFamily="34" charset="0"/>
              <a:buChar char="•"/>
            </a:pPr>
            <a:r>
              <a:rPr lang="en-US" sz="2400" i="0" dirty="0">
                <a:solidFill>
                  <a:schemeClr val="bg1"/>
                </a:solidFill>
                <a:effectLst/>
                <a:latin typeface="Times New Roman" panose="02020603050405020304" pitchFamily="18" charset="0"/>
                <a:cs typeface="Times New Roman" panose="02020603050405020304" pitchFamily="18" charset="0"/>
              </a:rPr>
              <a:t>After running and compiling the code</a:t>
            </a:r>
            <a:r>
              <a:rPr lang="en-US" sz="2400" dirty="0">
                <a:solidFill>
                  <a:schemeClr val="bg1"/>
                </a:solidFill>
                <a:latin typeface="Times New Roman" panose="02020603050405020304" pitchFamily="18" charset="0"/>
                <a:cs typeface="Times New Roman" panose="02020603050405020304" pitchFamily="18" charset="0"/>
              </a:rPr>
              <a:t> using </a:t>
            </a:r>
            <a:r>
              <a:rPr lang="en-US" sz="2400" i="0" dirty="0">
                <a:solidFill>
                  <a:schemeClr val="bg1"/>
                </a:solidFill>
                <a:effectLst/>
                <a:latin typeface="Times New Roman" panose="02020603050405020304" pitchFamily="18" charset="0"/>
                <a:cs typeface="Times New Roman" panose="02020603050405020304" pitchFamily="18" charset="0"/>
              </a:rPr>
              <a:t>Arduino </a:t>
            </a:r>
            <a:r>
              <a:rPr lang="en-US" sz="2400" dirty="0">
                <a:solidFill>
                  <a:schemeClr val="bg1"/>
                </a:solidFill>
                <a:latin typeface="Times New Roman" panose="02020603050405020304" pitchFamily="18" charset="0"/>
                <a:cs typeface="Times New Roman" panose="02020603050405020304" pitchFamily="18" charset="0"/>
              </a:rPr>
              <a:t>IDE we were successfully able to find the air quality index of the surrounding . </a:t>
            </a:r>
            <a:br>
              <a:rPr lang="en-US" sz="2400" i="0" dirty="0">
                <a:solidFill>
                  <a:schemeClr val="bg1"/>
                </a:solidFill>
                <a:effectLst/>
                <a:latin typeface="Times New Roman" panose="02020603050405020304" pitchFamily="18" charset="0"/>
                <a:cs typeface="Times New Roman" panose="02020603050405020304" pitchFamily="18" charset="0"/>
              </a:rPr>
            </a:br>
            <a:endParaRPr lang="en-IN" sz="2400" dirty="0"/>
          </a:p>
        </p:txBody>
      </p:sp>
    </p:spTree>
    <p:extLst>
      <p:ext uri="{BB962C8B-B14F-4D97-AF65-F5344CB8AC3E}">
        <p14:creationId xmlns:p14="http://schemas.microsoft.com/office/powerpoint/2010/main" val="1136351490"/>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1727</TotalTime>
  <Words>1247</Words>
  <Application>Microsoft Office PowerPoint</Application>
  <PresentationFormat>Widescreen</PresentationFormat>
  <Paragraphs>99</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Algerian</vt:lpstr>
      <vt:lpstr>Arial</vt:lpstr>
      <vt:lpstr>Calibri</vt:lpstr>
      <vt:lpstr>ff1</vt:lpstr>
      <vt:lpstr>Times New Roman</vt:lpstr>
      <vt:lpstr>Trade Gothic LT Pro</vt:lpstr>
      <vt:lpstr>Trebuchet MS</vt:lpstr>
      <vt:lpstr>Office Theme</vt:lpstr>
      <vt:lpstr>EEE 2004 – Measurement and Instrumentation FINAL  PROJECT REVIEW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shreya biswas</dc:creator>
  <cp:lastModifiedBy>Pratik Jain</cp:lastModifiedBy>
  <cp:revision>33</cp:revision>
  <dcterms:created xsi:type="dcterms:W3CDTF">2022-02-02T17:12:47Z</dcterms:created>
  <dcterms:modified xsi:type="dcterms:W3CDTF">2022-04-29T13:50:51Z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