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1"/>
  </p:sldMasterIdLst>
  <p:notesMasterIdLst>
    <p:notesMasterId r:id="rId17"/>
  </p:notesMasterIdLst>
  <p:sldIdLst>
    <p:sldId id="257" r:id="rId2"/>
    <p:sldId id="258" r:id="rId3"/>
    <p:sldId id="259" r:id="rId4"/>
    <p:sldId id="279" r:id="rId5"/>
    <p:sldId id="299" r:id="rId6"/>
    <p:sldId id="300" r:id="rId7"/>
    <p:sldId id="293" r:id="rId8"/>
    <p:sldId id="296" r:id="rId9"/>
    <p:sldId id="264" r:id="rId10"/>
    <p:sldId id="301" r:id="rId11"/>
    <p:sldId id="297" r:id="rId12"/>
    <p:sldId id="270" r:id="rId13"/>
    <p:sldId id="271" r:id="rId14"/>
    <p:sldId id="298"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172C2F-D442-4D3A-A44B-B45A7AF3D1CA}">
          <p14:sldIdLst>
            <p14:sldId id="257"/>
            <p14:sldId id="258"/>
            <p14:sldId id="259"/>
            <p14:sldId id="279"/>
            <p14:sldId id="299"/>
          </p14:sldIdLst>
        </p14:section>
        <p14:section name="Untitled Section" id="{50D2D4D3-B3E3-4814-9EB7-E3654A68EDB1}">
          <p14:sldIdLst>
            <p14:sldId id="300"/>
            <p14:sldId id="293"/>
            <p14:sldId id="296"/>
            <p14:sldId id="264"/>
            <p14:sldId id="301"/>
            <p14:sldId id="297"/>
            <p14:sldId id="270"/>
            <p14:sldId id="271"/>
            <p14:sldId id="298"/>
            <p14:sldId id="28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IENDS INFOTECH" initials="FI" lastIdx="1" clrIdx="0">
    <p:extLst>
      <p:ext uri="{19B8F6BF-5375-455C-9EA6-DF929625EA0E}">
        <p15:presenceInfo xmlns:p15="http://schemas.microsoft.com/office/powerpoint/2012/main" userId="FRIENDS INFOTE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3457" autoAdjust="0"/>
  </p:normalViewPr>
  <p:slideViewPr>
    <p:cSldViewPr>
      <p:cViewPr varScale="1">
        <p:scale>
          <a:sx n="83" d="100"/>
          <a:sy n="83" d="100"/>
        </p:scale>
        <p:origin x="1061"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pPr/>
              <a:t>13</a:t>
            </a:fld>
            <a:endParaRPr lang="en-US"/>
          </a:p>
        </p:txBody>
      </p:sp>
    </p:spTree>
    <p:extLst>
      <p:ext uri="{BB962C8B-B14F-4D97-AF65-F5344CB8AC3E}">
        <p14:creationId xmlns:p14="http://schemas.microsoft.com/office/powerpoint/2010/main" val="126446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pPr/>
              <a:t>3/26/2025</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itle 1"/>
          <p:cNvSpPr>
            <a:spLocks noGrp="1"/>
          </p:cNvSpPr>
          <p:nvPr>
            <p:ph type="title" idx="4294967295"/>
          </p:nvPr>
        </p:nvSpPr>
        <p:spPr>
          <a:xfrm rot="10800000" flipV="1">
            <a:off x="577056" y="2708920"/>
            <a:ext cx="11037887" cy="5557838"/>
          </a:xfrm>
        </p:spPr>
        <p:txBody>
          <a:bodyPr anchor="ctr">
            <a:normAutofit/>
          </a:bodyPr>
          <a:lstStyle/>
          <a:p>
            <a:pPr algn="ctr"/>
            <a:r>
              <a:rPr lang="en-US" altLang="x-none" sz="3600" b="1" dirty="0">
                <a:solidFill>
                  <a:srgbClr val="002060"/>
                </a:solidFill>
                <a:latin typeface="Bodoni MT" panose="02070603080606020203" pitchFamily="18" charset="0"/>
              </a:rPr>
              <a:t>Project Stage II</a:t>
            </a:r>
            <a:br>
              <a:rPr lang="en-US" altLang="x-none" sz="3600" b="1" dirty="0">
                <a:solidFill>
                  <a:srgbClr val="002060"/>
                </a:solidFill>
                <a:latin typeface="Bodoni MT" panose="02070603080606020203" pitchFamily="18" charset="0"/>
              </a:rPr>
            </a:br>
            <a:r>
              <a:rPr lang="en-US" sz="2400" b="1" dirty="0">
                <a:solidFill>
                  <a:schemeClr val="tx1"/>
                </a:solidFill>
                <a:latin typeface="Bodoni MT" panose="02070603080606020203" pitchFamily="18" charset="0"/>
              </a:rPr>
              <a:t>  </a:t>
            </a:r>
            <a:br>
              <a:rPr lang="en-US" sz="2400" b="1" dirty="0">
                <a:solidFill>
                  <a:schemeClr val="tx1"/>
                </a:solidFill>
                <a:latin typeface="Bodoni MT" panose="02070603080606020203" pitchFamily="18" charset="0"/>
              </a:rPr>
            </a:br>
            <a:r>
              <a:rPr lang="en-US" sz="3600" b="1" dirty="0">
                <a:solidFill>
                  <a:schemeClr val="accent5">
                    <a:lumMod val="50000"/>
                  </a:schemeClr>
                </a:solidFill>
                <a:latin typeface="Bodoni MT" panose="02070603080606020203" pitchFamily="18" charset="0"/>
              </a:rPr>
              <a:t>PROJECT  TITLE  :- “Weapon Detection and Person      Tracking</a:t>
            </a:r>
            <a:r>
              <a:rPr lang="en-US" sz="3600" b="1" dirty="0">
                <a:solidFill>
                  <a:schemeClr val="accent6">
                    <a:lumMod val="50000"/>
                  </a:schemeClr>
                </a:solidFill>
                <a:latin typeface="Bodoni MT" panose="02070603080606020203" pitchFamily="18" charset="0"/>
              </a:rPr>
              <a:t>”</a:t>
            </a:r>
            <a:r>
              <a:rPr lang="en-US" sz="3100" b="1" dirty="0">
                <a:solidFill>
                  <a:schemeClr val="accent6">
                    <a:lumMod val="50000"/>
                  </a:schemeClr>
                </a:solidFill>
                <a:latin typeface="Bodoni MT" panose="02070603080606020203" pitchFamily="18" charset="0"/>
              </a:rPr>
              <a:t> </a:t>
            </a:r>
            <a:r>
              <a:rPr lang="en-US" sz="3100" b="1" dirty="0">
                <a:solidFill>
                  <a:schemeClr val="tx2">
                    <a:lumMod val="50000"/>
                  </a:schemeClr>
                </a:solidFill>
                <a:latin typeface="Bodoni MT" panose="02070603080606020203" pitchFamily="18" charset="0"/>
              </a:rPr>
              <a:t> </a:t>
            </a:r>
            <a:br>
              <a:rPr lang="en-US" sz="3100" b="1" dirty="0">
                <a:solidFill>
                  <a:schemeClr val="tx2">
                    <a:lumMod val="50000"/>
                  </a:schemeClr>
                </a:solidFill>
                <a:latin typeface="Bodoni MT" panose="02070603080606020203" pitchFamily="18" charset="0"/>
              </a:rPr>
            </a:br>
            <a:br>
              <a:rPr lang="en-US" sz="3100" b="1" dirty="0">
                <a:solidFill>
                  <a:schemeClr val="tx2">
                    <a:lumMod val="50000"/>
                  </a:schemeClr>
                </a:solidFill>
                <a:latin typeface="Bodoni MT" panose="02070603080606020203" pitchFamily="18" charset="0"/>
              </a:rPr>
            </a:br>
            <a:r>
              <a:rPr lang="en-US" sz="3100" b="1" dirty="0">
                <a:solidFill>
                  <a:schemeClr val="tx2">
                    <a:lumMod val="50000"/>
                  </a:schemeClr>
                </a:solidFill>
                <a:latin typeface="Bodoni MT" panose="02070603080606020203" pitchFamily="18" charset="0"/>
              </a:rPr>
              <a:t>     </a:t>
            </a:r>
            <a:r>
              <a:rPr lang="en-US" sz="3100" b="1" dirty="0">
                <a:solidFill>
                  <a:schemeClr val="accent6">
                    <a:lumMod val="50000"/>
                  </a:schemeClr>
                </a:solidFill>
                <a:latin typeface="Bodoni MT" panose="02070603080606020203" pitchFamily="18" charset="0"/>
              </a:rPr>
              <a:t>GUIDE NAME: Prof. Nita </a:t>
            </a:r>
            <a:r>
              <a:rPr lang="en-US" sz="3100" b="1" dirty="0" err="1">
                <a:solidFill>
                  <a:schemeClr val="accent6">
                    <a:lumMod val="50000"/>
                  </a:schemeClr>
                </a:solidFill>
                <a:latin typeface="Bodoni MT" panose="02070603080606020203" pitchFamily="18" charset="0"/>
              </a:rPr>
              <a:t>Dimble</a:t>
            </a:r>
            <a:br>
              <a:rPr lang="en-US" sz="3100" b="1" dirty="0">
                <a:solidFill>
                  <a:schemeClr val="accent6">
                    <a:lumMod val="50000"/>
                  </a:schemeClr>
                </a:solidFill>
                <a:latin typeface="Bodoni MT" panose="02070603080606020203" pitchFamily="18" charset="0"/>
              </a:rPr>
            </a:br>
            <a:r>
              <a:rPr lang="en-US" sz="3100" b="1" dirty="0">
                <a:solidFill>
                  <a:schemeClr val="accent6">
                    <a:lumMod val="50000"/>
                  </a:schemeClr>
                </a:solidFill>
                <a:latin typeface="Bodoni MT" panose="02070603080606020203" pitchFamily="18" charset="0"/>
              </a:rPr>
              <a:t> </a:t>
            </a:r>
            <a:br>
              <a:rPr lang="en-US" sz="3100" b="1" dirty="0">
                <a:solidFill>
                  <a:schemeClr val="accent6">
                    <a:lumMod val="50000"/>
                  </a:schemeClr>
                </a:solidFill>
                <a:latin typeface="Bodoni MT" panose="02070603080606020203" pitchFamily="18" charset="0"/>
              </a:rPr>
            </a:br>
            <a:br>
              <a:rPr lang="en-US" sz="3200" b="1" dirty="0">
                <a:solidFill>
                  <a:srgbClr val="92D050"/>
                </a:solidFill>
                <a:latin typeface="+mn-lt"/>
              </a:rPr>
            </a:br>
            <a:br>
              <a:rPr lang="en-US" sz="3600" dirty="0">
                <a:solidFill>
                  <a:srgbClr val="00B050"/>
                </a:solidFill>
              </a:rPr>
            </a:br>
            <a:r>
              <a:rPr lang="en-US" sz="3600" dirty="0">
                <a:solidFill>
                  <a:srgbClr val="00B050"/>
                </a:solidFill>
              </a:rPr>
              <a:t>                        </a:t>
            </a:r>
            <a:br>
              <a:rPr lang="en-US" sz="3100" b="1" dirty="0">
                <a:solidFill>
                  <a:schemeClr val="accent5">
                    <a:lumMod val="75000"/>
                  </a:schemeClr>
                </a:solidFill>
              </a:rPr>
            </a:br>
            <a:r>
              <a:rPr lang="en-US" sz="3100" b="1" dirty="0">
                <a:solidFill>
                  <a:schemeClr val="accent5">
                    <a:lumMod val="75000"/>
                  </a:schemeClr>
                </a:solidFill>
              </a:rPr>
              <a:t>                    </a:t>
            </a:r>
            <a:r>
              <a:rPr lang="en-US" sz="2400" b="1" dirty="0">
                <a:solidFill>
                  <a:schemeClr val="accent5">
                    <a:lumMod val="75000"/>
                  </a:schemeClr>
                </a:solidFill>
              </a:rPr>
              <a:t>   </a:t>
            </a:r>
            <a:endParaRPr lang="en-US" sz="2400" dirty="0">
              <a:solidFill>
                <a:schemeClr val="accent5">
                  <a:lumMod val="75000"/>
                </a:schemeClr>
              </a:solidFill>
            </a:endParaRPr>
          </a:p>
        </p:txBody>
      </p:sp>
      <p:sp>
        <p:nvSpPr>
          <p:cNvPr id="1048585" name="TextBox 5"/>
          <p:cNvSpPr txBox="1"/>
          <p:nvPr/>
        </p:nvSpPr>
        <p:spPr>
          <a:xfrm flipH="1">
            <a:off x="1415480" y="620688"/>
            <a:ext cx="9171110" cy="1692771"/>
          </a:xfrm>
          <a:prstGeom prst="rect">
            <a:avLst/>
          </a:prstGeom>
          <a:noFill/>
        </p:spPr>
        <p:txBody>
          <a:bodyPr wrap="square" rtlCol="0">
            <a:spAutoFit/>
          </a:bodyPr>
          <a:lstStyle/>
          <a:p>
            <a:pPr algn="ctr"/>
            <a:r>
              <a:rPr lang="en-US" sz="2800" b="1" dirty="0" err="1">
                <a:solidFill>
                  <a:schemeClr val="tx1">
                    <a:lumMod val="85000"/>
                    <a:lumOff val="15000"/>
                  </a:schemeClr>
                </a:solidFill>
                <a:latin typeface="Bodoni MT" panose="02070603080606020203" pitchFamily="18" charset="0"/>
              </a:rPr>
              <a:t>Navashyadri</a:t>
            </a:r>
            <a:r>
              <a:rPr lang="en-US" sz="2800" b="1" dirty="0">
                <a:solidFill>
                  <a:schemeClr val="tx1">
                    <a:lumMod val="85000"/>
                    <a:lumOff val="15000"/>
                  </a:schemeClr>
                </a:solidFill>
                <a:latin typeface="Bodoni MT" panose="02070603080606020203" pitchFamily="18" charset="0"/>
              </a:rPr>
              <a:t> Groups of Institute Faculty of Engineering </a:t>
            </a:r>
          </a:p>
          <a:p>
            <a:pPr algn="ctr"/>
            <a:r>
              <a:rPr lang="en-US" sz="2400" b="1" dirty="0">
                <a:solidFill>
                  <a:schemeClr val="accent2"/>
                </a:solidFill>
                <a:latin typeface="Bodoni MT" panose="02070603080606020203" pitchFamily="18" charset="0"/>
              </a:rPr>
              <a:t>ACADEMIC YEAR 20</a:t>
            </a:r>
            <a:r>
              <a:rPr lang="en-US" altLang="x-none" sz="2400" b="1" dirty="0">
                <a:solidFill>
                  <a:schemeClr val="accent2"/>
                </a:solidFill>
                <a:latin typeface="Bodoni MT" panose="02070603080606020203" pitchFamily="18" charset="0"/>
              </a:rPr>
              <a:t>24-25</a:t>
            </a:r>
            <a:endParaRPr lang="en-US" sz="2400" b="1" dirty="0">
              <a:solidFill>
                <a:schemeClr val="accent2"/>
              </a:solidFill>
              <a:latin typeface="Bodoni MT" panose="02070603080606020203" pitchFamily="18" charset="0"/>
            </a:endParaRPr>
          </a:p>
          <a:p>
            <a:pPr algn="ctr"/>
            <a:r>
              <a:rPr lang="en-US" sz="2800" b="1" dirty="0">
                <a:solidFill>
                  <a:srgbClr val="7030A0"/>
                </a:solidFill>
                <a:latin typeface="Bodoni MT" panose="02070603080606020203" pitchFamily="18" charset="0"/>
              </a:rPr>
              <a:t>DEPARTMENT  OF  AI &amp; ML ENGINEERING</a:t>
            </a:r>
          </a:p>
          <a:p>
            <a:pPr algn="ctr"/>
            <a:endParaRPr lang="en-US" sz="2400" b="1" dirty="0"/>
          </a:p>
        </p:txBody>
      </p:sp>
      <p:pic>
        <p:nvPicPr>
          <p:cNvPr id="1026" name="Picture 2">
            <a:extLst>
              <a:ext uri="{FF2B5EF4-FFF2-40B4-BE49-F238E27FC236}">
                <a16:creationId xmlns:a16="http://schemas.microsoft.com/office/drawing/2014/main" id="{48C18A3F-9A1C-E6A8-626B-CE9DCA374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71" y="476672"/>
            <a:ext cx="1182569" cy="1078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BEC843B-1EB7-44D7-812A-C16CCFE85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0221" y="213057"/>
            <a:ext cx="1815256" cy="1798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63A7-BC5F-478A-E3D4-F5F9F804982C}"/>
              </a:ext>
            </a:extLst>
          </p:cNvPr>
          <p:cNvSpPr>
            <a:spLocks noGrp="1"/>
          </p:cNvSpPr>
          <p:nvPr>
            <p:ph type="title"/>
          </p:nvPr>
        </p:nvSpPr>
        <p:spPr>
          <a:xfrm>
            <a:off x="551384" y="404664"/>
            <a:ext cx="10972800" cy="1143000"/>
          </a:xfrm>
        </p:spPr>
        <p:txBody>
          <a:bodyPr>
            <a:normAutofit/>
          </a:bodyPr>
          <a:lstStyle/>
          <a:p>
            <a:r>
              <a:rPr lang="en-US" sz="3600" b="1" dirty="0">
                <a:solidFill>
                  <a:schemeClr val="accent3">
                    <a:lumMod val="75000"/>
                  </a:schemeClr>
                </a:solidFill>
              </a:rPr>
              <a:t> </a:t>
            </a:r>
            <a:r>
              <a:rPr lang="en-US" sz="3600" b="1" dirty="0">
                <a:solidFill>
                  <a:srgbClr val="002060"/>
                </a:solidFill>
              </a:rPr>
              <a:t>6. </a:t>
            </a:r>
            <a:r>
              <a:rPr lang="en-US" sz="3600" b="1" dirty="0">
                <a:solidFill>
                  <a:srgbClr val="002060"/>
                </a:solidFill>
                <a:latin typeface="Bodoni MT" panose="02070603080606020203" pitchFamily="18" charset="0"/>
              </a:rPr>
              <a:t>Result</a:t>
            </a:r>
            <a:r>
              <a:rPr lang="en-US" sz="3600" b="1" dirty="0">
                <a:solidFill>
                  <a:srgbClr val="002060"/>
                </a:solidFill>
              </a:rPr>
              <a:t>:-</a:t>
            </a:r>
            <a:endParaRPr lang="en-US" sz="3600" dirty="0"/>
          </a:p>
        </p:txBody>
      </p:sp>
      <p:sp>
        <p:nvSpPr>
          <p:cNvPr id="3" name="Content Placeholder 2">
            <a:extLst>
              <a:ext uri="{FF2B5EF4-FFF2-40B4-BE49-F238E27FC236}">
                <a16:creationId xmlns:a16="http://schemas.microsoft.com/office/drawing/2014/main" id="{7E10DF47-9532-2E5E-610A-32167B255C98}"/>
              </a:ext>
            </a:extLst>
          </p:cNvPr>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Weapon Detection Result :-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lnSpc>
                <a:spcPct val="200000"/>
              </a:lnSpc>
              <a:buFont typeface="Wingdings" panose="05000000000000000000" pitchFamily="2" charset="2"/>
              <a:buChar char="Ø"/>
            </a:pPr>
            <a:r>
              <a:rPr lang="en-US" dirty="0"/>
              <a:t>Person Tracking :-</a:t>
            </a:r>
          </a:p>
        </p:txBody>
      </p:sp>
      <p:grpSp>
        <p:nvGrpSpPr>
          <p:cNvPr id="12" name="Group 11">
            <a:extLst>
              <a:ext uri="{FF2B5EF4-FFF2-40B4-BE49-F238E27FC236}">
                <a16:creationId xmlns:a16="http://schemas.microsoft.com/office/drawing/2014/main" id="{3021CB23-117E-ABD3-7440-578DA54D72D0}"/>
              </a:ext>
            </a:extLst>
          </p:cNvPr>
          <p:cNvGrpSpPr/>
          <p:nvPr/>
        </p:nvGrpSpPr>
        <p:grpSpPr>
          <a:xfrm>
            <a:off x="6672064" y="976164"/>
            <a:ext cx="4204048" cy="5549180"/>
            <a:chOff x="4836653" y="5118612"/>
            <a:chExt cx="4706692" cy="10084430"/>
          </a:xfrm>
        </p:grpSpPr>
        <p:pic>
          <p:nvPicPr>
            <p:cNvPr id="7" name="Picture 6">
              <a:extLst>
                <a:ext uri="{FF2B5EF4-FFF2-40B4-BE49-F238E27FC236}">
                  <a16:creationId xmlns:a16="http://schemas.microsoft.com/office/drawing/2014/main" id="{CD165E6B-A3AE-E962-C54B-8FDE653719AF}"/>
                </a:ext>
              </a:extLst>
            </p:cNvPr>
            <p:cNvPicPr>
              <a:picLocks noChangeAspect="1"/>
            </p:cNvPicPr>
            <p:nvPr/>
          </p:nvPicPr>
          <p:blipFill>
            <a:blip r:embed="rId2"/>
            <a:srcRect l="35117" r="22414"/>
            <a:stretch/>
          </p:blipFill>
          <p:spPr>
            <a:xfrm>
              <a:off x="4836653" y="5118612"/>
              <a:ext cx="4577779" cy="450251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37DC15A4-8B8B-7C7C-3605-C382747D27C0}"/>
                </a:ext>
              </a:extLst>
            </p:cNvPr>
            <p:cNvPicPr>
              <a:picLocks noChangeAspect="1"/>
            </p:cNvPicPr>
            <p:nvPr/>
          </p:nvPicPr>
          <p:blipFill>
            <a:blip r:embed="rId3"/>
            <a:srcRect l="16929" r="12023"/>
            <a:stretch/>
          </p:blipFill>
          <p:spPr>
            <a:xfrm>
              <a:off x="4836653" y="10201388"/>
              <a:ext cx="4706692" cy="5001654"/>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32131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42BA-A543-7DD1-4C14-041873B67BF1}"/>
              </a:ext>
            </a:extLst>
          </p:cNvPr>
          <p:cNvSpPr>
            <a:spLocks noGrp="1"/>
          </p:cNvSpPr>
          <p:nvPr>
            <p:ph type="title"/>
          </p:nvPr>
        </p:nvSpPr>
        <p:spPr>
          <a:xfrm>
            <a:off x="631016" y="620688"/>
            <a:ext cx="10972800" cy="792088"/>
          </a:xfrm>
        </p:spPr>
        <p:txBody>
          <a:bodyPr>
            <a:normAutofit/>
          </a:bodyPr>
          <a:lstStyle/>
          <a:p>
            <a:r>
              <a:rPr lang="en-US" sz="3600" b="1" dirty="0">
                <a:solidFill>
                  <a:srgbClr val="002060"/>
                </a:solidFill>
                <a:effectLst>
                  <a:outerShdw blurRad="38100" dist="38100" dir="2700000" algn="tl">
                    <a:srgbClr val="000000">
                      <a:alpha val="43137"/>
                    </a:srgbClr>
                  </a:outerShdw>
                </a:effectLst>
                <a:latin typeface="Bodoni MT" panose="02070603080606020203" pitchFamily="18" charset="0"/>
              </a:rPr>
              <a:t>7. ADVANTAGE:-</a:t>
            </a:r>
            <a:endParaRPr lang="en-IN" sz="3600" dirty="0">
              <a:effectLst>
                <a:outerShdw blurRad="38100" dist="38100" dir="2700000" algn="tl">
                  <a:srgbClr val="000000">
                    <a:alpha val="43137"/>
                  </a:srgbClr>
                </a:outerShdw>
              </a:effectLst>
              <a:latin typeface="Bodoni MT" panose="02070603080606020203" pitchFamily="18" charset="0"/>
            </a:endParaRPr>
          </a:p>
        </p:txBody>
      </p:sp>
      <p:sp>
        <p:nvSpPr>
          <p:cNvPr id="3" name="Content Placeholder 2">
            <a:extLst>
              <a:ext uri="{FF2B5EF4-FFF2-40B4-BE49-F238E27FC236}">
                <a16:creationId xmlns:a16="http://schemas.microsoft.com/office/drawing/2014/main" id="{379E4703-92B7-902B-AFA7-BD75D95441CB}"/>
              </a:ext>
            </a:extLst>
          </p:cNvPr>
          <p:cNvSpPr>
            <a:spLocks noGrp="1"/>
          </p:cNvSpPr>
          <p:nvPr>
            <p:ph idx="1"/>
          </p:nvPr>
        </p:nvSpPr>
        <p:spPr>
          <a:xfrm>
            <a:off x="609600" y="1700808"/>
            <a:ext cx="10972800" cy="4389120"/>
          </a:xfrm>
        </p:spPr>
        <p:txBody>
          <a:bodyPr/>
          <a:lstStyle/>
          <a:p>
            <a:pPr marL="457200" indent="-457200">
              <a:buAutoNum type="arabicPeriod"/>
            </a:pPr>
            <a:r>
              <a:rPr lang="en-IN" sz="2400" dirty="0">
                <a:latin typeface="Times New Roman" panose="02020603050405020304" pitchFamily="18" charset="0"/>
                <a:cs typeface="Times New Roman" panose="02020603050405020304" pitchFamily="18" charset="0"/>
              </a:rPr>
              <a:t>Improved Public Safety</a:t>
            </a:r>
          </a:p>
          <a:p>
            <a:pPr marL="457200" indent="-457200">
              <a:buAutoNum type="arabicPeriod"/>
            </a:pPr>
            <a:endParaRPr lang="en-IN"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Cost-Effective Surveillance Automation</a:t>
            </a:r>
          </a:p>
          <a:p>
            <a:pPr marL="457200" indent="-457200">
              <a:buAutoNum type="arabicPeriod"/>
            </a:pPr>
            <a:endParaRPr lang="en-IN"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Multi-Object Tracking Capability</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Tracking for Criminal Activity</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Non-Intrusive Monitoring</a:t>
            </a:r>
          </a:p>
          <a:p>
            <a:pPr marL="0" indent="0">
              <a:buNone/>
            </a:pPr>
            <a:endParaRPr lang="en-US" sz="2400" b="1" dirty="0">
              <a:solidFill>
                <a:srgbClr val="C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864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extBox 1"/>
          <p:cNvSpPr txBox="1"/>
          <p:nvPr/>
        </p:nvSpPr>
        <p:spPr>
          <a:xfrm>
            <a:off x="695400" y="882379"/>
            <a:ext cx="5112955" cy="646331"/>
          </a:xfrm>
          <a:prstGeom prst="rect">
            <a:avLst/>
          </a:prstGeom>
          <a:noFill/>
          <a:effectLst>
            <a:outerShdw blurRad="50800" dist="38100" dir="13500000" algn="br" rotWithShape="0">
              <a:prstClr val="black">
                <a:alpha val="40000"/>
              </a:prstClr>
            </a:outerShdw>
          </a:effectLst>
        </p:spPr>
        <p:txBody>
          <a:bodyPr wrap="square" rtlCol="0">
            <a:spAutoFit/>
          </a:bodyPr>
          <a:lstStyle/>
          <a:p>
            <a:pPr algn="l"/>
            <a:r>
              <a:rPr lang="en-US" sz="3600" b="1" dirty="0">
                <a:solidFill>
                  <a:schemeClr val="accent3">
                    <a:lumMod val="75000"/>
                  </a:schemeClr>
                </a:solidFill>
              </a:rPr>
              <a:t> </a:t>
            </a:r>
            <a:r>
              <a:rPr lang="en-US" sz="3600" b="1" dirty="0">
                <a:solidFill>
                  <a:srgbClr val="002060"/>
                </a:solidFill>
                <a:effectLst>
                  <a:outerShdw blurRad="38100" dist="38100" dir="2700000" algn="tl">
                    <a:srgbClr val="000000">
                      <a:alpha val="43137"/>
                    </a:srgbClr>
                  </a:outerShdw>
                </a:effectLst>
                <a:latin typeface="Bodoni MT" panose="02070603080606020203" pitchFamily="18" charset="0"/>
              </a:rPr>
              <a:t>8</a:t>
            </a:r>
            <a:r>
              <a:rPr lang="en-US" sz="3600" b="1" dirty="0">
                <a:solidFill>
                  <a:srgbClr val="002060"/>
                </a:solidFill>
              </a:rPr>
              <a:t>. </a:t>
            </a:r>
            <a:r>
              <a:rPr lang="en-US" sz="3600" b="1" dirty="0">
                <a:solidFill>
                  <a:srgbClr val="002060"/>
                </a:solidFill>
                <a:latin typeface="Bodoni MT" panose="02070603080606020203" pitchFamily="18" charset="0"/>
              </a:rPr>
              <a:t>APPLICATION :-</a:t>
            </a:r>
          </a:p>
        </p:txBody>
      </p:sp>
      <p:sp>
        <p:nvSpPr>
          <p:cNvPr id="2" name="TextBox 1">
            <a:extLst>
              <a:ext uri="{FF2B5EF4-FFF2-40B4-BE49-F238E27FC236}">
                <a16:creationId xmlns:a16="http://schemas.microsoft.com/office/drawing/2014/main" id="{CF444C1A-BE72-40C7-B444-A42180C7DD31}"/>
              </a:ext>
            </a:extLst>
          </p:cNvPr>
          <p:cNvSpPr txBox="1"/>
          <p:nvPr/>
        </p:nvSpPr>
        <p:spPr>
          <a:xfrm>
            <a:off x="838200" y="1916832"/>
            <a:ext cx="10515599" cy="3477875"/>
          </a:xfrm>
          <a:prstGeom prst="rect">
            <a:avLst/>
          </a:prstGeom>
          <a:noFill/>
        </p:spPr>
        <p:txBody>
          <a:bodyPr wrap="square" rtlCol="0">
            <a:spAutoFit/>
          </a:bodyPr>
          <a:lstStyle/>
          <a:p>
            <a:r>
              <a:rPr lang="en-IN" sz="2800" dirty="0"/>
              <a:t>1. </a:t>
            </a:r>
            <a:r>
              <a:rPr lang="en-IN" sz="2800" dirty="0">
                <a:latin typeface="Times New Roman" panose="02020603050405020304" pitchFamily="18" charset="0"/>
                <a:cs typeface="Times New Roman" panose="02020603050405020304" pitchFamily="18" charset="0"/>
              </a:rPr>
              <a:t>Airports and Transportation Hubs</a:t>
            </a:r>
          </a:p>
          <a:p>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Sports Stadiums and Large Public Venues</a:t>
            </a:r>
          </a:p>
          <a:p>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3.</a:t>
            </a:r>
            <a:r>
              <a:rPr lang="en-US"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Hospitals and Healthcare Facilities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4. Corporate Campuses and Offices</a:t>
            </a:r>
          </a:p>
          <a:p>
            <a:pPr marL="514350" indent="-514350">
              <a:buAutoNum type="arabicPeriod"/>
            </a:pPr>
            <a:endParaRPr lang="en-IN" sz="2400"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191344" y="771961"/>
            <a:ext cx="6705600" cy="707886"/>
          </a:xfrm>
          <a:prstGeom prst="rect">
            <a:avLst/>
          </a:prstGeom>
          <a:noFill/>
          <a:effectLst>
            <a:outerShdw blurRad="50800" dist="38100" dir="13500000" algn="br" rotWithShape="0">
              <a:prstClr val="black">
                <a:alpha val="40000"/>
              </a:prstClr>
            </a:outerShdw>
          </a:effectLst>
        </p:spPr>
        <p:txBody>
          <a:bodyPr wrap="square" rtlCol="0">
            <a:spAutoFit/>
          </a:bodyPr>
          <a:lstStyle/>
          <a:p>
            <a:pPr lvl="1" defTabSz="914400"/>
            <a:r>
              <a:rPr lang="en-US" sz="4000" b="1" dirty="0">
                <a:solidFill>
                  <a:srgbClr val="002060"/>
                </a:solidFill>
                <a:latin typeface="Bodoni MT" panose="02070603080606020203" pitchFamily="18" charset="0"/>
              </a:rPr>
              <a:t>   9. </a:t>
            </a:r>
            <a:r>
              <a:rPr lang="en-US" sz="3600" b="1" dirty="0">
                <a:solidFill>
                  <a:srgbClr val="002060"/>
                </a:solidFill>
                <a:latin typeface="Bodoni MT" panose="02070603080606020203" pitchFamily="18" charset="0"/>
              </a:rPr>
              <a:t>FUTURE  SCOPE:-</a:t>
            </a:r>
          </a:p>
        </p:txBody>
      </p:sp>
      <p:sp>
        <p:nvSpPr>
          <p:cNvPr id="4" name="TextBox 3">
            <a:extLst>
              <a:ext uri="{FF2B5EF4-FFF2-40B4-BE49-F238E27FC236}">
                <a16:creationId xmlns:a16="http://schemas.microsoft.com/office/drawing/2014/main" id="{E7F6719F-2A1F-D8DE-ADE3-6F59B795E0A3}"/>
              </a:ext>
            </a:extLst>
          </p:cNvPr>
          <p:cNvSpPr txBox="1"/>
          <p:nvPr/>
        </p:nvSpPr>
        <p:spPr>
          <a:xfrm>
            <a:off x="983432" y="1916832"/>
            <a:ext cx="10433992" cy="3970318"/>
          </a:xfrm>
          <a:prstGeom prst="rect">
            <a:avLst/>
          </a:prstGeom>
          <a:noFill/>
        </p:spPr>
        <p:txBody>
          <a:bodyPr wrap="squar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Integration with Smart Cities</a:t>
            </a:r>
          </a:p>
          <a:p>
            <a:pPr marL="514350" indent="-514350">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AI and Deep Learning Advancements</a:t>
            </a:r>
          </a:p>
          <a:p>
            <a:pPr marL="514350" indent="-514350">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Privacy-Respecting Security Systems</a:t>
            </a:r>
          </a:p>
          <a:p>
            <a:pPr marL="514350" indent="-514350">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Use in High-Risk Environments (e.g., Conflict Zones, Disaster Areas)</a:t>
            </a: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b="1" dirty="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98AE-A913-2BD4-52F5-A2C30C7E4513}"/>
              </a:ext>
            </a:extLst>
          </p:cNvPr>
          <p:cNvSpPr>
            <a:spLocks noGrp="1"/>
          </p:cNvSpPr>
          <p:nvPr>
            <p:ph type="title"/>
          </p:nvPr>
        </p:nvSpPr>
        <p:spPr>
          <a:xfrm>
            <a:off x="603981" y="332656"/>
            <a:ext cx="10972800" cy="1143000"/>
          </a:xfrm>
        </p:spPr>
        <p:txBody>
          <a:bodyPr/>
          <a:lstStyle/>
          <a:p>
            <a:r>
              <a:rPr lang="en-US" sz="6000" b="1" dirty="0">
                <a:solidFill>
                  <a:srgbClr val="002060"/>
                </a:solidFill>
                <a:latin typeface="Bodoni MT" panose="02070603080606020203" pitchFamily="18" charset="0"/>
              </a:rPr>
              <a:t> </a:t>
            </a:r>
            <a:r>
              <a:rPr lang="en-US" sz="3600" b="1" dirty="0">
                <a:solidFill>
                  <a:srgbClr val="002060"/>
                </a:solidFill>
                <a:latin typeface="Bodoni MT" panose="02070603080606020203" pitchFamily="18" charset="0"/>
              </a:rPr>
              <a:t>10. References:-</a:t>
            </a:r>
            <a:endParaRPr lang="en-IN" sz="3600" dirty="0"/>
          </a:p>
        </p:txBody>
      </p:sp>
      <p:sp>
        <p:nvSpPr>
          <p:cNvPr id="3" name="Content Placeholder 2">
            <a:extLst>
              <a:ext uri="{FF2B5EF4-FFF2-40B4-BE49-F238E27FC236}">
                <a16:creationId xmlns:a16="http://schemas.microsoft.com/office/drawing/2014/main" id="{467C306F-E32B-52E5-268B-F66218CD7075}"/>
              </a:ext>
            </a:extLst>
          </p:cNvPr>
          <p:cNvSpPr>
            <a:spLocks noGrp="1"/>
          </p:cNvSpPr>
          <p:nvPr>
            <p:ph idx="1"/>
          </p:nvPr>
        </p:nvSpPr>
        <p:spPr>
          <a:xfrm>
            <a:off x="603981" y="1619672"/>
            <a:ext cx="10972800" cy="4589864"/>
          </a:xfrm>
        </p:spPr>
        <p:txBody>
          <a:bodyPr>
            <a:noAutofit/>
          </a:bodyPr>
          <a:lstStyle/>
          <a:p>
            <a:pPr algn="just"/>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Object detection using YOLO: challenges, </a:t>
            </a:r>
            <a:r>
              <a:rPr lang="en-US" sz="2400" dirty="0" err="1">
                <a:latin typeface="Times New Roman" panose="02020603050405020304" pitchFamily="18" charset="0"/>
                <a:cs typeface="Times New Roman" panose="02020603050405020304" pitchFamily="18" charset="0"/>
              </a:rPr>
              <a:t>architecturalsuccessors</a:t>
            </a:r>
            <a:r>
              <a:rPr lang="en-US" sz="2400" dirty="0">
                <a:latin typeface="Times New Roman" panose="02020603050405020304" pitchFamily="18" charset="0"/>
                <a:cs typeface="Times New Roman" panose="02020603050405020304" pitchFamily="18" charset="0"/>
              </a:rPr>
              <a:t>, datasets and </a:t>
            </a:r>
            <a:r>
              <a:rPr lang="en-US" sz="2400" dirty="0" err="1">
                <a:latin typeface="Times New Roman" panose="02020603050405020304" pitchFamily="18" charset="0"/>
                <a:cs typeface="Times New Roman" panose="02020603050405020304" pitchFamily="18" charset="0"/>
              </a:rPr>
              <a:t>applicationsTausif</a:t>
            </a:r>
            <a:r>
              <a:rPr lang="en-US" sz="2400" dirty="0">
                <a:latin typeface="Times New Roman" panose="02020603050405020304" pitchFamily="18" charset="0"/>
                <a:cs typeface="Times New Roman" panose="02020603050405020304" pitchFamily="18" charset="0"/>
              </a:rPr>
              <a:t> Diwan1 &amp; G. Anirudh2 &amp; Jitendra V. </a:t>
            </a:r>
            <a:r>
              <a:rPr lang="en-US" sz="2400" dirty="0" err="1">
                <a:latin typeface="Times New Roman" panose="02020603050405020304" pitchFamily="18" charset="0"/>
                <a:cs typeface="Times New Roman" panose="02020603050405020304" pitchFamily="18" charset="0"/>
              </a:rPr>
              <a:t>Tembhurne</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Weapon Detection in Real-Time CCTV Videos Using Deep Learning MUHAMMAD TAHIR BHATTI 1 , MUHAMMAD GUFRAN KHAN 1 , (Senior Member, IEEE), MASOOD ASLAM 2 , AND MUHAMMAD JUNAID FIAZ1</a:t>
            </a:r>
          </a:p>
          <a:p>
            <a:pPr algn="just"/>
            <a:r>
              <a:rPr lang="en-US" sz="2400" b="1"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Wojke</a:t>
            </a:r>
            <a:r>
              <a:rPr lang="en-US" sz="2400" dirty="0">
                <a:latin typeface="Times New Roman" panose="02020603050405020304" pitchFamily="18" charset="0"/>
                <a:cs typeface="Times New Roman" panose="02020603050405020304" pitchFamily="18" charset="0"/>
              </a:rPr>
              <a:t>, N., Bewley, A., &amp; Paulus, D., "Simple Online and Realtime Tracking with a Deep Association Metric," IEEE International Conference on Image Processing (ICIP), 2017.</a:t>
            </a:r>
          </a:p>
          <a:p>
            <a:pPr algn="just"/>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StrongSORT: Make DeepSORT Great Again Yunhao Du, </a:t>
            </a:r>
            <a:r>
              <a:rPr lang="en-US" sz="2400" dirty="0" err="1">
                <a:latin typeface="Times New Roman" panose="02020603050405020304" pitchFamily="18" charset="0"/>
                <a:cs typeface="Times New Roman" panose="02020603050405020304" pitchFamily="18" charset="0"/>
              </a:rPr>
              <a:t>Zhicheng</a:t>
            </a:r>
            <a:r>
              <a:rPr lang="en-US" sz="2400" dirty="0">
                <a:latin typeface="Times New Roman" panose="02020603050405020304" pitchFamily="18" charset="0"/>
                <a:cs typeface="Times New Roman" panose="02020603050405020304" pitchFamily="18" charset="0"/>
              </a:rPr>
              <a:t> Zhao, Yang Song </a:t>
            </a:r>
            <a:r>
              <a:rPr lang="en-US" sz="2400" dirty="0" err="1">
                <a:latin typeface="Times New Roman" panose="02020603050405020304" pitchFamily="18" charset="0"/>
                <a:cs typeface="Times New Roman" panose="02020603050405020304" pitchFamily="18" charset="0"/>
              </a:rPr>
              <a:t>Yanyun</a:t>
            </a:r>
            <a:r>
              <a:rPr lang="en-US" sz="2400" dirty="0">
                <a:latin typeface="Times New Roman" panose="02020603050405020304" pitchFamily="18" charset="0"/>
                <a:cs typeface="Times New Roman" panose="02020603050405020304" pitchFamily="18" charset="0"/>
              </a:rPr>
              <a:t> Zhao, Fei Su, Tao Gong, </a:t>
            </a:r>
            <a:r>
              <a:rPr lang="en-US" sz="2400" dirty="0" err="1">
                <a:latin typeface="Times New Roman" panose="02020603050405020304" pitchFamily="18" charset="0"/>
                <a:cs typeface="Times New Roman" panose="02020603050405020304" pitchFamily="18" charset="0"/>
              </a:rPr>
              <a:t>Hongying</a:t>
            </a:r>
            <a:r>
              <a:rPr lang="en-US" sz="2400" dirty="0">
                <a:latin typeface="Times New Roman" panose="02020603050405020304" pitchFamily="18" charset="0"/>
                <a:cs typeface="Times New Roman" panose="02020603050405020304" pitchFamily="18" charset="0"/>
              </a:rPr>
              <a:t> Meng, 2016.</a:t>
            </a:r>
          </a:p>
          <a:p>
            <a:pPr algn="just"/>
            <a:r>
              <a:rPr lang="en-US" sz="2400" b="1" dirty="0">
                <a:latin typeface="Times New Roman" panose="02020603050405020304" pitchFamily="18" charset="0"/>
                <a:cs typeface="Times New Roman" panose="02020603050405020304" pitchFamily="18" charset="0"/>
              </a:rPr>
              <a:t>5] </a:t>
            </a:r>
            <a:r>
              <a:rPr lang="en-IN" sz="2400" dirty="0" err="1">
                <a:latin typeface="Times New Roman" panose="02020603050405020304" pitchFamily="18" charset="0"/>
                <a:cs typeface="Times New Roman" panose="02020603050405020304" pitchFamily="18" charset="0"/>
              </a:rPr>
              <a:t>OpenVINO</a:t>
            </a:r>
            <a:r>
              <a:rPr lang="en-IN" sz="2400" dirty="0">
                <a:latin typeface="Times New Roman" panose="02020603050405020304" pitchFamily="18" charset="0"/>
                <a:cs typeface="Times New Roman" panose="02020603050405020304" pitchFamily="18" charset="0"/>
              </a:rPr>
              <a:t> Deep Learning Workbench: Towards Analytical Platform for Neural Networks Inference Optimization To cite this article: Alexander </a:t>
            </a:r>
            <a:r>
              <a:rPr lang="en-IN" sz="2400" dirty="0" err="1">
                <a:latin typeface="Times New Roman" panose="02020603050405020304" pitchFamily="18" charset="0"/>
                <a:cs typeface="Times New Roman" panose="02020603050405020304" pitchFamily="18" charset="0"/>
              </a:rPr>
              <a:t>Demidovskij</a:t>
            </a:r>
            <a:r>
              <a:rPr lang="en-IN" sz="2400" dirty="0">
                <a:latin typeface="Times New Roman" panose="02020603050405020304" pitchFamily="18" charset="0"/>
                <a:cs typeface="Times New Roman" panose="02020603050405020304" pitchFamily="18" charset="0"/>
              </a:rPr>
              <a:t> et al 2021 J. Phys.: Conf. Ser. 1828 012012</a:t>
            </a:r>
          </a:p>
        </p:txBody>
      </p:sp>
    </p:spTree>
    <p:extLst>
      <p:ext uri="{BB962C8B-B14F-4D97-AF65-F5344CB8AC3E}">
        <p14:creationId xmlns:p14="http://schemas.microsoft.com/office/powerpoint/2010/main" val="2132208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C4F0E-E4A6-4CEC-A53F-B7749FB0486E}"/>
              </a:ext>
            </a:extLst>
          </p:cNvPr>
          <p:cNvSpPr txBox="1"/>
          <p:nvPr/>
        </p:nvSpPr>
        <p:spPr>
          <a:xfrm>
            <a:off x="2063552" y="2505670"/>
            <a:ext cx="7086600" cy="923330"/>
          </a:xfrm>
          <a:prstGeom prst="rect">
            <a:avLst/>
          </a:prstGeom>
          <a:noFill/>
          <a:effectLst>
            <a:glow rad="228600">
              <a:schemeClr val="accent6">
                <a:satMod val="175000"/>
                <a:alpha val="40000"/>
              </a:schemeClr>
            </a:glow>
          </a:effectLst>
        </p:spPr>
        <p:txBody>
          <a:bodyPr wrap="square" rtlCol="0" anchor="ctr">
            <a:spAutoFit/>
          </a:bodyPr>
          <a:lstStyle/>
          <a:p>
            <a:r>
              <a:rPr lang="en-US" sz="5400" b="1" dirty="0">
                <a:latin typeface="Bell MT" panose="02020503060305020303" pitchFamily="18" charset="0"/>
              </a:rPr>
              <a:t>         </a:t>
            </a:r>
            <a:r>
              <a:rPr lang="en-US" sz="5400" b="1" dirty="0">
                <a:effectLst>
                  <a:outerShdw blurRad="38100" dist="38100" dir="2700000" algn="tl">
                    <a:srgbClr val="000000">
                      <a:alpha val="43137"/>
                    </a:srgbClr>
                  </a:outerShdw>
                </a:effectLst>
                <a:latin typeface="Bell MT" panose="02020503060305020303" pitchFamily="18" charset="0"/>
              </a:rPr>
              <a:t>THANK YOU…</a:t>
            </a:r>
            <a:endParaRPr lang="en-IN" sz="5400" b="1" dirty="0">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376572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idx="4294967295"/>
          </p:nvPr>
        </p:nvSpPr>
        <p:spPr>
          <a:xfrm>
            <a:off x="0" y="609600"/>
            <a:ext cx="7956550" cy="708025"/>
          </a:xfrm>
        </p:spPr>
        <p:txBody>
          <a:bodyPr>
            <a:normAutofit/>
          </a:bodyPr>
          <a:lstStyle/>
          <a:p>
            <a:pPr algn="l"/>
            <a:r>
              <a:rPr lang="en-US" sz="3600" b="1" dirty="0">
                <a:solidFill>
                  <a:schemeClr val="accent3">
                    <a:lumMod val="75000"/>
                  </a:schemeClr>
                </a:solidFill>
              </a:rPr>
              <a:t>     </a:t>
            </a:r>
            <a:r>
              <a:rPr lang="en-US" sz="3600" b="1" dirty="0">
                <a:solidFill>
                  <a:srgbClr val="002060"/>
                </a:solidFill>
                <a:latin typeface="Bodoni MT" panose="02070603080606020203" pitchFamily="18" charset="0"/>
              </a:rPr>
              <a:t>GROUP MEMBER :-</a:t>
            </a:r>
          </a:p>
        </p:txBody>
      </p:sp>
      <p:graphicFrame>
        <p:nvGraphicFramePr>
          <p:cNvPr id="4194304" name="Table 4"/>
          <p:cNvGraphicFramePr>
            <a:graphicFrameLocks noGrp="1"/>
          </p:cNvGraphicFramePr>
          <p:nvPr>
            <p:ph idx="4294967295"/>
            <p:extLst>
              <p:ext uri="{D42A27DB-BD31-4B8C-83A1-F6EECF244321}">
                <p14:modId xmlns:p14="http://schemas.microsoft.com/office/powerpoint/2010/main" val="3299941873"/>
              </p:ext>
            </p:extLst>
          </p:nvPr>
        </p:nvGraphicFramePr>
        <p:xfrm>
          <a:off x="1738283" y="1785926"/>
          <a:ext cx="9159867" cy="3683795"/>
        </p:xfrm>
        <a:graphic>
          <a:graphicData uri="http://schemas.openxmlformats.org/drawingml/2006/table">
            <a:tbl>
              <a:tblPr firstRow="1" bandRow="1">
                <a:tableStyleId>{793D81CF-94F2-401A-BA57-92F5A7B2D0C5}</a:tableStyleId>
              </a:tblPr>
              <a:tblGrid>
                <a:gridCol w="1221100">
                  <a:extLst>
                    <a:ext uri="{9D8B030D-6E8A-4147-A177-3AD203B41FA5}">
                      <a16:colId xmlns:a16="http://schemas.microsoft.com/office/drawing/2014/main" val="20000"/>
                    </a:ext>
                  </a:extLst>
                </a:gridCol>
                <a:gridCol w="3526745">
                  <a:extLst>
                    <a:ext uri="{9D8B030D-6E8A-4147-A177-3AD203B41FA5}">
                      <a16:colId xmlns:a16="http://schemas.microsoft.com/office/drawing/2014/main" val="20001"/>
                    </a:ext>
                  </a:extLst>
                </a:gridCol>
                <a:gridCol w="4412022">
                  <a:extLst>
                    <a:ext uri="{9D8B030D-6E8A-4147-A177-3AD203B41FA5}">
                      <a16:colId xmlns:a16="http://schemas.microsoft.com/office/drawing/2014/main" val="20002"/>
                    </a:ext>
                  </a:extLst>
                </a:gridCol>
              </a:tblGrid>
              <a:tr h="736759">
                <a:tc>
                  <a:txBody>
                    <a:bodyPr/>
                    <a:lstStyle/>
                    <a:p>
                      <a:pPr algn="ctr"/>
                      <a:r>
                        <a:rPr lang="en-US" sz="2000" dirty="0"/>
                        <a:t>Roll No.</a:t>
                      </a:r>
                      <a:endParaRPr lang="en-US" sz="2000" dirty="0">
                        <a:solidFill>
                          <a:schemeClr val="bg1"/>
                        </a:solidFill>
                      </a:endParaRPr>
                    </a:p>
                  </a:txBody>
                  <a:tcPr anchor="ctr"/>
                </a:tc>
                <a:tc>
                  <a:txBody>
                    <a:bodyPr/>
                    <a:lstStyle/>
                    <a:p>
                      <a:pPr algn="ctr"/>
                      <a:r>
                        <a:rPr lang="en-US" sz="2000" dirty="0"/>
                        <a:t>PRN  No.</a:t>
                      </a:r>
                    </a:p>
                  </a:txBody>
                  <a:tcPr anchor="ctr"/>
                </a:tc>
                <a:tc>
                  <a:txBody>
                    <a:bodyPr/>
                    <a:lstStyle/>
                    <a:p>
                      <a:pPr algn="ctr"/>
                      <a:r>
                        <a:rPr lang="en-US" sz="2000" dirty="0"/>
                        <a:t>Name</a:t>
                      </a:r>
                    </a:p>
                  </a:txBody>
                  <a:tcPr anchor="ctr"/>
                </a:tc>
                <a:extLst>
                  <a:ext uri="{0D108BD9-81ED-4DB2-BD59-A6C34878D82A}">
                    <a16:rowId xmlns:a16="http://schemas.microsoft.com/office/drawing/2014/main" val="10000"/>
                  </a:ext>
                </a:extLst>
              </a:tr>
              <a:tr h="736759">
                <a:tc>
                  <a:txBody>
                    <a:bodyPr/>
                    <a:lstStyle/>
                    <a:p>
                      <a:pPr algn="ctr">
                        <a:lnSpc>
                          <a:spcPct val="150000"/>
                        </a:lnSpc>
                      </a:pPr>
                      <a:r>
                        <a:rPr lang="en-US" altLang="zh-CN" sz="2400" b="1" dirty="0">
                          <a:solidFill>
                            <a:schemeClr val="tx1"/>
                          </a:solidFill>
                          <a:latin typeface="Bodoni MT" panose="02070603080606020203" pitchFamily="18" charset="0"/>
                        </a:rPr>
                        <a:t>1</a:t>
                      </a:r>
                      <a:endParaRPr lang="zh-CN" altLang="en-US" sz="2400" b="1" dirty="0">
                        <a:solidFill>
                          <a:schemeClr val="tx1"/>
                        </a:solidFill>
                        <a:latin typeface="Bodoni MT" panose="02070603080606020203" pitchFamily="18" charset="0"/>
                      </a:endParaRPr>
                    </a:p>
                  </a:txBody>
                  <a:tcPr anchor="ctr"/>
                </a:tc>
                <a:tc>
                  <a:txBody>
                    <a:bodyPr/>
                    <a:lstStyle/>
                    <a:p>
                      <a:pPr algn="ctr">
                        <a:lnSpc>
                          <a:spcPct val="150000"/>
                        </a:lnSpc>
                      </a:pPr>
                      <a:r>
                        <a:rPr lang="en-IN" altLang="zh-CN" sz="2400" b="1" dirty="0">
                          <a:solidFill>
                            <a:schemeClr val="tx1"/>
                          </a:solidFill>
                          <a:latin typeface="Bodoni MT" panose="02070603080606020203" pitchFamily="18" charset="0"/>
                        </a:rPr>
                        <a:t>72214630C</a:t>
                      </a:r>
                      <a:endParaRPr lang="zh-CN" altLang="en-US" sz="2400" b="1" dirty="0">
                        <a:solidFill>
                          <a:schemeClr val="tx1"/>
                        </a:solidFill>
                        <a:latin typeface="Bodoni MT" panose="02070603080606020203" pitchFamily="18" charset="0"/>
                      </a:endParaRPr>
                    </a:p>
                  </a:txBody>
                  <a:tcPr/>
                </a:tc>
                <a:tc>
                  <a:txBody>
                    <a:bodyPr/>
                    <a:lstStyle/>
                    <a:p>
                      <a:pPr algn="ctr">
                        <a:lnSpc>
                          <a:spcPct val="150000"/>
                        </a:lnSpc>
                      </a:pPr>
                      <a:r>
                        <a:rPr lang="en-IN" altLang="zh-CN" sz="2400" b="1" dirty="0">
                          <a:solidFill>
                            <a:schemeClr val="tx1"/>
                          </a:solidFill>
                          <a:latin typeface="Bodoni MT" panose="02070603080606020203" pitchFamily="18" charset="0"/>
                        </a:rPr>
                        <a:t>Pratik </a:t>
                      </a:r>
                      <a:r>
                        <a:rPr lang="en-IN" altLang="zh-CN" sz="2400" b="1" dirty="0" err="1">
                          <a:solidFill>
                            <a:schemeClr val="tx1"/>
                          </a:solidFill>
                          <a:latin typeface="Bodoni MT" panose="02070603080606020203" pitchFamily="18" charset="0"/>
                        </a:rPr>
                        <a:t>Kamble</a:t>
                      </a:r>
                      <a:endParaRPr lang="zh-CN" altLang="en-US" sz="2400" b="1" dirty="0">
                        <a:solidFill>
                          <a:schemeClr val="tx1"/>
                        </a:solidFill>
                        <a:latin typeface="Bodoni MT" panose="02070603080606020203" pitchFamily="18" charset="0"/>
                      </a:endParaRPr>
                    </a:p>
                  </a:txBody>
                  <a:tcPr/>
                </a:tc>
                <a:extLst>
                  <a:ext uri="{0D108BD9-81ED-4DB2-BD59-A6C34878D82A}">
                    <a16:rowId xmlns:a16="http://schemas.microsoft.com/office/drawing/2014/main" val="10001"/>
                  </a:ext>
                </a:extLst>
              </a:tr>
              <a:tr h="736759">
                <a:tc>
                  <a:txBody>
                    <a:bodyPr/>
                    <a:lstStyle/>
                    <a:p>
                      <a:pPr algn="ctr">
                        <a:lnSpc>
                          <a:spcPct val="150000"/>
                        </a:lnSpc>
                      </a:pPr>
                      <a:r>
                        <a:rPr lang="en-US" altLang="zh-CN" sz="2400" b="1" dirty="0">
                          <a:solidFill>
                            <a:schemeClr val="tx1"/>
                          </a:solidFill>
                          <a:latin typeface="Bodoni MT" panose="02070603080606020203" pitchFamily="18" charset="0"/>
                        </a:rPr>
                        <a:t>2</a:t>
                      </a:r>
                      <a:endParaRPr lang="zh-CN" altLang="en-US" sz="2400" b="1" dirty="0">
                        <a:solidFill>
                          <a:schemeClr val="tx1"/>
                        </a:solidFill>
                        <a:latin typeface="Bodoni MT" panose="02070603080606020203" pitchFamily="18" charset="0"/>
                      </a:endParaRPr>
                    </a:p>
                  </a:txBody>
                  <a:tcPr/>
                </a:tc>
                <a:tc>
                  <a:txBody>
                    <a:bodyPr/>
                    <a:lstStyle/>
                    <a:p>
                      <a:pPr algn="ctr">
                        <a:lnSpc>
                          <a:spcPct val="150000"/>
                        </a:lnSpc>
                      </a:pPr>
                      <a:r>
                        <a:rPr lang="en-US" altLang="zh-CN" sz="2400" b="1" dirty="0">
                          <a:solidFill>
                            <a:schemeClr val="tx1"/>
                          </a:solidFill>
                          <a:latin typeface="Bodoni MT" panose="02070603080606020203" pitchFamily="18" charset="0"/>
                        </a:rPr>
                        <a:t>72214611G</a:t>
                      </a:r>
                      <a:endParaRPr lang="zh-CN" altLang="en-US" sz="2400" b="1" dirty="0">
                        <a:solidFill>
                          <a:schemeClr val="tx1"/>
                        </a:solidFill>
                        <a:latin typeface="Bodoni MT" panose="02070603080606020203" pitchFamily="18" charset="0"/>
                      </a:endParaRPr>
                    </a:p>
                  </a:txBody>
                  <a:tcPr/>
                </a:tc>
                <a:tc>
                  <a:txBody>
                    <a:bodyPr/>
                    <a:lstStyle/>
                    <a:p>
                      <a:pPr algn="ctr">
                        <a:lnSpc>
                          <a:spcPct val="150000"/>
                        </a:lnSpc>
                      </a:pPr>
                      <a:r>
                        <a:rPr lang="en-US" sz="2400" b="1" dirty="0">
                          <a:solidFill>
                            <a:schemeClr val="tx1"/>
                          </a:solidFill>
                          <a:latin typeface="Bodoni MT" panose="02070603080606020203" pitchFamily="18" charset="0"/>
                        </a:rPr>
                        <a:t>Aditya Jadhav</a:t>
                      </a:r>
                    </a:p>
                  </a:txBody>
                  <a:tcPr anchor="ctr"/>
                </a:tc>
                <a:extLst>
                  <a:ext uri="{0D108BD9-81ED-4DB2-BD59-A6C34878D82A}">
                    <a16:rowId xmlns:a16="http://schemas.microsoft.com/office/drawing/2014/main" val="10002"/>
                  </a:ext>
                </a:extLst>
              </a:tr>
              <a:tr h="736759">
                <a:tc>
                  <a:txBody>
                    <a:bodyPr/>
                    <a:lstStyle/>
                    <a:p>
                      <a:pPr algn="ctr">
                        <a:lnSpc>
                          <a:spcPct val="150000"/>
                        </a:lnSpc>
                      </a:pPr>
                      <a:r>
                        <a:rPr lang="en-US" altLang="zh-CN" sz="2400" b="1" dirty="0">
                          <a:solidFill>
                            <a:schemeClr val="tx1"/>
                          </a:solidFill>
                          <a:latin typeface="Bodoni MT" panose="02070603080606020203" pitchFamily="18" charset="0"/>
                        </a:rPr>
                        <a:t>3</a:t>
                      </a:r>
                      <a:endParaRPr lang="zh-CN" altLang="en-US" sz="2400" b="1" dirty="0">
                        <a:solidFill>
                          <a:schemeClr val="tx1"/>
                        </a:solidFill>
                        <a:latin typeface="Bodoni MT" panose="02070603080606020203" pitchFamily="18" charset="0"/>
                      </a:endParaRPr>
                    </a:p>
                  </a:txBody>
                  <a:tcPr/>
                </a:tc>
                <a:tc>
                  <a:txBody>
                    <a:bodyPr/>
                    <a:lstStyle/>
                    <a:p>
                      <a:pPr algn="ctr">
                        <a:lnSpc>
                          <a:spcPct val="150000"/>
                        </a:lnSpc>
                      </a:pPr>
                      <a:r>
                        <a:rPr lang="en-IN" altLang="zh-CN" sz="2400" b="1" dirty="0">
                          <a:solidFill>
                            <a:schemeClr val="tx1"/>
                          </a:solidFill>
                          <a:latin typeface="Bodoni MT" panose="02070603080606020203" pitchFamily="18" charset="0"/>
                        </a:rPr>
                        <a:t>72214622B</a:t>
                      </a:r>
                      <a:endParaRPr lang="zh-CN" altLang="en-US" sz="2400" b="1" dirty="0">
                        <a:solidFill>
                          <a:schemeClr val="tx1"/>
                        </a:solidFill>
                        <a:latin typeface="Bodoni MT" panose="02070603080606020203" pitchFamily="18" charset="0"/>
                      </a:endParaRPr>
                    </a:p>
                  </a:txBody>
                  <a:tcPr/>
                </a:tc>
                <a:tc>
                  <a:txBody>
                    <a:bodyPr/>
                    <a:lstStyle/>
                    <a:p>
                      <a:pPr algn="ctr">
                        <a:lnSpc>
                          <a:spcPct val="150000"/>
                        </a:lnSpc>
                      </a:pPr>
                      <a:r>
                        <a:rPr lang="en-IN" altLang="zh-CN" sz="2400" b="1" dirty="0">
                          <a:solidFill>
                            <a:schemeClr val="tx1"/>
                          </a:solidFill>
                          <a:latin typeface="Bodoni MT" panose="02070603080606020203" pitchFamily="18" charset="0"/>
                        </a:rPr>
                        <a:t>Monali Jamdade</a:t>
                      </a:r>
                      <a:endParaRPr lang="zh-CN" altLang="en-US" sz="2400" b="1" dirty="0">
                        <a:solidFill>
                          <a:schemeClr val="tx1"/>
                        </a:solidFill>
                        <a:latin typeface="Bodoni MT" panose="02070603080606020203" pitchFamily="18" charset="0"/>
                      </a:endParaRPr>
                    </a:p>
                  </a:txBody>
                  <a:tcPr anchor="ctr"/>
                </a:tc>
                <a:extLst>
                  <a:ext uri="{0D108BD9-81ED-4DB2-BD59-A6C34878D82A}">
                    <a16:rowId xmlns:a16="http://schemas.microsoft.com/office/drawing/2014/main" val="10003"/>
                  </a:ext>
                </a:extLst>
              </a:tr>
              <a:tr h="736759">
                <a:tc>
                  <a:txBody>
                    <a:bodyPr/>
                    <a:lstStyle/>
                    <a:p>
                      <a:pPr algn="ctr">
                        <a:lnSpc>
                          <a:spcPct val="150000"/>
                        </a:lnSpc>
                      </a:pPr>
                      <a:r>
                        <a:rPr lang="en-US" altLang="zh-CN" sz="2400" b="1" dirty="0">
                          <a:solidFill>
                            <a:schemeClr val="tx1"/>
                          </a:solidFill>
                          <a:latin typeface="Bodoni MT" panose="02070603080606020203" pitchFamily="18" charset="0"/>
                        </a:rPr>
                        <a:t>4</a:t>
                      </a:r>
                      <a:endParaRPr lang="zh-CN" altLang="en-US" sz="2400" b="1" dirty="0">
                        <a:solidFill>
                          <a:schemeClr val="tx1"/>
                        </a:solidFill>
                        <a:latin typeface="Bodoni MT" panose="02070603080606020203" pitchFamily="18" charset="0"/>
                      </a:endParaRPr>
                    </a:p>
                  </a:txBody>
                  <a:tcPr/>
                </a:tc>
                <a:tc>
                  <a:txBody>
                    <a:bodyPr/>
                    <a:lstStyle/>
                    <a:p>
                      <a:pPr algn="ctr">
                        <a:lnSpc>
                          <a:spcPct val="150000"/>
                        </a:lnSpc>
                      </a:pPr>
                      <a:r>
                        <a:rPr lang="en-IN" altLang="zh-CN" sz="2400" b="1" dirty="0">
                          <a:solidFill>
                            <a:schemeClr val="tx1"/>
                          </a:solidFill>
                          <a:latin typeface="Bodoni MT" panose="02070603080606020203" pitchFamily="18" charset="0"/>
                        </a:rPr>
                        <a:t>72214558B</a:t>
                      </a:r>
                      <a:endParaRPr lang="zh-CN" altLang="en-US" sz="2400" b="1" dirty="0">
                        <a:solidFill>
                          <a:schemeClr val="tx1"/>
                        </a:solidFill>
                        <a:latin typeface="Bodoni MT" panose="02070603080606020203" pitchFamily="18" charset="0"/>
                      </a:endParaRPr>
                    </a:p>
                  </a:txBody>
                  <a:tcPr/>
                </a:tc>
                <a:tc>
                  <a:txBody>
                    <a:bodyPr/>
                    <a:lstStyle/>
                    <a:p>
                      <a:pPr algn="ctr">
                        <a:lnSpc>
                          <a:spcPct val="150000"/>
                        </a:lnSpc>
                      </a:pPr>
                      <a:r>
                        <a:rPr lang="en-IN" altLang="zh-CN" sz="2400" b="1" dirty="0">
                          <a:solidFill>
                            <a:schemeClr val="tx1"/>
                          </a:solidFill>
                          <a:latin typeface="Bodoni MT" panose="02070603080606020203" pitchFamily="18" charset="0"/>
                        </a:rPr>
                        <a:t>Gayatri </a:t>
                      </a:r>
                      <a:r>
                        <a:rPr lang="en-IN" altLang="zh-CN" sz="2400" b="1" dirty="0" err="1">
                          <a:solidFill>
                            <a:schemeClr val="tx1"/>
                          </a:solidFill>
                          <a:latin typeface="Bodoni MT" panose="02070603080606020203" pitchFamily="18" charset="0"/>
                        </a:rPr>
                        <a:t>Bagal</a:t>
                      </a:r>
                      <a:endParaRPr lang="zh-CN" altLang="en-US" sz="2400" b="1" dirty="0">
                        <a:solidFill>
                          <a:schemeClr val="tx1"/>
                        </a:solidFill>
                        <a:latin typeface="Bodoni MT" panose="02070603080606020203" pitchFamily="18" charset="0"/>
                      </a:endParaRP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idx="4294967295"/>
          </p:nvPr>
        </p:nvSpPr>
        <p:spPr>
          <a:xfrm>
            <a:off x="0" y="-228600"/>
            <a:ext cx="7958138" cy="1600200"/>
          </a:xfrm>
        </p:spPr>
        <p:txBody>
          <a:bodyPr anchor="ctr">
            <a:normAutofit/>
          </a:bodyPr>
          <a:lstStyle/>
          <a:p>
            <a:pPr algn="l"/>
            <a:r>
              <a:rPr lang="en-US" sz="3600" b="1" dirty="0">
                <a:solidFill>
                  <a:srgbClr val="7030A0"/>
                </a:solidFill>
                <a:effectLst>
                  <a:glow rad="38100">
                    <a:schemeClr val="bg1">
                      <a:lumMod val="65000"/>
                      <a:lumOff val="35000"/>
                      <a:alpha val="40000"/>
                    </a:schemeClr>
                  </a:glow>
                </a:effectLst>
                <a:latin typeface="Bodoni MT" panose="02070603080606020203" pitchFamily="18" charset="0"/>
              </a:rPr>
              <a:t>       </a:t>
            </a:r>
            <a:r>
              <a:rPr lang="en-US" sz="3600" b="1" dirty="0">
                <a:solidFill>
                  <a:srgbClr val="002060"/>
                </a:solidFill>
                <a:effectLst>
                  <a:glow rad="38100">
                    <a:schemeClr val="bg1">
                      <a:lumMod val="65000"/>
                      <a:lumOff val="35000"/>
                      <a:alpha val="40000"/>
                    </a:schemeClr>
                  </a:glow>
                </a:effectLst>
                <a:latin typeface="Bodoni MT" panose="02070603080606020203" pitchFamily="18" charset="0"/>
              </a:rPr>
              <a:t>CONTENTS :- </a:t>
            </a:r>
          </a:p>
        </p:txBody>
      </p:sp>
      <p:sp>
        <p:nvSpPr>
          <p:cNvPr id="2" name="TextBox 1">
            <a:extLst>
              <a:ext uri="{FF2B5EF4-FFF2-40B4-BE49-F238E27FC236}">
                <a16:creationId xmlns:a16="http://schemas.microsoft.com/office/drawing/2014/main" id="{9239D369-DE76-44EC-A8B9-063356785FB2}"/>
              </a:ext>
            </a:extLst>
          </p:cNvPr>
          <p:cNvSpPr txBox="1"/>
          <p:nvPr/>
        </p:nvSpPr>
        <p:spPr>
          <a:xfrm flipH="1">
            <a:off x="1051559" y="1012954"/>
            <a:ext cx="10088881" cy="4401205"/>
          </a:xfrm>
          <a:prstGeom prst="rect">
            <a:avLst/>
          </a:prstGeom>
          <a:noFill/>
        </p:spPr>
        <p:txBody>
          <a:bodyPr wrap="square" rtlCol="0">
            <a:spAutoFit/>
          </a:bodyPr>
          <a:lstStyle/>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PROBLEM STATEMENT</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LITERATURE REVIEW</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OBJECTIVES </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METHODOLOGY</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BLOCK DIAGRAM</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RESULT</a:t>
            </a:r>
          </a:p>
          <a:p>
            <a:r>
              <a:rPr lang="en-US" sz="2800" b="1" dirty="0">
                <a:solidFill>
                  <a:schemeClr val="tx1">
                    <a:lumMod val="95000"/>
                    <a:lumOff val="5000"/>
                  </a:schemeClr>
                </a:solidFill>
                <a:latin typeface="Bodoni MT" panose="02070603080606020203" pitchFamily="18" charset="0"/>
              </a:rPr>
              <a:t>7.   ADVANTAGES </a:t>
            </a:r>
          </a:p>
          <a:p>
            <a:r>
              <a:rPr lang="en-US" sz="2800" b="1" dirty="0">
                <a:solidFill>
                  <a:schemeClr val="tx1">
                    <a:lumMod val="95000"/>
                    <a:lumOff val="5000"/>
                  </a:schemeClr>
                </a:solidFill>
                <a:latin typeface="Bodoni MT" panose="02070603080606020203" pitchFamily="18" charset="0"/>
              </a:rPr>
              <a:t>8.   APPLICATIONS</a:t>
            </a:r>
          </a:p>
          <a:p>
            <a:pPr marL="514350" indent="-514350">
              <a:buAutoNum type="arabicPeriod" startAt="9"/>
            </a:pPr>
            <a:r>
              <a:rPr lang="en-US" sz="2800" b="1" dirty="0">
                <a:solidFill>
                  <a:schemeClr val="tx1">
                    <a:lumMod val="95000"/>
                    <a:lumOff val="5000"/>
                  </a:schemeClr>
                </a:solidFill>
                <a:latin typeface="Bodoni MT" panose="02070603080606020203" pitchFamily="18" charset="0"/>
              </a:rPr>
              <a:t>FUTURE SCOPE </a:t>
            </a:r>
          </a:p>
          <a:p>
            <a:pPr marL="514350" indent="-514350">
              <a:buAutoNum type="arabicPeriod" startAt="9"/>
            </a:pPr>
            <a:r>
              <a:rPr lang="en-US" sz="2800" b="1" dirty="0">
                <a:solidFill>
                  <a:schemeClr val="tx1">
                    <a:lumMod val="95000"/>
                    <a:lumOff val="5000"/>
                  </a:schemeClr>
                </a:solidFill>
                <a:latin typeface="Bodoni MT" panose="02070603080606020203" pitchFamily="18"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0E243-FA73-49F5-B717-F81480C904A0}"/>
              </a:ext>
            </a:extLst>
          </p:cNvPr>
          <p:cNvSpPr txBox="1"/>
          <p:nvPr/>
        </p:nvSpPr>
        <p:spPr>
          <a:xfrm>
            <a:off x="839416" y="836712"/>
            <a:ext cx="5977880" cy="646331"/>
          </a:xfrm>
          <a:prstGeom prst="rect">
            <a:avLst/>
          </a:prstGeom>
          <a:noFill/>
          <a:effectLst>
            <a:outerShdw blurRad="50800" dist="38100" dir="13500000" algn="br" rotWithShape="0">
              <a:prstClr val="black">
                <a:alpha val="40000"/>
              </a:prstClr>
            </a:outerShdw>
          </a:effectLst>
        </p:spPr>
        <p:txBody>
          <a:bodyPr wrap="square" rtlCol="0">
            <a:spAutoFit/>
          </a:bodyPr>
          <a:lstStyle/>
          <a:p>
            <a:r>
              <a:rPr lang="en-US" sz="3600" b="1" dirty="0">
                <a:solidFill>
                  <a:srgbClr val="002060"/>
                </a:solidFill>
                <a:latin typeface="Bodoni MT" panose="02070603080606020203" pitchFamily="18" charset="0"/>
              </a:rPr>
              <a:t>1. PROBLEM STATEMENT:-</a:t>
            </a:r>
            <a:endParaRPr lang="en-IN" sz="3600" b="1" dirty="0">
              <a:solidFill>
                <a:srgbClr val="002060"/>
              </a:solidFill>
              <a:latin typeface="Bodoni MT" panose="02070603080606020203" pitchFamily="18" charset="0"/>
            </a:endParaRPr>
          </a:p>
        </p:txBody>
      </p:sp>
      <p:sp>
        <p:nvSpPr>
          <p:cNvPr id="6" name="TextBox 5">
            <a:extLst>
              <a:ext uri="{FF2B5EF4-FFF2-40B4-BE49-F238E27FC236}">
                <a16:creationId xmlns:a16="http://schemas.microsoft.com/office/drawing/2014/main" id="{B7374B98-1426-45BB-A32C-A7C3B6BC853D}"/>
              </a:ext>
            </a:extLst>
          </p:cNvPr>
          <p:cNvSpPr txBox="1"/>
          <p:nvPr/>
        </p:nvSpPr>
        <p:spPr>
          <a:xfrm>
            <a:off x="952500" y="1916832"/>
            <a:ext cx="10287000" cy="2677656"/>
          </a:xfrm>
          <a:prstGeom prst="rect">
            <a:avLst/>
          </a:prstGeom>
          <a:noFill/>
        </p:spPr>
        <p:txBody>
          <a:bodyPr wrap="square">
            <a:spAutoFit/>
          </a:bodyPr>
          <a:lstStyle/>
          <a:p>
            <a:pPr algn="just"/>
            <a:r>
              <a:rPr lang="en-US" sz="2800" b="0" i="0">
                <a:solidFill>
                  <a:srgbClr val="242424"/>
                </a:solidFill>
                <a:effectLst/>
                <a:latin typeface="Times New Roman" panose="02020603050405020304" pitchFamily="18" charset="0"/>
                <a:cs typeface="Times New Roman" panose="02020603050405020304" pitchFamily="18" charset="0"/>
              </a:rPr>
              <a:t>To </a:t>
            </a:r>
            <a:r>
              <a:rPr lang="en-US" sz="2800" b="1" i="0">
                <a:solidFill>
                  <a:srgbClr val="242424"/>
                </a:solidFill>
                <a:effectLst/>
                <a:latin typeface="Times New Roman" panose="02020603050405020304" pitchFamily="18" charset="0"/>
                <a:cs typeface="Times New Roman" panose="02020603050405020304" pitchFamily="18" charset="0"/>
              </a:rPr>
              <a:t>develop </a:t>
            </a:r>
            <a:r>
              <a:rPr lang="en-US" sz="2800" b="1" i="0" dirty="0">
                <a:solidFill>
                  <a:srgbClr val="242424"/>
                </a:solidFill>
                <a:effectLst/>
                <a:latin typeface="Times New Roman" panose="02020603050405020304" pitchFamily="18" charset="0"/>
                <a:cs typeface="Times New Roman" panose="02020603050405020304" pitchFamily="18" charset="0"/>
              </a:rPr>
              <a:t>a Weapon Detection and Person Tracking System utilizing YOLOv8 for accurate object identification and DeepSORT for tracking multiple objects</a:t>
            </a:r>
            <a:r>
              <a:rPr lang="en-US" sz="2800" b="0" i="0" dirty="0">
                <a:solidFill>
                  <a:srgbClr val="242424"/>
                </a:solidFill>
                <a:effectLst/>
                <a:latin typeface="Times New Roman" panose="02020603050405020304" pitchFamily="18" charset="0"/>
                <a:cs typeface="Times New Roman" panose="02020603050405020304" pitchFamily="18" charset="0"/>
              </a:rPr>
              <a:t>. The </a:t>
            </a:r>
            <a:r>
              <a:rPr lang="en-US" sz="2800" dirty="0">
                <a:solidFill>
                  <a:srgbClr val="242424"/>
                </a:solidFill>
                <a:latin typeface="Times New Roman" panose="02020603050405020304" pitchFamily="18" charset="0"/>
                <a:cs typeface="Times New Roman" panose="02020603050405020304" pitchFamily="18" charset="0"/>
              </a:rPr>
              <a:t>work</a:t>
            </a:r>
            <a:r>
              <a:rPr lang="en-US" sz="2800" b="0" i="0" dirty="0">
                <a:solidFill>
                  <a:srgbClr val="242424"/>
                </a:solidFill>
                <a:effectLst/>
                <a:latin typeface="Times New Roman" panose="02020603050405020304" pitchFamily="18" charset="0"/>
                <a:cs typeface="Times New Roman" panose="02020603050405020304" pitchFamily="18" charset="0"/>
              </a:rPr>
              <a:t> of the system is to reliably identify weapons, monitor the individual carrying them throughout the frames, and enhance surveillance effectiveness for improved public safety.</a:t>
            </a:r>
            <a:endParaRPr lang="en-US" sz="2800" b="1" dirty="0">
              <a:latin typeface="Bodoni MT" panose="02070603080606020203" pitchFamily="18" charset="0"/>
            </a:endParaRPr>
          </a:p>
        </p:txBody>
      </p:sp>
    </p:spTree>
    <p:extLst>
      <p:ext uri="{BB962C8B-B14F-4D97-AF65-F5344CB8AC3E}">
        <p14:creationId xmlns:p14="http://schemas.microsoft.com/office/powerpoint/2010/main" val="374686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idx="4294967295"/>
          </p:nvPr>
        </p:nvSpPr>
        <p:spPr>
          <a:xfrm>
            <a:off x="-240704" y="152953"/>
            <a:ext cx="9912424" cy="1798638"/>
          </a:xfrm>
        </p:spPr>
        <p:txBody>
          <a:bodyPr anchor="ctr">
            <a:normAutofit/>
          </a:bodyPr>
          <a:lstStyle/>
          <a:p>
            <a:r>
              <a:rPr lang="en-US" b="1" dirty="0">
                <a:solidFill>
                  <a:srgbClr val="002060"/>
                </a:solidFill>
                <a:latin typeface="Bodoni MT" panose="02070603080606020203" pitchFamily="18" charset="0"/>
              </a:rPr>
              <a:t>      </a:t>
            </a:r>
            <a:r>
              <a:rPr lang="en-US" sz="3600" b="1" dirty="0">
                <a:solidFill>
                  <a:srgbClr val="002060"/>
                </a:solidFill>
                <a:latin typeface="Bodoni MT" panose="02070603080606020203" pitchFamily="18" charset="0"/>
              </a:rPr>
              <a:t>2. LITERATURE REVIEW:-</a:t>
            </a:r>
          </a:p>
        </p:txBody>
      </p:sp>
      <p:graphicFrame>
        <p:nvGraphicFramePr>
          <p:cNvPr id="2" name="Table 2">
            <a:extLst>
              <a:ext uri="{FF2B5EF4-FFF2-40B4-BE49-F238E27FC236}">
                <a16:creationId xmlns:a16="http://schemas.microsoft.com/office/drawing/2014/main" id="{A58F6C53-E899-4D29-8545-508CAA79A97E}"/>
              </a:ext>
            </a:extLst>
          </p:cNvPr>
          <p:cNvGraphicFramePr>
            <a:graphicFrameLocks noGrp="1"/>
          </p:cNvGraphicFramePr>
          <p:nvPr>
            <p:extLst>
              <p:ext uri="{D42A27DB-BD31-4B8C-83A1-F6EECF244321}">
                <p14:modId xmlns:p14="http://schemas.microsoft.com/office/powerpoint/2010/main" val="286874815"/>
              </p:ext>
            </p:extLst>
          </p:nvPr>
        </p:nvGraphicFramePr>
        <p:xfrm>
          <a:off x="119336" y="1417638"/>
          <a:ext cx="11940989" cy="5270338"/>
        </p:xfrm>
        <a:graphic>
          <a:graphicData uri="http://schemas.openxmlformats.org/drawingml/2006/table">
            <a:tbl>
              <a:tblPr firstRow="1" bandRow="1">
                <a:tableStyleId>{073A0DAA-6AF3-43AB-8588-CEC1D06C72B9}</a:tableStyleId>
              </a:tblPr>
              <a:tblGrid>
                <a:gridCol w="822134">
                  <a:extLst>
                    <a:ext uri="{9D8B030D-6E8A-4147-A177-3AD203B41FA5}">
                      <a16:colId xmlns:a16="http://schemas.microsoft.com/office/drawing/2014/main" val="1317214920"/>
                    </a:ext>
                  </a:extLst>
                </a:gridCol>
                <a:gridCol w="4372580">
                  <a:extLst>
                    <a:ext uri="{9D8B030D-6E8A-4147-A177-3AD203B41FA5}">
                      <a16:colId xmlns:a16="http://schemas.microsoft.com/office/drawing/2014/main" val="2913775757"/>
                    </a:ext>
                  </a:extLst>
                </a:gridCol>
                <a:gridCol w="6746275">
                  <a:extLst>
                    <a:ext uri="{9D8B030D-6E8A-4147-A177-3AD203B41FA5}">
                      <a16:colId xmlns:a16="http://schemas.microsoft.com/office/drawing/2014/main" val="2370093284"/>
                    </a:ext>
                  </a:extLst>
                </a:gridCol>
              </a:tblGrid>
              <a:tr h="753808">
                <a:tc>
                  <a:txBody>
                    <a:bodyPr/>
                    <a:lstStyle/>
                    <a:p>
                      <a:pPr algn="ctr"/>
                      <a:endParaRPr lang="en-US" sz="2400" b="1" dirty="0">
                        <a:solidFill>
                          <a:schemeClr val="bg1"/>
                        </a:solidFill>
                        <a:latin typeface="Bodoni MT" panose="02070603080606020203" pitchFamily="18" charset="0"/>
                      </a:endParaRPr>
                    </a:p>
                    <a:p>
                      <a:pPr algn="ctr"/>
                      <a:r>
                        <a:rPr lang="en-IN" sz="2400" b="1" dirty="0">
                          <a:solidFill>
                            <a:schemeClr val="bg1"/>
                          </a:solidFill>
                          <a:latin typeface="Bodoni MT" panose="02070603080606020203" pitchFamily="18" charset="0"/>
                        </a:rPr>
                        <a:t> NO.</a:t>
                      </a:r>
                    </a:p>
                  </a:txBody>
                  <a:tcPr/>
                </a:tc>
                <a:tc>
                  <a:txBody>
                    <a:bodyPr/>
                    <a:lstStyle/>
                    <a:p>
                      <a:pPr algn="ctr"/>
                      <a:r>
                        <a:rPr lang="en-US" sz="2400" b="1" dirty="0">
                          <a:solidFill>
                            <a:schemeClr val="bg1"/>
                          </a:solidFill>
                          <a:latin typeface="Bodoni MT" panose="02070603080606020203" pitchFamily="18" charset="0"/>
                        </a:rPr>
                        <a:t>PROJECT </a:t>
                      </a:r>
                    </a:p>
                    <a:p>
                      <a:pPr algn="ctr"/>
                      <a:r>
                        <a:rPr lang="en-US" sz="2400" b="1" dirty="0">
                          <a:solidFill>
                            <a:schemeClr val="bg1"/>
                          </a:solidFill>
                          <a:latin typeface="Bodoni MT" panose="02070603080606020203" pitchFamily="18" charset="0"/>
                        </a:rPr>
                        <a:t>TITLE</a:t>
                      </a:r>
                      <a:endParaRPr lang="en-IN" sz="2400" b="1" dirty="0">
                        <a:solidFill>
                          <a:schemeClr val="bg1"/>
                        </a:solidFill>
                        <a:latin typeface="Bodoni MT" panose="02070603080606020203" pitchFamily="18" charset="0"/>
                      </a:endParaRPr>
                    </a:p>
                  </a:txBody>
                  <a:tcPr/>
                </a:tc>
                <a:tc>
                  <a:txBody>
                    <a:bodyPr/>
                    <a:lstStyle/>
                    <a:p>
                      <a:pPr algn="ctr"/>
                      <a:r>
                        <a:rPr lang="en-US" sz="2400" b="1" dirty="0">
                          <a:solidFill>
                            <a:schemeClr val="bg1"/>
                          </a:solidFill>
                          <a:latin typeface="Bodoni MT" panose="02070603080606020203" pitchFamily="18" charset="0"/>
                        </a:rPr>
                        <a:t>LITERATURE </a:t>
                      </a:r>
                    </a:p>
                    <a:p>
                      <a:pPr algn="ctr"/>
                      <a:r>
                        <a:rPr lang="en-US" sz="2400" b="1" dirty="0">
                          <a:solidFill>
                            <a:schemeClr val="bg1"/>
                          </a:solidFill>
                          <a:latin typeface="Bodoni MT" panose="02070603080606020203" pitchFamily="18" charset="0"/>
                        </a:rPr>
                        <a:t>REVIEW</a:t>
                      </a:r>
                      <a:endParaRPr lang="en-IN" sz="2400" b="1" dirty="0">
                        <a:solidFill>
                          <a:schemeClr val="bg1"/>
                        </a:solidFill>
                        <a:latin typeface="Bodoni MT" panose="02070603080606020203" pitchFamily="18" charset="0"/>
                      </a:endParaRPr>
                    </a:p>
                  </a:txBody>
                  <a:tcPr/>
                </a:tc>
                <a:extLst>
                  <a:ext uri="{0D108BD9-81ED-4DB2-BD59-A6C34878D82A}">
                    <a16:rowId xmlns:a16="http://schemas.microsoft.com/office/drawing/2014/main" val="996226616"/>
                  </a:ext>
                </a:extLst>
              </a:tr>
              <a:tr h="1522867">
                <a:tc>
                  <a:txBody>
                    <a:bodyPr/>
                    <a:lstStyle/>
                    <a:p>
                      <a:pPr algn="ctr"/>
                      <a:r>
                        <a:rPr lang="en-US" sz="2800" b="1" dirty="0">
                          <a:solidFill>
                            <a:schemeClr val="tx1"/>
                          </a:solidFill>
                          <a:latin typeface="Bodoni MT" panose="02070603080606020203" pitchFamily="18" charset="0"/>
                        </a:rPr>
                        <a:t>2.1</a:t>
                      </a:r>
                      <a:endParaRPr lang="en-IN" sz="2800" b="1" dirty="0">
                        <a:solidFill>
                          <a:schemeClr val="tx1"/>
                        </a:solidFill>
                        <a:latin typeface="Bodoni MT" panose="02070603080606020203" pitchFamily="18" charset="0"/>
                      </a:endParaRPr>
                    </a:p>
                  </a:txBody>
                  <a:tcPr/>
                </a:tc>
                <a:tc>
                  <a:txBody>
                    <a:bodyPr/>
                    <a:lstStyle/>
                    <a:p>
                      <a:pPr algn="ctr"/>
                      <a:r>
                        <a:rPr kumimoji="0" lang="en-IN" sz="1600" b="0" i="0" kern="1200" dirty="0">
                          <a:solidFill>
                            <a:schemeClr val="dk1"/>
                          </a:solidFill>
                          <a:effectLst/>
                          <a:latin typeface="+mn-lt"/>
                          <a:ea typeface="+mn-ea"/>
                          <a:cs typeface="+mn-cs"/>
                        </a:rPr>
                        <a:t>“Object detection using YOLO: challenges, architectural successors, datasets and applications” ,Tausif Diwan1 &amp; G. Anirudh2 &amp; Jitendra V. </a:t>
                      </a:r>
                      <a:r>
                        <a:rPr kumimoji="0" lang="en-IN" sz="1600" b="0" i="0" kern="1200" dirty="0" err="1">
                          <a:solidFill>
                            <a:schemeClr val="dk1"/>
                          </a:solidFill>
                          <a:effectLst/>
                          <a:latin typeface="+mn-lt"/>
                          <a:ea typeface="+mn-ea"/>
                          <a:cs typeface="+mn-cs"/>
                        </a:rPr>
                        <a:t>Tembhurne</a:t>
                      </a:r>
                      <a:endParaRPr lang="en-US" sz="1600" b="1" dirty="0">
                        <a:solidFill>
                          <a:schemeClr val="tx1"/>
                        </a:solidFill>
                        <a:latin typeface="Bodoni MT" panose="02070603080606020203" pitchFamily="18" charset="0"/>
                      </a:endParaRPr>
                    </a:p>
                  </a:txBody>
                  <a:tcPr/>
                </a:tc>
                <a:tc>
                  <a:txBody>
                    <a:bodyPr/>
                    <a:lstStyle/>
                    <a:p>
                      <a:pPr algn="l"/>
                      <a:r>
                        <a:rPr kumimoji="0" lang="en-US" sz="1600" b="0" i="0" kern="1200" dirty="0">
                          <a:solidFill>
                            <a:schemeClr val="dk1"/>
                          </a:solidFill>
                          <a:effectLst/>
                          <a:latin typeface="+mn-lt"/>
                          <a:ea typeface="+mn-ea"/>
                          <a:cs typeface="+mn-cs"/>
                        </a:rPr>
                        <a:t>This paper provides a comprehensive overview of object detection, with an emphasis on the challenges and advancements in YOLO (You Only Look Once) models. It discusses how YOLO and its successors have become prominent in applications requiring fast inference </a:t>
                      </a:r>
                      <a:r>
                        <a:rPr kumimoji="0" lang="en-US" sz="1600" b="0" i="0" kern="1200" dirty="0" err="1">
                          <a:solidFill>
                            <a:schemeClr val="dk1"/>
                          </a:solidFill>
                          <a:effectLst/>
                          <a:latin typeface="+mn-lt"/>
                          <a:ea typeface="+mn-ea"/>
                          <a:cs typeface="+mn-cs"/>
                        </a:rPr>
                        <a:t>timesespecially</a:t>
                      </a:r>
                      <a:r>
                        <a:rPr kumimoji="0" lang="en-US" sz="1600" b="0" i="0" kern="1200" dirty="0">
                          <a:solidFill>
                            <a:schemeClr val="dk1"/>
                          </a:solidFill>
                          <a:effectLst/>
                          <a:latin typeface="+mn-lt"/>
                          <a:ea typeface="+mn-ea"/>
                          <a:cs typeface="+mn-cs"/>
                        </a:rPr>
                        <a:t> for smaller objects​</a:t>
                      </a:r>
                      <a:endParaRPr lang="en-IN" sz="1600" b="1" dirty="0">
                        <a:solidFill>
                          <a:schemeClr val="tx1"/>
                        </a:solidFill>
                        <a:latin typeface="Bodoni MT" panose="02070603080606020203" pitchFamily="18" charset="0"/>
                      </a:endParaRPr>
                    </a:p>
                  </a:txBody>
                  <a:tcPr/>
                </a:tc>
                <a:extLst>
                  <a:ext uri="{0D108BD9-81ED-4DB2-BD59-A6C34878D82A}">
                    <a16:rowId xmlns:a16="http://schemas.microsoft.com/office/drawing/2014/main" val="2119469802"/>
                  </a:ext>
                </a:extLst>
              </a:tr>
              <a:tr h="1527559">
                <a:tc>
                  <a:txBody>
                    <a:bodyPr/>
                    <a:lstStyle/>
                    <a:p>
                      <a:pPr algn="ctr"/>
                      <a:r>
                        <a:rPr lang="en-US" sz="2800" b="1" dirty="0">
                          <a:solidFill>
                            <a:schemeClr val="tx1"/>
                          </a:solidFill>
                          <a:latin typeface="Bodoni MT" panose="02070603080606020203" pitchFamily="18" charset="0"/>
                        </a:rPr>
                        <a:t>2.2</a:t>
                      </a:r>
                      <a:endParaRPr lang="en-IN" sz="2800" b="1" dirty="0">
                        <a:solidFill>
                          <a:schemeClr val="tx1"/>
                        </a:solidFill>
                        <a:latin typeface="Bodoni MT" panose="02070603080606020203"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latin typeface="+mn-lt"/>
                          <a:cs typeface="Times New Roman" panose="02020603050405020304" pitchFamily="18" charset="0"/>
                        </a:rPr>
                        <a:t>Wojke</a:t>
                      </a:r>
                      <a:r>
                        <a:rPr lang="en-US" sz="1600" dirty="0">
                          <a:latin typeface="+mn-lt"/>
                          <a:cs typeface="Times New Roman" panose="02020603050405020304" pitchFamily="18" charset="0"/>
                        </a:rPr>
                        <a:t>, N., Bewley, A., &amp; Paulus, D., "Simple Online and Realtime Tracking with a Deep Association Metric," IEEE International Conference on Image Processing (ICIP), 2017.</a:t>
                      </a:r>
                    </a:p>
                    <a:p>
                      <a:pPr algn="ctr"/>
                      <a:endParaRPr lang="en-US" sz="1600" b="1" dirty="0">
                        <a:solidFill>
                          <a:schemeClr val="tx1"/>
                        </a:solidFill>
                        <a:latin typeface="Bodoni MT" panose="02070603080606020203" pitchFamily="18" charset="0"/>
                      </a:endParaRPr>
                    </a:p>
                  </a:txBody>
                  <a:tcPr/>
                </a:tc>
                <a:tc>
                  <a:txBody>
                    <a:bodyPr/>
                    <a:lstStyle/>
                    <a:p>
                      <a:pPr algn="l"/>
                      <a:r>
                        <a:rPr kumimoji="0" lang="en-US" sz="1600" b="0" i="0" kern="1200" dirty="0">
                          <a:solidFill>
                            <a:schemeClr val="dk1"/>
                          </a:solidFill>
                          <a:effectLst/>
                          <a:latin typeface="+mn-lt"/>
                          <a:ea typeface="+mn-ea"/>
                          <a:cs typeface="+mn-cs"/>
                        </a:rPr>
                        <a:t>It introduces the YOLO (You Only Look Once) framework, which revolutionizes object detection by treating it as a single regression problem, enabling fast and accurate real-time detection. This approach significantly improves processing speed while maintaining high accuracy, making it a foundational work in the field of computer vision and object detection.</a:t>
                      </a:r>
                      <a:endParaRPr lang="en-IN" sz="1600" b="0" dirty="0">
                        <a:solidFill>
                          <a:schemeClr val="tx1"/>
                        </a:solidFill>
                        <a:latin typeface="Bodoni MT" panose="02070603080606020203" pitchFamily="18" charset="0"/>
                      </a:endParaRPr>
                    </a:p>
                  </a:txBody>
                  <a:tcPr/>
                </a:tc>
                <a:extLst>
                  <a:ext uri="{0D108BD9-81ED-4DB2-BD59-A6C34878D82A}">
                    <a16:rowId xmlns:a16="http://schemas.microsoft.com/office/drawing/2014/main" val="2153436995"/>
                  </a:ext>
                </a:extLst>
              </a:tr>
              <a:tr h="1396952">
                <a:tc>
                  <a:txBody>
                    <a:bodyPr/>
                    <a:lstStyle/>
                    <a:p>
                      <a:pPr algn="ctr"/>
                      <a:r>
                        <a:rPr lang="en-IN" sz="2800" b="1" dirty="0">
                          <a:solidFill>
                            <a:schemeClr val="tx1"/>
                          </a:solidFill>
                          <a:latin typeface="Bodoni MT" panose="02070603080606020203" pitchFamily="18" charset="0"/>
                        </a:rPr>
                        <a:t>2.3</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b="0" dirty="0">
                          <a:solidFill>
                            <a:schemeClr val="tx1"/>
                          </a:solidFill>
                          <a:latin typeface="+mn-lt"/>
                        </a:rPr>
                        <a:t>"StrongSORT: Make DeepSORT Great Again" Yunhao Du, </a:t>
                      </a:r>
                      <a:r>
                        <a:rPr lang="en-US" sz="1600" b="0" dirty="0" err="1">
                          <a:solidFill>
                            <a:schemeClr val="tx1"/>
                          </a:solidFill>
                          <a:latin typeface="+mn-lt"/>
                        </a:rPr>
                        <a:t>Zhicheng</a:t>
                      </a:r>
                      <a:r>
                        <a:rPr lang="en-US" sz="1600" b="0" dirty="0">
                          <a:solidFill>
                            <a:schemeClr val="tx1"/>
                          </a:solidFill>
                          <a:latin typeface="+mn-lt"/>
                        </a:rPr>
                        <a:t> Zhao, Yang Song</a:t>
                      </a:r>
                      <a:endParaRPr lang="en-US" sz="1600" dirty="0">
                        <a:latin typeface="+mn-lt"/>
                        <a:cs typeface="Times New Roman" panose="02020603050405020304" pitchFamily="18" charset="0"/>
                      </a:endParaRPr>
                    </a:p>
                  </a:txBody>
                  <a:tcPr/>
                </a:tc>
                <a:tc>
                  <a:txBody>
                    <a:bodyPr/>
                    <a:lstStyle/>
                    <a:p>
                      <a:pPr algn="l"/>
                      <a:r>
                        <a:rPr lang="en-US" sz="1600" dirty="0"/>
                        <a:t>Paper enhances DeepSORT by improving feature extraction, motion modeling, and addressing missed associations, leading to more accurate and robust multi-object tracking.</a:t>
                      </a:r>
                      <a:endParaRPr kumimoji="0" lang="en-US"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29691042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2D49-7439-AF0B-321F-3AEC8170CF6A}"/>
              </a:ext>
            </a:extLst>
          </p:cNvPr>
          <p:cNvSpPr>
            <a:spLocks noGrp="1"/>
          </p:cNvSpPr>
          <p:nvPr>
            <p:ph type="title"/>
          </p:nvPr>
        </p:nvSpPr>
        <p:spPr/>
        <p:txBody>
          <a:bodyPr/>
          <a:lstStyle/>
          <a:p>
            <a:r>
              <a:rPr lang="en-US" altLang="x-none" b="1" dirty="0">
                <a:solidFill>
                  <a:srgbClr val="002060"/>
                </a:solidFill>
                <a:latin typeface="Bodoni MT" panose="02070603080606020203" pitchFamily="18" charset="0"/>
              </a:rPr>
              <a:t> 3. </a:t>
            </a:r>
            <a:r>
              <a:rPr lang="en-US" altLang="x-none" sz="5400" b="1" dirty="0">
                <a:solidFill>
                  <a:srgbClr val="002060"/>
                </a:solidFill>
                <a:latin typeface="Bodoni MT" panose="02070603080606020203" pitchFamily="18" charset="0"/>
              </a:rPr>
              <a:t>OBJECTIVES :-</a:t>
            </a:r>
            <a:r>
              <a:rPr lang="en-US" sz="5400" b="1" dirty="0">
                <a:solidFill>
                  <a:srgbClr val="002060"/>
                </a:solidFill>
                <a:latin typeface="Bodoni MT" panose="02070603080606020203" pitchFamily="18" charset="0"/>
              </a:rPr>
              <a:t> </a:t>
            </a:r>
            <a:endParaRPr lang="en-US" dirty="0"/>
          </a:p>
        </p:txBody>
      </p:sp>
      <p:sp>
        <p:nvSpPr>
          <p:cNvPr id="3" name="Content Placeholder 2">
            <a:extLst>
              <a:ext uri="{FF2B5EF4-FFF2-40B4-BE49-F238E27FC236}">
                <a16:creationId xmlns:a16="http://schemas.microsoft.com/office/drawing/2014/main" id="{E8B5CA04-04E8-39A1-D741-617D09EF33B5}"/>
              </a:ext>
            </a:extLst>
          </p:cNvPr>
          <p:cNvSpPr>
            <a:spLocks noGrp="1"/>
          </p:cNvSpPr>
          <p:nvPr>
            <p:ph idx="1"/>
          </p:nvPr>
        </p:nvSpPr>
        <p:spPr/>
        <p:txBody>
          <a:bodyPr/>
          <a:lstStyle/>
          <a:p>
            <a:r>
              <a:rPr lang="en-US" dirty="0"/>
              <a:t>Detect weapons in real-time from live video feeds with high accuracy.</a:t>
            </a:r>
          </a:p>
          <a:p>
            <a:endParaRPr lang="en-US" dirty="0"/>
          </a:p>
          <a:p>
            <a:r>
              <a:rPr lang="en-US" dirty="0"/>
              <a:t>Track and identify individuals across multiple frames, even with occlusions.</a:t>
            </a:r>
          </a:p>
          <a:p>
            <a:endParaRPr lang="en-US" dirty="0"/>
          </a:p>
          <a:p>
            <a:r>
              <a:rPr lang="en-US" dirty="0"/>
              <a:t>Improve model efficiency for faster detection and smoother tracking.</a:t>
            </a:r>
          </a:p>
          <a:p>
            <a:endParaRPr lang="en-US" dirty="0"/>
          </a:p>
          <a:p>
            <a:r>
              <a:rPr lang="en-US" dirty="0"/>
              <a:t>Enhance public safety by providing automated surveillance support.</a:t>
            </a:r>
          </a:p>
        </p:txBody>
      </p:sp>
    </p:spTree>
    <p:extLst>
      <p:ext uri="{BB962C8B-B14F-4D97-AF65-F5344CB8AC3E}">
        <p14:creationId xmlns:p14="http://schemas.microsoft.com/office/powerpoint/2010/main" val="184298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idx="4294967295"/>
          </p:nvPr>
        </p:nvSpPr>
        <p:spPr>
          <a:xfrm>
            <a:off x="263352" y="188640"/>
            <a:ext cx="7958138" cy="1746400"/>
          </a:xfrm>
        </p:spPr>
        <p:txBody>
          <a:bodyPr anchor="ctr">
            <a:normAutofit/>
          </a:bodyPr>
          <a:lstStyle/>
          <a:p>
            <a:r>
              <a:rPr lang="en-US" altLang="x-none" sz="4000" b="1" dirty="0">
                <a:solidFill>
                  <a:srgbClr val="002060"/>
                </a:solidFill>
                <a:latin typeface="Bodoni MT" panose="02070603080606020203" pitchFamily="18" charset="0"/>
              </a:rPr>
              <a:t>    4. </a:t>
            </a:r>
            <a:r>
              <a:rPr lang="en-US" sz="4000" b="1" dirty="0">
                <a:solidFill>
                  <a:schemeClr val="tx1">
                    <a:lumMod val="95000"/>
                    <a:lumOff val="5000"/>
                  </a:schemeClr>
                </a:solidFill>
                <a:latin typeface="Bodoni MT" panose="02070603080606020203" pitchFamily="18" charset="0"/>
              </a:rPr>
              <a:t>METHODOLOGY</a:t>
            </a:r>
            <a:endParaRPr lang="zh-CN" altLang="en-US" sz="2400" dirty="0">
              <a:solidFill>
                <a:srgbClr val="002060"/>
              </a:solidFill>
              <a:latin typeface="Bodoni MT" panose="02070603080606020203" pitchFamily="18" charset="0"/>
            </a:endParaRPr>
          </a:p>
        </p:txBody>
      </p:sp>
      <p:sp>
        <p:nvSpPr>
          <p:cNvPr id="12" name="TextBox 11">
            <a:extLst>
              <a:ext uri="{FF2B5EF4-FFF2-40B4-BE49-F238E27FC236}">
                <a16:creationId xmlns:a16="http://schemas.microsoft.com/office/drawing/2014/main" id="{8E10E42A-9E45-CDB9-C40B-CD727FA2CEA6}"/>
              </a:ext>
            </a:extLst>
          </p:cNvPr>
          <p:cNvSpPr txBox="1"/>
          <p:nvPr/>
        </p:nvSpPr>
        <p:spPr>
          <a:xfrm>
            <a:off x="695400" y="1484784"/>
            <a:ext cx="10153128" cy="5478423"/>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1. Data Collection</a:t>
            </a:r>
          </a:p>
          <a:p>
            <a:pPr algn="just"/>
            <a:r>
              <a:rPr lang="en-US" sz="2000" dirty="0">
                <a:latin typeface="Times New Roman" panose="02020603050405020304" pitchFamily="18" charset="0"/>
                <a:cs typeface="Times New Roman" panose="02020603050405020304" pitchFamily="18" charset="0"/>
              </a:rPr>
              <a:t>We collected a dataset of images containing weapons and non-weapons. The dataset was structured into two main directories: </a:t>
            </a:r>
            <a:r>
              <a:rPr lang="en-US" sz="2000" b="1" dirty="0">
                <a:latin typeface="Times New Roman" panose="02020603050405020304" pitchFamily="18" charset="0"/>
                <a:cs typeface="Times New Roman" panose="02020603050405020304" pitchFamily="18" charset="0"/>
              </a:rPr>
              <a:t>train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validation</a:t>
            </a:r>
            <a:r>
              <a:rPr lang="en-US" sz="2000" dirty="0">
                <a:latin typeface="Times New Roman" panose="02020603050405020304" pitchFamily="18" charset="0"/>
                <a:cs typeface="Times New Roman" panose="02020603050405020304" pitchFamily="18" charset="0"/>
              </a:rPr>
              <a:t>, each containing subdirectories for </a:t>
            </a:r>
            <a:r>
              <a:rPr lang="en-US" sz="2000" b="1" dirty="0">
                <a:latin typeface="Times New Roman" panose="02020603050405020304" pitchFamily="18" charset="0"/>
                <a:cs typeface="Times New Roman" panose="02020603050405020304" pitchFamily="18" charset="0"/>
              </a:rPr>
              <a:t>weapons</a:t>
            </a:r>
            <a:r>
              <a:rPr lang="en-US" sz="2000" dirty="0">
                <a:latin typeface="Times New Roman" panose="02020603050405020304" pitchFamily="18" charset="0"/>
                <a:cs typeface="Times New Roman" panose="02020603050405020304" pitchFamily="18" charset="0"/>
              </a:rPr>
              <a:t>. This structure allowed us to effectively utilize data for training and evaluation.</a:t>
            </a:r>
          </a:p>
          <a:p>
            <a:pPr>
              <a:lnSpc>
                <a:spcPct val="150000"/>
              </a:lnSpc>
            </a:pPr>
            <a:r>
              <a:rPr lang="en-US" b="1"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a:t>
            </a:r>
            <a:r>
              <a:rPr lang="en-US" sz="2000" b="1" dirty="0"/>
              <a:t>Model</a:t>
            </a:r>
            <a:r>
              <a:rPr lang="en-US" b="1" dirty="0"/>
              <a:t> </a:t>
            </a:r>
            <a:r>
              <a:rPr lang="en-US" sz="2000" b="1" dirty="0"/>
              <a:t>Selection</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YOLOv8</a:t>
            </a:r>
            <a:r>
              <a:rPr lang="en-US" sz="2000" dirty="0">
                <a:latin typeface="Times New Roman" panose="02020603050405020304" pitchFamily="18" charset="0"/>
                <a:cs typeface="Times New Roman" panose="02020603050405020304" pitchFamily="18" charset="0"/>
              </a:rPr>
              <a:t> (You Only Look Once v8) for real-time object detection due to its speed and accuracy. Trained/used a pre-trained model for detecting weapons and humans.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DeepSORT </a:t>
            </a:r>
            <a:r>
              <a:rPr lang="en-US" sz="2000" dirty="0">
                <a:latin typeface="Times New Roman" panose="02020603050405020304" pitchFamily="18" charset="0"/>
                <a:cs typeface="Times New Roman" panose="02020603050405020304" pitchFamily="18" charset="0"/>
              </a:rPr>
              <a:t>(Simple Online and Realtime Tracking) for multi-object tracking, which assigns unique IDs to track individuals across frames.</a:t>
            </a:r>
          </a:p>
          <a:p>
            <a:pPr>
              <a:lnSpc>
                <a:spcPct val="150000"/>
              </a:lnSpc>
            </a:pPr>
            <a:r>
              <a:rPr lang="en-US" sz="2000" b="1"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 </a:t>
            </a:r>
            <a:r>
              <a:rPr lang="en-US" sz="2000" b="1" dirty="0"/>
              <a:t>System Workflow</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Input video </a:t>
            </a:r>
            <a:r>
              <a:rPr lang="en-US" sz="2000" dirty="0">
                <a:latin typeface="Times New Roman" panose="02020603050405020304" pitchFamily="18" charset="0"/>
                <a:cs typeface="Times New Roman" panose="02020603050405020304" pitchFamily="18" charset="0"/>
              </a:rPr>
              <a:t>is processed frame-by-frame.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YOLOv8 detects weapons and people, generating bounding boxes and class labels.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DeepSORT uses Kalman Filters and a re-identification model to </a:t>
            </a:r>
            <a:r>
              <a:rPr lang="en-US" sz="2000" b="1" dirty="0">
                <a:latin typeface="Times New Roman" panose="02020603050405020304" pitchFamily="18" charset="0"/>
                <a:cs typeface="Times New Roman" panose="02020603050405020304" pitchFamily="18" charset="0"/>
              </a:rPr>
              <a:t>track people</a:t>
            </a:r>
            <a:r>
              <a:rPr lang="en-US" sz="2000" dirty="0">
                <a:latin typeface="Times New Roman" panose="02020603050405020304" pitchFamily="18" charset="0"/>
                <a:cs typeface="Times New Roman" panose="02020603050405020304" pitchFamily="18" charset="0"/>
              </a:rPr>
              <a:t> by assigning unique IDs.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Outputs real-time tracking with labels for </a:t>
            </a:r>
            <a:r>
              <a:rPr lang="en-US" sz="2000" b="1" dirty="0">
                <a:latin typeface="Times New Roman" panose="02020603050405020304" pitchFamily="18" charset="0"/>
                <a:cs typeface="Times New Roman" panose="02020603050405020304" pitchFamily="18" charset="0"/>
              </a:rPr>
              <a:t>detected weapons </a:t>
            </a:r>
            <a:r>
              <a:rPr lang="en-US" sz="2000" dirty="0">
                <a:latin typeface="Times New Roman" panose="02020603050405020304" pitchFamily="18" charset="0"/>
                <a:cs typeface="Times New Roman" panose="02020603050405020304" pitchFamily="18" charset="0"/>
              </a:rPr>
              <a:t>and individuals.</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DD1EC1-4FC5-485B-606F-3B1EBD5C6C00}"/>
              </a:ext>
            </a:extLst>
          </p:cNvPr>
          <p:cNvSpPr txBox="1"/>
          <p:nvPr/>
        </p:nvSpPr>
        <p:spPr>
          <a:xfrm>
            <a:off x="695400" y="1196752"/>
            <a:ext cx="11233248" cy="3016210"/>
          </a:xfrm>
          <a:prstGeom prst="rect">
            <a:avLst/>
          </a:prstGeom>
          <a:noFill/>
        </p:spPr>
        <p:txBody>
          <a:bodyPr wrap="square">
            <a:spAutoFit/>
          </a:bodyPr>
          <a:lstStyle/>
          <a:p>
            <a:pPr algn="just"/>
            <a:r>
              <a:rPr lang="en-US" sz="2000" b="1" dirty="0">
                <a:latin typeface="Times New Roman" panose="02020603050405020304" pitchFamily="18" charset="0"/>
                <a:ea typeface="Tahoma" panose="020B0604030504040204" pitchFamily="34" charset="0"/>
                <a:cs typeface="Times New Roman" panose="02020603050405020304" pitchFamily="18" charset="0"/>
              </a:rPr>
              <a:t>4. Implementation  tools</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Frameworks: Python, OpenCV, PyTorch.</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Libraries: Ultralytics YOLOv8, DeepSORT.</a:t>
            </a:r>
          </a:p>
          <a:p>
            <a:pPr marL="342900" indent="-342900" algn="just">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Hardware: Tested on GPU (mention specifications if applicable) for faster inference.</a:t>
            </a:r>
          </a:p>
          <a:p>
            <a:pPr algn="just">
              <a:lnSpc>
                <a:spcPct val="150000"/>
              </a:lnSpc>
            </a:pPr>
            <a:r>
              <a:rPr lang="en-US" sz="2000" b="1" dirty="0">
                <a:latin typeface="Times New Roman" panose="02020603050405020304" pitchFamily="18" charset="0"/>
                <a:ea typeface="Tahoma" panose="020B0604030504040204" pitchFamily="34" charset="0"/>
                <a:cs typeface="Times New Roman" panose="02020603050405020304" pitchFamily="18" charset="0"/>
              </a:rPr>
              <a:t>5. Conclusion</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Through this methodology, we successfully built and validated a weapon detection model using ML, also we have get pose estimission as well as and also we have achieved person tracking via DeepSORT. Demonstrating promising results that highlight the potential of deep learning in real-time security applications.</a:t>
            </a:r>
          </a:p>
        </p:txBody>
      </p:sp>
    </p:spTree>
    <p:extLst>
      <p:ext uri="{BB962C8B-B14F-4D97-AF65-F5344CB8AC3E}">
        <p14:creationId xmlns:p14="http://schemas.microsoft.com/office/powerpoint/2010/main" val="384352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
          <p:cNvSpPr txBox="1"/>
          <p:nvPr/>
        </p:nvSpPr>
        <p:spPr>
          <a:xfrm>
            <a:off x="479376" y="836712"/>
            <a:ext cx="6096000" cy="646331"/>
          </a:xfrm>
          <a:prstGeom prst="rect">
            <a:avLst/>
          </a:prstGeom>
          <a:noFill/>
          <a:effectLst>
            <a:outerShdw blurRad="50800" dist="38100" dir="13500000" algn="br" rotWithShape="0">
              <a:prstClr val="black">
                <a:alpha val="40000"/>
              </a:prstClr>
            </a:outerShdw>
          </a:effectLst>
        </p:spPr>
        <p:txBody>
          <a:bodyPr wrap="square" rtlCol="0">
            <a:spAutoFit/>
          </a:bodyPr>
          <a:lstStyle/>
          <a:p>
            <a:pPr algn="l"/>
            <a:r>
              <a:rPr lang="en-US" sz="3600" b="1" dirty="0">
                <a:solidFill>
                  <a:schemeClr val="accent3">
                    <a:lumMod val="75000"/>
                  </a:schemeClr>
                </a:solidFill>
              </a:rPr>
              <a:t>     </a:t>
            </a:r>
            <a:r>
              <a:rPr lang="en-US" sz="2800" b="1" dirty="0">
                <a:solidFill>
                  <a:srgbClr val="002060"/>
                </a:solidFill>
              </a:rPr>
              <a:t>5. </a:t>
            </a:r>
            <a:r>
              <a:rPr lang="en-US" sz="2800" b="1" dirty="0">
                <a:solidFill>
                  <a:srgbClr val="002060"/>
                </a:solidFill>
                <a:latin typeface="Bodoni MT" panose="02070603080606020203" pitchFamily="18" charset="0"/>
              </a:rPr>
              <a:t>BLOCK DIAGRAM </a:t>
            </a:r>
            <a:r>
              <a:rPr lang="en-US" sz="2800" b="1" dirty="0">
                <a:solidFill>
                  <a:srgbClr val="002060"/>
                </a:solidFill>
              </a:rPr>
              <a:t>:-</a:t>
            </a:r>
            <a:endParaRPr lang="en-US" sz="3600" b="1" dirty="0">
              <a:solidFill>
                <a:srgbClr val="002060"/>
              </a:solidFill>
            </a:endParaRPr>
          </a:p>
        </p:txBody>
      </p:sp>
      <p:pic>
        <p:nvPicPr>
          <p:cNvPr id="6" name="Picture 5">
            <a:extLst>
              <a:ext uri="{FF2B5EF4-FFF2-40B4-BE49-F238E27FC236}">
                <a16:creationId xmlns:a16="http://schemas.microsoft.com/office/drawing/2014/main" id="{72B46D27-69C8-4F14-182C-85396C24AC90}"/>
              </a:ext>
            </a:extLst>
          </p:cNvPr>
          <p:cNvPicPr>
            <a:picLocks noChangeAspect="1"/>
          </p:cNvPicPr>
          <p:nvPr/>
        </p:nvPicPr>
        <p:blipFill>
          <a:blip r:embed="rId2"/>
          <a:stretch>
            <a:fillRect/>
          </a:stretch>
        </p:blipFill>
        <p:spPr>
          <a:xfrm>
            <a:off x="2589963" y="1700808"/>
            <a:ext cx="7012074" cy="475252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3078</TotalTime>
  <Words>951</Words>
  <Application>Microsoft Office PowerPoint</Application>
  <PresentationFormat>Widescreen</PresentationFormat>
  <Paragraphs>116</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Bell MT</vt:lpstr>
      <vt:lpstr>Bodoni MT</vt:lpstr>
      <vt:lpstr>Calibri</vt:lpstr>
      <vt:lpstr>Constantia</vt:lpstr>
      <vt:lpstr>Times New Roman</vt:lpstr>
      <vt:lpstr>Wingdings</vt:lpstr>
      <vt:lpstr>Wingdings 2</vt:lpstr>
      <vt:lpstr>Flow</vt:lpstr>
      <vt:lpstr>Project Stage II    PROJECT  TITLE  :- “Weapon Detection and Person      Tracking”         GUIDE NAME: Prof. Nita Dimble                                                     </vt:lpstr>
      <vt:lpstr>     GROUP MEMBER :-</vt:lpstr>
      <vt:lpstr>       CONTENTS :- </vt:lpstr>
      <vt:lpstr>PowerPoint Presentation</vt:lpstr>
      <vt:lpstr>      2. LITERATURE REVIEW:-</vt:lpstr>
      <vt:lpstr> 3. OBJECTIVES :- </vt:lpstr>
      <vt:lpstr>    4. METHODOLOGY</vt:lpstr>
      <vt:lpstr>PowerPoint Presentation</vt:lpstr>
      <vt:lpstr>PowerPoint Presentation</vt:lpstr>
      <vt:lpstr> 6. Result:-</vt:lpstr>
      <vt:lpstr>7. ADVANTAGE:-</vt:lpstr>
      <vt:lpstr>PowerPoint Presentation</vt:lpstr>
      <vt:lpstr>PowerPoint Presentation</vt:lpstr>
      <vt:lpstr> 10.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Based On Major Project (CPP)                            Group ID - J</dc:title>
  <dc:creator>917218821881</dc:creator>
  <cp:lastModifiedBy>Pratik Kamble</cp:lastModifiedBy>
  <cp:revision>49</cp:revision>
  <dcterms:created xsi:type="dcterms:W3CDTF">2020-10-28T01:12:11Z</dcterms:created>
  <dcterms:modified xsi:type="dcterms:W3CDTF">2025-03-25T18:48:28Z</dcterms:modified>
</cp:coreProperties>
</file>