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0388600" cy="58547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ing" id="{C63B1E8A-C475-4493-BA2F-232F5E57E5F6}">
          <p14:sldIdLst>
            <p14:sldId id="256"/>
          </p14:sldIdLst>
        </p14:section>
        <p14:section name="Starting" id="{10F32B61-6799-4B66-830D-D6053262715D}">
          <p14:sldIdLst>
            <p14:sldId id="257"/>
          </p14:sldIdLst>
        </p14:section>
        <p14:section name="Introduction to HTML5" id="{9AA589EC-D896-4E4C-8D72-6C9B99084C57}">
          <p14:sldIdLst>
            <p14:sldId id="258"/>
            <p14:sldId id="259"/>
            <p14:sldId id="260"/>
            <p14:sldId id="261"/>
            <p14:sldId id="262"/>
          </p14:sldIdLst>
        </p14:section>
        <p14:section name="HTML5 Document Structure" id="{86EE6D1E-2EF0-4C03-8F6F-79F20F906C8F}">
          <p14:sldIdLst>
            <p14:sldId id="263"/>
            <p14:sldId id="264"/>
            <p14:sldId id="265"/>
            <p14:sldId id="266"/>
            <p14:sldId id="267"/>
          </p14:sldIdLst>
        </p14:section>
        <p14:section name="Semantic Elements in HTML5" id="{E187C549-DE53-4386-BE59-4453012D430F}">
          <p14:sldIdLst>
            <p14:sldId id="268"/>
            <p14:sldId id="269"/>
            <p14:sldId id="270"/>
            <p14:sldId id="271"/>
            <p14:sldId id="272"/>
          </p14:sldIdLst>
        </p14:section>
        <p14:section name="Practical Application and Best Practices" id="{BBFCB5FB-EA3A-4F54-8C82-83C8BD26EF60}">
          <p14:sldIdLst>
            <p14:sldId id="273"/>
            <p14:sldId id="274"/>
            <p14:sldId id="275"/>
            <p14:sldId id="276"/>
          </p14:sldIdLst>
        </p14:section>
        <p14:section name="Ending" id="{37B8BBFC-6006-44B5-BEE6-0C925EDBC35F}">
          <p14:sldIdLst>
            <p14:sldId id="2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7.png" Type="http://schemas.openxmlformats.org/officeDocument/2006/relationships/image"/><Relationship Id="rId4" Target="../media/image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2.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0.png" Type="http://schemas.openxmlformats.org/officeDocument/2006/relationships/image"/><Relationship Id="rId4" Target="../media/image2.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9.png" Type="http://schemas.openxmlformats.org/officeDocument/2006/relationships/image"/><Relationship Id="rId4" Target="../media/image21.png" Type="http://schemas.openxmlformats.org/officeDocument/2006/relationships/image"/><Relationship Id="rId5" Target="../media/image2.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7.png" Type="http://schemas.openxmlformats.org/officeDocument/2006/relationships/image"/><Relationship Id="rId4" Target="../media/image2.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8.png" Type="http://schemas.openxmlformats.org/officeDocument/2006/relationships/image"/><Relationship Id="rId4" Target="../media/image22.png" Type="http://schemas.openxmlformats.org/officeDocument/2006/relationships/image"/><Relationship Id="rId5" Target="../media/image23.png" Type="http://schemas.openxmlformats.org/officeDocument/2006/relationships/image"/><Relationship Id="rId6" Target="../media/image2.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2.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2.pn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4.png" Type="http://schemas.openxmlformats.org/officeDocument/2006/relationships/image"/><Relationship Id="rId4" Target="../media/image2.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2.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1.png" Type="http://schemas.openxmlformats.org/officeDocument/2006/relationships/image"/><Relationship Id="rId4"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2.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74700" y="4686300"/>
            <a:ext cx="8851900" cy="2667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AutoShape 6" id="6"/>
          <p:cNvSpPr/>
          <p:nvPr/>
        </p:nvSpPr>
        <p:spPr>
          <a:xfrm>
            <a:off x="3632200" y="762000"/>
            <a:ext cx="3111500" cy="0"/>
          </a:xfrm>
          <a:prstGeom prst="rect">
            <a:avLst/>
          </a:prstGeom>
          <a:solidFill>
            <a:srgbClr val="000000"/>
          </a:solidFill>
        </p:spPr>
      </p:sp>
      <p:sp>
        <p:nvSpPr>
          <p:cNvPr name="AutoShape 7" id="7"/>
          <p:cNvSpPr/>
          <p:nvPr/>
        </p:nvSpPr>
        <p:spPr>
          <a:xfrm>
            <a:off x="774700" y="1143000"/>
            <a:ext cx="8851900" cy="3810000"/>
          </a:xfrm>
          <a:prstGeom prst="rect">
            <a:avLst/>
          </a:prstGeom>
          <a:solidFill>
            <a:srgbClr val="3FB447">
              <a:alpha val="0"/>
            </a:srgbClr>
          </a:solidFill>
        </p:spPr>
      </p:sp>
      <p:sp>
        <p:nvSpPr>
          <p:cNvPr name="TextBox 8" id="8"/>
          <p:cNvSpPr txBox="true"/>
          <p:nvPr/>
        </p:nvSpPr>
        <p:spPr>
          <a:xfrm>
            <a:off x="774700" y="2921000"/>
            <a:ext cx="8851900" cy="14605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800" b="true">
                <a:solidFill>
                  <a:srgbClr val="000000"/>
                </a:solidFill>
                <a:latin typeface="苹方-简"/>
              </a:rPr>
              <a:t>Foundations of HTML5 and Document Structure</a:t>
            </a:r>
            <a:endParaRPr lang="en-US" sz="1100"/>
          </a:p>
        </p:txBody>
      </p:sp>
      <p:sp>
        <p:nvSpPr>
          <p:cNvPr name="TextBox 9" id="9"/>
          <p:cNvSpPr txBox="true"/>
          <p:nvPr/>
        </p:nvSpPr>
        <p:spPr>
          <a:xfrm>
            <a:off x="774700" y="4686300"/>
            <a:ext cx="88519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false">
                <a:solidFill>
                  <a:srgbClr val="000000"/>
                </a:solidFill>
                <a:latin typeface="苹方-简"/>
              </a:rPr>
              <a:t>Presenter: AI Development Team</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00" r="11000"/>
          <a:stretch>
            <a:fillRect/>
          </a:stretch>
        </p:blipFill>
        <p:spPr>
          <a:xfrm>
            <a:off x="0" y="0"/>
            <a:ext cx="10388600" cy="7480300"/>
          </a:xfrm>
          <a:prstGeom prst="rect">
            <a:avLst/>
          </a:prstGeom>
        </p:spPr>
      </p:pic>
      <p:sp>
        <p:nvSpPr>
          <p:cNvPr name="AutoShape 3" id="3"/>
          <p:cNvSpPr/>
          <p:nvPr/>
        </p:nvSpPr>
        <p:spPr>
          <a:xfrm>
            <a:off x="0" y="0"/>
            <a:ext cx="10388600" cy="7480300"/>
          </a:xfrm>
          <a:prstGeom prst="rect">
            <a:avLst/>
          </a:prstGeom>
          <a:solidFill>
            <a:srgbClr val="FFFFFF"/>
          </a:solidFill>
        </p:spPr>
      </p:sp>
      <p:pic>
        <p:nvPicPr>
          <p:cNvPr name="Picture 4" id="4"/>
          <p:cNvPicPr>
            <a:picLocks noChangeAspect="true"/>
          </p:cNvPicPr>
          <p:nvPr/>
        </p:nvPicPr>
        <p:blipFill>
          <a:blip r:embed="rId3"/>
          <a:srcRect l="16000" r="16000"/>
          <a:stretch>
            <a:fillRect/>
          </a:stretch>
        </p:blipFill>
        <p:spPr>
          <a:xfrm>
            <a:off x="0" y="0"/>
            <a:ext cx="3454400" cy="7480300"/>
          </a:xfrm>
          <a:prstGeom prst="rect">
            <a:avLst/>
          </a:prstGeom>
        </p:spPr>
      </p:pic>
      <p:sp>
        <p:nvSpPr>
          <p:cNvPr name="AutoShape 5" id="5"/>
          <p:cNvSpPr/>
          <p:nvPr/>
        </p:nvSpPr>
        <p:spPr>
          <a:xfrm>
            <a:off x="4064000" y="14097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162300"/>
            <a:ext cx="5829300" cy="1790700"/>
          </a:xfrm>
          <a:prstGeom prst="roundRect">
            <a:avLst>
              <a:gd name="adj" fmla="val 11347"/>
            </a:avLst>
          </a:prstGeom>
          <a:solidFill>
            <a:srgbClr val="FBEFF0"/>
          </a:solidFill>
          <a:ln w="12700">
            <a:solidFill>
              <a:srgbClr val="FCDBE0"/>
            </a:solidFill>
          </a:ln>
        </p:spPr>
      </p:sp>
      <p:sp>
        <p:nvSpPr>
          <p:cNvPr name="AutoShape 7" id="7"/>
          <p:cNvSpPr/>
          <p:nvPr/>
        </p:nvSpPr>
        <p:spPr>
          <a:xfrm>
            <a:off x="4064000" y="51689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480300"/>
          </a:xfrm>
          <a:prstGeom prst="rect">
            <a:avLst/>
          </a:prstGeom>
          <a:solidFill>
            <a:srgbClr val="000000">
              <a:alpha val="0"/>
            </a:srgbClr>
          </a:solidFill>
        </p:spPr>
      </p:sp>
      <p:sp>
        <p:nvSpPr>
          <p:cNvPr name="AutoShape 9" id="9"/>
          <p:cNvSpPr/>
          <p:nvPr/>
        </p:nvSpPr>
        <p:spPr>
          <a:xfrm>
            <a:off x="4064000" y="1562100"/>
            <a:ext cx="0" cy="1219200"/>
          </a:xfrm>
          <a:prstGeom prst="rect">
            <a:avLst/>
          </a:prstGeom>
          <a:solidFill>
            <a:srgbClr val="FFFFFF"/>
          </a:solidFill>
        </p:spPr>
      </p:sp>
      <p:sp>
        <p:nvSpPr>
          <p:cNvPr name="AutoShape 10" id="10"/>
          <p:cNvSpPr/>
          <p:nvPr/>
        </p:nvSpPr>
        <p:spPr>
          <a:xfrm>
            <a:off x="4064000" y="3340100"/>
            <a:ext cx="0" cy="1409700"/>
          </a:xfrm>
          <a:prstGeom prst="rect">
            <a:avLst/>
          </a:prstGeom>
          <a:solidFill>
            <a:srgbClr val="FFFFFF"/>
          </a:solidFill>
        </p:spPr>
      </p:sp>
      <p:sp>
        <p:nvSpPr>
          <p:cNvPr name="AutoShape 11" id="11"/>
          <p:cNvSpPr/>
          <p:nvPr/>
        </p:nvSpPr>
        <p:spPr>
          <a:xfrm>
            <a:off x="4064000" y="53213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HTML5 Boilerplate Example</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Basic Document Structure</a:t>
            </a:r>
            <a:endParaRPr lang="en-US" sz="1100"/>
          </a:p>
        </p:txBody>
      </p:sp>
      <p:sp>
        <p:nvSpPr>
          <p:cNvPr name="TextBox 15" id="15"/>
          <p:cNvSpPr txBox="true"/>
          <p:nvPr/>
        </p:nvSpPr>
        <p:spPr>
          <a:xfrm>
            <a:off x="4279900" y="33782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Essential Meta Tags</a:t>
            </a:r>
            <a:endParaRPr lang="en-US" sz="1100"/>
          </a:p>
        </p:txBody>
      </p:sp>
      <p:sp>
        <p:nvSpPr>
          <p:cNvPr name="TextBox 16" id="16"/>
          <p:cNvSpPr txBox="true"/>
          <p:nvPr/>
        </p:nvSpPr>
        <p:spPr>
          <a:xfrm>
            <a:off x="4279900" y="5384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Content Organization</a:t>
            </a:r>
            <a:endParaRPr lang="en-US" sz="1100"/>
          </a:p>
        </p:txBody>
      </p:sp>
      <p:sp>
        <p:nvSpPr>
          <p:cNvPr name="TextBox 17" id="17"/>
          <p:cNvSpPr txBox="true"/>
          <p:nvPr/>
        </p:nvSpPr>
        <p:spPr>
          <a:xfrm>
            <a:off x="4279900" y="19939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An HTML5 boilerplate starts with the &lt;!DOCTYPE html&gt; declaration, followed by the &lt;html&gt; element, which encapsulates the entire document, ensuring proper rendering in browsers.</a:t>
            </a:r>
            <a:endParaRPr lang="en-US" sz="1100"/>
          </a:p>
        </p:txBody>
      </p:sp>
      <p:sp>
        <p:nvSpPr>
          <p:cNvPr name="TextBox 18" id="18"/>
          <p:cNvSpPr txBox="true"/>
          <p:nvPr/>
        </p:nvSpPr>
        <p:spPr>
          <a:xfrm>
            <a:off x="4279900" y="37592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&lt;head&gt; section includes critical meta tags such as &lt;meta charset="UTF-8"&gt; for character encoding and &lt;meta name="viewport" content="width=device-width, initial-scale=1.0"&gt; for responsive design, enhancing accessibility across devices.</a:t>
            </a:r>
            <a:endParaRPr lang="en-US" sz="1100"/>
          </a:p>
        </p:txBody>
      </p:sp>
      <p:sp>
        <p:nvSpPr>
          <p:cNvPr name="TextBox 19" id="19"/>
          <p:cNvSpPr txBox="true"/>
          <p:nvPr/>
        </p:nvSpPr>
        <p:spPr>
          <a:xfrm>
            <a:off x="4279900" y="57658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&lt;body&gt; section contains the visible content of the webpage, structured with semantic elements like &lt;h1&gt; for headings and &lt;p&gt; for paragraphs, promoting better SEO and user experience through clear content hierarchy.</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4000" r="4000"/>
          <a:stretch>
            <a:fillRect/>
          </a:stretch>
        </p:blipFill>
        <p:spPr>
          <a:xfrm>
            <a:off x="0" y="0"/>
            <a:ext cx="10388600" cy="6261100"/>
          </a:xfrm>
          <a:prstGeom prst="rect">
            <a:avLst/>
          </a:prstGeom>
        </p:spPr>
      </p:pic>
      <p:sp>
        <p:nvSpPr>
          <p:cNvPr name="AutoShape 3" id="3"/>
          <p:cNvSpPr/>
          <p:nvPr/>
        </p:nvSpPr>
        <p:spPr>
          <a:xfrm>
            <a:off x="0" y="0"/>
            <a:ext cx="10388600" cy="6261100"/>
          </a:xfrm>
          <a:prstGeom prst="rect">
            <a:avLst/>
          </a:prstGeom>
          <a:solidFill>
            <a:srgbClr val="000000">
              <a:alpha val="0"/>
            </a:srgbClr>
          </a:solidFill>
        </p:spPr>
      </p:sp>
      <p:sp>
        <p:nvSpPr>
          <p:cNvPr name="AutoShape 4" id="4"/>
          <p:cNvSpPr/>
          <p:nvPr/>
        </p:nvSpPr>
        <p:spPr>
          <a:xfrm>
            <a:off x="762000" y="1358900"/>
            <a:ext cx="2743200" cy="4127500"/>
          </a:xfrm>
          <a:prstGeom prst="roundRect">
            <a:avLst>
              <a:gd name="adj" fmla="val 3703"/>
            </a:avLst>
          </a:prstGeom>
          <a:solidFill>
            <a:srgbClr val="000000">
              <a:alpha val="0"/>
            </a:srgbClr>
          </a:solidFill>
        </p:spPr>
      </p:sp>
      <p:sp>
        <p:nvSpPr>
          <p:cNvPr name="AutoShape 5" id="5"/>
          <p:cNvSpPr/>
          <p:nvPr/>
        </p:nvSpPr>
        <p:spPr>
          <a:xfrm>
            <a:off x="3810000" y="1358900"/>
            <a:ext cx="2743200" cy="4127500"/>
          </a:xfrm>
          <a:prstGeom prst="roundRect">
            <a:avLst>
              <a:gd name="adj" fmla="val 3703"/>
            </a:avLst>
          </a:prstGeom>
          <a:solidFill>
            <a:srgbClr val="000000">
              <a:alpha val="0"/>
            </a:srgbClr>
          </a:solidFill>
        </p:spPr>
      </p:sp>
      <p:sp>
        <p:nvSpPr>
          <p:cNvPr name="AutoShape 6" id="6"/>
          <p:cNvSpPr/>
          <p:nvPr/>
        </p:nvSpPr>
        <p:spPr>
          <a:xfrm>
            <a:off x="6870700" y="1358900"/>
            <a:ext cx="2743200" cy="4127500"/>
          </a:xfrm>
          <a:prstGeom prst="roundRect">
            <a:avLst>
              <a:gd name="adj" fmla="val 3703"/>
            </a:avLst>
          </a:prstGeom>
          <a:solidFill>
            <a:srgbClr val="000000">
              <a:alpha val="0"/>
            </a:srgbClr>
          </a:solidFill>
        </p:spPr>
      </p:sp>
      <p:sp>
        <p:nvSpPr>
          <p:cNvPr name="AutoShape 7" id="7"/>
          <p:cNvSpPr/>
          <p:nvPr/>
        </p:nvSpPr>
        <p:spPr>
          <a:xfrm>
            <a:off x="762000" y="5626100"/>
            <a:ext cx="2743200" cy="0"/>
          </a:xfrm>
          <a:prstGeom prst="rect">
            <a:avLst/>
          </a:prstGeom>
          <a:solidFill>
            <a:srgbClr val="000000"/>
          </a:solidFill>
        </p:spPr>
      </p:sp>
      <p:sp>
        <p:nvSpPr>
          <p:cNvPr name="AutoShape 8" id="8"/>
          <p:cNvSpPr/>
          <p:nvPr/>
        </p:nvSpPr>
        <p:spPr>
          <a:xfrm>
            <a:off x="3810000" y="5626100"/>
            <a:ext cx="2743200" cy="0"/>
          </a:xfrm>
          <a:prstGeom prst="rect">
            <a:avLst/>
          </a:prstGeom>
          <a:solidFill>
            <a:srgbClr val="000000"/>
          </a:solidFill>
        </p:spPr>
      </p:sp>
      <p:sp>
        <p:nvSpPr>
          <p:cNvPr name="AutoShape 9" id="9"/>
          <p:cNvSpPr/>
          <p:nvPr/>
        </p:nvSpPr>
        <p:spPr>
          <a:xfrm>
            <a:off x="6870700" y="5626100"/>
            <a:ext cx="2743200" cy="0"/>
          </a:xfrm>
          <a:prstGeom prst="rect">
            <a:avLst/>
          </a:prstGeom>
          <a:solidFill>
            <a:srgbClr val="000000"/>
          </a:solidFill>
        </p:spPr>
      </p:sp>
      <p:pic>
        <p:nvPicPr>
          <p:cNvPr name="Picture 10" id="10"/>
          <p:cNvPicPr>
            <a:picLocks noChangeAspect="true"/>
          </p:cNvPicPr>
          <p:nvPr/>
        </p:nvPicPr>
        <p:blipFill>
          <a:blip r:embed="rId3"/>
          <a:srcRect t="32000" b="32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29000" b="29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7000" b="7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Importance of Meta Tags</a:t>
            </a:r>
            <a:endParaRPr lang="en-US" sz="1100"/>
          </a:p>
        </p:txBody>
      </p:sp>
      <p:sp>
        <p:nvSpPr>
          <p:cNvPr name="TextBox 14" id="14"/>
          <p:cNvSpPr txBox="true"/>
          <p:nvPr/>
        </p:nvSpPr>
        <p:spPr>
          <a:xfrm>
            <a:off x="762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Defining Document Metadata</a:t>
            </a:r>
            <a:endParaRPr lang="en-US" sz="1100"/>
          </a:p>
        </p:txBody>
      </p:sp>
      <p:sp>
        <p:nvSpPr>
          <p:cNvPr name="TextBox 15" id="15"/>
          <p:cNvSpPr txBox="true"/>
          <p:nvPr/>
        </p:nvSpPr>
        <p:spPr>
          <a:xfrm>
            <a:off x="3810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Enhancing SEO Performance</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Facilitating Responsive Design</a:t>
            </a:r>
            <a:endParaRPr lang="en-US" sz="1100"/>
          </a:p>
        </p:txBody>
      </p:sp>
      <p:sp>
        <p:nvSpPr>
          <p:cNvPr name="TextBox 17" id="17"/>
          <p:cNvSpPr txBox="true"/>
          <p:nvPr/>
        </p:nvSpPr>
        <p:spPr>
          <a:xfrm>
            <a:off x="7620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Meta tags provide essential information about the HTML document, such as character set, author, and description, which helps browsers and search engines understand the content and context of the page.</a:t>
            </a:r>
            <a:endParaRPr lang="en-US" sz="1100"/>
          </a:p>
        </p:txBody>
      </p:sp>
      <p:sp>
        <p:nvSpPr>
          <p:cNvPr name="TextBox 18" id="18"/>
          <p:cNvSpPr txBox="true"/>
          <p:nvPr/>
        </p:nvSpPr>
        <p:spPr>
          <a:xfrm>
            <a:off x="3810000" y="3784600"/>
            <a:ext cx="27432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Properly utilized meta tags, particularly the &lt;meta name="description"&gt; and &lt;meta name="keywords"&gt;, can significantly improve search engine optimization (SEO) by influencing how search engines index and rank the webpage, ultimately driving more traffic.</a:t>
            </a:r>
            <a:endParaRPr lang="en-US" sz="1100"/>
          </a:p>
        </p:txBody>
      </p:sp>
      <p:sp>
        <p:nvSpPr>
          <p:cNvPr name="TextBox 19" id="19"/>
          <p:cNvSpPr txBox="true"/>
          <p:nvPr/>
        </p:nvSpPr>
        <p:spPr>
          <a:xfrm>
            <a:off x="68707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viewport meta tag is crucial for responsive web design, allowing developers to control the layout on mobile devices by specifying how the page should scale and adapt to different screen sizes, ensuring a better user experience across devices.</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0" r="10000"/>
          <a:stretch>
            <a:fillRect/>
          </a:stretch>
        </p:blipFill>
        <p:spPr>
          <a:xfrm>
            <a:off x="0" y="0"/>
            <a:ext cx="10388600" cy="7188200"/>
          </a:xfrm>
          <a:prstGeom prst="rect">
            <a:avLst/>
          </a:prstGeom>
        </p:spPr>
      </p:pic>
      <p:sp>
        <p:nvSpPr>
          <p:cNvPr name="AutoShape 3" id="3"/>
          <p:cNvSpPr/>
          <p:nvPr/>
        </p:nvSpPr>
        <p:spPr>
          <a:xfrm>
            <a:off x="0" y="0"/>
            <a:ext cx="10388600" cy="7188200"/>
          </a:xfrm>
          <a:prstGeom prst="rect">
            <a:avLst/>
          </a:prstGeom>
          <a:solidFill>
            <a:srgbClr val="000000">
              <a:alpha val="0"/>
            </a:srgbClr>
          </a:solidFill>
        </p:spPr>
      </p:sp>
      <p:pic>
        <p:nvPicPr>
          <p:cNvPr name="Picture 4" id="4"/>
          <p:cNvPicPr>
            <a:picLocks noChangeAspect="true"/>
          </p:cNvPicPr>
          <p:nvPr/>
        </p:nvPicPr>
        <p:blipFill>
          <a:blip r:embed="rId3"/>
          <a:srcRect l="14000" r="14000"/>
          <a:stretch>
            <a:fillRect/>
          </a:stretch>
        </p:blipFill>
        <p:spPr>
          <a:xfrm>
            <a:off x="762000" y="1701800"/>
            <a:ext cx="2743200" cy="4711700"/>
          </a:xfrm>
          <a:prstGeom prst="roundRect">
            <a:avLst>
              <a:gd name="adj" fmla="val 10185"/>
            </a:avLst>
          </a:prstGeom>
        </p:spPr>
      </p:pic>
      <p:pic>
        <p:nvPicPr>
          <p:cNvPr name="Picture 5" id="5"/>
          <p:cNvPicPr>
            <a:picLocks noChangeAspect="true"/>
          </p:cNvPicPr>
          <p:nvPr/>
        </p:nvPicPr>
        <p:blipFill>
          <a:blip r:embed="rId4"/>
          <a:srcRect l="14000" r="14000"/>
          <a:stretch>
            <a:fillRect/>
          </a:stretch>
        </p:blipFill>
        <p:spPr>
          <a:xfrm>
            <a:off x="3810000" y="1701800"/>
            <a:ext cx="2743200" cy="4711700"/>
          </a:xfrm>
          <a:prstGeom prst="roundRect">
            <a:avLst>
              <a:gd name="adj" fmla="val 10185"/>
            </a:avLst>
          </a:prstGeom>
        </p:spPr>
      </p:pic>
      <p:pic>
        <p:nvPicPr>
          <p:cNvPr name="Picture 6" id="6"/>
          <p:cNvPicPr>
            <a:picLocks noChangeAspect="true"/>
          </p:cNvPicPr>
          <p:nvPr/>
        </p:nvPicPr>
        <p:blipFill>
          <a:blip r:embed="rId3"/>
          <a:srcRect l="14000" r="14000"/>
          <a:stretch>
            <a:fillRect/>
          </a:stretch>
        </p:blipFill>
        <p:spPr>
          <a:xfrm>
            <a:off x="6870700" y="1701800"/>
            <a:ext cx="2743200" cy="47117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7117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Viewport Settings for Responsive Design</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Viewport Meta Tag Importance</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Controlling Layout on Mobile</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Scaling and Zooming Options</a:t>
            </a:r>
            <a:endParaRPr lang="en-US" sz="1100"/>
          </a:p>
        </p:txBody>
      </p:sp>
      <p:sp>
        <p:nvSpPr>
          <p:cNvPr name="TextBox 20" id="20"/>
          <p:cNvSpPr txBox="true"/>
          <p:nvPr/>
        </p:nvSpPr>
        <p:spPr>
          <a:xfrm>
            <a:off x="1092200" y="3962400"/>
            <a:ext cx="2082800" cy="212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viewport meta tag, &lt;meta name="viewport" content="width=device-width, initial-scale=1.0"&gt;, is essential for responsive design as it instructs browsers on how to adjust the page's dimensions and scaling based on the device's screen size.</a:t>
            </a:r>
            <a:endParaRPr lang="en-US" sz="1100"/>
          </a:p>
        </p:txBody>
      </p:sp>
      <p:sp>
        <p:nvSpPr>
          <p:cNvPr name="TextBox 21" id="21"/>
          <p:cNvSpPr txBox="true"/>
          <p:nvPr/>
        </p:nvSpPr>
        <p:spPr>
          <a:xfrm>
            <a:off x="41402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By setting the viewport width to device-width, developers ensure that the layout of the webpage fits the screen of the device, preventing horizontal scrolling and enhancing usability on mobile devices.</a:t>
            </a:r>
            <a:endParaRPr lang="en-US" sz="1100"/>
          </a:p>
        </p:txBody>
      </p:sp>
      <p:sp>
        <p:nvSpPr>
          <p:cNvPr name="TextBox 22" id="22"/>
          <p:cNvSpPr txBox="true"/>
          <p:nvPr/>
        </p:nvSpPr>
        <p:spPr>
          <a:xfrm>
            <a:off x="72009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initial-scale parameter allows developers to define the initial zoom level when the page is first loaded, providing a better user experience by ensuring that content is legible and accessible without requiring users to zoom in manually.</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Semantic Elements in HTML5</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3</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0" r="10000"/>
          <a:stretch>
            <a:fillRect/>
          </a:stretch>
        </p:blipFill>
        <p:spPr>
          <a:xfrm>
            <a:off x="0" y="0"/>
            <a:ext cx="10388600" cy="7239000"/>
          </a:xfrm>
          <a:prstGeom prst="rect">
            <a:avLst/>
          </a:prstGeom>
        </p:spPr>
      </p:pic>
      <p:sp>
        <p:nvSpPr>
          <p:cNvPr name="AutoShape 3" id="3"/>
          <p:cNvSpPr/>
          <p:nvPr/>
        </p:nvSpPr>
        <p:spPr>
          <a:xfrm>
            <a:off x="0" y="0"/>
            <a:ext cx="10388600" cy="7239000"/>
          </a:xfrm>
          <a:prstGeom prst="rect">
            <a:avLst/>
          </a:prstGeom>
          <a:solidFill>
            <a:srgbClr val="FFFFFF"/>
          </a:solidFill>
        </p:spPr>
      </p:sp>
      <p:pic>
        <p:nvPicPr>
          <p:cNvPr name="Picture 4" id="4"/>
          <p:cNvPicPr>
            <a:picLocks noChangeAspect="true"/>
          </p:cNvPicPr>
          <p:nvPr/>
        </p:nvPicPr>
        <p:blipFill>
          <a:blip r:embed="rId3"/>
          <a:srcRect l="19000" r="19000"/>
          <a:stretch>
            <a:fillRect/>
          </a:stretch>
        </p:blipFill>
        <p:spPr>
          <a:xfrm>
            <a:off x="0" y="0"/>
            <a:ext cx="3454400" cy="7239000"/>
          </a:xfrm>
          <a:prstGeom prst="rect">
            <a:avLst/>
          </a:prstGeom>
        </p:spPr>
      </p:pic>
      <p:sp>
        <p:nvSpPr>
          <p:cNvPr name="AutoShape 5" id="5"/>
          <p:cNvSpPr/>
          <p:nvPr/>
        </p:nvSpPr>
        <p:spPr>
          <a:xfrm>
            <a:off x="4064000" y="14097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162300"/>
            <a:ext cx="5829300" cy="1549400"/>
          </a:xfrm>
          <a:prstGeom prst="roundRect">
            <a:avLst>
              <a:gd name="adj" fmla="val 13114"/>
            </a:avLst>
          </a:prstGeom>
          <a:solidFill>
            <a:srgbClr val="FBEFF0"/>
          </a:solidFill>
          <a:ln w="12700">
            <a:solidFill>
              <a:srgbClr val="FCDBE0"/>
            </a:solidFill>
          </a:ln>
        </p:spPr>
      </p:sp>
      <p:sp>
        <p:nvSpPr>
          <p:cNvPr name="AutoShape 7" id="7"/>
          <p:cNvSpPr/>
          <p:nvPr/>
        </p:nvSpPr>
        <p:spPr>
          <a:xfrm>
            <a:off x="4064000" y="49149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239000"/>
          </a:xfrm>
          <a:prstGeom prst="rect">
            <a:avLst/>
          </a:prstGeom>
          <a:solidFill>
            <a:srgbClr val="000000">
              <a:alpha val="0"/>
            </a:srgbClr>
          </a:solidFill>
        </p:spPr>
      </p:sp>
      <p:sp>
        <p:nvSpPr>
          <p:cNvPr name="AutoShape 9" id="9"/>
          <p:cNvSpPr/>
          <p:nvPr/>
        </p:nvSpPr>
        <p:spPr>
          <a:xfrm>
            <a:off x="4064000" y="1562100"/>
            <a:ext cx="0" cy="1219200"/>
          </a:xfrm>
          <a:prstGeom prst="rect">
            <a:avLst/>
          </a:prstGeom>
          <a:solidFill>
            <a:srgbClr val="FFFFFF"/>
          </a:solidFill>
        </p:spPr>
      </p:sp>
      <p:sp>
        <p:nvSpPr>
          <p:cNvPr name="AutoShape 10" id="10"/>
          <p:cNvSpPr/>
          <p:nvPr/>
        </p:nvSpPr>
        <p:spPr>
          <a:xfrm>
            <a:off x="4064000" y="3314700"/>
            <a:ext cx="0" cy="1219200"/>
          </a:xfrm>
          <a:prstGeom prst="rect">
            <a:avLst/>
          </a:prstGeom>
          <a:solidFill>
            <a:srgbClr val="FFFFFF"/>
          </a:solidFill>
        </p:spPr>
      </p:sp>
      <p:sp>
        <p:nvSpPr>
          <p:cNvPr name="AutoShape 11" id="11"/>
          <p:cNvSpPr/>
          <p:nvPr/>
        </p:nvSpPr>
        <p:spPr>
          <a:xfrm>
            <a:off x="4064000" y="50673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Introduction to Semantic Elements</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Definition of Semantic Elements</a:t>
            </a:r>
            <a:endParaRPr lang="en-US" sz="1100"/>
          </a:p>
        </p:txBody>
      </p:sp>
      <p:sp>
        <p:nvSpPr>
          <p:cNvPr name="TextBox 15" id="15"/>
          <p:cNvSpPr txBox="true"/>
          <p:nvPr/>
        </p:nvSpPr>
        <p:spPr>
          <a:xfrm>
            <a:off x="4279900" y="33782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Significance for Accessibility</a:t>
            </a:r>
            <a:endParaRPr lang="en-US" sz="1100"/>
          </a:p>
        </p:txBody>
      </p:sp>
      <p:sp>
        <p:nvSpPr>
          <p:cNvPr name="TextBox 16" id="16"/>
          <p:cNvSpPr txBox="true"/>
          <p:nvPr/>
        </p:nvSpPr>
        <p:spPr>
          <a:xfrm>
            <a:off x="4279900" y="5130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Impact on SEO</a:t>
            </a:r>
            <a:endParaRPr lang="en-US" sz="1100"/>
          </a:p>
        </p:txBody>
      </p:sp>
      <p:sp>
        <p:nvSpPr>
          <p:cNvPr name="TextBox 17" id="17"/>
          <p:cNvSpPr txBox="true"/>
          <p:nvPr/>
        </p:nvSpPr>
        <p:spPr>
          <a:xfrm>
            <a:off x="4279900" y="19939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Semantic elements in HTML5 are tags that convey meaning about the content they enclose, such as &lt;header&gt;, &lt;footer&gt;, &lt;article&gt;, and &lt;section&gt;, providing a clearer structure to web documents.</a:t>
            </a:r>
            <a:endParaRPr lang="en-US" sz="1100"/>
          </a:p>
        </p:txBody>
      </p:sp>
      <p:sp>
        <p:nvSpPr>
          <p:cNvPr name="TextBox 18" id="18"/>
          <p:cNvSpPr txBox="true"/>
          <p:nvPr/>
        </p:nvSpPr>
        <p:spPr>
          <a:xfrm>
            <a:off x="4279900" y="37592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By using semantic elements, developers enhance accessibility for users with disabilities, as screen readers can interpret the document structure more effectively, allowing for a better navigation experience.</a:t>
            </a:r>
            <a:endParaRPr lang="en-US" sz="1100"/>
          </a:p>
        </p:txBody>
      </p:sp>
      <p:sp>
        <p:nvSpPr>
          <p:cNvPr name="TextBox 19" id="19"/>
          <p:cNvSpPr txBox="true"/>
          <p:nvPr/>
        </p:nvSpPr>
        <p:spPr>
          <a:xfrm>
            <a:off x="4279900" y="55118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Semantic elements improve search engine optimization (SEO) by helping search engines understand the context and hierarchy of content, which can lead to better indexing and higher search rankings for web pages.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762000" y="1358900"/>
            <a:ext cx="2743200" cy="3695700"/>
          </a:xfrm>
          <a:prstGeom prst="roundRect">
            <a:avLst>
              <a:gd name="adj" fmla="val 3703"/>
            </a:avLst>
          </a:prstGeom>
          <a:solidFill>
            <a:srgbClr val="000000">
              <a:alpha val="0"/>
            </a:srgbClr>
          </a:solidFill>
        </p:spPr>
      </p:sp>
      <p:sp>
        <p:nvSpPr>
          <p:cNvPr name="AutoShape 5" id="5"/>
          <p:cNvSpPr/>
          <p:nvPr/>
        </p:nvSpPr>
        <p:spPr>
          <a:xfrm>
            <a:off x="3810000" y="1358900"/>
            <a:ext cx="2743200" cy="3695700"/>
          </a:xfrm>
          <a:prstGeom prst="roundRect">
            <a:avLst>
              <a:gd name="adj" fmla="val 3703"/>
            </a:avLst>
          </a:prstGeom>
          <a:solidFill>
            <a:srgbClr val="000000">
              <a:alpha val="0"/>
            </a:srgbClr>
          </a:solidFill>
        </p:spPr>
      </p:sp>
      <p:sp>
        <p:nvSpPr>
          <p:cNvPr name="AutoShape 6" id="6"/>
          <p:cNvSpPr/>
          <p:nvPr/>
        </p:nvSpPr>
        <p:spPr>
          <a:xfrm>
            <a:off x="6870700" y="1358900"/>
            <a:ext cx="2743200" cy="3695700"/>
          </a:xfrm>
          <a:prstGeom prst="roundRect">
            <a:avLst>
              <a:gd name="adj" fmla="val 3703"/>
            </a:avLst>
          </a:prstGeom>
          <a:solidFill>
            <a:srgbClr val="000000">
              <a:alpha val="0"/>
            </a:srgbClr>
          </a:solidFill>
        </p:spPr>
      </p:sp>
      <p:sp>
        <p:nvSpPr>
          <p:cNvPr name="AutoShape 7" id="7"/>
          <p:cNvSpPr/>
          <p:nvPr/>
        </p:nvSpPr>
        <p:spPr>
          <a:xfrm>
            <a:off x="762000" y="5194300"/>
            <a:ext cx="2743200" cy="0"/>
          </a:xfrm>
          <a:prstGeom prst="rect">
            <a:avLst/>
          </a:prstGeom>
          <a:solidFill>
            <a:srgbClr val="000000"/>
          </a:solidFill>
        </p:spPr>
      </p:sp>
      <p:sp>
        <p:nvSpPr>
          <p:cNvPr name="AutoShape 8" id="8"/>
          <p:cNvSpPr/>
          <p:nvPr/>
        </p:nvSpPr>
        <p:spPr>
          <a:xfrm>
            <a:off x="3810000" y="5194300"/>
            <a:ext cx="2743200" cy="0"/>
          </a:xfrm>
          <a:prstGeom prst="rect">
            <a:avLst/>
          </a:prstGeom>
          <a:solidFill>
            <a:srgbClr val="000000"/>
          </a:solidFill>
        </p:spPr>
      </p:sp>
      <p:sp>
        <p:nvSpPr>
          <p:cNvPr name="AutoShape 9" id="9"/>
          <p:cNvSpPr/>
          <p:nvPr/>
        </p:nvSpPr>
        <p:spPr>
          <a:xfrm>
            <a:off x="6870700" y="5194300"/>
            <a:ext cx="2743200" cy="0"/>
          </a:xfrm>
          <a:prstGeom prst="rect">
            <a:avLst/>
          </a:prstGeom>
          <a:solidFill>
            <a:srgbClr val="000000"/>
          </a:solidFill>
        </p:spPr>
      </p:sp>
      <p:pic>
        <p:nvPicPr>
          <p:cNvPr name="Picture 10" id="10"/>
          <p:cNvPicPr>
            <a:picLocks noChangeAspect="true"/>
          </p:cNvPicPr>
          <p:nvPr/>
        </p:nvPicPr>
        <p:blipFill>
          <a:blip r:embed="rId3"/>
          <a:srcRect t="29000" b="29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3"/>
          <a:srcRect t="29000" b="29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4"/>
          <a:srcRect t="29000" b="29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Benefits of Using Semantic Elements</a:t>
            </a:r>
            <a:endParaRPr lang="en-US" sz="1100"/>
          </a:p>
        </p:txBody>
      </p:sp>
      <p:sp>
        <p:nvSpPr>
          <p:cNvPr name="TextBox 14" id="14"/>
          <p:cNvSpPr txBox="true"/>
          <p:nvPr/>
        </p:nvSpPr>
        <p:spPr>
          <a:xfrm>
            <a:off x="762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Improved SEO Performance</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Enhanced Accessibility</a:t>
            </a:r>
            <a:endParaRPr lang="en-US" sz="1100"/>
          </a:p>
        </p:txBody>
      </p:sp>
      <p:sp>
        <p:nvSpPr>
          <p:cNvPr name="TextBox 16" id="16"/>
          <p:cNvSpPr txBox="true"/>
          <p:nvPr/>
        </p:nvSpPr>
        <p:spPr>
          <a:xfrm>
            <a:off x="68707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Better Code Maintainability</a:t>
            </a:r>
            <a:endParaRPr lang="en-US" sz="1100"/>
          </a:p>
        </p:txBody>
      </p:sp>
      <p:sp>
        <p:nvSpPr>
          <p:cNvPr name="TextBox 17" id="17"/>
          <p:cNvSpPr txBox="true"/>
          <p:nvPr/>
        </p:nvSpPr>
        <p:spPr>
          <a:xfrm>
            <a:off x="762000" y="37846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Semantic elements provide search engines with clearer context about the content, enhancing indexing and potentially leading to higher search rankings, which increases visibility and traffic to the website.</a:t>
            </a:r>
            <a:endParaRPr lang="en-US" sz="1100"/>
          </a:p>
        </p:txBody>
      </p:sp>
      <p:sp>
        <p:nvSpPr>
          <p:cNvPr name="TextBox 18" id="18"/>
          <p:cNvSpPr txBox="true"/>
          <p:nvPr/>
        </p:nvSpPr>
        <p:spPr>
          <a:xfrm>
            <a:off x="38100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By using semantic tags, developers create a more meaningful structure that assists screen readers in interpreting the content, making it easier for users with disabilities to navigate and understand the webpage.</a:t>
            </a:r>
            <a:endParaRPr lang="en-US" sz="1100"/>
          </a:p>
        </p:txBody>
      </p:sp>
      <p:sp>
        <p:nvSpPr>
          <p:cNvPr name="TextBox 19" id="19"/>
          <p:cNvSpPr txBox="true"/>
          <p:nvPr/>
        </p:nvSpPr>
        <p:spPr>
          <a:xfrm>
            <a:off x="68707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Semantic elements lead to cleaner and more organized code, making it easier for developers to read, maintain, and update the HTML structure, ultimately improving collaboration and reducing development time.</a:t>
            </a:r>
            <a:endParaRPr lang="en-US" sz="1100"/>
          </a:p>
        </p:txBody>
      </p:sp>
      <p:pic>
        <p:nvPicPr>
          <p:cNvPr name="Picture 20" id="20"/>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9000" r="9000"/>
          <a:stretch>
            <a:fillRect/>
          </a:stretch>
        </p:blipFill>
        <p:spPr>
          <a:xfrm>
            <a:off x="0" y="0"/>
            <a:ext cx="10388600" cy="6972300"/>
          </a:xfrm>
          <a:prstGeom prst="rect">
            <a:avLst/>
          </a:prstGeom>
        </p:spPr>
      </p:pic>
      <p:sp>
        <p:nvSpPr>
          <p:cNvPr name="AutoShape 3" id="3"/>
          <p:cNvSpPr/>
          <p:nvPr/>
        </p:nvSpPr>
        <p:spPr>
          <a:xfrm>
            <a:off x="0" y="0"/>
            <a:ext cx="10388600" cy="6972300"/>
          </a:xfrm>
          <a:prstGeom prst="rect">
            <a:avLst/>
          </a:prstGeom>
          <a:solidFill>
            <a:srgbClr val="000000">
              <a:alpha val="0"/>
            </a:srgbClr>
          </a:solidFill>
        </p:spPr>
      </p:sp>
      <p:pic>
        <p:nvPicPr>
          <p:cNvPr name="Picture 4" id="4"/>
          <p:cNvPicPr>
            <a:picLocks noChangeAspect="true"/>
          </p:cNvPicPr>
          <p:nvPr/>
        </p:nvPicPr>
        <p:blipFill>
          <a:blip r:embed="rId3"/>
          <a:srcRect l="13000" r="13000"/>
          <a:stretch>
            <a:fillRect/>
          </a:stretch>
        </p:blipFill>
        <p:spPr>
          <a:xfrm>
            <a:off x="762000" y="1701800"/>
            <a:ext cx="2743200" cy="4495800"/>
          </a:xfrm>
          <a:prstGeom prst="roundRect">
            <a:avLst>
              <a:gd name="adj" fmla="val 10185"/>
            </a:avLst>
          </a:prstGeom>
        </p:spPr>
      </p:pic>
      <p:pic>
        <p:nvPicPr>
          <p:cNvPr name="Picture 5" id="5"/>
          <p:cNvPicPr>
            <a:picLocks noChangeAspect="true"/>
          </p:cNvPicPr>
          <p:nvPr/>
        </p:nvPicPr>
        <p:blipFill>
          <a:blip r:embed="rId4"/>
          <a:srcRect l="13000" r="13000"/>
          <a:stretch>
            <a:fillRect/>
          </a:stretch>
        </p:blipFill>
        <p:spPr>
          <a:xfrm>
            <a:off x="3810000" y="1701800"/>
            <a:ext cx="2743200" cy="4495800"/>
          </a:xfrm>
          <a:prstGeom prst="roundRect">
            <a:avLst>
              <a:gd name="adj" fmla="val 10185"/>
            </a:avLst>
          </a:prstGeom>
        </p:spPr>
      </p:pic>
      <p:pic>
        <p:nvPicPr>
          <p:cNvPr name="Picture 6" id="6"/>
          <p:cNvPicPr>
            <a:picLocks noChangeAspect="true"/>
          </p:cNvPicPr>
          <p:nvPr/>
        </p:nvPicPr>
        <p:blipFill>
          <a:blip r:embed="rId3"/>
          <a:srcRect l="13000" r="13000"/>
          <a:stretch>
            <a:fillRect/>
          </a:stretch>
        </p:blipFill>
        <p:spPr>
          <a:xfrm>
            <a:off x="6870700" y="1701800"/>
            <a:ext cx="2743200" cy="44958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4958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4958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4958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Examples of Semantic Elements in Use</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Header Element Usage</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Article Element Implementation</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Footer Element Functionality</a:t>
            </a:r>
            <a:endParaRPr lang="en-US" sz="1100"/>
          </a:p>
        </p:txBody>
      </p:sp>
      <p:sp>
        <p:nvSpPr>
          <p:cNvPr name="TextBox 20" id="20"/>
          <p:cNvSpPr txBox="true"/>
          <p:nvPr/>
        </p:nvSpPr>
        <p:spPr>
          <a:xfrm>
            <a:off x="10922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&lt;header&gt; element is used to define introductory content or navigational links for a webpage, typically containing the site title and navigation menu, enhancing both structure and accessibility.</a:t>
            </a:r>
            <a:endParaRPr lang="en-US" sz="1100"/>
          </a:p>
        </p:txBody>
      </p:sp>
      <p:sp>
        <p:nvSpPr>
          <p:cNvPr name="TextBox 21" id="21"/>
          <p:cNvSpPr txBox="true"/>
          <p:nvPr/>
        </p:nvSpPr>
        <p:spPr>
          <a:xfrm>
            <a:off x="41402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The &lt;article&gt; element represents a self-contained piece of content that could be distributed independently, such as a blog post or news article, making it easier for search engines to index and for users to share.</a:t>
            </a:r>
            <a:endParaRPr lang="en-US" sz="1100"/>
          </a:p>
        </p:txBody>
      </p:sp>
      <p:sp>
        <p:nvSpPr>
          <p:cNvPr name="TextBox 22" id="22"/>
          <p:cNvSpPr txBox="true"/>
          <p:nvPr/>
        </p:nvSpPr>
        <p:spPr>
          <a:xfrm>
            <a:off x="72009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&lt;footer&gt; element is utilized to contain information about its containing element, such as copyright details or links to related documents, providing a clear end to the content and improving overall document structure.</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6000" r="16000"/>
          <a:stretch>
            <a:fillRect/>
          </a:stretch>
        </p:blipFill>
        <p:spPr>
          <a:xfrm>
            <a:off x="0" y="0"/>
            <a:ext cx="10388600" cy="8483600"/>
          </a:xfrm>
          <a:prstGeom prst="rect">
            <a:avLst/>
          </a:prstGeom>
        </p:spPr>
      </p:pic>
      <p:sp>
        <p:nvSpPr>
          <p:cNvPr name="AutoShape 3" id="3"/>
          <p:cNvSpPr/>
          <p:nvPr/>
        </p:nvSpPr>
        <p:spPr>
          <a:xfrm>
            <a:off x="0" y="0"/>
            <a:ext cx="10388600" cy="8483600"/>
          </a:xfrm>
          <a:prstGeom prst="rect">
            <a:avLst/>
          </a:prstGeom>
          <a:solidFill>
            <a:srgbClr val="FFFFFF"/>
          </a:solidFill>
        </p:spPr>
      </p:sp>
      <p:pic>
        <p:nvPicPr>
          <p:cNvPr name="Picture 4" id="4"/>
          <p:cNvPicPr>
            <a:picLocks noChangeAspect="true"/>
          </p:cNvPicPr>
          <p:nvPr/>
        </p:nvPicPr>
        <p:blipFill>
          <a:blip r:embed="rId3"/>
          <a:srcRect l="20000" r="20000"/>
          <a:stretch>
            <a:fillRect/>
          </a:stretch>
        </p:blipFill>
        <p:spPr>
          <a:xfrm>
            <a:off x="0" y="0"/>
            <a:ext cx="3454400" cy="8483600"/>
          </a:xfrm>
          <a:prstGeom prst="rect">
            <a:avLst/>
          </a:prstGeom>
        </p:spPr>
      </p:pic>
      <p:sp>
        <p:nvSpPr>
          <p:cNvPr name="AutoShape 5" id="5"/>
          <p:cNvSpPr/>
          <p:nvPr/>
        </p:nvSpPr>
        <p:spPr>
          <a:xfrm>
            <a:off x="4064000" y="1905000"/>
            <a:ext cx="5829300" cy="1790700"/>
          </a:xfrm>
          <a:prstGeom prst="roundRect">
            <a:avLst>
              <a:gd name="adj" fmla="val 11347"/>
            </a:avLst>
          </a:prstGeom>
          <a:solidFill>
            <a:srgbClr val="FBEFF0"/>
          </a:solidFill>
          <a:ln w="12700">
            <a:solidFill>
              <a:srgbClr val="FCDBE0"/>
            </a:solidFill>
          </a:ln>
        </p:spPr>
      </p:sp>
      <p:sp>
        <p:nvSpPr>
          <p:cNvPr name="AutoShape 6" id="6"/>
          <p:cNvSpPr/>
          <p:nvPr/>
        </p:nvSpPr>
        <p:spPr>
          <a:xfrm>
            <a:off x="4064000" y="3911600"/>
            <a:ext cx="5829300" cy="1790700"/>
          </a:xfrm>
          <a:prstGeom prst="roundRect">
            <a:avLst>
              <a:gd name="adj" fmla="val 11347"/>
            </a:avLst>
          </a:prstGeom>
          <a:solidFill>
            <a:srgbClr val="FBEFF0"/>
          </a:solidFill>
          <a:ln w="12700">
            <a:solidFill>
              <a:srgbClr val="FCDBE0"/>
            </a:solidFill>
          </a:ln>
        </p:spPr>
      </p:sp>
      <p:sp>
        <p:nvSpPr>
          <p:cNvPr name="AutoShape 7" id="7"/>
          <p:cNvSpPr/>
          <p:nvPr/>
        </p:nvSpPr>
        <p:spPr>
          <a:xfrm>
            <a:off x="4064000" y="5918200"/>
            <a:ext cx="5829300" cy="1790700"/>
          </a:xfrm>
          <a:prstGeom prst="roundRect">
            <a:avLst>
              <a:gd name="adj" fmla="val 11347"/>
            </a:avLst>
          </a:prstGeom>
          <a:solidFill>
            <a:srgbClr val="FBEFF0"/>
          </a:solidFill>
          <a:ln w="12700">
            <a:solidFill>
              <a:srgbClr val="FCDBE0"/>
            </a:solidFill>
          </a:ln>
        </p:spPr>
      </p:sp>
      <p:sp>
        <p:nvSpPr>
          <p:cNvPr name="AutoShape 8" id="8"/>
          <p:cNvSpPr/>
          <p:nvPr/>
        </p:nvSpPr>
        <p:spPr>
          <a:xfrm>
            <a:off x="0" y="0"/>
            <a:ext cx="3454400" cy="8483600"/>
          </a:xfrm>
          <a:prstGeom prst="rect">
            <a:avLst/>
          </a:prstGeom>
          <a:solidFill>
            <a:srgbClr val="000000">
              <a:alpha val="0"/>
            </a:srgbClr>
          </a:solidFill>
        </p:spPr>
      </p:sp>
      <p:sp>
        <p:nvSpPr>
          <p:cNvPr name="AutoShape 9" id="9"/>
          <p:cNvSpPr/>
          <p:nvPr/>
        </p:nvSpPr>
        <p:spPr>
          <a:xfrm>
            <a:off x="4064000" y="2082800"/>
            <a:ext cx="0" cy="1409700"/>
          </a:xfrm>
          <a:prstGeom prst="rect">
            <a:avLst/>
          </a:prstGeom>
          <a:solidFill>
            <a:srgbClr val="FFFFFF"/>
          </a:solidFill>
        </p:spPr>
      </p:sp>
      <p:sp>
        <p:nvSpPr>
          <p:cNvPr name="AutoShape 10" id="10"/>
          <p:cNvSpPr/>
          <p:nvPr/>
        </p:nvSpPr>
        <p:spPr>
          <a:xfrm>
            <a:off x="4064000" y="4089400"/>
            <a:ext cx="0" cy="1409700"/>
          </a:xfrm>
          <a:prstGeom prst="rect">
            <a:avLst/>
          </a:prstGeom>
          <a:solidFill>
            <a:srgbClr val="FFFFFF"/>
          </a:solidFill>
        </p:spPr>
      </p:sp>
      <p:sp>
        <p:nvSpPr>
          <p:cNvPr name="AutoShape 11" id="11"/>
          <p:cNvSpPr/>
          <p:nvPr/>
        </p:nvSpPr>
        <p:spPr>
          <a:xfrm>
            <a:off x="4064000" y="6096000"/>
            <a:ext cx="0" cy="14097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Enhancing SEO and Accessibility with Semantics</a:t>
            </a:r>
            <a:endParaRPr lang="en-US" sz="1100"/>
          </a:p>
        </p:txBody>
      </p:sp>
      <p:sp>
        <p:nvSpPr>
          <p:cNvPr name="TextBox 14" id="14"/>
          <p:cNvSpPr txBox="true"/>
          <p:nvPr/>
        </p:nvSpPr>
        <p:spPr>
          <a:xfrm>
            <a:off x="4279900" y="21209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Semantic Structure Benefits</a:t>
            </a:r>
            <a:endParaRPr lang="en-US" sz="1100"/>
          </a:p>
        </p:txBody>
      </p:sp>
      <p:sp>
        <p:nvSpPr>
          <p:cNvPr name="TextBox 15" id="15"/>
          <p:cNvSpPr txBox="true"/>
          <p:nvPr/>
        </p:nvSpPr>
        <p:spPr>
          <a:xfrm>
            <a:off x="4279900" y="41275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Accessibility Improvements</a:t>
            </a:r>
            <a:endParaRPr lang="en-US" sz="1100"/>
          </a:p>
        </p:txBody>
      </p:sp>
      <p:sp>
        <p:nvSpPr>
          <p:cNvPr name="TextBox 16" id="16"/>
          <p:cNvSpPr txBox="true"/>
          <p:nvPr/>
        </p:nvSpPr>
        <p:spPr>
          <a:xfrm>
            <a:off x="4279900" y="61341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Search Engine Optimization</a:t>
            </a:r>
            <a:endParaRPr lang="en-US" sz="1100"/>
          </a:p>
        </p:txBody>
      </p:sp>
      <p:sp>
        <p:nvSpPr>
          <p:cNvPr name="TextBox 17" id="17"/>
          <p:cNvSpPr txBox="true"/>
          <p:nvPr/>
        </p:nvSpPr>
        <p:spPr>
          <a:xfrm>
            <a:off x="4279900" y="24892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Utilizing semantic elements like &lt;header&gt;, &lt;nav&gt;, and &lt;article&gt; provides a meaningful structure to web documents, allowing search engines to better understand the content hierarchy and context, which enhances SEO performance.</a:t>
            </a:r>
            <a:endParaRPr lang="en-US" sz="1100"/>
          </a:p>
        </p:txBody>
      </p:sp>
      <p:sp>
        <p:nvSpPr>
          <p:cNvPr name="TextBox 18" id="18"/>
          <p:cNvSpPr txBox="true"/>
          <p:nvPr/>
        </p:nvSpPr>
        <p:spPr>
          <a:xfrm>
            <a:off x="4279900" y="44958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Semantic HTML improves accessibility for users with disabilities by enabling screen readers to interpret the document structure more effectively, ensuring that all users can navigate and comprehend the content easily.</a:t>
            </a:r>
            <a:endParaRPr lang="en-US" sz="1100"/>
          </a:p>
        </p:txBody>
      </p:sp>
      <p:sp>
        <p:nvSpPr>
          <p:cNvPr name="TextBox 19" id="19"/>
          <p:cNvSpPr txBox="true"/>
          <p:nvPr/>
        </p:nvSpPr>
        <p:spPr>
          <a:xfrm>
            <a:off x="4279900" y="65024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By incorporating semantic elements, developers can improve the indexing of their web pages, as search engines can more accurately assess the relevance of content, potentially leading to higher rankings in search results.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Practical Application and Best Practices</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4</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762000" y="1358900"/>
            <a:ext cx="2743200" cy="3644900"/>
          </a:xfrm>
          <a:prstGeom prst="roundRect">
            <a:avLst>
              <a:gd name="adj" fmla="val 3703"/>
            </a:avLst>
          </a:prstGeom>
          <a:solidFill>
            <a:srgbClr val="000000">
              <a:alpha val="0"/>
            </a:srgbClr>
          </a:solidFill>
        </p:spPr>
      </p:sp>
      <p:sp>
        <p:nvSpPr>
          <p:cNvPr name="AutoShape 5" id="5"/>
          <p:cNvSpPr/>
          <p:nvPr/>
        </p:nvSpPr>
        <p:spPr>
          <a:xfrm>
            <a:off x="3810000" y="1358900"/>
            <a:ext cx="2743200" cy="3644900"/>
          </a:xfrm>
          <a:prstGeom prst="roundRect">
            <a:avLst>
              <a:gd name="adj" fmla="val 3703"/>
            </a:avLst>
          </a:prstGeom>
          <a:solidFill>
            <a:srgbClr val="000000">
              <a:alpha val="0"/>
            </a:srgbClr>
          </a:solidFill>
        </p:spPr>
      </p:sp>
      <p:sp>
        <p:nvSpPr>
          <p:cNvPr name="AutoShape 6" id="6"/>
          <p:cNvSpPr/>
          <p:nvPr/>
        </p:nvSpPr>
        <p:spPr>
          <a:xfrm>
            <a:off x="6870700" y="1358900"/>
            <a:ext cx="2743200" cy="3644900"/>
          </a:xfrm>
          <a:prstGeom prst="roundRect">
            <a:avLst>
              <a:gd name="adj" fmla="val 3703"/>
            </a:avLst>
          </a:prstGeom>
          <a:solidFill>
            <a:srgbClr val="000000">
              <a:alpha val="0"/>
            </a:srgbClr>
          </a:solidFill>
        </p:spPr>
      </p:sp>
      <p:sp>
        <p:nvSpPr>
          <p:cNvPr name="AutoShape 7" id="7"/>
          <p:cNvSpPr/>
          <p:nvPr/>
        </p:nvSpPr>
        <p:spPr>
          <a:xfrm>
            <a:off x="762000" y="5130800"/>
            <a:ext cx="2743200" cy="0"/>
          </a:xfrm>
          <a:prstGeom prst="rect">
            <a:avLst/>
          </a:prstGeom>
          <a:solidFill>
            <a:srgbClr val="000000"/>
          </a:solidFill>
        </p:spPr>
      </p:sp>
      <p:sp>
        <p:nvSpPr>
          <p:cNvPr name="AutoShape 8" id="8"/>
          <p:cNvSpPr/>
          <p:nvPr/>
        </p:nvSpPr>
        <p:spPr>
          <a:xfrm>
            <a:off x="3810000" y="5130800"/>
            <a:ext cx="2743200" cy="0"/>
          </a:xfrm>
          <a:prstGeom prst="rect">
            <a:avLst/>
          </a:prstGeom>
          <a:solidFill>
            <a:srgbClr val="000000"/>
          </a:solidFill>
        </p:spPr>
      </p:sp>
      <p:sp>
        <p:nvSpPr>
          <p:cNvPr name="AutoShape 9" id="9"/>
          <p:cNvSpPr/>
          <p:nvPr/>
        </p:nvSpPr>
        <p:spPr>
          <a:xfrm>
            <a:off x="6870700" y="5130800"/>
            <a:ext cx="2743200" cy="0"/>
          </a:xfrm>
          <a:prstGeom prst="rect">
            <a:avLst/>
          </a:prstGeom>
          <a:solidFill>
            <a:srgbClr val="000000"/>
          </a:solidFill>
        </p:spPr>
      </p:sp>
      <p:pic>
        <p:nvPicPr>
          <p:cNvPr name="Picture 10" id="10"/>
          <p:cNvPicPr>
            <a:picLocks noChangeAspect="true"/>
          </p:cNvPicPr>
          <p:nvPr/>
        </p:nvPicPr>
        <p:blipFill>
          <a:blip r:embed="rId3"/>
          <a:srcRect t="32000" b="32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32000" b="32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32000" b="32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Building a Simple HTML5 Document</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Basic Document Structure</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Essential Meta Tags</a:t>
            </a:r>
            <a:endParaRPr lang="en-US" sz="1100"/>
          </a:p>
        </p:txBody>
      </p:sp>
      <p:sp>
        <p:nvSpPr>
          <p:cNvPr name="TextBox 16" id="16"/>
          <p:cNvSpPr txBox="true"/>
          <p:nvPr/>
        </p:nvSpPr>
        <p:spPr>
          <a:xfrm>
            <a:off x="68707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Using Semantic Elements</a:t>
            </a:r>
            <a:endParaRPr lang="en-US" sz="1100"/>
          </a:p>
        </p:txBody>
      </p:sp>
      <p:sp>
        <p:nvSpPr>
          <p:cNvPr name="TextBox 17" id="17"/>
          <p:cNvSpPr txBox="true"/>
          <p:nvPr/>
        </p:nvSpPr>
        <p:spPr>
          <a:xfrm>
            <a:off x="7620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A simple HTML5 document begins with the &lt;!DOCTYPE html&gt; declaration, followed by the &lt;html&gt; element, which contains the &lt;head&gt; and &lt;body&gt; sections, ensuring proper rendering and organization of content.</a:t>
            </a:r>
            <a:endParaRPr lang="en-US" sz="1100"/>
          </a:p>
        </p:txBody>
      </p:sp>
      <p:sp>
        <p:nvSpPr>
          <p:cNvPr name="TextBox 18" id="18"/>
          <p:cNvSpPr txBox="true"/>
          <p:nvPr/>
        </p:nvSpPr>
        <p:spPr>
          <a:xfrm>
            <a:off x="3810000" y="35179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&lt;head&gt; section should include critical meta tags such as &lt;meta charset="UTF-8"&gt; for character encoding and &lt;meta name="viewport" content="width=device-width, initial-scale=1.0"&gt; to ensure responsive design across devices.</a:t>
            </a:r>
            <a:endParaRPr lang="en-US" sz="1100"/>
          </a:p>
        </p:txBody>
      </p:sp>
      <p:sp>
        <p:nvSpPr>
          <p:cNvPr name="TextBox 19" id="19"/>
          <p:cNvSpPr txBox="true"/>
          <p:nvPr/>
        </p:nvSpPr>
        <p:spPr>
          <a:xfrm>
            <a:off x="6870700" y="3517900"/>
            <a:ext cx="2743200" cy="1270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Incorporating semantic elements like &lt;header&gt;, &lt;nav&gt;, and &lt;footer&gt; within the &lt;body&gt; enhances the document's structure, improves accessibility, and aids search engines in understanding the content hierarchy.</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3000" r="3000"/>
          <a:stretch>
            <a:fillRect/>
          </a:stretch>
        </p:blipFill>
        <p:spPr>
          <a:xfrm>
            <a:off x="6921500" y="0"/>
            <a:ext cx="3454400" cy="5854700"/>
          </a:xfrm>
          <a:prstGeom prst="rect">
            <a:avLst/>
          </a:prstGeom>
        </p:spPr>
      </p:pic>
      <p:sp>
        <p:nvSpPr>
          <p:cNvPr name="AutoShape 5" id="5"/>
          <p:cNvSpPr/>
          <p:nvPr/>
        </p:nvSpPr>
        <p:spPr>
          <a:xfrm>
            <a:off x="2743200" y="1143000"/>
            <a:ext cx="3644900" cy="342900"/>
          </a:xfrm>
          <a:prstGeom prst="rect">
            <a:avLst/>
          </a:prstGeom>
          <a:solidFill>
            <a:srgbClr val="000000">
              <a:alpha val="0"/>
            </a:srgbClr>
          </a:solidFill>
        </p:spPr>
      </p:sp>
      <p:sp>
        <p:nvSpPr>
          <p:cNvPr name="AutoShape 6" id="6"/>
          <p:cNvSpPr/>
          <p:nvPr/>
        </p:nvSpPr>
        <p:spPr>
          <a:xfrm>
            <a:off x="2743200" y="1485900"/>
            <a:ext cx="3644900" cy="342900"/>
          </a:xfrm>
          <a:prstGeom prst="rect">
            <a:avLst/>
          </a:prstGeom>
          <a:solidFill>
            <a:srgbClr val="000000">
              <a:alpha val="0"/>
            </a:srgbClr>
          </a:solidFill>
        </p:spPr>
      </p:sp>
      <p:sp>
        <p:nvSpPr>
          <p:cNvPr name="AutoShape 7" id="7"/>
          <p:cNvSpPr/>
          <p:nvPr/>
        </p:nvSpPr>
        <p:spPr>
          <a:xfrm>
            <a:off x="2743200" y="1828800"/>
            <a:ext cx="3644900" cy="342900"/>
          </a:xfrm>
          <a:prstGeom prst="rect">
            <a:avLst/>
          </a:prstGeom>
          <a:solidFill>
            <a:srgbClr val="000000">
              <a:alpha val="0"/>
            </a:srgbClr>
          </a:solidFill>
        </p:spPr>
      </p:sp>
      <p:sp>
        <p:nvSpPr>
          <p:cNvPr name="AutoShape 8" id="8"/>
          <p:cNvSpPr/>
          <p:nvPr/>
        </p:nvSpPr>
        <p:spPr>
          <a:xfrm>
            <a:off x="2743200" y="2171700"/>
            <a:ext cx="3644900" cy="584200"/>
          </a:xfrm>
          <a:prstGeom prst="rect">
            <a:avLst/>
          </a:prstGeom>
          <a:solidFill>
            <a:srgbClr val="000000">
              <a:alpha val="0"/>
            </a:srgbClr>
          </a:solidFill>
        </p:spPr>
      </p:sp>
      <p:sp>
        <p:nvSpPr>
          <p:cNvPr name="AutoShape 9" id="9"/>
          <p:cNvSpPr/>
          <p:nvPr/>
        </p:nvSpPr>
        <p:spPr>
          <a:xfrm>
            <a:off x="6921500" y="0"/>
            <a:ext cx="3454400" cy="5854700"/>
          </a:xfrm>
          <a:prstGeom prst="rect">
            <a:avLst/>
          </a:prstGeom>
          <a:solidFill>
            <a:srgbClr val="000000">
              <a:alpha val="0"/>
            </a:srgbClr>
          </a:solidFill>
        </p:spPr>
      </p:sp>
      <p:sp>
        <p:nvSpPr>
          <p:cNvPr name="TextBox 10" id="10"/>
          <p:cNvSpPr txBox="true"/>
          <p:nvPr/>
        </p:nvSpPr>
        <p:spPr>
          <a:xfrm>
            <a:off x="749300" y="1143000"/>
            <a:ext cx="16764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Content</a:t>
            </a:r>
            <a:endParaRPr lang="en-US" sz="1100"/>
          </a:p>
        </p:txBody>
      </p:sp>
      <p:sp>
        <p:nvSpPr>
          <p:cNvPr name="TextBox 11" id="11"/>
          <p:cNvSpPr txBox="true"/>
          <p:nvPr/>
        </p:nvSpPr>
        <p:spPr>
          <a:xfrm>
            <a:off x="2743200" y="11430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1. Introduction to HTML5</a:t>
            </a:r>
            <a:endParaRPr lang="en-US" sz="1100"/>
          </a:p>
        </p:txBody>
      </p:sp>
      <p:sp>
        <p:nvSpPr>
          <p:cNvPr name="TextBox 12" id="12"/>
          <p:cNvSpPr txBox="true"/>
          <p:nvPr/>
        </p:nvSpPr>
        <p:spPr>
          <a:xfrm>
            <a:off x="2743200" y="14859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2. HTML5 Document Structure</a:t>
            </a:r>
            <a:endParaRPr lang="en-US" sz="1100"/>
          </a:p>
        </p:txBody>
      </p:sp>
      <p:sp>
        <p:nvSpPr>
          <p:cNvPr name="TextBox 13" id="13"/>
          <p:cNvSpPr txBox="true"/>
          <p:nvPr/>
        </p:nvSpPr>
        <p:spPr>
          <a:xfrm>
            <a:off x="2743200" y="1828800"/>
            <a:ext cx="36449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3. Semantic Elements in HTML5</a:t>
            </a:r>
            <a:endParaRPr lang="en-US" sz="1100"/>
          </a:p>
        </p:txBody>
      </p:sp>
      <p:sp>
        <p:nvSpPr>
          <p:cNvPr name="TextBox 14" id="14"/>
          <p:cNvSpPr txBox="true"/>
          <p:nvPr/>
        </p:nvSpPr>
        <p:spPr>
          <a:xfrm>
            <a:off x="2743200" y="2171700"/>
            <a:ext cx="3644900" cy="482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4. Practical Application and Best Practices</a:t>
            </a:r>
            <a:endParaRPr lang="en-US" sz="1100"/>
          </a:p>
        </p:txBody>
      </p:sp>
      <p:pic>
        <p:nvPicPr>
          <p:cNvPr name="Picture 15" id="15"/>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00" r="11000"/>
          <a:stretch>
            <a:fillRect/>
          </a:stretch>
        </p:blipFill>
        <p:spPr>
          <a:xfrm>
            <a:off x="0" y="0"/>
            <a:ext cx="10388600" cy="7391400"/>
          </a:xfrm>
          <a:prstGeom prst="rect">
            <a:avLst/>
          </a:prstGeom>
        </p:spPr>
      </p:pic>
      <p:sp>
        <p:nvSpPr>
          <p:cNvPr name="AutoShape 3" id="3"/>
          <p:cNvSpPr/>
          <p:nvPr/>
        </p:nvSpPr>
        <p:spPr>
          <a:xfrm>
            <a:off x="0" y="0"/>
            <a:ext cx="10388600" cy="7391400"/>
          </a:xfrm>
          <a:prstGeom prst="rect">
            <a:avLst/>
          </a:prstGeom>
          <a:solidFill>
            <a:srgbClr val="000000">
              <a:alpha val="0"/>
            </a:srgbClr>
          </a:solidFill>
        </p:spPr>
      </p:sp>
      <p:pic>
        <p:nvPicPr>
          <p:cNvPr name="Picture 4" id="4"/>
          <p:cNvPicPr>
            <a:picLocks noChangeAspect="true"/>
          </p:cNvPicPr>
          <p:nvPr/>
        </p:nvPicPr>
        <p:blipFill>
          <a:blip r:embed="rId3"/>
          <a:srcRect l="16000" r="16000"/>
          <a:stretch>
            <a:fillRect/>
          </a:stretch>
        </p:blipFill>
        <p:spPr>
          <a:xfrm>
            <a:off x="762000" y="1701800"/>
            <a:ext cx="2743200" cy="4927600"/>
          </a:xfrm>
          <a:prstGeom prst="roundRect">
            <a:avLst>
              <a:gd name="adj" fmla="val 10185"/>
            </a:avLst>
          </a:prstGeom>
        </p:spPr>
      </p:pic>
      <p:pic>
        <p:nvPicPr>
          <p:cNvPr name="Picture 5" id="5"/>
          <p:cNvPicPr>
            <a:picLocks noChangeAspect="true"/>
          </p:cNvPicPr>
          <p:nvPr/>
        </p:nvPicPr>
        <p:blipFill>
          <a:blip r:embed="rId4"/>
          <a:srcRect l="16000" r="16000"/>
          <a:stretch>
            <a:fillRect/>
          </a:stretch>
        </p:blipFill>
        <p:spPr>
          <a:xfrm>
            <a:off x="3810000" y="1701800"/>
            <a:ext cx="2743200" cy="4927600"/>
          </a:xfrm>
          <a:prstGeom prst="roundRect">
            <a:avLst>
              <a:gd name="adj" fmla="val 10185"/>
            </a:avLst>
          </a:prstGeom>
        </p:spPr>
      </p:pic>
      <p:pic>
        <p:nvPicPr>
          <p:cNvPr name="Picture 6" id="6"/>
          <p:cNvPicPr>
            <a:picLocks noChangeAspect="true"/>
          </p:cNvPicPr>
          <p:nvPr/>
        </p:nvPicPr>
        <p:blipFill>
          <a:blip r:embed="rId3"/>
          <a:srcRect l="16000" r="16000"/>
          <a:stretch>
            <a:fillRect/>
          </a:stretch>
        </p:blipFill>
        <p:spPr>
          <a:xfrm>
            <a:off x="6870700" y="1701800"/>
            <a:ext cx="2743200" cy="49276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9276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9276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9276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Common Mistakes to Avoid</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Neglecting the Doctype Declaration</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Overusing Non-Semantic Elements</a:t>
            </a:r>
            <a:endParaRPr lang="en-US" sz="1100"/>
          </a:p>
        </p:txBody>
      </p:sp>
      <p:sp>
        <p:nvSpPr>
          <p:cNvPr name="TextBox 19" id="19"/>
          <p:cNvSpPr txBox="true"/>
          <p:nvPr/>
        </p:nvSpPr>
        <p:spPr>
          <a:xfrm>
            <a:off x="7200900" y="3251200"/>
            <a:ext cx="20828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Ignoring Meta Tags</a:t>
            </a:r>
            <a:endParaRPr lang="en-US" sz="1100"/>
          </a:p>
        </p:txBody>
      </p:sp>
      <p:sp>
        <p:nvSpPr>
          <p:cNvPr name="TextBox 20" id="20"/>
          <p:cNvSpPr txBox="true"/>
          <p:nvPr/>
        </p:nvSpPr>
        <p:spPr>
          <a:xfrm>
            <a:off x="1092200" y="39624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Failing to include the &lt;!DOCTYPE html&gt; declaration can lead to browsers rendering the page in quirks mode, resulting in inconsistent behavior and layout issues across different browsers.</a:t>
            </a:r>
            <a:endParaRPr lang="en-US" sz="1100"/>
          </a:p>
        </p:txBody>
      </p:sp>
      <p:sp>
        <p:nvSpPr>
          <p:cNvPr name="TextBox 21" id="21"/>
          <p:cNvSpPr txBox="true"/>
          <p:nvPr/>
        </p:nvSpPr>
        <p:spPr>
          <a:xfrm>
            <a:off x="4140200" y="3962400"/>
            <a:ext cx="2082800" cy="2336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Relying heavily on generic &lt;div&gt; and &lt;span&gt; tags instead of appropriate semantic elements like &lt;header&gt;, &lt;article&gt;, and &lt;footer&gt; can hinder accessibility and SEO, making it difficult for search engines and assistive technologies to interpret the content structure.</a:t>
            </a:r>
            <a:endParaRPr lang="en-US" sz="1100"/>
          </a:p>
        </p:txBody>
      </p:sp>
      <p:sp>
        <p:nvSpPr>
          <p:cNvPr name="TextBox 22" id="22"/>
          <p:cNvSpPr txBox="true"/>
          <p:nvPr/>
        </p:nvSpPr>
        <p:spPr>
          <a:xfrm>
            <a:off x="7200900" y="36830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Omitting essential meta tags, particularly the viewport tag, can negatively impact responsive design, leading to poor user experiences on mobile devices, as the layout may not adapt correctly to varying screen sizes.</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4000" r="14000"/>
          <a:stretch>
            <a:fillRect/>
          </a:stretch>
        </p:blipFill>
        <p:spPr>
          <a:xfrm>
            <a:off x="0" y="0"/>
            <a:ext cx="10388600" cy="7988300"/>
          </a:xfrm>
          <a:prstGeom prst="rect">
            <a:avLst/>
          </a:prstGeom>
        </p:spPr>
      </p:pic>
      <p:sp>
        <p:nvSpPr>
          <p:cNvPr name="AutoShape 3" id="3"/>
          <p:cNvSpPr/>
          <p:nvPr/>
        </p:nvSpPr>
        <p:spPr>
          <a:xfrm>
            <a:off x="0" y="0"/>
            <a:ext cx="10388600" cy="7988300"/>
          </a:xfrm>
          <a:prstGeom prst="rect">
            <a:avLst/>
          </a:prstGeom>
          <a:solidFill>
            <a:srgbClr val="FFFFFF"/>
          </a:solidFill>
        </p:spPr>
      </p:sp>
      <p:pic>
        <p:nvPicPr>
          <p:cNvPr name="Picture 4" id="4"/>
          <p:cNvPicPr>
            <a:picLocks noChangeAspect="true"/>
          </p:cNvPicPr>
          <p:nvPr/>
        </p:nvPicPr>
        <p:blipFill>
          <a:blip r:embed="rId3"/>
          <a:srcRect l="18000" r="18000"/>
          <a:stretch>
            <a:fillRect/>
          </a:stretch>
        </p:blipFill>
        <p:spPr>
          <a:xfrm>
            <a:off x="0" y="0"/>
            <a:ext cx="3454400" cy="7988300"/>
          </a:xfrm>
          <a:prstGeom prst="rect">
            <a:avLst/>
          </a:prstGeom>
        </p:spPr>
      </p:pic>
      <p:sp>
        <p:nvSpPr>
          <p:cNvPr name="AutoShape 5" id="5"/>
          <p:cNvSpPr/>
          <p:nvPr/>
        </p:nvSpPr>
        <p:spPr>
          <a:xfrm>
            <a:off x="4064000" y="1409700"/>
            <a:ext cx="5829300" cy="1790700"/>
          </a:xfrm>
          <a:prstGeom prst="roundRect">
            <a:avLst>
              <a:gd name="adj" fmla="val 11347"/>
            </a:avLst>
          </a:prstGeom>
          <a:solidFill>
            <a:srgbClr val="FBEFF0"/>
          </a:solidFill>
          <a:ln w="12700">
            <a:solidFill>
              <a:srgbClr val="FCDBE0"/>
            </a:solidFill>
          </a:ln>
        </p:spPr>
      </p:sp>
      <p:sp>
        <p:nvSpPr>
          <p:cNvPr name="AutoShape 6" id="6"/>
          <p:cNvSpPr/>
          <p:nvPr/>
        </p:nvSpPr>
        <p:spPr>
          <a:xfrm>
            <a:off x="4064000" y="3416300"/>
            <a:ext cx="5829300" cy="1790700"/>
          </a:xfrm>
          <a:prstGeom prst="roundRect">
            <a:avLst>
              <a:gd name="adj" fmla="val 11347"/>
            </a:avLst>
          </a:prstGeom>
          <a:solidFill>
            <a:srgbClr val="FBEFF0"/>
          </a:solidFill>
          <a:ln w="12700">
            <a:solidFill>
              <a:srgbClr val="FCDBE0"/>
            </a:solidFill>
          </a:ln>
        </p:spPr>
      </p:sp>
      <p:sp>
        <p:nvSpPr>
          <p:cNvPr name="AutoShape 7" id="7"/>
          <p:cNvSpPr/>
          <p:nvPr/>
        </p:nvSpPr>
        <p:spPr>
          <a:xfrm>
            <a:off x="4064000" y="5422900"/>
            <a:ext cx="5829300" cy="1790700"/>
          </a:xfrm>
          <a:prstGeom prst="roundRect">
            <a:avLst>
              <a:gd name="adj" fmla="val 11347"/>
            </a:avLst>
          </a:prstGeom>
          <a:solidFill>
            <a:srgbClr val="FBEFF0"/>
          </a:solidFill>
          <a:ln w="12700">
            <a:solidFill>
              <a:srgbClr val="FCDBE0"/>
            </a:solidFill>
          </a:ln>
        </p:spPr>
      </p:sp>
      <p:sp>
        <p:nvSpPr>
          <p:cNvPr name="AutoShape 8" id="8"/>
          <p:cNvSpPr/>
          <p:nvPr/>
        </p:nvSpPr>
        <p:spPr>
          <a:xfrm>
            <a:off x="0" y="0"/>
            <a:ext cx="3454400" cy="7988300"/>
          </a:xfrm>
          <a:prstGeom prst="rect">
            <a:avLst/>
          </a:prstGeom>
          <a:solidFill>
            <a:srgbClr val="000000">
              <a:alpha val="0"/>
            </a:srgbClr>
          </a:solidFill>
        </p:spPr>
      </p:sp>
      <p:sp>
        <p:nvSpPr>
          <p:cNvPr name="AutoShape 9" id="9"/>
          <p:cNvSpPr/>
          <p:nvPr/>
        </p:nvSpPr>
        <p:spPr>
          <a:xfrm>
            <a:off x="4064000" y="1587500"/>
            <a:ext cx="0" cy="1409700"/>
          </a:xfrm>
          <a:prstGeom prst="rect">
            <a:avLst/>
          </a:prstGeom>
          <a:solidFill>
            <a:srgbClr val="FFFFFF"/>
          </a:solidFill>
        </p:spPr>
      </p:sp>
      <p:sp>
        <p:nvSpPr>
          <p:cNvPr name="AutoShape 10" id="10"/>
          <p:cNvSpPr/>
          <p:nvPr/>
        </p:nvSpPr>
        <p:spPr>
          <a:xfrm>
            <a:off x="4064000" y="3594100"/>
            <a:ext cx="0" cy="1409700"/>
          </a:xfrm>
          <a:prstGeom prst="rect">
            <a:avLst/>
          </a:prstGeom>
          <a:solidFill>
            <a:srgbClr val="FFFFFF"/>
          </a:solidFill>
        </p:spPr>
      </p:sp>
      <p:sp>
        <p:nvSpPr>
          <p:cNvPr name="AutoShape 11" id="11"/>
          <p:cNvSpPr/>
          <p:nvPr/>
        </p:nvSpPr>
        <p:spPr>
          <a:xfrm>
            <a:off x="4064000" y="5600700"/>
            <a:ext cx="0" cy="14097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Resources for Further Learning</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Online Tutorials and Courses</a:t>
            </a:r>
            <a:endParaRPr lang="en-US" sz="1100"/>
          </a:p>
        </p:txBody>
      </p:sp>
      <p:sp>
        <p:nvSpPr>
          <p:cNvPr name="TextBox 15" id="15"/>
          <p:cNvSpPr txBox="true"/>
          <p:nvPr/>
        </p:nvSpPr>
        <p:spPr>
          <a:xfrm>
            <a:off x="4279900" y="36322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Books and eBooks</a:t>
            </a:r>
            <a:endParaRPr lang="en-US" sz="1100"/>
          </a:p>
        </p:txBody>
      </p:sp>
      <p:sp>
        <p:nvSpPr>
          <p:cNvPr name="TextBox 16" id="16"/>
          <p:cNvSpPr txBox="true"/>
          <p:nvPr/>
        </p:nvSpPr>
        <p:spPr>
          <a:xfrm>
            <a:off x="4279900" y="5638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Developer Documentation and Guides</a:t>
            </a:r>
            <a:endParaRPr lang="en-US" sz="1100"/>
          </a:p>
        </p:txBody>
      </p:sp>
      <p:sp>
        <p:nvSpPr>
          <p:cNvPr name="TextBox 17" id="17"/>
          <p:cNvSpPr txBox="true"/>
          <p:nvPr/>
        </p:nvSpPr>
        <p:spPr>
          <a:xfrm>
            <a:off x="4279900" y="19939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Websites like W3Schools, Codecademy, and freeCodeCamp offer comprehensive tutorials and interactive courses on HTML5, covering everything from basic document structure to advanced features and best practices.</a:t>
            </a:r>
            <a:endParaRPr lang="en-US" sz="1100"/>
          </a:p>
        </p:txBody>
      </p:sp>
      <p:sp>
        <p:nvSpPr>
          <p:cNvPr name="TextBox 18" id="18"/>
          <p:cNvSpPr txBox="true"/>
          <p:nvPr/>
        </p:nvSpPr>
        <p:spPr>
          <a:xfrm>
            <a:off x="4279900" y="40005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Consider reading "HTML5: The Missing Manual" by Matthew MacDonald or "Learning Web Design" by Jennifer Niederst Robbins, which provide in-depth knowledge and practical examples for mastering HTML5 and document structure.</a:t>
            </a:r>
            <a:endParaRPr lang="en-US" sz="1100"/>
          </a:p>
        </p:txBody>
      </p:sp>
      <p:sp>
        <p:nvSpPr>
          <p:cNvPr name="TextBox 19" id="19"/>
          <p:cNvSpPr txBox="true"/>
          <p:nvPr/>
        </p:nvSpPr>
        <p:spPr>
          <a:xfrm>
            <a:off x="4279900" y="60071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The Mozilla Developer Network (MDN) and the World Wide Web Consortium (W3C) provide extensive documentation and guidelines on HTML5 standards, best practices, and updates, making them invaluable resources for ongoing learning.</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0"/>
            <a:ext cx="10388600" cy="5854700"/>
          </a:xfrm>
          <a:prstGeom prst="rect">
            <a:avLst/>
          </a:prstGeom>
          <a:solidFill>
            <a:srgbClr val="FFFFFF"/>
          </a:solidFill>
        </p:spPr>
      </p:sp>
      <p:pic>
        <p:nvPicPr>
          <p:cNvPr name="Picture 3" id="3"/>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4" id="4"/>
          <p:cNvSpPr/>
          <p:nvPr/>
        </p:nvSpPr>
        <p:spPr>
          <a:xfrm>
            <a:off x="787400" y="3441700"/>
            <a:ext cx="9601200" cy="241300"/>
          </a:xfrm>
          <a:prstGeom prst="rect">
            <a:avLst/>
          </a:prstGeom>
          <a:solidFill>
            <a:srgbClr val="000000">
              <a:alpha val="0"/>
            </a:srgbClr>
          </a:solidFill>
        </p:spPr>
      </p:sp>
      <p:sp>
        <p:nvSpPr>
          <p:cNvPr name="AutoShape 5" id="5"/>
          <p:cNvSpPr/>
          <p:nvPr/>
        </p:nvSpPr>
        <p:spPr>
          <a:xfrm>
            <a:off x="0" y="0"/>
            <a:ext cx="10388600" cy="5854700"/>
          </a:xfrm>
          <a:prstGeom prst="rect">
            <a:avLst/>
          </a:prstGeom>
          <a:solidFill>
            <a:srgbClr val="000000">
              <a:alpha val="0"/>
            </a:srgbClr>
          </a:solidFill>
        </p:spPr>
      </p:sp>
      <p:sp>
        <p:nvSpPr>
          <p:cNvPr name="TextBox 6" id="6"/>
          <p:cNvSpPr txBox="true"/>
          <p:nvPr/>
        </p:nvSpPr>
        <p:spPr>
          <a:xfrm>
            <a:off x="787400" y="2286000"/>
            <a:ext cx="9601200" cy="85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5600" b="true">
                <a:solidFill>
                  <a:srgbClr val="000000"/>
                </a:solidFill>
                <a:latin typeface="苹方-简"/>
              </a:rPr>
              <a:t>Thank You</a:t>
            </a:r>
            <a:endParaRPr lang="en-US" sz="1100"/>
          </a:p>
        </p:txBody>
      </p:sp>
      <p:sp>
        <p:nvSpPr>
          <p:cNvPr name="TextBox 7" id="7"/>
          <p:cNvSpPr txBox="true"/>
          <p:nvPr/>
        </p:nvSpPr>
        <p:spPr>
          <a:xfrm>
            <a:off x="787400" y="3441700"/>
            <a:ext cx="9601200" cy="241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600" b="true">
                <a:solidFill>
                  <a:srgbClr val="000000"/>
                </a:solidFill>
                <a:latin typeface="苹方-简"/>
              </a:rPr>
              <a:t>Contact: ai.dev.team@example.com</a:t>
            </a:r>
            <a:endParaRPr lang="en-US" sz="1100"/>
          </a:p>
        </p:txBody>
      </p:sp>
      <p:pic>
        <p:nvPicPr>
          <p:cNvPr name="Picture 8" id="8"/>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3"/>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Introduction to HTML5</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1</a:t>
            </a:r>
            <a:endParaRPr lang="en-US" sz="1100"/>
          </a:p>
        </p:txBody>
      </p:sp>
      <p:pic>
        <p:nvPicPr>
          <p:cNvPr name="Picture 10" id="1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sp>
        <p:nvSpPr>
          <p:cNvPr name="AutoShape 4" id="4"/>
          <p:cNvSpPr/>
          <p:nvPr/>
        </p:nvSpPr>
        <p:spPr>
          <a:xfrm>
            <a:off x="762000" y="1358900"/>
            <a:ext cx="2743200" cy="3492500"/>
          </a:xfrm>
          <a:prstGeom prst="roundRect">
            <a:avLst>
              <a:gd name="adj" fmla="val 3703"/>
            </a:avLst>
          </a:prstGeom>
          <a:solidFill>
            <a:srgbClr val="000000">
              <a:alpha val="0"/>
            </a:srgbClr>
          </a:solidFill>
        </p:spPr>
      </p:sp>
      <p:sp>
        <p:nvSpPr>
          <p:cNvPr name="AutoShape 5" id="5"/>
          <p:cNvSpPr/>
          <p:nvPr/>
        </p:nvSpPr>
        <p:spPr>
          <a:xfrm>
            <a:off x="3810000" y="1358900"/>
            <a:ext cx="2743200" cy="3492500"/>
          </a:xfrm>
          <a:prstGeom prst="roundRect">
            <a:avLst>
              <a:gd name="adj" fmla="val 3703"/>
            </a:avLst>
          </a:prstGeom>
          <a:solidFill>
            <a:srgbClr val="000000">
              <a:alpha val="0"/>
            </a:srgbClr>
          </a:solidFill>
        </p:spPr>
      </p:sp>
      <p:sp>
        <p:nvSpPr>
          <p:cNvPr name="AutoShape 6" id="6"/>
          <p:cNvSpPr/>
          <p:nvPr/>
        </p:nvSpPr>
        <p:spPr>
          <a:xfrm>
            <a:off x="6870700" y="1358900"/>
            <a:ext cx="2743200" cy="3492500"/>
          </a:xfrm>
          <a:prstGeom prst="roundRect">
            <a:avLst>
              <a:gd name="adj" fmla="val 3703"/>
            </a:avLst>
          </a:prstGeom>
          <a:solidFill>
            <a:srgbClr val="000000">
              <a:alpha val="0"/>
            </a:srgbClr>
          </a:solidFill>
        </p:spPr>
      </p:sp>
      <p:sp>
        <p:nvSpPr>
          <p:cNvPr name="AutoShape 7" id="7"/>
          <p:cNvSpPr/>
          <p:nvPr/>
        </p:nvSpPr>
        <p:spPr>
          <a:xfrm>
            <a:off x="762000" y="4978400"/>
            <a:ext cx="2743200" cy="0"/>
          </a:xfrm>
          <a:prstGeom prst="rect">
            <a:avLst/>
          </a:prstGeom>
          <a:solidFill>
            <a:srgbClr val="000000"/>
          </a:solidFill>
        </p:spPr>
      </p:sp>
      <p:sp>
        <p:nvSpPr>
          <p:cNvPr name="AutoShape 8" id="8"/>
          <p:cNvSpPr/>
          <p:nvPr/>
        </p:nvSpPr>
        <p:spPr>
          <a:xfrm>
            <a:off x="3810000" y="4978400"/>
            <a:ext cx="2743200" cy="0"/>
          </a:xfrm>
          <a:prstGeom prst="rect">
            <a:avLst/>
          </a:prstGeom>
          <a:solidFill>
            <a:srgbClr val="000000"/>
          </a:solidFill>
        </p:spPr>
      </p:sp>
      <p:sp>
        <p:nvSpPr>
          <p:cNvPr name="AutoShape 9" id="9"/>
          <p:cNvSpPr/>
          <p:nvPr/>
        </p:nvSpPr>
        <p:spPr>
          <a:xfrm>
            <a:off x="6870700" y="4978400"/>
            <a:ext cx="2743200" cy="0"/>
          </a:xfrm>
          <a:prstGeom prst="rect">
            <a:avLst/>
          </a:prstGeom>
          <a:solidFill>
            <a:srgbClr val="000000"/>
          </a:solidFill>
        </p:spPr>
      </p:sp>
      <p:pic>
        <p:nvPicPr>
          <p:cNvPr name="Picture 10" id="10"/>
          <p:cNvPicPr>
            <a:picLocks noChangeAspect="true"/>
          </p:cNvPicPr>
          <p:nvPr/>
        </p:nvPicPr>
        <p:blipFill>
          <a:blip r:embed="rId3"/>
          <a:srcRect t="31000" b="31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1000" b="1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5"/>
          <a:srcRect t="29000" b="29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Overview of HTML5 and Its Importance</a:t>
            </a:r>
            <a:endParaRPr lang="en-US" sz="1100"/>
          </a:p>
        </p:txBody>
      </p:sp>
      <p:sp>
        <p:nvSpPr>
          <p:cNvPr name="TextBox 14" id="14"/>
          <p:cNvSpPr txBox="true"/>
          <p:nvPr/>
        </p:nvSpPr>
        <p:spPr>
          <a:xfrm>
            <a:off x="762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Latest HTML Standard</a:t>
            </a:r>
            <a:endParaRPr lang="en-US" sz="1100"/>
          </a:p>
        </p:txBody>
      </p:sp>
      <p:sp>
        <p:nvSpPr>
          <p:cNvPr name="TextBox 15" id="15"/>
          <p:cNvSpPr txBox="true"/>
          <p:nvPr/>
        </p:nvSpPr>
        <p:spPr>
          <a:xfrm>
            <a:off x="3810000" y="3111500"/>
            <a:ext cx="27432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Cross-Device Compatibility</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Enhanced Multimedia Support</a:t>
            </a:r>
            <a:endParaRPr lang="en-US" sz="1100"/>
          </a:p>
        </p:txBody>
      </p:sp>
      <p:sp>
        <p:nvSpPr>
          <p:cNvPr name="TextBox 17" id="17"/>
          <p:cNvSpPr txBox="true"/>
          <p:nvPr/>
        </p:nvSpPr>
        <p:spPr>
          <a:xfrm>
            <a:off x="762000" y="3517900"/>
            <a:ext cx="2743200" cy="1054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HTML5 represents the most current version of HTML, incorporating new elements and APIs that enhance the functionality and interactivity of web applications.</a:t>
            </a:r>
            <a:endParaRPr lang="en-US" sz="1100"/>
          </a:p>
        </p:txBody>
      </p:sp>
      <p:sp>
        <p:nvSpPr>
          <p:cNvPr name="TextBox 18" id="18"/>
          <p:cNvSpPr txBox="true"/>
          <p:nvPr/>
        </p:nvSpPr>
        <p:spPr>
          <a:xfrm>
            <a:off x="3810000" y="3517900"/>
            <a:ext cx="2743200" cy="1054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Designed to work seamlessly across various devices, HTML5 ensures that websites are accessible and perform consistently on desktops, tablets, and smartphones.</a:t>
            </a:r>
            <a:endParaRPr lang="en-US" sz="1100"/>
          </a:p>
        </p:txBody>
      </p:sp>
      <p:sp>
        <p:nvSpPr>
          <p:cNvPr name="TextBox 19" id="19"/>
          <p:cNvSpPr txBox="true"/>
          <p:nvPr/>
        </p:nvSpPr>
        <p:spPr>
          <a:xfrm>
            <a:off x="6870700" y="3784600"/>
            <a:ext cx="2743200" cy="1054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HTML5 natively supports audio and video playback, allowing developers to integrate rich media experiences without the need for external plugins, thus improving user engagement.</a:t>
            </a:r>
            <a:endParaRPr lang="en-US" sz="1100"/>
          </a:p>
        </p:txBody>
      </p:sp>
      <p:pic>
        <p:nvPicPr>
          <p:cNvPr name="Picture 20" id="20"/>
          <p:cNvPicPr>
            <a:picLocks noChangeAspect="true"/>
          </p:cNvPicPr>
          <p:nvPr/>
        </p:nvPicPr>
        <p:blipFill>
          <a:blip r:embed="rId6"/>
          <a:srcRect l="1000" r="1000"/>
          <a:stretch>
            <a:fillRect/>
          </a:stretch>
        </p:blipFill>
        <p:spPr>
          <a:xfrm>
            <a:off x="457200" y="5232400"/>
            <a:ext cx="2209800" cy="3810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1000" r="11000"/>
          <a:stretch>
            <a:fillRect/>
          </a:stretch>
        </p:blipFill>
        <p:spPr>
          <a:xfrm>
            <a:off x="0" y="0"/>
            <a:ext cx="10388600" cy="7480300"/>
          </a:xfrm>
          <a:prstGeom prst="rect">
            <a:avLst/>
          </a:prstGeom>
        </p:spPr>
      </p:pic>
      <p:sp>
        <p:nvSpPr>
          <p:cNvPr name="AutoShape 3" id="3"/>
          <p:cNvSpPr/>
          <p:nvPr/>
        </p:nvSpPr>
        <p:spPr>
          <a:xfrm>
            <a:off x="0" y="0"/>
            <a:ext cx="10388600" cy="7480300"/>
          </a:xfrm>
          <a:prstGeom prst="rect">
            <a:avLst/>
          </a:prstGeom>
          <a:solidFill>
            <a:srgbClr val="FFFFFF"/>
          </a:solidFill>
        </p:spPr>
      </p:sp>
      <p:pic>
        <p:nvPicPr>
          <p:cNvPr name="Picture 4" id="4"/>
          <p:cNvPicPr>
            <a:picLocks noChangeAspect="true"/>
          </p:cNvPicPr>
          <p:nvPr/>
        </p:nvPicPr>
        <p:blipFill>
          <a:blip r:embed="rId3"/>
          <a:srcRect t="2000" b="2000"/>
          <a:stretch>
            <a:fillRect/>
          </a:stretch>
        </p:blipFill>
        <p:spPr>
          <a:xfrm>
            <a:off x="0" y="0"/>
            <a:ext cx="3454400" cy="7480300"/>
          </a:xfrm>
          <a:prstGeom prst="rect">
            <a:avLst/>
          </a:prstGeom>
        </p:spPr>
      </p:pic>
      <p:sp>
        <p:nvSpPr>
          <p:cNvPr name="AutoShape 5" id="5"/>
          <p:cNvSpPr/>
          <p:nvPr/>
        </p:nvSpPr>
        <p:spPr>
          <a:xfrm>
            <a:off x="4064000" y="1409700"/>
            <a:ext cx="5829300" cy="1549400"/>
          </a:xfrm>
          <a:prstGeom prst="roundRect">
            <a:avLst>
              <a:gd name="adj" fmla="val 13114"/>
            </a:avLst>
          </a:prstGeom>
          <a:solidFill>
            <a:srgbClr val="FBEFF0"/>
          </a:solidFill>
          <a:ln w="12700">
            <a:solidFill>
              <a:srgbClr val="FCDBE0"/>
            </a:solidFill>
          </a:ln>
        </p:spPr>
      </p:sp>
      <p:sp>
        <p:nvSpPr>
          <p:cNvPr name="AutoShape 6" id="6"/>
          <p:cNvSpPr/>
          <p:nvPr/>
        </p:nvSpPr>
        <p:spPr>
          <a:xfrm>
            <a:off x="4064000" y="3162300"/>
            <a:ext cx="5829300" cy="1790700"/>
          </a:xfrm>
          <a:prstGeom prst="roundRect">
            <a:avLst>
              <a:gd name="adj" fmla="val 11347"/>
            </a:avLst>
          </a:prstGeom>
          <a:solidFill>
            <a:srgbClr val="FBEFF0"/>
          </a:solidFill>
          <a:ln w="12700">
            <a:solidFill>
              <a:srgbClr val="FCDBE0"/>
            </a:solidFill>
          </a:ln>
        </p:spPr>
      </p:sp>
      <p:sp>
        <p:nvSpPr>
          <p:cNvPr name="AutoShape 7" id="7"/>
          <p:cNvSpPr/>
          <p:nvPr/>
        </p:nvSpPr>
        <p:spPr>
          <a:xfrm>
            <a:off x="4064000" y="5168900"/>
            <a:ext cx="5829300" cy="1549400"/>
          </a:xfrm>
          <a:prstGeom prst="roundRect">
            <a:avLst>
              <a:gd name="adj" fmla="val 13114"/>
            </a:avLst>
          </a:prstGeom>
          <a:solidFill>
            <a:srgbClr val="FBEFF0"/>
          </a:solidFill>
          <a:ln w="12700">
            <a:solidFill>
              <a:srgbClr val="FCDBE0"/>
            </a:solidFill>
          </a:ln>
        </p:spPr>
      </p:sp>
      <p:sp>
        <p:nvSpPr>
          <p:cNvPr name="AutoShape 8" id="8"/>
          <p:cNvSpPr/>
          <p:nvPr/>
        </p:nvSpPr>
        <p:spPr>
          <a:xfrm>
            <a:off x="0" y="0"/>
            <a:ext cx="3454400" cy="7480300"/>
          </a:xfrm>
          <a:prstGeom prst="rect">
            <a:avLst/>
          </a:prstGeom>
          <a:solidFill>
            <a:srgbClr val="000000">
              <a:alpha val="0"/>
            </a:srgbClr>
          </a:solidFill>
        </p:spPr>
      </p:sp>
      <p:sp>
        <p:nvSpPr>
          <p:cNvPr name="AutoShape 9" id="9"/>
          <p:cNvSpPr/>
          <p:nvPr/>
        </p:nvSpPr>
        <p:spPr>
          <a:xfrm>
            <a:off x="4064000" y="1562100"/>
            <a:ext cx="0" cy="1219200"/>
          </a:xfrm>
          <a:prstGeom prst="rect">
            <a:avLst/>
          </a:prstGeom>
          <a:solidFill>
            <a:srgbClr val="FFFFFF"/>
          </a:solidFill>
        </p:spPr>
      </p:sp>
      <p:sp>
        <p:nvSpPr>
          <p:cNvPr name="AutoShape 10" id="10"/>
          <p:cNvSpPr/>
          <p:nvPr/>
        </p:nvSpPr>
        <p:spPr>
          <a:xfrm>
            <a:off x="4064000" y="3340100"/>
            <a:ext cx="0" cy="1409700"/>
          </a:xfrm>
          <a:prstGeom prst="rect">
            <a:avLst/>
          </a:prstGeom>
          <a:solidFill>
            <a:srgbClr val="FFFFFF"/>
          </a:solidFill>
        </p:spPr>
      </p:sp>
      <p:sp>
        <p:nvSpPr>
          <p:cNvPr name="AutoShape 11" id="11"/>
          <p:cNvSpPr/>
          <p:nvPr/>
        </p:nvSpPr>
        <p:spPr>
          <a:xfrm>
            <a:off x="4064000" y="5321300"/>
            <a:ext cx="0" cy="1219200"/>
          </a:xfrm>
          <a:prstGeom prst="rect">
            <a:avLst/>
          </a:prstGeom>
          <a:solidFill>
            <a:srgbClr val="FFFFFF"/>
          </a:solidFill>
        </p:spPr>
      </p:sp>
      <p:sp>
        <p:nvSpPr>
          <p:cNvPr name="AutoShape 12" id="12"/>
          <p:cNvSpPr/>
          <p:nvPr/>
        </p:nvSpPr>
        <p:spPr>
          <a:xfrm>
            <a:off x="0" y="0"/>
            <a:ext cx="0" cy="0"/>
          </a:xfrm>
          <a:prstGeom prst="rect">
            <a:avLst/>
          </a:prstGeom>
          <a:solidFill>
            <a:srgbClr val="000000">
              <a:alpha val="0"/>
            </a:srgbClr>
          </a:solidFill>
        </p:spPr>
      </p:sp>
      <p:sp>
        <p:nvSpPr>
          <p:cNvPr name="TextBox 13" id="13"/>
          <p:cNvSpPr txBox="true"/>
          <p:nvPr/>
        </p:nvSpPr>
        <p:spPr>
          <a:xfrm>
            <a:off x="4064000" y="457200"/>
            <a:ext cx="5829300" cy="4953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Key Features of HTML5</a:t>
            </a:r>
            <a:endParaRPr lang="en-US" sz="1100"/>
          </a:p>
        </p:txBody>
      </p:sp>
      <p:sp>
        <p:nvSpPr>
          <p:cNvPr name="TextBox 14" id="14"/>
          <p:cNvSpPr txBox="true"/>
          <p:nvPr/>
        </p:nvSpPr>
        <p:spPr>
          <a:xfrm>
            <a:off x="4279900" y="16256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New Semantic Elements</a:t>
            </a:r>
            <a:endParaRPr lang="en-US" sz="1100"/>
          </a:p>
        </p:txBody>
      </p:sp>
      <p:sp>
        <p:nvSpPr>
          <p:cNvPr name="TextBox 15" id="15"/>
          <p:cNvSpPr txBox="true"/>
          <p:nvPr/>
        </p:nvSpPr>
        <p:spPr>
          <a:xfrm>
            <a:off x="4279900" y="33782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Multimedia Support</a:t>
            </a:r>
            <a:endParaRPr lang="en-US" sz="1100"/>
          </a:p>
        </p:txBody>
      </p:sp>
      <p:sp>
        <p:nvSpPr>
          <p:cNvPr name="TextBox 16" id="16"/>
          <p:cNvSpPr txBox="true"/>
          <p:nvPr/>
        </p:nvSpPr>
        <p:spPr>
          <a:xfrm>
            <a:off x="4279900" y="5384800"/>
            <a:ext cx="53975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Local Storage and Offline Capabilities</a:t>
            </a:r>
            <a:endParaRPr lang="en-US" sz="1100"/>
          </a:p>
        </p:txBody>
      </p:sp>
      <p:sp>
        <p:nvSpPr>
          <p:cNvPr name="TextBox 17" id="17"/>
          <p:cNvSpPr txBox="true"/>
          <p:nvPr/>
        </p:nvSpPr>
        <p:spPr>
          <a:xfrm>
            <a:off x="4279900" y="19939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HTML5 introduces a variety of semantic elements such as &lt;header&gt;, &lt;footer&gt;, &lt;article&gt;, and &lt;section&gt;, which provide a clearer structure to web documents, enhancing both readability and maintainability.</a:t>
            </a:r>
            <a:endParaRPr lang="en-US" sz="1100"/>
          </a:p>
        </p:txBody>
      </p:sp>
      <p:sp>
        <p:nvSpPr>
          <p:cNvPr name="TextBox 18" id="18"/>
          <p:cNvSpPr txBox="true"/>
          <p:nvPr/>
        </p:nvSpPr>
        <p:spPr>
          <a:xfrm>
            <a:off x="4279900" y="3759200"/>
            <a:ext cx="5397500" cy="990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With native support for audio and video elements through &lt;audio&gt; and &lt;video&gt; tags, HTML5 allows developers to embed multimedia content directly into web pages without relying on third-party plugins, improving user experience and performance.</a:t>
            </a:r>
            <a:endParaRPr lang="en-US" sz="1100"/>
          </a:p>
        </p:txBody>
      </p:sp>
      <p:sp>
        <p:nvSpPr>
          <p:cNvPr name="TextBox 19" id="19"/>
          <p:cNvSpPr txBox="true"/>
          <p:nvPr/>
        </p:nvSpPr>
        <p:spPr>
          <a:xfrm>
            <a:off x="4279900" y="5765800"/>
            <a:ext cx="5397500" cy="7366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alpha val="87843"/>
                  </a:srgbClr>
                </a:solidFill>
                <a:latin typeface="苹方-简"/>
              </a:rPr>
              <a:t>HTML5 includes APIs for local storage, enabling web applications to store data on the client side, which allows for offline functionality and improved performance by reducing server requests.</a:t>
            </a:r>
            <a:endParaRPr lang="en-US" sz="1100"/>
          </a:p>
        </p:txBody>
      </p:sp>
      <p:pic>
        <p:nvPicPr>
          <p:cNvPr name="Picture 20" id="20"/>
          <p:cNvPicPr>
            <a:picLocks noChangeAspect="true"/>
          </p:cNvPicPr>
          <p:nvPr/>
        </p:nvPicPr>
        <p:blipFill>
          <a:blip r:embed="rId4"/>
          <a:srcRect l="1000" r="1000"/>
          <a:stretch>
            <a:fillRect/>
          </a:stretch>
        </p:blipFill>
        <p:spPr>
          <a:xfrm>
            <a:off x="457200" y="5232400"/>
            <a:ext cx="2209800" cy="3810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0" r="10000"/>
          <a:stretch>
            <a:fillRect/>
          </a:stretch>
        </p:blipFill>
        <p:spPr>
          <a:xfrm>
            <a:off x="0" y="0"/>
            <a:ext cx="10388600" cy="7188200"/>
          </a:xfrm>
          <a:prstGeom prst="rect">
            <a:avLst/>
          </a:prstGeom>
        </p:spPr>
      </p:pic>
      <p:sp>
        <p:nvSpPr>
          <p:cNvPr name="AutoShape 3" id="3"/>
          <p:cNvSpPr/>
          <p:nvPr/>
        </p:nvSpPr>
        <p:spPr>
          <a:xfrm>
            <a:off x="0" y="0"/>
            <a:ext cx="10388600" cy="7188200"/>
          </a:xfrm>
          <a:prstGeom prst="rect">
            <a:avLst/>
          </a:prstGeom>
          <a:solidFill>
            <a:srgbClr val="000000">
              <a:alpha val="0"/>
            </a:srgbClr>
          </a:solidFill>
        </p:spPr>
      </p:sp>
      <p:pic>
        <p:nvPicPr>
          <p:cNvPr name="Picture 4" id="4"/>
          <p:cNvPicPr>
            <a:picLocks noChangeAspect="true"/>
          </p:cNvPicPr>
          <p:nvPr/>
        </p:nvPicPr>
        <p:blipFill>
          <a:blip r:embed="rId3"/>
          <a:srcRect l="14000" r="14000"/>
          <a:stretch>
            <a:fillRect/>
          </a:stretch>
        </p:blipFill>
        <p:spPr>
          <a:xfrm>
            <a:off x="762000" y="1701800"/>
            <a:ext cx="2743200" cy="4711700"/>
          </a:xfrm>
          <a:prstGeom prst="roundRect">
            <a:avLst>
              <a:gd name="adj" fmla="val 10185"/>
            </a:avLst>
          </a:prstGeom>
        </p:spPr>
      </p:pic>
      <p:pic>
        <p:nvPicPr>
          <p:cNvPr name="Picture 5" id="5"/>
          <p:cNvPicPr>
            <a:picLocks noChangeAspect="true"/>
          </p:cNvPicPr>
          <p:nvPr/>
        </p:nvPicPr>
        <p:blipFill>
          <a:blip r:embed="rId4"/>
          <a:srcRect l="14000" r="14000"/>
          <a:stretch>
            <a:fillRect/>
          </a:stretch>
        </p:blipFill>
        <p:spPr>
          <a:xfrm>
            <a:off x="3810000" y="1701800"/>
            <a:ext cx="2743200" cy="4711700"/>
          </a:xfrm>
          <a:prstGeom prst="roundRect">
            <a:avLst>
              <a:gd name="adj" fmla="val 10185"/>
            </a:avLst>
          </a:prstGeom>
        </p:spPr>
      </p:pic>
      <p:pic>
        <p:nvPicPr>
          <p:cNvPr name="Picture 6" id="6"/>
          <p:cNvPicPr>
            <a:picLocks noChangeAspect="true"/>
          </p:cNvPicPr>
          <p:nvPr/>
        </p:nvPicPr>
        <p:blipFill>
          <a:blip r:embed="rId3"/>
          <a:srcRect l="14000" r="14000"/>
          <a:stretch>
            <a:fillRect/>
          </a:stretch>
        </p:blipFill>
        <p:spPr>
          <a:xfrm>
            <a:off x="6870700" y="1701800"/>
            <a:ext cx="2743200" cy="47117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7117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7117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Advantages of Using HTML5</a:t>
            </a:r>
            <a:endParaRPr lang="en-US" sz="1100"/>
          </a:p>
        </p:txBody>
      </p:sp>
      <p:sp>
        <p:nvSpPr>
          <p:cNvPr name="TextBox 17" id="17"/>
          <p:cNvSpPr txBox="true"/>
          <p:nvPr/>
        </p:nvSpPr>
        <p:spPr>
          <a:xfrm>
            <a:off x="1092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Improved User Experience</a:t>
            </a:r>
            <a:endParaRPr lang="en-US" sz="1100"/>
          </a:p>
        </p:txBody>
      </p:sp>
      <p:sp>
        <p:nvSpPr>
          <p:cNvPr name="TextBox 18" id="18"/>
          <p:cNvSpPr txBox="true"/>
          <p:nvPr/>
        </p:nvSpPr>
        <p:spPr>
          <a:xfrm>
            <a:off x="41402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Enhanced Accessibility</a:t>
            </a:r>
            <a:endParaRPr lang="en-US" sz="1100"/>
          </a:p>
        </p:txBody>
      </p:sp>
      <p:sp>
        <p:nvSpPr>
          <p:cNvPr name="TextBox 19" id="19"/>
          <p:cNvSpPr txBox="true"/>
          <p:nvPr/>
        </p:nvSpPr>
        <p:spPr>
          <a:xfrm>
            <a:off x="7200900" y="3251200"/>
            <a:ext cx="20828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Cross-Platform Compatibility</a:t>
            </a:r>
            <a:endParaRPr lang="en-US" sz="1100"/>
          </a:p>
        </p:txBody>
      </p:sp>
      <p:sp>
        <p:nvSpPr>
          <p:cNvPr name="TextBox 20" id="20"/>
          <p:cNvSpPr txBox="true"/>
          <p:nvPr/>
        </p:nvSpPr>
        <p:spPr>
          <a:xfrm>
            <a:off x="1092200" y="3962400"/>
            <a:ext cx="2082800" cy="212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HTML5 enhances user experience by providing native support for multimedia elements, allowing seamless integration of audio and video without the need for external plugins, which leads to faster load times and smoother interactions.</a:t>
            </a:r>
            <a:endParaRPr lang="en-US" sz="1100"/>
          </a:p>
        </p:txBody>
      </p:sp>
      <p:sp>
        <p:nvSpPr>
          <p:cNvPr name="TextBox 21" id="21"/>
          <p:cNvSpPr txBox="true"/>
          <p:nvPr/>
        </p:nvSpPr>
        <p:spPr>
          <a:xfrm>
            <a:off x="4140200" y="39624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The introduction of semantic elements in HTML5 improves accessibility for users with disabilities, as screen readers can better interpret the structure and meaning of web content, making it easier for all users to navigate and understand.</a:t>
            </a:r>
            <a:endParaRPr lang="en-US" sz="1100"/>
          </a:p>
        </p:txBody>
      </p:sp>
      <p:sp>
        <p:nvSpPr>
          <p:cNvPr name="TextBox 22" id="22"/>
          <p:cNvSpPr txBox="true"/>
          <p:nvPr/>
        </p:nvSpPr>
        <p:spPr>
          <a:xfrm>
            <a:off x="7200900" y="3962400"/>
            <a:ext cx="2082800" cy="2120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HTML5 is designed to work consistently across various devices and browsers, ensuring that web applications function properly on desktops, tablets, and smartphones, which is crucial for reaching a wider audience in today's mobile-centric world.</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2000" r="2000"/>
          <a:stretch>
            <a:fillRect/>
          </a:stretch>
        </p:blipFill>
        <p:spPr>
          <a:xfrm>
            <a:off x="0" y="0"/>
            <a:ext cx="10388600" cy="6045200"/>
          </a:xfrm>
          <a:prstGeom prst="rect">
            <a:avLst/>
          </a:prstGeom>
        </p:spPr>
      </p:pic>
      <p:sp>
        <p:nvSpPr>
          <p:cNvPr name="AutoShape 3" id="3"/>
          <p:cNvSpPr/>
          <p:nvPr/>
        </p:nvSpPr>
        <p:spPr>
          <a:xfrm>
            <a:off x="0" y="0"/>
            <a:ext cx="10388600" cy="6045200"/>
          </a:xfrm>
          <a:prstGeom prst="rect">
            <a:avLst/>
          </a:prstGeom>
          <a:solidFill>
            <a:srgbClr val="000000">
              <a:alpha val="0"/>
            </a:srgbClr>
          </a:solidFill>
        </p:spPr>
      </p:sp>
      <p:sp>
        <p:nvSpPr>
          <p:cNvPr name="AutoShape 4" id="4"/>
          <p:cNvSpPr/>
          <p:nvPr/>
        </p:nvSpPr>
        <p:spPr>
          <a:xfrm>
            <a:off x="762000" y="1358900"/>
            <a:ext cx="2743200" cy="3911600"/>
          </a:xfrm>
          <a:prstGeom prst="roundRect">
            <a:avLst>
              <a:gd name="adj" fmla="val 3703"/>
            </a:avLst>
          </a:prstGeom>
          <a:solidFill>
            <a:srgbClr val="000000">
              <a:alpha val="0"/>
            </a:srgbClr>
          </a:solidFill>
        </p:spPr>
      </p:sp>
      <p:sp>
        <p:nvSpPr>
          <p:cNvPr name="AutoShape 5" id="5"/>
          <p:cNvSpPr/>
          <p:nvPr/>
        </p:nvSpPr>
        <p:spPr>
          <a:xfrm>
            <a:off x="3810000" y="1358900"/>
            <a:ext cx="2743200" cy="3911600"/>
          </a:xfrm>
          <a:prstGeom prst="roundRect">
            <a:avLst>
              <a:gd name="adj" fmla="val 3703"/>
            </a:avLst>
          </a:prstGeom>
          <a:solidFill>
            <a:srgbClr val="000000">
              <a:alpha val="0"/>
            </a:srgbClr>
          </a:solidFill>
        </p:spPr>
      </p:sp>
      <p:sp>
        <p:nvSpPr>
          <p:cNvPr name="AutoShape 6" id="6"/>
          <p:cNvSpPr/>
          <p:nvPr/>
        </p:nvSpPr>
        <p:spPr>
          <a:xfrm>
            <a:off x="6870700" y="1358900"/>
            <a:ext cx="2743200" cy="3911600"/>
          </a:xfrm>
          <a:prstGeom prst="roundRect">
            <a:avLst>
              <a:gd name="adj" fmla="val 3703"/>
            </a:avLst>
          </a:prstGeom>
          <a:solidFill>
            <a:srgbClr val="000000">
              <a:alpha val="0"/>
            </a:srgbClr>
          </a:solidFill>
        </p:spPr>
      </p:sp>
      <p:sp>
        <p:nvSpPr>
          <p:cNvPr name="AutoShape 7" id="7"/>
          <p:cNvSpPr/>
          <p:nvPr/>
        </p:nvSpPr>
        <p:spPr>
          <a:xfrm>
            <a:off x="762000" y="5410200"/>
            <a:ext cx="2743200" cy="0"/>
          </a:xfrm>
          <a:prstGeom prst="rect">
            <a:avLst/>
          </a:prstGeom>
          <a:solidFill>
            <a:srgbClr val="000000"/>
          </a:solidFill>
        </p:spPr>
      </p:sp>
      <p:sp>
        <p:nvSpPr>
          <p:cNvPr name="AutoShape 8" id="8"/>
          <p:cNvSpPr/>
          <p:nvPr/>
        </p:nvSpPr>
        <p:spPr>
          <a:xfrm>
            <a:off x="3810000" y="5410200"/>
            <a:ext cx="2743200" cy="0"/>
          </a:xfrm>
          <a:prstGeom prst="rect">
            <a:avLst/>
          </a:prstGeom>
          <a:solidFill>
            <a:srgbClr val="000000"/>
          </a:solidFill>
        </p:spPr>
      </p:sp>
      <p:sp>
        <p:nvSpPr>
          <p:cNvPr name="AutoShape 9" id="9"/>
          <p:cNvSpPr/>
          <p:nvPr/>
        </p:nvSpPr>
        <p:spPr>
          <a:xfrm>
            <a:off x="6870700" y="5410200"/>
            <a:ext cx="2743200" cy="0"/>
          </a:xfrm>
          <a:prstGeom prst="rect">
            <a:avLst/>
          </a:prstGeom>
          <a:solidFill>
            <a:srgbClr val="000000"/>
          </a:solidFill>
        </p:spPr>
      </p:sp>
      <p:pic>
        <p:nvPicPr>
          <p:cNvPr name="Picture 10" id="10"/>
          <p:cNvPicPr>
            <a:picLocks noChangeAspect="true"/>
          </p:cNvPicPr>
          <p:nvPr/>
        </p:nvPicPr>
        <p:blipFill>
          <a:blip r:embed="rId3"/>
          <a:srcRect t="32000" b="32000"/>
          <a:stretch>
            <a:fillRect/>
          </a:stretch>
        </p:blipFill>
        <p:spPr>
          <a:xfrm>
            <a:off x="762000" y="1358900"/>
            <a:ext cx="2743200" cy="1536700"/>
          </a:xfrm>
          <a:prstGeom prst="roundRect">
            <a:avLst>
              <a:gd name="adj" fmla="val 6611"/>
            </a:avLst>
          </a:prstGeom>
        </p:spPr>
      </p:pic>
      <p:pic>
        <p:nvPicPr>
          <p:cNvPr name="Picture 11" id="11"/>
          <p:cNvPicPr>
            <a:picLocks noChangeAspect="true"/>
          </p:cNvPicPr>
          <p:nvPr/>
        </p:nvPicPr>
        <p:blipFill>
          <a:blip r:embed="rId4"/>
          <a:srcRect t="32000" b="32000"/>
          <a:stretch>
            <a:fillRect/>
          </a:stretch>
        </p:blipFill>
        <p:spPr>
          <a:xfrm>
            <a:off x="3810000" y="1358900"/>
            <a:ext cx="2743200" cy="1536700"/>
          </a:xfrm>
          <a:prstGeom prst="roundRect">
            <a:avLst>
              <a:gd name="adj" fmla="val 6611"/>
            </a:avLst>
          </a:prstGeom>
        </p:spPr>
      </p:pic>
      <p:pic>
        <p:nvPicPr>
          <p:cNvPr name="Picture 12" id="12"/>
          <p:cNvPicPr>
            <a:picLocks noChangeAspect="true"/>
          </p:cNvPicPr>
          <p:nvPr/>
        </p:nvPicPr>
        <p:blipFill>
          <a:blip r:embed="rId3"/>
          <a:srcRect t="32000" b="32000"/>
          <a:stretch>
            <a:fillRect/>
          </a:stretch>
        </p:blipFill>
        <p:spPr>
          <a:xfrm>
            <a:off x="6870700" y="1358900"/>
            <a:ext cx="2743200" cy="1536700"/>
          </a:xfrm>
          <a:prstGeom prst="roundRect">
            <a:avLst>
              <a:gd name="adj" fmla="val 6611"/>
            </a:avLst>
          </a:prstGeom>
        </p:spPr>
      </p:pic>
      <p:sp>
        <p:nvSpPr>
          <p:cNvPr name="TextBox 13" id="13"/>
          <p:cNvSpPr txBox="true"/>
          <p:nvPr/>
        </p:nvSpPr>
        <p:spPr>
          <a:xfrm>
            <a:off x="762000" y="3556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Transition from Previous HTML Versions</a:t>
            </a:r>
            <a:endParaRPr lang="en-US" sz="1100"/>
          </a:p>
        </p:txBody>
      </p:sp>
      <p:sp>
        <p:nvSpPr>
          <p:cNvPr name="TextBox 14" id="14"/>
          <p:cNvSpPr txBox="true"/>
          <p:nvPr/>
        </p:nvSpPr>
        <p:spPr>
          <a:xfrm>
            <a:off x="762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Evolution of HTML Standards</a:t>
            </a:r>
            <a:endParaRPr lang="en-US" sz="1100"/>
          </a:p>
        </p:txBody>
      </p:sp>
      <p:sp>
        <p:nvSpPr>
          <p:cNvPr name="TextBox 15" id="15"/>
          <p:cNvSpPr txBox="true"/>
          <p:nvPr/>
        </p:nvSpPr>
        <p:spPr>
          <a:xfrm>
            <a:off x="38100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Deprecation of Obsolete Elements</a:t>
            </a:r>
            <a:endParaRPr lang="en-US" sz="1100"/>
          </a:p>
        </p:txBody>
      </p:sp>
      <p:sp>
        <p:nvSpPr>
          <p:cNvPr name="TextBox 16" id="16"/>
          <p:cNvSpPr txBox="true"/>
          <p:nvPr/>
        </p:nvSpPr>
        <p:spPr>
          <a:xfrm>
            <a:off x="6870700" y="3111500"/>
            <a:ext cx="2743200" cy="546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000000"/>
                </a:solidFill>
                <a:latin typeface="苹方-简"/>
              </a:rPr>
              <a:t>Increased Focus on Semantics</a:t>
            </a:r>
            <a:endParaRPr lang="en-US" sz="1100"/>
          </a:p>
        </p:txBody>
      </p:sp>
      <p:sp>
        <p:nvSpPr>
          <p:cNvPr name="TextBox 17" id="17"/>
          <p:cNvSpPr txBox="true"/>
          <p:nvPr/>
        </p:nvSpPr>
        <p:spPr>
          <a:xfrm>
            <a:off x="7620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transition from earlier HTML versions, such as HTML 4.01 and XHTML, to HTML5 reflects a significant evolution in web standards, focusing on improved functionality, semantic structure, and multimedia support.</a:t>
            </a:r>
            <a:endParaRPr lang="en-US" sz="1100"/>
          </a:p>
        </p:txBody>
      </p:sp>
      <p:sp>
        <p:nvSpPr>
          <p:cNvPr name="TextBox 18" id="18"/>
          <p:cNvSpPr txBox="true"/>
          <p:nvPr/>
        </p:nvSpPr>
        <p:spPr>
          <a:xfrm>
            <a:off x="38100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HTML5 has deprecated many outdated elements and attributes from previous versions, such as &lt;font&gt; and &lt;center&gt;, promoting the use of CSS for styling and layout, which enhances the separation of content and presentation.</a:t>
            </a:r>
            <a:endParaRPr lang="en-US" sz="1100"/>
          </a:p>
        </p:txBody>
      </p:sp>
      <p:sp>
        <p:nvSpPr>
          <p:cNvPr name="TextBox 19" id="19"/>
          <p:cNvSpPr txBox="true"/>
          <p:nvPr/>
        </p:nvSpPr>
        <p:spPr>
          <a:xfrm>
            <a:off x="6870700" y="3784600"/>
            <a:ext cx="2743200" cy="14859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000000"/>
                </a:solidFill>
                <a:latin typeface="苹方-简"/>
              </a:rPr>
              <a:t>The shift to HTML5 emphasizes the importance of semantic elements, allowing developers to create more meaningful and accessible web content, which benefits both search engine optimization (SEO) and user experience.</a:t>
            </a:r>
            <a:endParaRPr lang="en-US" sz="1100"/>
          </a:p>
        </p:txBody>
      </p:sp>
      <p:pic>
        <p:nvPicPr>
          <p:cNvPr name="Picture 20" id="20"/>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3" id="3"/>
          <p:cNvSpPr/>
          <p:nvPr/>
        </p:nvSpPr>
        <p:spPr>
          <a:xfrm>
            <a:off x="0" y="0"/>
            <a:ext cx="10388600" cy="5854700"/>
          </a:xfrm>
          <a:prstGeom prst="rect">
            <a:avLst/>
          </a:prstGeom>
          <a:solidFill>
            <a:srgbClr val="000000">
              <a:alpha val="0"/>
            </a:srgbClr>
          </a:solidFill>
        </p:spPr>
      </p:sp>
      <p:pic>
        <p:nvPicPr>
          <p:cNvPr name="Picture 4" id="4"/>
          <p:cNvPicPr>
            <a:picLocks noChangeAspect="true"/>
          </p:cNvPicPr>
          <p:nvPr/>
        </p:nvPicPr>
        <p:blipFill>
          <a:blip r:embed="rId2"/>
          <a:srcRect l="1000" r="1000"/>
          <a:stretch>
            <a:fillRect/>
          </a:stretch>
        </p:blipFill>
        <p:spPr>
          <a:xfrm>
            <a:off x="0" y="0"/>
            <a:ext cx="10388600" cy="5854700"/>
          </a:xfrm>
          <a:prstGeom prst="rect">
            <a:avLst/>
          </a:prstGeom>
        </p:spPr>
      </p:pic>
      <p:sp>
        <p:nvSpPr>
          <p:cNvPr name="AutoShape 5" id="5"/>
          <p:cNvSpPr/>
          <p:nvPr/>
        </p:nvSpPr>
        <p:spPr>
          <a:xfrm>
            <a:off x="762000" y="1778000"/>
            <a:ext cx="8864600" cy="266700"/>
          </a:xfrm>
          <a:prstGeom prst="rect">
            <a:avLst/>
          </a:prstGeom>
          <a:solidFill>
            <a:srgbClr val="000000">
              <a:alpha val="0"/>
            </a:srgbClr>
          </a:solidFill>
        </p:spPr>
      </p:sp>
      <p:sp>
        <p:nvSpPr>
          <p:cNvPr name="AutoShape 6" id="6"/>
          <p:cNvSpPr/>
          <p:nvPr/>
        </p:nvSpPr>
        <p:spPr>
          <a:xfrm>
            <a:off x="0" y="0"/>
            <a:ext cx="10388600" cy="5854700"/>
          </a:xfrm>
          <a:prstGeom prst="rect">
            <a:avLst/>
          </a:prstGeom>
          <a:solidFill>
            <a:srgbClr val="000000">
              <a:alpha val="0"/>
            </a:srgbClr>
          </a:solidFill>
        </p:spPr>
      </p:sp>
      <p:sp>
        <p:nvSpPr>
          <p:cNvPr name="AutoShape 7" id="7"/>
          <p:cNvSpPr/>
          <p:nvPr/>
        </p:nvSpPr>
        <p:spPr>
          <a:xfrm>
            <a:off x="3632200" y="4584700"/>
            <a:ext cx="3111500" cy="0"/>
          </a:xfrm>
          <a:prstGeom prst="rect">
            <a:avLst/>
          </a:prstGeom>
          <a:solidFill>
            <a:srgbClr val="000000"/>
          </a:solidFill>
        </p:spPr>
      </p:sp>
      <p:sp>
        <p:nvSpPr>
          <p:cNvPr name="TextBox 8" id="8"/>
          <p:cNvSpPr txBox="true"/>
          <p:nvPr/>
        </p:nvSpPr>
        <p:spPr>
          <a:xfrm>
            <a:off x="762000" y="2654300"/>
            <a:ext cx="8864600" cy="4191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2800" b="true">
                <a:solidFill>
                  <a:srgbClr val="000000"/>
                </a:solidFill>
                <a:latin typeface="苹方-简"/>
              </a:rPr>
              <a:t>HTML5 Document Structure</a:t>
            </a:r>
            <a:endParaRPr lang="en-US" sz="1100"/>
          </a:p>
        </p:txBody>
      </p:sp>
      <p:sp>
        <p:nvSpPr>
          <p:cNvPr name="TextBox 9" id="9"/>
          <p:cNvSpPr txBox="true"/>
          <p:nvPr/>
        </p:nvSpPr>
        <p:spPr>
          <a:xfrm>
            <a:off x="762000" y="1778000"/>
            <a:ext cx="8864600" cy="266700"/>
          </a:xfrm>
          <a:prstGeom prst="rect">
            <a:avLst/>
          </a:prstGeom>
          <a:solidFill>
            <a:srgbClr val="000000">
              <a:alpha val="0"/>
            </a:srgbClr>
          </a:solidFill>
        </p:spPr>
        <p:txBody>
          <a:bodyPr anchor="t" rtlCol="false" rIns="0" lIns="0" tIns="0" bIns="0"/>
          <a:lstStyle/>
          <a:p>
            <a:pPr algn="ctr">
              <a:lnSpc>
                <a:spcPct val="100000"/>
              </a:lnSpc>
              <a:defRPr/>
            </a:pPr>
            <a:r>
              <a:rPr lang="en"/>
              <a:t/>
            </a:r>
            <a:r>
              <a:rPr lang="en-US" sz="1800" b="true">
                <a:solidFill>
                  <a:srgbClr val="000000"/>
                </a:solidFill>
                <a:latin typeface="苹方-简"/>
              </a:rPr>
              <a:t>Section 2</a:t>
            </a:r>
            <a:endParaRPr lang="en-US" sz="1100"/>
          </a:p>
        </p:txBody>
      </p:sp>
      <p:pic>
        <p:nvPicPr>
          <p:cNvPr name="Picture 10" id="10"/>
          <p:cNvPicPr>
            <a:picLocks noChangeAspect="true"/>
          </p:cNvPicPr>
          <p:nvPr/>
        </p:nvPicPr>
        <p:blipFill>
          <a:blip r:embed="rId3"/>
          <a:srcRect l="1000" r="1000"/>
          <a:stretch>
            <a:fillRect/>
          </a:stretch>
        </p:blipFill>
        <p:spPr>
          <a:xfrm>
            <a:off x="457200" y="5232400"/>
            <a:ext cx="2209800" cy="38100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7000" r="7000"/>
          <a:stretch>
            <a:fillRect/>
          </a:stretch>
        </p:blipFill>
        <p:spPr>
          <a:xfrm>
            <a:off x="0" y="0"/>
            <a:ext cx="10388600" cy="6692900"/>
          </a:xfrm>
          <a:prstGeom prst="rect">
            <a:avLst/>
          </a:prstGeom>
        </p:spPr>
      </p:pic>
      <p:sp>
        <p:nvSpPr>
          <p:cNvPr name="AutoShape 3" id="3"/>
          <p:cNvSpPr/>
          <p:nvPr/>
        </p:nvSpPr>
        <p:spPr>
          <a:xfrm>
            <a:off x="0" y="0"/>
            <a:ext cx="10388600" cy="6692900"/>
          </a:xfrm>
          <a:prstGeom prst="rect">
            <a:avLst/>
          </a:prstGeom>
          <a:solidFill>
            <a:srgbClr val="000000">
              <a:alpha val="0"/>
            </a:srgbClr>
          </a:solidFill>
        </p:spPr>
      </p:sp>
      <p:pic>
        <p:nvPicPr>
          <p:cNvPr name="Picture 4" id="4"/>
          <p:cNvPicPr>
            <a:picLocks noChangeAspect="true"/>
          </p:cNvPicPr>
          <p:nvPr/>
        </p:nvPicPr>
        <p:blipFill>
          <a:blip r:embed="rId3"/>
          <a:srcRect l="10000" r="10000"/>
          <a:stretch>
            <a:fillRect/>
          </a:stretch>
        </p:blipFill>
        <p:spPr>
          <a:xfrm>
            <a:off x="762000" y="1701800"/>
            <a:ext cx="2743200" cy="4229100"/>
          </a:xfrm>
          <a:prstGeom prst="roundRect">
            <a:avLst>
              <a:gd name="adj" fmla="val 10185"/>
            </a:avLst>
          </a:prstGeom>
        </p:spPr>
      </p:pic>
      <p:pic>
        <p:nvPicPr>
          <p:cNvPr name="Picture 5" id="5"/>
          <p:cNvPicPr>
            <a:picLocks noChangeAspect="true"/>
          </p:cNvPicPr>
          <p:nvPr/>
        </p:nvPicPr>
        <p:blipFill>
          <a:blip r:embed="rId4"/>
          <a:srcRect l="10000" r="10000"/>
          <a:stretch>
            <a:fillRect/>
          </a:stretch>
        </p:blipFill>
        <p:spPr>
          <a:xfrm>
            <a:off x="3810000" y="1701800"/>
            <a:ext cx="2743200" cy="4229100"/>
          </a:xfrm>
          <a:prstGeom prst="roundRect">
            <a:avLst>
              <a:gd name="adj" fmla="val 10185"/>
            </a:avLst>
          </a:prstGeom>
        </p:spPr>
      </p:pic>
      <p:pic>
        <p:nvPicPr>
          <p:cNvPr name="Picture 6" id="6"/>
          <p:cNvPicPr>
            <a:picLocks noChangeAspect="true"/>
          </p:cNvPicPr>
          <p:nvPr/>
        </p:nvPicPr>
        <p:blipFill>
          <a:blip r:embed="rId3"/>
          <a:srcRect l="10000" r="10000"/>
          <a:stretch>
            <a:fillRect/>
          </a:stretch>
        </p:blipFill>
        <p:spPr>
          <a:xfrm>
            <a:off x="6870700" y="1701800"/>
            <a:ext cx="2743200" cy="4229100"/>
          </a:xfrm>
          <a:prstGeom prst="roundRect">
            <a:avLst>
              <a:gd name="adj" fmla="val 10185"/>
            </a:avLst>
          </a:prstGeom>
        </p:spPr>
      </p:pic>
      <p:sp>
        <p:nvSpPr>
          <p:cNvPr name="AutoShape 7" id="7"/>
          <p:cNvSpPr/>
          <p:nvPr/>
        </p:nvSpPr>
        <p:spPr>
          <a:xfrm>
            <a:off x="762000" y="1905000"/>
            <a:ext cx="0" cy="711200"/>
          </a:xfrm>
          <a:prstGeom prst="rect">
            <a:avLst/>
          </a:prstGeom>
          <a:solidFill>
            <a:srgbClr val="000000"/>
          </a:solidFill>
        </p:spPr>
      </p:sp>
      <p:sp>
        <p:nvSpPr>
          <p:cNvPr name="AutoShape 8" id="8"/>
          <p:cNvSpPr/>
          <p:nvPr/>
        </p:nvSpPr>
        <p:spPr>
          <a:xfrm>
            <a:off x="762000" y="1701800"/>
            <a:ext cx="2743200" cy="4229100"/>
          </a:xfrm>
          <a:prstGeom prst="roundRect">
            <a:avLst>
              <a:gd name="adj" fmla="val 10185"/>
            </a:avLst>
          </a:prstGeom>
          <a:solidFill>
            <a:srgbClr val="000000">
              <a:alpha val="0"/>
            </a:srgbClr>
          </a:solidFill>
          <a:ln w="25400">
            <a:solidFill>
              <a:srgbClr val="C68ED4">
                <a:alpha val="15686"/>
              </a:srgbClr>
            </a:solidFill>
          </a:ln>
        </p:spPr>
      </p:sp>
      <p:sp>
        <p:nvSpPr>
          <p:cNvPr name="AutoShape 9" id="9"/>
          <p:cNvSpPr/>
          <p:nvPr/>
        </p:nvSpPr>
        <p:spPr>
          <a:xfrm>
            <a:off x="3810000" y="1905000"/>
            <a:ext cx="0" cy="711200"/>
          </a:xfrm>
          <a:prstGeom prst="rect">
            <a:avLst/>
          </a:prstGeom>
          <a:solidFill>
            <a:srgbClr val="000000"/>
          </a:solidFill>
        </p:spPr>
      </p:sp>
      <p:sp>
        <p:nvSpPr>
          <p:cNvPr name="AutoShape 10" id="10"/>
          <p:cNvSpPr/>
          <p:nvPr/>
        </p:nvSpPr>
        <p:spPr>
          <a:xfrm>
            <a:off x="3810000" y="1701800"/>
            <a:ext cx="2743200" cy="4229100"/>
          </a:xfrm>
          <a:prstGeom prst="roundRect">
            <a:avLst>
              <a:gd name="adj" fmla="val 10185"/>
            </a:avLst>
          </a:prstGeom>
          <a:solidFill>
            <a:srgbClr val="000000">
              <a:alpha val="0"/>
            </a:srgbClr>
          </a:solidFill>
          <a:ln w="25400">
            <a:solidFill>
              <a:srgbClr val="FF65E2">
                <a:alpha val="35686"/>
              </a:srgbClr>
            </a:solidFill>
          </a:ln>
        </p:spPr>
      </p:sp>
      <p:sp>
        <p:nvSpPr>
          <p:cNvPr name="AutoShape 11" id="11"/>
          <p:cNvSpPr/>
          <p:nvPr/>
        </p:nvSpPr>
        <p:spPr>
          <a:xfrm>
            <a:off x="6870700" y="1905000"/>
            <a:ext cx="0" cy="711200"/>
          </a:xfrm>
          <a:prstGeom prst="rect">
            <a:avLst/>
          </a:prstGeom>
          <a:solidFill>
            <a:srgbClr val="000000"/>
          </a:solidFill>
        </p:spPr>
      </p:sp>
      <p:sp>
        <p:nvSpPr>
          <p:cNvPr name="AutoShape 12" id="12"/>
          <p:cNvSpPr/>
          <p:nvPr/>
        </p:nvSpPr>
        <p:spPr>
          <a:xfrm>
            <a:off x="6870700" y="1701800"/>
            <a:ext cx="2743200" cy="4229100"/>
          </a:xfrm>
          <a:prstGeom prst="roundRect">
            <a:avLst>
              <a:gd name="adj" fmla="val 10185"/>
            </a:avLst>
          </a:prstGeom>
          <a:solidFill>
            <a:srgbClr val="000000">
              <a:alpha val="0"/>
            </a:srgbClr>
          </a:solidFill>
          <a:ln w="25400">
            <a:solidFill>
              <a:srgbClr val="C68ED4">
                <a:alpha val="15686"/>
              </a:srgbClr>
            </a:solidFill>
          </a:ln>
        </p:spPr>
      </p:sp>
      <p:sp>
        <p:nvSpPr>
          <p:cNvPr name="TextBox 13" id="13"/>
          <p:cNvSpPr txBox="true"/>
          <p:nvPr/>
        </p:nvSpPr>
        <p:spPr>
          <a:xfrm>
            <a:off x="1092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01</a:t>
            </a:r>
            <a:endParaRPr lang="en-US" sz="1100"/>
          </a:p>
        </p:txBody>
      </p:sp>
      <p:sp>
        <p:nvSpPr>
          <p:cNvPr name="TextBox 14" id="14"/>
          <p:cNvSpPr txBox="true"/>
          <p:nvPr/>
        </p:nvSpPr>
        <p:spPr>
          <a:xfrm>
            <a:off x="41402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FFFFFF"/>
                </a:solidFill>
                <a:latin typeface="苹方-简"/>
              </a:rPr>
              <a:t>02</a:t>
            </a:r>
            <a:endParaRPr lang="en-US" sz="1100"/>
          </a:p>
        </p:txBody>
      </p:sp>
      <p:sp>
        <p:nvSpPr>
          <p:cNvPr name="TextBox 15" id="15"/>
          <p:cNvSpPr txBox="true"/>
          <p:nvPr/>
        </p:nvSpPr>
        <p:spPr>
          <a:xfrm>
            <a:off x="7200900" y="2032000"/>
            <a:ext cx="2082800" cy="6350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4200" b="true">
                <a:solidFill>
                  <a:srgbClr val="E05BB5"/>
                </a:solidFill>
                <a:latin typeface="苹方-简"/>
              </a:rPr>
              <a:t>03</a:t>
            </a:r>
            <a:endParaRPr lang="en-US" sz="1100"/>
          </a:p>
        </p:txBody>
      </p:sp>
      <p:sp>
        <p:nvSpPr>
          <p:cNvPr name="TextBox 16" id="16"/>
          <p:cNvSpPr txBox="true"/>
          <p:nvPr/>
        </p:nvSpPr>
        <p:spPr>
          <a:xfrm>
            <a:off x="762000" y="571500"/>
            <a:ext cx="8864600" cy="4191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2800" b="true">
                <a:solidFill>
                  <a:srgbClr val="000000"/>
                </a:solidFill>
                <a:latin typeface="苹方-简"/>
              </a:rPr>
              <a:t>Understanding the Doctype Declaration</a:t>
            </a:r>
            <a:endParaRPr lang="en-US" sz="1100"/>
          </a:p>
        </p:txBody>
      </p:sp>
      <p:sp>
        <p:nvSpPr>
          <p:cNvPr name="TextBox 17" id="17"/>
          <p:cNvSpPr txBox="true"/>
          <p:nvPr/>
        </p:nvSpPr>
        <p:spPr>
          <a:xfrm>
            <a:off x="1092200" y="3251200"/>
            <a:ext cx="20828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Purpose of Doctype</a:t>
            </a:r>
            <a:endParaRPr lang="en-US" sz="1100"/>
          </a:p>
        </p:txBody>
      </p:sp>
      <p:sp>
        <p:nvSpPr>
          <p:cNvPr name="TextBox 18" id="18"/>
          <p:cNvSpPr txBox="true"/>
          <p:nvPr/>
        </p:nvSpPr>
        <p:spPr>
          <a:xfrm>
            <a:off x="4140200" y="3251200"/>
            <a:ext cx="20828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FFFFFF"/>
                </a:solidFill>
                <a:latin typeface="苹方-简"/>
              </a:rPr>
              <a:t>Simplified Syntax</a:t>
            </a:r>
            <a:endParaRPr lang="en-US" sz="1100"/>
          </a:p>
        </p:txBody>
      </p:sp>
      <p:sp>
        <p:nvSpPr>
          <p:cNvPr name="TextBox 19" id="19"/>
          <p:cNvSpPr txBox="true"/>
          <p:nvPr/>
        </p:nvSpPr>
        <p:spPr>
          <a:xfrm>
            <a:off x="7200900" y="3251200"/>
            <a:ext cx="2082800" cy="266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800" b="true">
                <a:solidFill>
                  <a:srgbClr val="E05BB5"/>
                </a:solidFill>
                <a:latin typeface="苹方-简"/>
              </a:rPr>
              <a:t>Impact on Rendering</a:t>
            </a:r>
            <a:endParaRPr lang="en-US" sz="1100"/>
          </a:p>
        </p:txBody>
      </p:sp>
      <p:sp>
        <p:nvSpPr>
          <p:cNvPr name="TextBox 20" id="20"/>
          <p:cNvSpPr txBox="true"/>
          <p:nvPr/>
        </p:nvSpPr>
        <p:spPr>
          <a:xfrm>
            <a:off x="1092200" y="3683000"/>
            <a:ext cx="2082800" cy="17018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&lt;!DOCTYPE html&gt; declaration is essential for HTML5 documents as it informs the web browser to render the page in standards mode, ensuring consistent behavior across different browsers and devices.</a:t>
            </a:r>
            <a:endParaRPr lang="en-US" sz="1100"/>
          </a:p>
        </p:txBody>
      </p:sp>
      <p:sp>
        <p:nvSpPr>
          <p:cNvPr name="TextBox 21" id="21"/>
          <p:cNvSpPr txBox="true"/>
          <p:nvPr/>
        </p:nvSpPr>
        <p:spPr>
          <a:xfrm>
            <a:off x="4140200" y="36830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FFFFFF"/>
                </a:solidFill>
                <a:latin typeface="苹方-简"/>
              </a:rPr>
              <a:t>Unlike previous HTML versions that required complex and lengthy doctype declarations, HTML5 simplifies this to a single line, making it easier for developers to implement and understand the document structure.</a:t>
            </a:r>
            <a:endParaRPr lang="en-US" sz="1100"/>
          </a:p>
        </p:txBody>
      </p:sp>
      <p:sp>
        <p:nvSpPr>
          <p:cNvPr name="TextBox 22" id="22"/>
          <p:cNvSpPr txBox="true"/>
          <p:nvPr/>
        </p:nvSpPr>
        <p:spPr>
          <a:xfrm>
            <a:off x="7200900" y="3683000"/>
            <a:ext cx="2082800" cy="1917700"/>
          </a:xfrm>
          <a:prstGeom prst="rect">
            <a:avLst/>
          </a:prstGeom>
          <a:solidFill>
            <a:srgbClr val="000000">
              <a:alpha val="0"/>
            </a:srgbClr>
          </a:solidFill>
        </p:spPr>
        <p:txBody>
          <a:bodyPr anchor="t" rtlCol="false" rIns="0" lIns="0" tIns="0" bIns="0"/>
          <a:lstStyle/>
          <a:p>
            <a:pPr algn="l">
              <a:lnSpc>
                <a:spcPct val="100000"/>
              </a:lnSpc>
              <a:defRPr/>
            </a:pPr>
            <a:r>
              <a:rPr lang="en"/>
              <a:t/>
            </a:r>
            <a:r>
              <a:rPr lang="en-US" sz="1400" b="false">
                <a:solidFill>
                  <a:srgbClr val="E05BB5"/>
                </a:solidFill>
                <a:latin typeface="苹方-简"/>
              </a:rPr>
              <a:t>The presence of the doctype declaration affects how browsers interpret the HTML document, influencing layout, styling, and functionality, which is crucial for achieving the desired user experience on web pages.</a:t>
            </a:r>
            <a:endParaRPr lang="en-US" sz="1100"/>
          </a:p>
        </p:txBody>
      </p:sp>
      <p:pic>
        <p:nvPicPr>
          <p:cNvPr name="Picture 23" id="23"/>
          <p:cNvPicPr>
            <a:picLocks noChangeAspect="true"/>
          </p:cNvPicPr>
          <p:nvPr/>
        </p:nvPicPr>
        <p:blipFill>
          <a:blip r:embed="rId5"/>
          <a:srcRect l="1000" r="1000"/>
          <a:stretch>
            <a:fillRect/>
          </a:stretch>
        </p:blipFill>
        <p:spPr>
          <a:xfrm>
            <a:off x="457200" y="5232400"/>
            <a:ext cx="2209800" cy="381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