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0388600" cy="58547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ing" id="{A6D05287-ABE2-40CF-AA51-F0D6D34175E0}">
          <p14:sldIdLst>
            <p14:sldId id="256"/>
          </p14:sldIdLst>
        </p14:section>
        <p14:section name="Starting" id="{C98A0BB9-CD7B-4FBD-882B-9A4A4AA907F9}">
          <p14:sldIdLst>
            <p14:sldId id="257"/>
          </p14:sldIdLst>
        </p14:section>
        <p14:section name="Understanding Text-Level Semantics" id="{B5A6AA48-5D85-4821-A19D-C864C2B1585C}">
          <p14:sldIdLst>
            <p14:sldId id="258"/>
            <p14:sldId id="259"/>
            <p14:sldId id="260"/>
            <p14:sldId id="261"/>
            <p14:sldId id="262"/>
          </p14:sldIdLst>
        </p14:section>
        <p14:section name="Embedding Multimedia in HTML5" id="{6ED91DE4-37E8-4F19-9063-432FA78FB027}">
          <p14:sldIdLst>
            <p14:sldId id="263"/>
            <p14:sldId id="264"/>
            <p14:sldId id="265"/>
            <p14:sldId id="266"/>
            <p14:sldId id="267"/>
          </p14:sldIdLst>
        </p14:section>
        <p14:section name="Utilizing the Canvas Element for Graphics" id="{05F8DB4F-CEEA-445E-86B9-20153C56E3C5}">
          <p14:sldIdLst>
            <p14:sldId id="268"/>
            <p14:sldId id="269"/>
            <p14:sldId id="270"/>
            <p14:sldId id="271"/>
            <p14:sldId id="272"/>
          </p14:sldIdLst>
        </p14:section>
        <p14:section name="Exploring SVG for Scalable Graphics" id="{5F6AB37C-FCB5-414A-B481-96AECFF24CFD}">
          <p14:sldIdLst>
            <p14:sldId id="273"/>
            <p14:sldId id="274"/>
            <p14:sldId id="275"/>
            <p14:sldId id="276"/>
            <p14:sldId id="277"/>
          </p14:sldIdLst>
        </p14:section>
        <p14:section name="Summary and Best Practices" id="{7C1CFC2B-74C1-44B6-AA94-371C1BAC8589}">
          <p14:sldIdLst>
            <p14:sldId id="278"/>
            <p14:sldId id="279"/>
            <p14:sldId id="280"/>
            <p14:sldId id="281"/>
            <p14:sldId id="282"/>
          </p14:sldIdLst>
        </p14:section>
        <p14:section name="Ending" id="{59166429-CD72-4581-8CC9-A09DE5AA5464}">
          <p14:sldIdLst>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8.png" Type="http://schemas.openxmlformats.org/officeDocument/2006/relationships/image"/><Relationship Id="rId4" Target="../media/image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2.png" Type="http://schemas.openxmlformats.org/officeDocument/2006/relationships/image"/><Relationship Id="rId4" Target="../media/image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9.png" Type="http://schemas.openxmlformats.org/officeDocument/2006/relationships/image"/><Relationship Id="rId4"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8.png" Type="http://schemas.openxmlformats.org/officeDocument/2006/relationships/image"/><Relationship Id="rId4" Target="../media/image2.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 Id="rId6" Target="../media/image2.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png" Type="http://schemas.openxmlformats.org/officeDocument/2006/relationships/image"/><Relationship Id="rId4" Target="../media/image2.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3.pn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 Id="rId6" Target="../media/image2.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0.png" Type="http://schemas.openxmlformats.org/officeDocument/2006/relationships/image"/><Relationship Id="rId4"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74700" y="4686300"/>
            <a:ext cx="8851900" cy="2667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AutoShape 6" id="6"/>
          <p:cNvSpPr/>
          <p:nvPr/>
        </p:nvSpPr>
        <p:spPr>
          <a:xfrm>
            <a:off x="3632200" y="762000"/>
            <a:ext cx="3111500" cy="0"/>
          </a:xfrm>
          <a:prstGeom prst="rect">
            <a:avLst/>
          </a:prstGeom>
          <a:solidFill>
            <a:srgbClr val="000000"/>
          </a:solidFill>
        </p:spPr>
      </p:sp>
      <p:sp>
        <p:nvSpPr>
          <p:cNvPr name="AutoShape 7" id="7"/>
          <p:cNvSpPr/>
          <p:nvPr/>
        </p:nvSpPr>
        <p:spPr>
          <a:xfrm>
            <a:off x="774700" y="1143000"/>
            <a:ext cx="8851900" cy="3810000"/>
          </a:xfrm>
          <a:prstGeom prst="rect">
            <a:avLst/>
          </a:prstGeom>
          <a:solidFill>
            <a:srgbClr val="3FB447">
              <a:alpha val="0"/>
            </a:srgbClr>
          </a:solidFill>
        </p:spPr>
      </p:sp>
      <p:sp>
        <p:nvSpPr>
          <p:cNvPr name="TextBox 8" id="8"/>
          <p:cNvSpPr txBox="true"/>
          <p:nvPr/>
        </p:nvSpPr>
        <p:spPr>
          <a:xfrm>
            <a:off x="774700" y="2921000"/>
            <a:ext cx="8851900" cy="14605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800" b="true">
                <a:solidFill>
                  <a:srgbClr val="000000"/>
                </a:solidFill>
                <a:latin typeface="苹方-简"/>
              </a:rPr>
              <a:t>Day 2: Text Elements, Media Embedding, and Graphics</a:t>
            </a:r>
            <a:endParaRPr lang="en-US" sz="1100"/>
          </a:p>
        </p:txBody>
      </p:sp>
      <p:sp>
        <p:nvSpPr>
          <p:cNvPr name="TextBox 9" id="9"/>
          <p:cNvSpPr txBox="true"/>
          <p:nvPr/>
        </p:nvSpPr>
        <p:spPr>
          <a:xfrm>
            <a:off x="774700" y="4686300"/>
            <a:ext cx="88519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false">
                <a:solidFill>
                  <a:srgbClr val="000000"/>
                </a:solidFill>
                <a:latin typeface="苹方-简"/>
              </a:rPr>
              <a:t>Presenter: AI Development Team</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4000" r="14000"/>
          <a:stretch>
            <a:fillRect/>
          </a:stretch>
        </p:blipFill>
        <p:spPr>
          <a:xfrm>
            <a:off x="0" y="0"/>
            <a:ext cx="10388600" cy="7988300"/>
          </a:xfrm>
          <a:prstGeom prst="rect">
            <a:avLst/>
          </a:prstGeom>
        </p:spPr>
      </p:pic>
      <p:sp>
        <p:nvSpPr>
          <p:cNvPr name="AutoShape 3" id="3"/>
          <p:cNvSpPr/>
          <p:nvPr/>
        </p:nvSpPr>
        <p:spPr>
          <a:xfrm>
            <a:off x="0" y="0"/>
            <a:ext cx="10388600" cy="7988300"/>
          </a:xfrm>
          <a:prstGeom prst="rect">
            <a:avLst/>
          </a:prstGeom>
          <a:solidFill>
            <a:srgbClr val="FFFFFF"/>
          </a:solidFill>
        </p:spPr>
      </p:sp>
      <p:pic>
        <p:nvPicPr>
          <p:cNvPr name="Picture 4" id="4"/>
          <p:cNvPicPr>
            <a:picLocks noChangeAspect="true"/>
          </p:cNvPicPr>
          <p:nvPr/>
        </p:nvPicPr>
        <p:blipFill>
          <a:blip r:embed="rId3"/>
          <a:srcRect l="19000" r="19000"/>
          <a:stretch>
            <a:fillRect/>
          </a:stretch>
        </p:blipFill>
        <p:spPr>
          <a:xfrm>
            <a:off x="0" y="0"/>
            <a:ext cx="3454400" cy="7988300"/>
          </a:xfrm>
          <a:prstGeom prst="rect">
            <a:avLst/>
          </a:prstGeom>
        </p:spPr>
      </p:pic>
      <p:sp>
        <p:nvSpPr>
          <p:cNvPr name="AutoShape 5" id="5"/>
          <p:cNvSpPr/>
          <p:nvPr/>
        </p:nvSpPr>
        <p:spPr>
          <a:xfrm>
            <a:off x="4064000" y="19050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6576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5422900"/>
            <a:ext cx="5829300" cy="1790700"/>
          </a:xfrm>
          <a:prstGeom prst="roundRect">
            <a:avLst>
              <a:gd name="adj" fmla="val 11347"/>
            </a:avLst>
          </a:prstGeom>
          <a:solidFill>
            <a:srgbClr val="FBEFF0"/>
          </a:solidFill>
          <a:ln w="12700">
            <a:solidFill>
              <a:srgbClr val="FCDBE0"/>
            </a:solidFill>
          </a:ln>
        </p:spPr>
      </p:sp>
      <p:sp>
        <p:nvSpPr>
          <p:cNvPr name="AutoShape 8" id="8"/>
          <p:cNvSpPr/>
          <p:nvPr/>
        </p:nvSpPr>
        <p:spPr>
          <a:xfrm>
            <a:off x="0" y="0"/>
            <a:ext cx="3454400" cy="7988300"/>
          </a:xfrm>
          <a:prstGeom prst="rect">
            <a:avLst/>
          </a:prstGeom>
          <a:solidFill>
            <a:srgbClr val="000000">
              <a:alpha val="0"/>
            </a:srgbClr>
          </a:solidFill>
        </p:spPr>
      </p:sp>
      <p:sp>
        <p:nvSpPr>
          <p:cNvPr name="AutoShape 9" id="9"/>
          <p:cNvSpPr/>
          <p:nvPr/>
        </p:nvSpPr>
        <p:spPr>
          <a:xfrm>
            <a:off x="4064000" y="2057400"/>
            <a:ext cx="0" cy="1219200"/>
          </a:xfrm>
          <a:prstGeom prst="rect">
            <a:avLst/>
          </a:prstGeom>
          <a:solidFill>
            <a:srgbClr val="FFFFFF"/>
          </a:solidFill>
        </p:spPr>
      </p:sp>
      <p:sp>
        <p:nvSpPr>
          <p:cNvPr name="AutoShape 10" id="10"/>
          <p:cNvSpPr/>
          <p:nvPr/>
        </p:nvSpPr>
        <p:spPr>
          <a:xfrm>
            <a:off x="4064000" y="3810000"/>
            <a:ext cx="0" cy="1219200"/>
          </a:xfrm>
          <a:prstGeom prst="rect">
            <a:avLst/>
          </a:prstGeom>
          <a:solidFill>
            <a:srgbClr val="FFFFFF"/>
          </a:solidFill>
        </p:spPr>
      </p:sp>
      <p:sp>
        <p:nvSpPr>
          <p:cNvPr name="AutoShape 11" id="11"/>
          <p:cNvSpPr/>
          <p:nvPr/>
        </p:nvSpPr>
        <p:spPr>
          <a:xfrm>
            <a:off x="4064000" y="5600700"/>
            <a:ext cx="0" cy="14097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The &lt;video&gt; Element: Integrating Video Content</a:t>
            </a:r>
            <a:endParaRPr lang="en-US" sz="1100"/>
          </a:p>
        </p:txBody>
      </p:sp>
      <p:sp>
        <p:nvSpPr>
          <p:cNvPr name="TextBox 14" id="14"/>
          <p:cNvSpPr txBox="true"/>
          <p:nvPr/>
        </p:nvSpPr>
        <p:spPr>
          <a:xfrm>
            <a:off x="4279900" y="21209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Embedding Video in HTML5</a:t>
            </a:r>
            <a:endParaRPr lang="en-US" sz="1100"/>
          </a:p>
        </p:txBody>
      </p:sp>
      <p:sp>
        <p:nvSpPr>
          <p:cNvPr name="TextBox 15" id="15"/>
          <p:cNvSpPr txBox="true"/>
          <p:nvPr/>
        </p:nvSpPr>
        <p:spPr>
          <a:xfrm>
            <a:off x="4279900" y="38735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Essential Attributes for Control</a:t>
            </a:r>
            <a:endParaRPr lang="en-US" sz="1100"/>
          </a:p>
        </p:txBody>
      </p:sp>
      <p:sp>
        <p:nvSpPr>
          <p:cNvPr name="TextBox 16" id="16"/>
          <p:cNvSpPr txBox="true"/>
          <p:nvPr/>
        </p:nvSpPr>
        <p:spPr>
          <a:xfrm>
            <a:off x="4279900" y="5638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Browser Compatibility and Formats</a:t>
            </a:r>
            <a:endParaRPr lang="en-US" sz="1100"/>
          </a:p>
        </p:txBody>
      </p:sp>
      <p:sp>
        <p:nvSpPr>
          <p:cNvPr name="TextBox 17" id="17"/>
          <p:cNvSpPr txBox="true"/>
          <p:nvPr/>
        </p:nvSpPr>
        <p:spPr>
          <a:xfrm>
            <a:off x="4279900" y="24892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&lt;video&gt; element allows for seamless integration of video content directly into web pages, providing a standardized way to display videos across different browsers without the need for external plugins.</a:t>
            </a:r>
            <a:endParaRPr lang="en-US" sz="1100"/>
          </a:p>
        </p:txBody>
      </p:sp>
      <p:sp>
        <p:nvSpPr>
          <p:cNvPr name="TextBox 18" id="18"/>
          <p:cNvSpPr txBox="true"/>
          <p:nvPr/>
        </p:nvSpPr>
        <p:spPr>
          <a:xfrm>
            <a:off x="4279900" y="42545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Key attributes such as controls, autoplay, muted, and loop enhance user experience by allowing users to control playback, while the poster attribute provides a preview image before the video starts, improving engagement.</a:t>
            </a:r>
            <a:endParaRPr lang="en-US" sz="1100"/>
          </a:p>
        </p:txBody>
      </p:sp>
      <p:sp>
        <p:nvSpPr>
          <p:cNvPr name="TextBox 19" id="19"/>
          <p:cNvSpPr txBox="true"/>
          <p:nvPr/>
        </p:nvSpPr>
        <p:spPr>
          <a:xfrm>
            <a:off x="4279900" y="60071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To ensure broad compatibility, it is important to provide multiple video formats (e.g., MP4, WebM, Ogg) within the &lt;source&gt; tags, as different browsers may support different formats, ensuring that all users can access the video content.</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000" r="9000"/>
          <a:stretch>
            <a:fillRect/>
          </a:stretch>
        </p:blipFill>
        <p:spPr>
          <a:xfrm>
            <a:off x="0" y="0"/>
            <a:ext cx="10388600" cy="6972300"/>
          </a:xfrm>
          <a:prstGeom prst="rect">
            <a:avLst/>
          </a:prstGeom>
        </p:spPr>
      </p:pic>
      <p:sp>
        <p:nvSpPr>
          <p:cNvPr name="AutoShape 3" id="3"/>
          <p:cNvSpPr/>
          <p:nvPr/>
        </p:nvSpPr>
        <p:spPr>
          <a:xfrm>
            <a:off x="0" y="0"/>
            <a:ext cx="10388600" cy="6972300"/>
          </a:xfrm>
          <a:prstGeom prst="rect">
            <a:avLst/>
          </a:prstGeom>
          <a:solidFill>
            <a:srgbClr val="000000">
              <a:alpha val="0"/>
            </a:srgbClr>
          </a:solidFill>
        </p:spPr>
      </p:sp>
      <p:pic>
        <p:nvPicPr>
          <p:cNvPr name="Picture 4" id="4"/>
          <p:cNvPicPr>
            <a:picLocks noChangeAspect="true"/>
          </p:cNvPicPr>
          <p:nvPr/>
        </p:nvPicPr>
        <p:blipFill>
          <a:blip r:embed="rId3"/>
          <a:srcRect l="13000" r="13000"/>
          <a:stretch>
            <a:fillRect/>
          </a:stretch>
        </p:blipFill>
        <p:spPr>
          <a:xfrm>
            <a:off x="762000" y="1701800"/>
            <a:ext cx="2743200" cy="4495800"/>
          </a:xfrm>
          <a:prstGeom prst="roundRect">
            <a:avLst>
              <a:gd name="adj" fmla="val 10185"/>
            </a:avLst>
          </a:prstGeom>
        </p:spPr>
      </p:pic>
      <p:pic>
        <p:nvPicPr>
          <p:cNvPr name="Picture 5" id="5"/>
          <p:cNvPicPr>
            <a:picLocks noChangeAspect="true"/>
          </p:cNvPicPr>
          <p:nvPr/>
        </p:nvPicPr>
        <p:blipFill>
          <a:blip r:embed="rId4"/>
          <a:srcRect l="13000" r="13000"/>
          <a:stretch>
            <a:fillRect/>
          </a:stretch>
        </p:blipFill>
        <p:spPr>
          <a:xfrm>
            <a:off x="3810000" y="1701800"/>
            <a:ext cx="2743200" cy="4495800"/>
          </a:xfrm>
          <a:prstGeom prst="roundRect">
            <a:avLst>
              <a:gd name="adj" fmla="val 10185"/>
            </a:avLst>
          </a:prstGeom>
        </p:spPr>
      </p:pic>
      <p:pic>
        <p:nvPicPr>
          <p:cNvPr name="Picture 6" id="6"/>
          <p:cNvPicPr>
            <a:picLocks noChangeAspect="true"/>
          </p:cNvPicPr>
          <p:nvPr/>
        </p:nvPicPr>
        <p:blipFill>
          <a:blip r:embed="rId3"/>
          <a:srcRect l="13000" r="13000"/>
          <a:stretch>
            <a:fillRect/>
          </a:stretch>
        </p:blipFill>
        <p:spPr>
          <a:xfrm>
            <a:off x="6870700" y="1701800"/>
            <a:ext cx="2743200" cy="44958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4958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4958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4958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The &lt;audio&gt; Element: Adding Sound Files</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Purpose of the &lt;audio&gt; Element</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Key Attributes for Customization</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Browser Support and Formats</a:t>
            </a:r>
            <a:endParaRPr lang="en-US" sz="1100"/>
          </a:p>
        </p:txBody>
      </p:sp>
      <p:sp>
        <p:nvSpPr>
          <p:cNvPr name="TextBox 20" id="20"/>
          <p:cNvSpPr txBox="true"/>
          <p:nvPr/>
        </p:nvSpPr>
        <p:spPr>
          <a:xfrm>
            <a:off x="10922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&lt;audio&gt; element is designed to embed sound files directly into web pages, allowing for seamless audio playback without the need for external plugins, enhancing user engagement and interactivity.</a:t>
            </a:r>
            <a:endParaRPr lang="en-US" sz="1100"/>
          </a:p>
        </p:txBody>
      </p:sp>
      <p:sp>
        <p:nvSpPr>
          <p:cNvPr name="TextBox 21" id="21"/>
          <p:cNvSpPr txBox="true"/>
          <p:nvPr/>
        </p:nvSpPr>
        <p:spPr>
          <a:xfrm>
            <a:off x="4140200" y="3962400"/>
            <a:ext cx="20828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Important attributes such as controls, autoplay, and loop provide users with playback options, enabling them to play, pause, and repeat audio tracks easily, thus improving the overall user experience.</a:t>
            </a:r>
            <a:endParaRPr lang="en-US" sz="1100"/>
          </a:p>
        </p:txBody>
      </p:sp>
      <p:sp>
        <p:nvSpPr>
          <p:cNvPr name="TextBox 22" id="22"/>
          <p:cNvSpPr txBox="true"/>
          <p:nvPr/>
        </p:nvSpPr>
        <p:spPr>
          <a:xfrm>
            <a:off x="72009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To ensure compatibility across different browsers, it is essential to include multiple audio formats (e.g., MP3, Ogg, WAV) within the &lt;source&gt; tags, as this allows the audio to be played on various devices and platforms without issues.</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000" r="3000"/>
          <a:stretch>
            <a:fillRect/>
          </a:stretch>
        </p:blipFill>
        <p:spPr>
          <a:xfrm>
            <a:off x="0" y="0"/>
            <a:ext cx="10388600" cy="6197600"/>
          </a:xfrm>
          <a:prstGeom prst="rect">
            <a:avLst/>
          </a:prstGeom>
        </p:spPr>
      </p:pic>
      <p:sp>
        <p:nvSpPr>
          <p:cNvPr name="AutoShape 3" id="3"/>
          <p:cNvSpPr/>
          <p:nvPr/>
        </p:nvSpPr>
        <p:spPr>
          <a:xfrm>
            <a:off x="0" y="0"/>
            <a:ext cx="10388600" cy="6197600"/>
          </a:xfrm>
          <a:prstGeom prst="rect">
            <a:avLst/>
          </a:prstGeom>
          <a:solidFill>
            <a:srgbClr val="000000">
              <a:alpha val="0"/>
            </a:srgbClr>
          </a:solidFill>
        </p:spPr>
      </p:sp>
      <p:sp>
        <p:nvSpPr>
          <p:cNvPr name="AutoShape 4" id="4"/>
          <p:cNvSpPr/>
          <p:nvPr/>
        </p:nvSpPr>
        <p:spPr>
          <a:xfrm>
            <a:off x="762000" y="1358900"/>
            <a:ext cx="2743200" cy="4064000"/>
          </a:xfrm>
          <a:prstGeom prst="roundRect">
            <a:avLst>
              <a:gd name="adj" fmla="val 3703"/>
            </a:avLst>
          </a:prstGeom>
          <a:solidFill>
            <a:srgbClr val="000000">
              <a:alpha val="0"/>
            </a:srgbClr>
          </a:solidFill>
        </p:spPr>
      </p:sp>
      <p:sp>
        <p:nvSpPr>
          <p:cNvPr name="AutoShape 5" id="5"/>
          <p:cNvSpPr/>
          <p:nvPr/>
        </p:nvSpPr>
        <p:spPr>
          <a:xfrm>
            <a:off x="3810000" y="1358900"/>
            <a:ext cx="2743200" cy="4064000"/>
          </a:xfrm>
          <a:prstGeom prst="roundRect">
            <a:avLst>
              <a:gd name="adj" fmla="val 3703"/>
            </a:avLst>
          </a:prstGeom>
          <a:solidFill>
            <a:srgbClr val="000000">
              <a:alpha val="0"/>
            </a:srgbClr>
          </a:solidFill>
        </p:spPr>
      </p:sp>
      <p:sp>
        <p:nvSpPr>
          <p:cNvPr name="AutoShape 6" id="6"/>
          <p:cNvSpPr/>
          <p:nvPr/>
        </p:nvSpPr>
        <p:spPr>
          <a:xfrm>
            <a:off x="6870700" y="1358900"/>
            <a:ext cx="2743200" cy="4064000"/>
          </a:xfrm>
          <a:prstGeom prst="roundRect">
            <a:avLst>
              <a:gd name="adj" fmla="val 3703"/>
            </a:avLst>
          </a:prstGeom>
          <a:solidFill>
            <a:srgbClr val="000000">
              <a:alpha val="0"/>
            </a:srgbClr>
          </a:solidFill>
        </p:spPr>
      </p:sp>
      <p:sp>
        <p:nvSpPr>
          <p:cNvPr name="AutoShape 7" id="7"/>
          <p:cNvSpPr/>
          <p:nvPr/>
        </p:nvSpPr>
        <p:spPr>
          <a:xfrm>
            <a:off x="762000" y="5562600"/>
            <a:ext cx="2743200" cy="0"/>
          </a:xfrm>
          <a:prstGeom prst="rect">
            <a:avLst/>
          </a:prstGeom>
          <a:solidFill>
            <a:srgbClr val="000000"/>
          </a:solidFill>
        </p:spPr>
      </p:sp>
      <p:sp>
        <p:nvSpPr>
          <p:cNvPr name="AutoShape 8" id="8"/>
          <p:cNvSpPr/>
          <p:nvPr/>
        </p:nvSpPr>
        <p:spPr>
          <a:xfrm>
            <a:off x="3810000" y="5562600"/>
            <a:ext cx="2743200" cy="0"/>
          </a:xfrm>
          <a:prstGeom prst="rect">
            <a:avLst/>
          </a:prstGeom>
          <a:solidFill>
            <a:srgbClr val="000000"/>
          </a:solidFill>
        </p:spPr>
      </p:sp>
      <p:sp>
        <p:nvSpPr>
          <p:cNvPr name="AutoShape 9" id="9"/>
          <p:cNvSpPr/>
          <p:nvPr/>
        </p:nvSpPr>
        <p:spPr>
          <a:xfrm>
            <a:off x="6870700" y="5562600"/>
            <a:ext cx="2743200" cy="0"/>
          </a:xfrm>
          <a:prstGeom prst="rect">
            <a:avLst/>
          </a:prstGeom>
          <a:solidFill>
            <a:srgbClr val="000000"/>
          </a:solidFill>
        </p:spPr>
      </p:sp>
      <p:pic>
        <p:nvPicPr>
          <p:cNvPr name="Picture 10" id="10"/>
          <p:cNvPicPr>
            <a:picLocks noChangeAspect="true"/>
          </p:cNvPicPr>
          <p:nvPr/>
        </p:nvPicPr>
        <p:blipFill>
          <a:blip r:embed="rId3"/>
          <a:srcRect t="32000" b="32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12000" b="12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1000" b="1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Attributes for Multimedia Elements</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Video Element Attributes</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Audio Element Attributes</a:t>
            </a:r>
            <a:endParaRPr lang="en-US" sz="1100"/>
          </a:p>
        </p:txBody>
      </p:sp>
      <p:sp>
        <p:nvSpPr>
          <p:cNvPr name="TextBox 16" id="16"/>
          <p:cNvSpPr txBox="true"/>
          <p:nvPr/>
        </p:nvSpPr>
        <p:spPr>
          <a:xfrm>
            <a:off x="68707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Accessibility Considerations</a:t>
            </a:r>
            <a:endParaRPr lang="en-US" sz="1100"/>
          </a:p>
        </p:txBody>
      </p:sp>
      <p:sp>
        <p:nvSpPr>
          <p:cNvPr name="TextBox 17" id="17"/>
          <p:cNvSpPr txBox="true"/>
          <p:nvPr/>
        </p:nvSpPr>
        <p:spPr>
          <a:xfrm>
            <a:off x="762000" y="3517900"/>
            <a:ext cx="27432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&lt;video&gt; element includes attributes such as controls, which provides a user interface for playback, autoplay to start the video automatically, muted to play without sound, loop to repeat the video, and poster to display an image before the video plays, enhancing user experience and engagement.</a:t>
            </a:r>
            <a:endParaRPr lang="en-US" sz="1100"/>
          </a:p>
        </p:txBody>
      </p:sp>
      <p:sp>
        <p:nvSpPr>
          <p:cNvPr name="TextBox 18" id="18"/>
          <p:cNvSpPr txBox="true"/>
          <p:nvPr/>
        </p:nvSpPr>
        <p:spPr>
          <a:xfrm>
            <a:off x="3810000" y="35179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&lt;audio&gt; element features attributes like controls for playback options, autoplay to begin playback immediately, and loop to repeat the audio track, allowing developers to customize audio playback and improve accessibility for users with different needs.</a:t>
            </a:r>
            <a:endParaRPr lang="en-US" sz="1100"/>
          </a:p>
        </p:txBody>
      </p:sp>
      <p:sp>
        <p:nvSpPr>
          <p:cNvPr name="TextBox 19" id="19"/>
          <p:cNvSpPr txBox="true"/>
          <p:nvPr/>
        </p:nvSpPr>
        <p:spPr>
          <a:xfrm>
            <a:off x="6870700" y="35179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When using multimedia attributes, it is essential to ensure that all elements are accessible; providing alternative text for audio and video content, as well as ensuring that controls are keyboard-navigable, helps create an inclusive experience for users with disabilities.</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Utilizing the Canvas Element for Graphics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3</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0" r="10000"/>
          <a:stretch>
            <a:fillRect/>
          </a:stretch>
        </p:blipFill>
        <p:spPr>
          <a:xfrm>
            <a:off x="0" y="0"/>
            <a:ext cx="10388600" cy="7188200"/>
          </a:xfrm>
          <a:prstGeom prst="rect">
            <a:avLst/>
          </a:prstGeom>
        </p:spPr>
      </p:pic>
      <p:sp>
        <p:nvSpPr>
          <p:cNvPr name="AutoShape 3" id="3"/>
          <p:cNvSpPr/>
          <p:nvPr/>
        </p:nvSpPr>
        <p:spPr>
          <a:xfrm>
            <a:off x="0" y="0"/>
            <a:ext cx="10388600" cy="7188200"/>
          </a:xfrm>
          <a:prstGeom prst="rect">
            <a:avLst/>
          </a:prstGeom>
          <a:solidFill>
            <a:srgbClr val="000000">
              <a:alpha val="0"/>
            </a:srgbClr>
          </a:solidFill>
        </p:spPr>
      </p:sp>
      <p:pic>
        <p:nvPicPr>
          <p:cNvPr name="Picture 4" id="4"/>
          <p:cNvPicPr>
            <a:picLocks noChangeAspect="true"/>
          </p:cNvPicPr>
          <p:nvPr/>
        </p:nvPicPr>
        <p:blipFill>
          <a:blip r:embed="rId3"/>
          <a:srcRect l="14000" r="14000"/>
          <a:stretch>
            <a:fillRect/>
          </a:stretch>
        </p:blipFill>
        <p:spPr>
          <a:xfrm>
            <a:off x="762000" y="1701800"/>
            <a:ext cx="2743200" cy="4711700"/>
          </a:xfrm>
          <a:prstGeom prst="roundRect">
            <a:avLst>
              <a:gd name="adj" fmla="val 10185"/>
            </a:avLst>
          </a:prstGeom>
        </p:spPr>
      </p:pic>
      <p:pic>
        <p:nvPicPr>
          <p:cNvPr name="Picture 5" id="5"/>
          <p:cNvPicPr>
            <a:picLocks noChangeAspect="true"/>
          </p:cNvPicPr>
          <p:nvPr/>
        </p:nvPicPr>
        <p:blipFill>
          <a:blip r:embed="rId4"/>
          <a:srcRect l="14000" r="14000"/>
          <a:stretch>
            <a:fillRect/>
          </a:stretch>
        </p:blipFill>
        <p:spPr>
          <a:xfrm>
            <a:off x="3810000" y="1701800"/>
            <a:ext cx="2743200" cy="4711700"/>
          </a:xfrm>
          <a:prstGeom prst="roundRect">
            <a:avLst>
              <a:gd name="adj" fmla="val 10185"/>
            </a:avLst>
          </a:prstGeom>
        </p:spPr>
      </p:pic>
      <p:pic>
        <p:nvPicPr>
          <p:cNvPr name="Picture 6" id="6"/>
          <p:cNvPicPr>
            <a:picLocks noChangeAspect="true"/>
          </p:cNvPicPr>
          <p:nvPr/>
        </p:nvPicPr>
        <p:blipFill>
          <a:blip r:embed="rId3"/>
          <a:srcRect l="14000" r="14000"/>
          <a:stretch>
            <a:fillRect/>
          </a:stretch>
        </p:blipFill>
        <p:spPr>
          <a:xfrm>
            <a:off x="6870700" y="1701800"/>
            <a:ext cx="2743200" cy="47117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7117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Introduction to the &lt;canvas&gt; Element</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Definition and Purpose</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JavaScript Dependency</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Use Cases and Applications</a:t>
            </a:r>
            <a:endParaRPr lang="en-US" sz="1100"/>
          </a:p>
        </p:txBody>
      </p:sp>
      <p:sp>
        <p:nvSpPr>
          <p:cNvPr name="TextBox 20" id="20"/>
          <p:cNvSpPr txBox="true"/>
          <p:nvPr/>
        </p:nvSpPr>
        <p:spPr>
          <a:xfrm>
            <a:off x="10922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&lt;canvas&gt; element is a versatile HTML5 feature that allows for dynamic, scriptable rendering of 2D shapes, images, and text, making it essential for creating graphics and animations directly within web pages.</a:t>
            </a:r>
            <a:endParaRPr lang="en-US" sz="1100"/>
          </a:p>
        </p:txBody>
      </p:sp>
      <p:sp>
        <p:nvSpPr>
          <p:cNvPr name="TextBox 21" id="21"/>
          <p:cNvSpPr txBox="true"/>
          <p:nvPr/>
        </p:nvSpPr>
        <p:spPr>
          <a:xfrm>
            <a:off x="4140200" y="3962400"/>
            <a:ext cx="2082800" cy="212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Unlike static image formats, the &lt;canvas&gt; element requires JavaScript for drawing and manipulating graphics, enabling developers to create interactive visual content that can respond to user inputs and events in real-time.</a:t>
            </a:r>
            <a:endParaRPr lang="en-US" sz="1100"/>
          </a:p>
        </p:txBody>
      </p:sp>
      <p:sp>
        <p:nvSpPr>
          <p:cNvPr name="TextBox 22" id="22"/>
          <p:cNvSpPr txBox="true"/>
          <p:nvPr/>
        </p:nvSpPr>
        <p:spPr>
          <a:xfrm>
            <a:off x="72009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Common applications of the &lt;canvas&gt; element include game development, data visualization, and image editing tools, showcasing its flexibility and power in enhancing user engagement through rich graphical interfaces.</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3000" r="13000"/>
          <a:stretch>
            <a:fillRect/>
          </a:stretch>
        </p:blipFill>
        <p:spPr>
          <a:xfrm>
            <a:off x="0" y="0"/>
            <a:ext cx="10388600" cy="7734300"/>
          </a:xfrm>
          <a:prstGeom prst="rect">
            <a:avLst/>
          </a:prstGeom>
        </p:spPr>
      </p:pic>
      <p:sp>
        <p:nvSpPr>
          <p:cNvPr name="AutoShape 3" id="3"/>
          <p:cNvSpPr/>
          <p:nvPr/>
        </p:nvSpPr>
        <p:spPr>
          <a:xfrm>
            <a:off x="0" y="0"/>
            <a:ext cx="10388600" cy="7734300"/>
          </a:xfrm>
          <a:prstGeom prst="rect">
            <a:avLst/>
          </a:prstGeom>
          <a:solidFill>
            <a:srgbClr val="FFFFFF"/>
          </a:solidFill>
        </p:spPr>
      </p:sp>
      <p:pic>
        <p:nvPicPr>
          <p:cNvPr name="Picture 4" id="4"/>
          <p:cNvPicPr>
            <a:picLocks noChangeAspect="true"/>
          </p:cNvPicPr>
          <p:nvPr/>
        </p:nvPicPr>
        <p:blipFill>
          <a:blip r:embed="rId3"/>
          <a:srcRect l="21000" r="21000"/>
          <a:stretch>
            <a:fillRect/>
          </a:stretch>
        </p:blipFill>
        <p:spPr>
          <a:xfrm>
            <a:off x="0" y="0"/>
            <a:ext cx="3454400" cy="7734300"/>
          </a:xfrm>
          <a:prstGeom prst="rect">
            <a:avLst/>
          </a:prstGeom>
        </p:spPr>
      </p:pic>
      <p:sp>
        <p:nvSpPr>
          <p:cNvPr name="AutoShape 5" id="5"/>
          <p:cNvSpPr/>
          <p:nvPr/>
        </p:nvSpPr>
        <p:spPr>
          <a:xfrm>
            <a:off x="4064000" y="19050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6576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54229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734300"/>
          </a:xfrm>
          <a:prstGeom prst="rect">
            <a:avLst/>
          </a:prstGeom>
          <a:solidFill>
            <a:srgbClr val="000000">
              <a:alpha val="0"/>
            </a:srgbClr>
          </a:solidFill>
        </p:spPr>
      </p:sp>
      <p:sp>
        <p:nvSpPr>
          <p:cNvPr name="AutoShape 9" id="9"/>
          <p:cNvSpPr/>
          <p:nvPr/>
        </p:nvSpPr>
        <p:spPr>
          <a:xfrm>
            <a:off x="4064000" y="2057400"/>
            <a:ext cx="0" cy="1219200"/>
          </a:xfrm>
          <a:prstGeom prst="rect">
            <a:avLst/>
          </a:prstGeom>
          <a:solidFill>
            <a:srgbClr val="FFFFFF"/>
          </a:solidFill>
        </p:spPr>
      </p:sp>
      <p:sp>
        <p:nvSpPr>
          <p:cNvPr name="AutoShape 10" id="10"/>
          <p:cNvSpPr/>
          <p:nvPr/>
        </p:nvSpPr>
        <p:spPr>
          <a:xfrm>
            <a:off x="4064000" y="3810000"/>
            <a:ext cx="0" cy="1219200"/>
          </a:xfrm>
          <a:prstGeom prst="rect">
            <a:avLst/>
          </a:prstGeom>
          <a:solidFill>
            <a:srgbClr val="FFFFFF"/>
          </a:solidFill>
        </p:spPr>
      </p:sp>
      <p:sp>
        <p:nvSpPr>
          <p:cNvPr name="AutoShape 11" id="11"/>
          <p:cNvSpPr/>
          <p:nvPr/>
        </p:nvSpPr>
        <p:spPr>
          <a:xfrm>
            <a:off x="4064000" y="55753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Drawing Shapes and Text with JavaScript</a:t>
            </a:r>
            <a:endParaRPr lang="en-US" sz="1100"/>
          </a:p>
        </p:txBody>
      </p:sp>
      <p:sp>
        <p:nvSpPr>
          <p:cNvPr name="TextBox 14" id="14"/>
          <p:cNvSpPr txBox="true"/>
          <p:nvPr/>
        </p:nvSpPr>
        <p:spPr>
          <a:xfrm>
            <a:off x="4279900" y="21209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Canvas Context Setup</a:t>
            </a:r>
            <a:endParaRPr lang="en-US" sz="1100"/>
          </a:p>
        </p:txBody>
      </p:sp>
      <p:sp>
        <p:nvSpPr>
          <p:cNvPr name="TextBox 15" id="15"/>
          <p:cNvSpPr txBox="true"/>
          <p:nvPr/>
        </p:nvSpPr>
        <p:spPr>
          <a:xfrm>
            <a:off x="4279900" y="38735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Drawing Basic Shapes</a:t>
            </a:r>
            <a:endParaRPr lang="en-US" sz="1100"/>
          </a:p>
        </p:txBody>
      </p:sp>
      <p:sp>
        <p:nvSpPr>
          <p:cNvPr name="TextBox 16" id="16"/>
          <p:cNvSpPr txBox="true"/>
          <p:nvPr/>
        </p:nvSpPr>
        <p:spPr>
          <a:xfrm>
            <a:off x="4279900" y="5638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Rendering Text on Canvas</a:t>
            </a:r>
            <a:endParaRPr lang="en-US" sz="1100"/>
          </a:p>
        </p:txBody>
      </p:sp>
      <p:sp>
        <p:nvSpPr>
          <p:cNvPr name="TextBox 17" id="17"/>
          <p:cNvSpPr txBox="true"/>
          <p:nvPr/>
        </p:nvSpPr>
        <p:spPr>
          <a:xfrm>
            <a:off x="4279900" y="24892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To draw shapes and text on the &lt;canvas&gt;, first obtain the drawing context using getContext('2d'), which provides methods for rendering 2D graphics, including shapes, lines, and text.</a:t>
            </a:r>
            <a:endParaRPr lang="en-US" sz="1100"/>
          </a:p>
        </p:txBody>
      </p:sp>
      <p:sp>
        <p:nvSpPr>
          <p:cNvPr name="TextBox 18" id="18"/>
          <p:cNvSpPr txBox="true"/>
          <p:nvPr/>
        </p:nvSpPr>
        <p:spPr>
          <a:xfrm>
            <a:off x="4279900" y="42545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Utilize methods like fillRect(), strokeRect(), and beginPath() to create rectangles, circles, and other shapes, allowing for customization of colors, borders, and fill styles to enhance visual appeal.</a:t>
            </a:r>
            <a:endParaRPr lang="en-US" sz="1100"/>
          </a:p>
        </p:txBody>
      </p:sp>
      <p:sp>
        <p:nvSpPr>
          <p:cNvPr name="TextBox 19" id="19"/>
          <p:cNvSpPr txBox="true"/>
          <p:nvPr/>
        </p:nvSpPr>
        <p:spPr>
          <a:xfrm>
            <a:off x="4279900" y="60071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Use the fillText() and strokeText() methods to display text on the canvas, with options to set font size, style, and alignment, enabling the integration of informative labels and annotations within graphical content.</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762000" y="1358900"/>
            <a:ext cx="2743200" cy="3695700"/>
          </a:xfrm>
          <a:prstGeom prst="roundRect">
            <a:avLst>
              <a:gd name="adj" fmla="val 3703"/>
            </a:avLst>
          </a:prstGeom>
          <a:solidFill>
            <a:srgbClr val="000000">
              <a:alpha val="0"/>
            </a:srgbClr>
          </a:solidFill>
        </p:spPr>
      </p:sp>
      <p:sp>
        <p:nvSpPr>
          <p:cNvPr name="AutoShape 5" id="5"/>
          <p:cNvSpPr/>
          <p:nvPr/>
        </p:nvSpPr>
        <p:spPr>
          <a:xfrm>
            <a:off x="3810000" y="1358900"/>
            <a:ext cx="2743200" cy="3695700"/>
          </a:xfrm>
          <a:prstGeom prst="roundRect">
            <a:avLst>
              <a:gd name="adj" fmla="val 3703"/>
            </a:avLst>
          </a:prstGeom>
          <a:solidFill>
            <a:srgbClr val="000000">
              <a:alpha val="0"/>
            </a:srgbClr>
          </a:solidFill>
        </p:spPr>
      </p:sp>
      <p:sp>
        <p:nvSpPr>
          <p:cNvPr name="AutoShape 6" id="6"/>
          <p:cNvSpPr/>
          <p:nvPr/>
        </p:nvSpPr>
        <p:spPr>
          <a:xfrm>
            <a:off x="6870700" y="1358900"/>
            <a:ext cx="2743200" cy="3695700"/>
          </a:xfrm>
          <a:prstGeom prst="roundRect">
            <a:avLst>
              <a:gd name="adj" fmla="val 3703"/>
            </a:avLst>
          </a:prstGeom>
          <a:solidFill>
            <a:srgbClr val="000000">
              <a:alpha val="0"/>
            </a:srgbClr>
          </a:solidFill>
        </p:spPr>
      </p:sp>
      <p:sp>
        <p:nvSpPr>
          <p:cNvPr name="AutoShape 7" id="7"/>
          <p:cNvSpPr/>
          <p:nvPr/>
        </p:nvSpPr>
        <p:spPr>
          <a:xfrm>
            <a:off x="762000" y="5194300"/>
            <a:ext cx="2743200" cy="0"/>
          </a:xfrm>
          <a:prstGeom prst="rect">
            <a:avLst/>
          </a:prstGeom>
          <a:solidFill>
            <a:srgbClr val="000000"/>
          </a:solidFill>
        </p:spPr>
      </p:sp>
      <p:sp>
        <p:nvSpPr>
          <p:cNvPr name="AutoShape 8" id="8"/>
          <p:cNvSpPr/>
          <p:nvPr/>
        </p:nvSpPr>
        <p:spPr>
          <a:xfrm>
            <a:off x="3810000" y="5194300"/>
            <a:ext cx="2743200" cy="0"/>
          </a:xfrm>
          <a:prstGeom prst="rect">
            <a:avLst/>
          </a:prstGeom>
          <a:solidFill>
            <a:srgbClr val="000000"/>
          </a:solidFill>
        </p:spPr>
      </p:sp>
      <p:sp>
        <p:nvSpPr>
          <p:cNvPr name="AutoShape 9" id="9"/>
          <p:cNvSpPr/>
          <p:nvPr/>
        </p:nvSpPr>
        <p:spPr>
          <a:xfrm>
            <a:off x="6870700" y="5194300"/>
            <a:ext cx="2743200" cy="0"/>
          </a:xfrm>
          <a:prstGeom prst="rect">
            <a:avLst/>
          </a:prstGeom>
          <a:solidFill>
            <a:srgbClr val="000000"/>
          </a:solidFill>
        </p:spPr>
      </p:sp>
      <p:pic>
        <p:nvPicPr>
          <p:cNvPr name="Picture 10" id="10"/>
          <p:cNvPicPr>
            <a:picLocks noChangeAspect="true"/>
          </p:cNvPicPr>
          <p:nvPr/>
        </p:nvPicPr>
        <p:blipFill>
          <a:blip r:embed="rId3"/>
          <a:srcRect t="29000" b="29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1000" b="1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32000" b="32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Practical Example: Creating a Simple Graphic</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Setting Up the Canvas</a:t>
            </a:r>
            <a:endParaRPr lang="en-US" sz="1100"/>
          </a:p>
        </p:txBody>
      </p:sp>
      <p:sp>
        <p:nvSpPr>
          <p:cNvPr name="TextBox 15" id="15"/>
          <p:cNvSpPr txBox="true"/>
          <p:nvPr/>
        </p:nvSpPr>
        <p:spPr>
          <a:xfrm>
            <a:off x="3810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Accessing the Drawing Context</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Drawing a Simple Rectangle</a:t>
            </a:r>
            <a:endParaRPr lang="en-US" sz="1100"/>
          </a:p>
        </p:txBody>
      </p:sp>
      <p:sp>
        <p:nvSpPr>
          <p:cNvPr name="TextBox 17" id="17"/>
          <p:cNvSpPr txBox="true"/>
          <p:nvPr/>
        </p:nvSpPr>
        <p:spPr>
          <a:xfrm>
            <a:off x="7620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Begin by defining the &lt;canvas&gt; element in your HTML with specific width and height attributes, ensuring it has a unique ID for easy access via JavaScript, which will allow you to draw graphics dynamically.</a:t>
            </a:r>
            <a:endParaRPr lang="en-US" sz="1100"/>
          </a:p>
        </p:txBody>
      </p:sp>
      <p:sp>
        <p:nvSpPr>
          <p:cNvPr name="TextBox 18" id="18"/>
          <p:cNvSpPr txBox="true"/>
          <p:nvPr/>
        </p:nvSpPr>
        <p:spPr>
          <a:xfrm>
            <a:off x="3810000" y="37846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Use JavaScript to obtain the 2D drawing context of the canvas with getContext('2d'), which provides the necessary methods to draw shapes, lines, and text, enabling the creation of complex graphics.</a:t>
            </a:r>
            <a:endParaRPr lang="en-US" sz="1100"/>
          </a:p>
        </p:txBody>
      </p:sp>
      <p:sp>
        <p:nvSpPr>
          <p:cNvPr name="TextBox 19" id="19"/>
          <p:cNvSpPr txBox="true"/>
          <p:nvPr/>
        </p:nvSpPr>
        <p:spPr>
          <a:xfrm>
            <a:off x="6870700" y="37846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Implement basic drawing commands such as fillStyle to set the color and fillRect(x, y, width, height) to create a filled rectangle, demonstrating how to visually represent data or create simple graphics on the canvas.</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000" r="12000"/>
          <a:stretch>
            <a:fillRect/>
          </a:stretch>
        </p:blipFill>
        <p:spPr>
          <a:xfrm>
            <a:off x="0" y="0"/>
            <a:ext cx="10388600" cy="7670800"/>
          </a:xfrm>
          <a:prstGeom prst="rect">
            <a:avLst/>
          </a:prstGeom>
        </p:spPr>
      </p:pic>
      <p:sp>
        <p:nvSpPr>
          <p:cNvPr name="AutoShape 3" id="3"/>
          <p:cNvSpPr/>
          <p:nvPr/>
        </p:nvSpPr>
        <p:spPr>
          <a:xfrm>
            <a:off x="0" y="0"/>
            <a:ext cx="10388600" cy="7670800"/>
          </a:xfrm>
          <a:prstGeom prst="rect">
            <a:avLst/>
          </a:prstGeom>
          <a:solidFill>
            <a:srgbClr val="000000">
              <a:alpha val="0"/>
            </a:srgbClr>
          </a:solidFill>
        </p:spPr>
      </p:sp>
      <p:pic>
        <p:nvPicPr>
          <p:cNvPr name="Picture 4" id="4"/>
          <p:cNvPicPr>
            <a:picLocks noChangeAspect="true"/>
          </p:cNvPicPr>
          <p:nvPr/>
        </p:nvPicPr>
        <p:blipFill>
          <a:blip r:embed="rId3"/>
          <a:srcRect l="18000" r="18000"/>
          <a:stretch>
            <a:fillRect/>
          </a:stretch>
        </p:blipFill>
        <p:spPr>
          <a:xfrm>
            <a:off x="762000" y="1701800"/>
            <a:ext cx="2743200" cy="5194300"/>
          </a:xfrm>
          <a:prstGeom prst="roundRect">
            <a:avLst>
              <a:gd name="adj" fmla="val 10185"/>
            </a:avLst>
          </a:prstGeom>
        </p:spPr>
      </p:pic>
      <p:pic>
        <p:nvPicPr>
          <p:cNvPr name="Picture 5" id="5"/>
          <p:cNvPicPr>
            <a:picLocks noChangeAspect="true"/>
          </p:cNvPicPr>
          <p:nvPr/>
        </p:nvPicPr>
        <p:blipFill>
          <a:blip r:embed="rId4"/>
          <a:srcRect l="18000" r="18000"/>
          <a:stretch>
            <a:fillRect/>
          </a:stretch>
        </p:blipFill>
        <p:spPr>
          <a:xfrm>
            <a:off x="3810000" y="1701800"/>
            <a:ext cx="2743200" cy="5194300"/>
          </a:xfrm>
          <a:prstGeom prst="roundRect">
            <a:avLst>
              <a:gd name="adj" fmla="val 10185"/>
            </a:avLst>
          </a:prstGeom>
        </p:spPr>
      </p:pic>
      <p:pic>
        <p:nvPicPr>
          <p:cNvPr name="Picture 6" id="6"/>
          <p:cNvPicPr>
            <a:picLocks noChangeAspect="true"/>
          </p:cNvPicPr>
          <p:nvPr/>
        </p:nvPicPr>
        <p:blipFill>
          <a:blip r:embed="rId3"/>
          <a:srcRect l="18000" r="18000"/>
          <a:stretch>
            <a:fillRect/>
          </a:stretch>
        </p:blipFill>
        <p:spPr>
          <a:xfrm>
            <a:off x="6870700" y="1701800"/>
            <a:ext cx="2743200" cy="51943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51943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51943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51943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Limitations and Use Cases of Canvas</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Performance Constraints</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Lack of Accessibility Features</a:t>
            </a:r>
            <a:endParaRPr lang="en-US" sz="1100"/>
          </a:p>
        </p:txBody>
      </p:sp>
      <p:sp>
        <p:nvSpPr>
          <p:cNvPr name="TextBox 19" id="19"/>
          <p:cNvSpPr txBox="true"/>
          <p:nvPr/>
        </p:nvSpPr>
        <p:spPr>
          <a:xfrm>
            <a:off x="7200900" y="3251200"/>
            <a:ext cx="2082800" cy="812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Use Cases in Gaming and Data Visualization</a:t>
            </a:r>
            <a:endParaRPr lang="en-US" sz="1100"/>
          </a:p>
        </p:txBody>
      </p:sp>
      <p:sp>
        <p:nvSpPr>
          <p:cNvPr name="TextBox 20" id="20"/>
          <p:cNvSpPr txBox="true"/>
          <p:nvPr/>
        </p:nvSpPr>
        <p:spPr>
          <a:xfrm>
            <a:off x="1092200" y="3962400"/>
            <a:ext cx="2082800" cy="2336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&lt;canvas&gt; element can be resource-intensive, especially for complex graphics or animations, leading to performance issues on lower-end devices. Developers must optimize rendering techniques and consider frame rates to ensure smooth user experiences.</a:t>
            </a:r>
            <a:endParaRPr lang="en-US" sz="1100"/>
          </a:p>
        </p:txBody>
      </p:sp>
      <p:sp>
        <p:nvSpPr>
          <p:cNvPr name="TextBox 21" id="21"/>
          <p:cNvSpPr txBox="true"/>
          <p:nvPr/>
        </p:nvSpPr>
        <p:spPr>
          <a:xfrm>
            <a:off x="4140200" y="3962400"/>
            <a:ext cx="2082800" cy="2552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Unlike SVG, the &lt;canvas&gt; element does not inherently support accessibility features, making it challenging for screen readers to interpret content. Developers need to implement additional measures, such as providing alternative text or descriptions, to enhance accessibility.</a:t>
            </a:r>
            <a:endParaRPr lang="en-US" sz="1100"/>
          </a:p>
        </p:txBody>
      </p:sp>
      <p:sp>
        <p:nvSpPr>
          <p:cNvPr name="TextBox 22" id="22"/>
          <p:cNvSpPr txBox="true"/>
          <p:nvPr/>
        </p:nvSpPr>
        <p:spPr>
          <a:xfrm>
            <a:off x="7200900" y="4229100"/>
            <a:ext cx="2082800" cy="2336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&lt;canvas&gt; element is particularly well-suited for applications like game development and real-time data visualization, where dynamic rendering and user interaction are essential. Its flexibility allows for the creation of rich graphical interfaces that can respond to user inputs effectively.</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Exploring SVG for Scalable Graphics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4</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00" r="11000"/>
          <a:stretch>
            <a:fillRect/>
          </a:stretch>
        </p:blipFill>
        <p:spPr>
          <a:xfrm>
            <a:off x="0" y="0"/>
            <a:ext cx="10388600" cy="7480300"/>
          </a:xfrm>
          <a:prstGeom prst="rect">
            <a:avLst/>
          </a:prstGeom>
        </p:spPr>
      </p:pic>
      <p:sp>
        <p:nvSpPr>
          <p:cNvPr name="AutoShape 3" id="3"/>
          <p:cNvSpPr/>
          <p:nvPr/>
        </p:nvSpPr>
        <p:spPr>
          <a:xfrm>
            <a:off x="0" y="0"/>
            <a:ext cx="10388600" cy="7480300"/>
          </a:xfrm>
          <a:prstGeom prst="rect">
            <a:avLst/>
          </a:prstGeom>
          <a:solidFill>
            <a:srgbClr val="FFFFFF"/>
          </a:solidFill>
        </p:spPr>
      </p:sp>
      <p:pic>
        <p:nvPicPr>
          <p:cNvPr name="Picture 4" id="4"/>
          <p:cNvPicPr>
            <a:picLocks noChangeAspect="true"/>
          </p:cNvPicPr>
          <p:nvPr/>
        </p:nvPicPr>
        <p:blipFill>
          <a:blip r:embed="rId3"/>
          <a:srcRect l="16000" r="16000"/>
          <a:stretch>
            <a:fillRect/>
          </a:stretch>
        </p:blipFill>
        <p:spPr>
          <a:xfrm>
            <a:off x="0" y="0"/>
            <a:ext cx="3454400" cy="7480300"/>
          </a:xfrm>
          <a:prstGeom prst="rect">
            <a:avLst/>
          </a:prstGeom>
        </p:spPr>
      </p:pic>
      <p:sp>
        <p:nvSpPr>
          <p:cNvPr name="AutoShape 5" id="5"/>
          <p:cNvSpPr/>
          <p:nvPr/>
        </p:nvSpPr>
        <p:spPr>
          <a:xfrm>
            <a:off x="4064000" y="1409700"/>
            <a:ext cx="5829300" cy="1790700"/>
          </a:xfrm>
          <a:prstGeom prst="roundRect">
            <a:avLst>
              <a:gd name="adj" fmla="val 11347"/>
            </a:avLst>
          </a:prstGeom>
          <a:solidFill>
            <a:srgbClr val="FBEFF0"/>
          </a:solidFill>
          <a:ln w="12700">
            <a:solidFill>
              <a:srgbClr val="FCDBE0"/>
            </a:solidFill>
          </a:ln>
        </p:spPr>
      </p:sp>
      <p:sp>
        <p:nvSpPr>
          <p:cNvPr name="AutoShape 6" id="6"/>
          <p:cNvSpPr/>
          <p:nvPr/>
        </p:nvSpPr>
        <p:spPr>
          <a:xfrm>
            <a:off x="4064000" y="34163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51689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480300"/>
          </a:xfrm>
          <a:prstGeom prst="rect">
            <a:avLst/>
          </a:prstGeom>
          <a:solidFill>
            <a:srgbClr val="000000">
              <a:alpha val="0"/>
            </a:srgbClr>
          </a:solidFill>
        </p:spPr>
      </p:sp>
      <p:sp>
        <p:nvSpPr>
          <p:cNvPr name="AutoShape 9" id="9"/>
          <p:cNvSpPr/>
          <p:nvPr/>
        </p:nvSpPr>
        <p:spPr>
          <a:xfrm>
            <a:off x="4064000" y="1587500"/>
            <a:ext cx="0" cy="1409700"/>
          </a:xfrm>
          <a:prstGeom prst="rect">
            <a:avLst/>
          </a:prstGeom>
          <a:solidFill>
            <a:srgbClr val="FFFFFF"/>
          </a:solidFill>
        </p:spPr>
      </p:sp>
      <p:sp>
        <p:nvSpPr>
          <p:cNvPr name="AutoShape 10" id="10"/>
          <p:cNvSpPr/>
          <p:nvPr/>
        </p:nvSpPr>
        <p:spPr>
          <a:xfrm>
            <a:off x="4064000" y="3568700"/>
            <a:ext cx="0" cy="1219200"/>
          </a:xfrm>
          <a:prstGeom prst="rect">
            <a:avLst/>
          </a:prstGeom>
          <a:solidFill>
            <a:srgbClr val="FFFFFF"/>
          </a:solidFill>
        </p:spPr>
      </p:sp>
      <p:sp>
        <p:nvSpPr>
          <p:cNvPr name="AutoShape 11" id="11"/>
          <p:cNvSpPr/>
          <p:nvPr/>
        </p:nvSpPr>
        <p:spPr>
          <a:xfrm>
            <a:off x="4064000" y="53213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What is SVG? An Overview</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Definition of SVG</a:t>
            </a:r>
            <a:endParaRPr lang="en-US" sz="1100"/>
          </a:p>
        </p:txBody>
      </p:sp>
      <p:sp>
        <p:nvSpPr>
          <p:cNvPr name="TextBox 15" id="15"/>
          <p:cNvSpPr txBox="true"/>
          <p:nvPr/>
        </p:nvSpPr>
        <p:spPr>
          <a:xfrm>
            <a:off x="4279900" y="36322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Resolution Independence</a:t>
            </a:r>
            <a:endParaRPr lang="en-US" sz="1100"/>
          </a:p>
        </p:txBody>
      </p:sp>
      <p:sp>
        <p:nvSpPr>
          <p:cNvPr name="TextBox 16" id="16"/>
          <p:cNvSpPr txBox="true"/>
          <p:nvPr/>
        </p:nvSpPr>
        <p:spPr>
          <a:xfrm>
            <a:off x="4279900" y="5384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Integration with HTML and CSS</a:t>
            </a:r>
            <a:endParaRPr lang="en-US" sz="1100"/>
          </a:p>
        </p:txBody>
      </p:sp>
      <p:sp>
        <p:nvSpPr>
          <p:cNvPr name="TextBox 17" id="17"/>
          <p:cNvSpPr txBox="true"/>
          <p:nvPr/>
        </p:nvSpPr>
        <p:spPr>
          <a:xfrm>
            <a:off x="4279900" y="19939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SVG (Scalable Vector Graphics) is an XML-based vector image format that allows for the creation of two-dimensional graphics with support for interactivity and animation, making it ideal for web applications and responsive design.</a:t>
            </a:r>
            <a:endParaRPr lang="en-US" sz="1100"/>
          </a:p>
        </p:txBody>
      </p:sp>
      <p:sp>
        <p:nvSpPr>
          <p:cNvPr name="TextBox 18" id="18"/>
          <p:cNvSpPr txBox="true"/>
          <p:nvPr/>
        </p:nvSpPr>
        <p:spPr>
          <a:xfrm>
            <a:off x="4279900" y="40005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Unlike raster images, SVG graphics are resolution-independent, meaning they can be scaled to any size without loss of quality, which is crucial for responsive web design and high-resolution displays.</a:t>
            </a:r>
            <a:endParaRPr lang="en-US" sz="1100"/>
          </a:p>
        </p:txBody>
      </p:sp>
      <p:sp>
        <p:nvSpPr>
          <p:cNvPr name="TextBox 19" id="19"/>
          <p:cNvSpPr txBox="true"/>
          <p:nvPr/>
        </p:nvSpPr>
        <p:spPr>
          <a:xfrm>
            <a:off x="4279900" y="57658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SVG can be directly embedded within HTML documents, allowing for seamless integration with CSS for styling and JavaScript for interactivity, enhancing the overall user experience on web pages.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3000" r="3000"/>
          <a:stretch>
            <a:fillRect/>
          </a:stretch>
        </p:blipFill>
        <p:spPr>
          <a:xfrm>
            <a:off x="6921500" y="0"/>
            <a:ext cx="3454400" cy="5854700"/>
          </a:xfrm>
          <a:prstGeom prst="rect">
            <a:avLst/>
          </a:prstGeom>
        </p:spPr>
      </p:pic>
      <p:sp>
        <p:nvSpPr>
          <p:cNvPr name="AutoShape 5" id="5"/>
          <p:cNvSpPr/>
          <p:nvPr/>
        </p:nvSpPr>
        <p:spPr>
          <a:xfrm>
            <a:off x="2743200" y="1143000"/>
            <a:ext cx="3644900" cy="342900"/>
          </a:xfrm>
          <a:prstGeom prst="rect">
            <a:avLst/>
          </a:prstGeom>
          <a:solidFill>
            <a:srgbClr val="000000">
              <a:alpha val="0"/>
            </a:srgbClr>
          </a:solidFill>
        </p:spPr>
      </p:sp>
      <p:sp>
        <p:nvSpPr>
          <p:cNvPr name="AutoShape 6" id="6"/>
          <p:cNvSpPr/>
          <p:nvPr/>
        </p:nvSpPr>
        <p:spPr>
          <a:xfrm>
            <a:off x="2743200" y="1485900"/>
            <a:ext cx="3644900" cy="342900"/>
          </a:xfrm>
          <a:prstGeom prst="rect">
            <a:avLst/>
          </a:prstGeom>
          <a:solidFill>
            <a:srgbClr val="000000">
              <a:alpha val="0"/>
            </a:srgbClr>
          </a:solidFill>
        </p:spPr>
      </p:sp>
      <p:sp>
        <p:nvSpPr>
          <p:cNvPr name="AutoShape 7" id="7"/>
          <p:cNvSpPr/>
          <p:nvPr/>
        </p:nvSpPr>
        <p:spPr>
          <a:xfrm>
            <a:off x="2743200" y="1828800"/>
            <a:ext cx="3644900" cy="584200"/>
          </a:xfrm>
          <a:prstGeom prst="rect">
            <a:avLst/>
          </a:prstGeom>
          <a:solidFill>
            <a:srgbClr val="000000">
              <a:alpha val="0"/>
            </a:srgbClr>
          </a:solidFill>
        </p:spPr>
      </p:sp>
      <p:sp>
        <p:nvSpPr>
          <p:cNvPr name="AutoShape 8" id="8"/>
          <p:cNvSpPr/>
          <p:nvPr/>
        </p:nvSpPr>
        <p:spPr>
          <a:xfrm>
            <a:off x="2743200" y="2413000"/>
            <a:ext cx="3644900" cy="342900"/>
          </a:xfrm>
          <a:prstGeom prst="rect">
            <a:avLst/>
          </a:prstGeom>
          <a:solidFill>
            <a:srgbClr val="000000">
              <a:alpha val="0"/>
            </a:srgbClr>
          </a:solidFill>
        </p:spPr>
      </p:sp>
      <p:sp>
        <p:nvSpPr>
          <p:cNvPr name="AutoShape 9" id="9"/>
          <p:cNvSpPr/>
          <p:nvPr/>
        </p:nvSpPr>
        <p:spPr>
          <a:xfrm>
            <a:off x="2743200" y="2755900"/>
            <a:ext cx="3644900" cy="342900"/>
          </a:xfrm>
          <a:prstGeom prst="rect">
            <a:avLst/>
          </a:prstGeom>
          <a:solidFill>
            <a:srgbClr val="000000">
              <a:alpha val="0"/>
            </a:srgbClr>
          </a:solidFill>
        </p:spPr>
      </p:sp>
      <p:sp>
        <p:nvSpPr>
          <p:cNvPr name="AutoShape 10" id="10"/>
          <p:cNvSpPr/>
          <p:nvPr/>
        </p:nvSpPr>
        <p:spPr>
          <a:xfrm>
            <a:off x="6921500" y="0"/>
            <a:ext cx="3454400" cy="5854700"/>
          </a:xfrm>
          <a:prstGeom prst="rect">
            <a:avLst/>
          </a:prstGeom>
          <a:solidFill>
            <a:srgbClr val="000000">
              <a:alpha val="0"/>
            </a:srgbClr>
          </a:solidFill>
        </p:spPr>
      </p:sp>
      <p:sp>
        <p:nvSpPr>
          <p:cNvPr name="TextBox 11" id="11"/>
          <p:cNvSpPr txBox="true"/>
          <p:nvPr/>
        </p:nvSpPr>
        <p:spPr>
          <a:xfrm>
            <a:off x="749300" y="1143000"/>
            <a:ext cx="16764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Content</a:t>
            </a:r>
            <a:endParaRPr lang="en-US" sz="1100"/>
          </a:p>
        </p:txBody>
      </p:sp>
      <p:sp>
        <p:nvSpPr>
          <p:cNvPr name="TextBox 12" id="12"/>
          <p:cNvSpPr txBox="true"/>
          <p:nvPr/>
        </p:nvSpPr>
        <p:spPr>
          <a:xfrm>
            <a:off x="2743200" y="11430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1. Understanding Text-Level Semantics</a:t>
            </a:r>
            <a:endParaRPr lang="en-US" sz="1100"/>
          </a:p>
        </p:txBody>
      </p:sp>
      <p:sp>
        <p:nvSpPr>
          <p:cNvPr name="TextBox 13" id="13"/>
          <p:cNvSpPr txBox="true"/>
          <p:nvPr/>
        </p:nvSpPr>
        <p:spPr>
          <a:xfrm>
            <a:off x="2743200" y="14859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2. Embedding Multimedia in HTML5</a:t>
            </a:r>
            <a:endParaRPr lang="en-US" sz="1100"/>
          </a:p>
        </p:txBody>
      </p:sp>
      <p:sp>
        <p:nvSpPr>
          <p:cNvPr name="TextBox 14" id="14"/>
          <p:cNvSpPr txBox="true"/>
          <p:nvPr/>
        </p:nvSpPr>
        <p:spPr>
          <a:xfrm>
            <a:off x="2743200" y="1828800"/>
            <a:ext cx="3644900" cy="482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3. Utilizing the Canvas Element for Graphics</a:t>
            </a:r>
            <a:endParaRPr lang="en-US" sz="1100"/>
          </a:p>
        </p:txBody>
      </p:sp>
      <p:sp>
        <p:nvSpPr>
          <p:cNvPr name="TextBox 15" id="15"/>
          <p:cNvSpPr txBox="true"/>
          <p:nvPr/>
        </p:nvSpPr>
        <p:spPr>
          <a:xfrm>
            <a:off x="2743200" y="24130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4. Exploring SVG for Scalable Graphics</a:t>
            </a:r>
            <a:endParaRPr lang="en-US" sz="1100"/>
          </a:p>
        </p:txBody>
      </p:sp>
      <p:sp>
        <p:nvSpPr>
          <p:cNvPr name="TextBox 16" id="16"/>
          <p:cNvSpPr txBox="true"/>
          <p:nvPr/>
        </p:nvSpPr>
        <p:spPr>
          <a:xfrm>
            <a:off x="2743200" y="27559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5. Summary and Best Practices</a:t>
            </a:r>
            <a:endParaRPr lang="en-US" sz="1100"/>
          </a:p>
        </p:txBody>
      </p:sp>
      <p:pic>
        <p:nvPicPr>
          <p:cNvPr name="Picture 17" id="17"/>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762000" y="1358900"/>
            <a:ext cx="2743200" cy="3644900"/>
          </a:xfrm>
          <a:prstGeom prst="roundRect">
            <a:avLst>
              <a:gd name="adj" fmla="val 3703"/>
            </a:avLst>
          </a:prstGeom>
          <a:solidFill>
            <a:srgbClr val="000000">
              <a:alpha val="0"/>
            </a:srgbClr>
          </a:solidFill>
        </p:spPr>
      </p:sp>
      <p:sp>
        <p:nvSpPr>
          <p:cNvPr name="AutoShape 5" id="5"/>
          <p:cNvSpPr/>
          <p:nvPr/>
        </p:nvSpPr>
        <p:spPr>
          <a:xfrm>
            <a:off x="3810000" y="1358900"/>
            <a:ext cx="2743200" cy="3644900"/>
          </a:xfrm>
          <a:prstGeom prst="roundRect">
            <a:avLst>
              <a:gd name="adj" fmla="val 3703"/>
            </a:avLst>
          </a:prstGeom>
          <a:solidFill>
            <a:srgbClr val="000000">
              <a:alpha val="0"/>
            </a:srgbClr>
          </a:solidFill>
        </p:spPr>
      </p:sp>
      <p:sp>
        <p:nvSpPr>
          <p:cNvPr name="AutoShape 6" id="6"/>
          <p:cNvSpPr/>
          <p:nvPr/>
        </p:nvSpPr>
        <p:spPr>
          <a:xfrm>
            <a:off x="6870700" y="1358900"/>
            <a:ext cx="2743200" cy="3644900"/>
          </a:xfrm>
          <a:prstGeom prst="roundRect">
            <a:avLst>
              <a:gd name="adj" fmla="val 3703"/>
            </a:avLst>
          </a:prstGeom>
          <a:solidFill>
            <a:srgbClr val="000000">
              <a:alpha val="0"/>
            </a:srgbClr>
          </a:solidFill>
        </p:spPr>
      </p:sp>
      <p:sp>
        <p:nvSpPr>
          <p:cNvPr name="AutoShape 7" id="7"/>
          <p:cNvSpPr/>
          <p:nvPr/>
        </p:nvSpPr>
        <p:spPr>
          <a:xfrm>
            <a:off x="762000" y="5130800"/>
            <a:ext cx="2743200" cy="0"/>
          </a:xfrm>
          <a:prstGeom prst="rect">
            <a:avLst/>
          </a:prstGeom>
          <a:solidFill>
            <a:srgbClr val="000000"/>
          </a:solidFill>
        </p:spPr>
      </p:sp>
      <p:sp>
        <p:nvSpPr>
          <p:cNvPr name="AutoShape 8" id="8"/>
          <p:cNvSpPr/>
          <p:nvPr/>
        </p:nvSpPr>
        <p:spPr>
          <a:xfrm>
            <a:off x="3810000" y="5130800"/>
            <a:ext cx="2743200" cy="0"/>
          </a:xfrm>
          <a:prstGeom prst="rect">
            <a:avLst/>
          </a:prstGeom>
          <a:solidFill>
            <a:srgbClr val="000000"/>
          </a:solidFill>
        </p:spPr>
      </p:sp>
      <p:sp>
        <p:nvSpPr>
          <p:cNvPr name="AutoShape 9" id="9"/>
          <p:cNvSpPr/>
          <p:nvPr/>
        </p:nvSpPr>
        <p:spPr>
          <a:xfrm>
            <a:off x="6870700" y="5130800"/>
            <a:ext cx="2743200" cy="0"/>
          </a:xfrm>
          <a:prstGeom prst="rect">
            <a:avLst/>
          </a:prstGeom>
          <a:solidFill>
            <a:srgbClr val="000000"/>
          </a:solidFill>
        </p:spPr>
      </p:sp>
      <p:pic>
        <p:nvPicPr>
          <p:cNvPr name="Picture 10" id="10"/>
          <p:cNvPicPr>
            <a:picLocks noChangeAspect="true"/>
          </p:cNvPicPr>
          <p:nvPr/>
        </p:nvPicPr>
        <p:blipFill>
          <a:blip r:embed="rId3"/>
          <a:srcRect t="10000" b="10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9000" b="9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5000" b="5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Creating Vector Graphics with SVG</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Understanding SVG Basics</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Key SVG Elements</a:t>
            </a:r>
            <a:endParaRPr lang="en-US" sz="1100"/>
          </a:p>
        </p:txBody>
      </p:sp>
      <p:sp>
        <p:nvSpPr>
          <p:cNvPr name="TextBox 16" id="16"/>
          <p:cNvSpPr txBox="true"/>
          <p:nvPr/>
        </p:nvSpPr>
        <p:spPr>
          <a:xfrm>
            <a:off x="68707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Styling and Animation</a:t>
            </a:r>
            <a:endParaRPr lang="en-US" sz="1100"/>
          </a:p>
        </p:txBody>
      </p:sp>
      <p:sp>
        <p:nvSpPr>
          <p:cNvPr name="TextBox 17" id="17"/>
          <p:cNvSpPr txBox="true"/>
          <p:nvPr/>
        </p:nvSpPr>
        <p:spPr>
          <a:xfrm>
            <a:off x="7620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SVG (Scalable Vector Graphics) is an XML-based format that allows for the creation of vector graphics, which are defined by mathematical expressions rather than pixels, enabling scalability without loss of quality.</a:t>
            </a:r>
            <a:endParaRPr lang="en-US" sz="1100"/>
          </a:p>
        </p:txBody>
      </p:sp>
      <p:sp>
        <p:nvSpPr>
          <p:cNvPr name="TextBox 18" id="18"/>
          <p:cNvSpPr txBox="true"/>
          <p:nvPr/>
        </p:nvSpPr>
        <p:spPr>
          <a:xfrm>
            <a:off x="3810000" y="35179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Common SVG elements include &lt;circle&gt;, &lt;rect&gt;, &lt;line&gt;, and &lt;path&gt;, each serving specific purposes for drawing shapes, lines, and complex figures, allowing for detailed and customizable graphics directly in HTML.</a:t>
            </a:r>
            <a:endParaRPr lang="en-US" sz="1100"/>
          </a:p>
        </p:txBody>
      </p:sp>
      <p:sp>
        <p:nvSpPr>
          <p:cNvPr name="TextBox 19" id="19"/>
          <p:cNvSpPr txBox="true"/>
          <p:nvPr/>
        </p:nvSpPr>
        <p:spPr>
          <a:xfrm>
            <a:off x="68707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SVG graphics can be styled using CSS and animated with JavaScript, providing developers with powerful tools to create interactive and visually appealing graphics that enhance user engagement on web pages.</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000" r="9000"/>
          <a:stretch>
            <a:fillRect/>
          </a:stretch>
        </p:blipFill>
        <p:spPr>
          <a:xfrm>
            <a:off x="0" y="0"/>
            <a:ext cx="10388600" cy="6972300"/>
          </a:xfrm>
          <a:prstGeom prst="rect">
            <a:avLst/>
          </a:prstGeom>
        </p:spPr>
      </p:pic>
      <p:sp>
        <p:nvSpPr>
          <p:cNvPr name="AutoShape 3" id="3"/>
          <p:cNvSpPr/>
          <p:nvPr/>
        </p:nvSpPr>
        <p:spPr>
          <a:xfrm>
            <a:off x="0" y="0"/>
            <a:ext cx="10388600" cy="6972300"/>
          </a:xfrm>
          <a:prstGeom prst="rect">
            <a:avLst/>
          </a:prstGeom>
          <a:solidFill>
            <a:srgbClr val="000000">
              <a:alpha val="0"/>
            </a:srgbClr>
          </a:solidFill>
        </p:spPr>
      </p:sp>
      <p:pic>
        <p:nvPicPr>
          <p:cNvPr name="Picture 4" id="4"/>
          <p:cNvPicPr>
            <a:picLocks noChangeAspect="true"/>
          </p:cNvPicPr>
          <p:nvPr/>
        </p:nvPicPr>
        <p:blipFill>
          <a:blip r:embed="rId3"/>
          <a:srcRect l="13000" r="13000"/>
          <a:stretch>
            <a:fillRect/>
          </a:stretch>
        </p:blipFill>
        <p:spPr>
          <a:xfrm>
            <a:off x="762000" y="1701800"/>
            <a:ext cx="2743200" cy="4495800"/>
          </a:xfrm>
          <a:prstGeom prst="roundRect">
            <a:avLst>
              <a:gd name="adj" fmla="val 10185"/>
            </a:avLst>
          </a:prstGeom>
        </p:spPr>
      </p:pic>
      <p:pic>
        <p:nvPicPr>
          <p:cNvPr name="Picture 5" id="5"/>
          <p:cNvPicPr>
            <a:picLocks noChangeAspect="true"/>
          </p:cNvPicPr>
          <p:nvPr/>
        </p:nvPicPr>
        <p:blipFill>
          <a:blip r:embed="rId4"/>
          <a:srcRect l="13000" r="13000"/>
          <a:stretch>
            <a:fillRect/>
          </a:stretch>
        </p:blipFill>
        <p:spPr>
          <a:xfrm>
            <a:off x="3810000" y="1701800"/>
            <a:ext cx="2743200" cy="4495800"/>
          </a:xfrm>
          <a:prstGeom prst="roundRect">
            <a:avLst>
              <a:gd name="adj" fmla="val 10185"/>
            </a:avLst>
          </a:prstGeom>
        </p:spPr>
      </p:pic>
      <p:pic>
        <p:nvPicPr>
          <p:cNvPr name="Picture 6" id="6"/>
          <p:cNvPicPr>
            <a:picLocks noChangeAspect="true"/>
          </p:cNvPicPr>
          <p:nvPr/>
        </p:nvPicPr>
        <p:blipFill>
          <a:blip r:embed="rId3"/>
          <a:srcRect l="13000" r="13000"/>
          <a:stretch>
            <a:fillRect/>
          </a:stretch>
        </p:blipFill>
        <p:spPr>
          <a:xfrm>
            <a:off x="6870700" y="1701800"/>
            <a:ext cx="2743200" cy="44958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4958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4958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4958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Practical Example: Drawing a Circle</a:t>
            </a:r>
            <a:endParaRPr lang="en-US" sz="1100"/>
          </a:p>
        </p:txBody>
      </p:sp>
      <p:sp>
        <p:nvSpPr>
          <p:cNvPr name="TextBox 17" id="17"/>
          <p:cNvSpPr txBox="true"/>
          <p:nvPr/>
        </p:nvSpPr>
        <p:spPr>
          <a:xfrm>
            <a:off x="1092200" y="3251200"/>
            <a:ext cx="20828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SVG Circle Basics</a:t>
            </a:r>
            <a:endParaRPr lang="en-US" sz="1100"/>
          </a:p>
        </p:txBody>
      </p:sp>
      <p:sp>
        <p:nvSpPr>
          <p:cNvPr name="TextBox 18" id="18"/>
          <p:cNvSpPr txBox="true"/>
          <p:nvPr/>
        </p:nvSpPr>
        <p:spPr>
          <a:xfrm>
            <a:off x="4140200" y="3251200"/>
            <a:ext cx="20828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Styling the Circle</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Responsive Design Considerations</a:t>
            </a:r>
            <a:endParaRPr lang="en-US" sz="1100"/>
          </a:p>
        </p:txBody>
      </p:sp>
      <p:sp>
        <p:nvSpPr>
          <p:cNvPr name="TextBox 20" id="20"/>
          <p:cNvSpPr txBox="true"/>
          <p:nvPr/>
        </p:nvSpPr>
        <p:spPr>
          <a:xfrm>
            <a:off x="1092200" y="36830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To draw a circle using SVG, the &lt;circle&gt; element is utilized, which requires attributes such as cx (center x-coordinate), cy (center y-coordinate), and r (radius) to define the circle's position and size within the SVG canvas.</a:t>
            </a:r>
            <a:endParaRPr lang="en-US" sz="1100"/>
          </a:p>
        </p:txBody>
      </p:sp>
      <p:sp>
        <p:nvSpPr>
          <p:cNvPr name="TextBox 21" id="21"/>
          <p:cNvSpPr txBox="true"/>
          <p:nvPr/>
        </p:nvSpPr>
        <p:spPr>
          <a:xfrm>
            <a:off x="4140200" y="36830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The appearance of the circle can be customized using attributes like stroke for the outline color, stroke-width for the thickness of the outline, and fill for the interior color, allowing for visually distinct graphics that can enhance user interfaces.</a:t>
            </a:r>
            <a:endParaRPr lang="en-US" sz="1100"/>
          </a:p>
        </p:txBody>
      </p:sp>
      <p:sp>
        <p:nvSpPr>
          <p:cNvPr name="TextBox 22" id="22"/>
          <p:cNvSpPr txBox="true"/>
          <p:nvPr/>
        </p:nvSpPr>
        <p:spPr>
          <a:xfrm>
            <a:off x="72009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SVG circles are resolution-independent, making them ideal for responsive web design; they can scale to different screen sizes without losing quality, ensuring that graphics remain sharp and clear across various devices and resolutions.</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6000" r="16000"/>
          <a:stretch>
            <a:fillRect/>
          </a:stretch>
        </p:blipFill>
        <p:spPr>
          <a:xfrm>
            <a:off x="0" y="0"/>
            <a:ext cx="10388600" cy="8483600"/>
          </a:xfrm>
          <a:prstGeom prst="rect">
            <a:avLst/>
          </a:prstGeom>
        </p:spPr>
      </p:pic>
      <p:sp>
        <p:nvSpPr>
          <p:cNvPr name="AutoShape 3" id="3"/>
          <p:cNvSpPr/>
          <p:nvPr/>
        </p:nvSpPr>
        <p:spPr>
          <a:xfrm>
            <a:off x="0" y="0"/>
            <a:ext cx="10388600" cy="8483600"/>
          </a:xfrm>
          <a:prstGeom prst="rect">
            <a:avLst/>
          </a:prstGeom>
          <a:solidFill>
            <a:srgbClr val="FFFFFF"/>
          </a:solidFill>
        </p:spPr>
      </p:sp>
      <p:pic>
        <p:nvPicPr>
          <p:cNvPr name="Picture 4" id="4"/>
          <p:cNvPicPr>
            <a:picLocks noChangeAspect="true"/>
          </p:cNvPicPr>
          <p:nvPr/>
        </p:nvPicPr>
        <p:blipFill>
          <a:blip r:embed="rId3"/>
          <a:srcRect t="1000" b="1000"/>
          <a:stretch>
            <a:fillRect/>
          </a:stretch>
        </p:blipFill>
        <p:spPr>
          <a:xfrm>
            <a:off x="0" y="0"/>
            <a:ext cx="3454400" cy="8483600"/>
          </a:xfrm>
          <a:prstGeom prst="rect">
            <a:avLst/>
          </a:prstGeom>
        </p:spPr>
      </p:pic>
      <p:sp>
        <p:nvSpPr>
          <p:cNvPr name="AutoShape 5" id="5"/>
          <p:cNvSpPr/>
          <p:nvPr/>
        </p:nvSpPr>
        <p:spPr>
          <a:xfrm>
            <a:off x="4064000" y="1905000"/>
            <a:ext cx="5829300" cy="1790700"/>
          </a:xfrm>
          <a:prstGeom prst="roundRect">
            <a:avLst>
              <a:gd name="adj" fmla="val 11347"/>
            </a:avLst>
          </a:prstGeom>
          <a:solidFill>
            <a:srgbClr val="FBEFF0"/>
          </a:solidFill>
          <a:ln w="12700">
            <a:solidFill>
              <a:srgbClr val="FCDBE0"/>
            </a:solidFill>
          </a:ln>
        </p:spPr>
      </p:sp>
      <p:sp>
        <p:nvSpPr>
          <p:cNvPr name="AutoShape 6" id="6"/>
          <p:cNvSpPr/>
          <p:nvPr/>
        </p:nvSpPr>
        <p:spPr>
          <a:xfrm>
            <a:off x="4064000" y="3911600"/>
            <a:ext cx="5829300" cy="1790700"/>
          </a:xfrm>
          <a:prstGeom prst="roundRect">
            <a:avLst>
              <a:gd name="adj" fmla="val 11347"/>
            </a:avLst>
          </a:prstGeom>
          <a:solidFill>
            <a:srgbClr val="FBEFF0"/>
          </a:solidFill>
          <a:ln w="12700">
            <a:solidFill>
              <a:srgbClr val="FCDBE0"/>
            </a:solidFill>
          </a:ln>
        </p:spPr>
      </p:sp>
      <p:sp>
        <p:nvSpPr>
          <p:cNvPr name="AutoShape 7" id="7"/>
          <p:cNvSpPr/>
          <p:nvPr/>
        </p:nvSpPr>
        <p:spPr>
          <a:xfrm>
            <a:off x="4064000" y="5918200"/>
            <a:ext cx="5829300" cy="1790700"/>
          </a:xfrm>
          <a:prstGeom prst="roundRect">
            <a:avLst>
              <a:gd name="adj" fmla="val 11347"/>
            </a:avLst>
          </a:prstGeom>
          <a:solidFill>
            <a:srgbClr val="FBEFF0"/>
          </a:solidFill>
          <a:ln w="12700">
            <a:solidFill>
              <a:srgbClr val="FCDBE0"/>
            </a:solidFill>
          </a:ln>
        </p:spPr>
      </p:sp>
      <p:sp>
        <p:nvSpPr>
          <p:cNvPr name="AutoShape 8" id="8"/>
          <p:cNvSpPr/>
          <p:nvPr/>
        </p:nvSpPr>
        <p:spPr>
          <a:xfrm>
            <a:off x="0" y="0"/>
            <a:ext cx="3454400" cy="8483600"/>
          </a:xfrm>
          <a:prstGeom prst="rect">
            <a:avLst/>
          </a:prstGeom>
          <a:solidFill>
            <a:srgbClr val="000000">
              <a:alpha val="0"/>
            </a:srgbClr>
          </a:solidFill>
        </p:spPr>
      </p:sp>
      <p:sp>
        <p:nvSpPr>
          <p:cNvPr name="AutoShape 9" id="9"/>
          <p:cNvSpPr/>
          <p:nvPr/>
        </p:nvSpPr>
        <p:spPr>
          <a:xfrm>
            <a:off x="4064000" y="2082800"/>
            <a:ext cx="0" cy="1409700"/>
          </a:xfrm>
          <a:prstGeom prst="rect">
            <a:avLst/>
          </a:prstGeom>
          <a:solidFill>
            <a:srgbClr val="FFFFFF"/>
          </a:solidFill>
        </p:spPr>
      </p:sp>
      <p:sp>
        <p:nvSpPr>
          <p:cNvPr name="AutoShape 10" id="10"/>
          <p:cNvSpPr/>
          <p:nvPr/>
        </p:nvSpPr>
        <p:spPr>
          <a:xfrm>
            <a:off x="4064000" y="4089400"/>
            <a:ext cx="0" cy="1409700"/>
          </a:xfrm>
          <a:prstGeom prst="rect">
            <a:avLst/>
          </a:prstGeom>
          <a:solidFill>
            <a:srgbClr val="FFFFFF"/>
          </a:solidFill>
        </p:spPr>
      </p:sp>
      <p:sp>
        <p:nvSpPr>
          <p:cNvPr name="AutoShape 11" id="11"/>
          <p:cNvSpPr/>
          <p:nvPr/>
        </p:nvSpPr>
        <p:spPr>
          <a:xfrm>
            <a:off x="4064000" y="6096000"/>
            <a:ext cx="0" cy="14097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Advantages of Using SVG Over Canvas</a:t>
            </a:r>
            <a:endParaRPr lang="en-US" sz="1100"/>
          </a:p>
        </p:txBody>
      </p:sp>
      <p:sp>
        <p:nvSpPr>
          <p:cNvPr name="TextBox 14" id="14"/>
          <p:cNvSpPr txBox="true"/>
          <p:nvPr/>
        </p:nvSpPr>
        <p:spPr>
          <a:xfrm>
            <a:off x="4279900" y="21209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Resolution Independence</a:t>
            </a:r>
            <a:endParaRPr lang="en-US" sz="1100"/>
          </a:p>
        </p:txBody>
      </p:sp>
      <p:sp>
        <p:nvSpPr>
          <p:cNvPr name="TextBox 15" id="15"/>
          <p:cNvSpPr txBox="true"/>
          <p:nvPr/>
        </p:nvSpPr>
        <p:spPr>
          <a:xfrm>
            <a:off x="4279900" y="41275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Accessibility Features</a:t>
            </a:r>
            <a:endParaRPr lang="en-US" sz="1100"/>
          </a:p>
        </p:txBody>
      </p:sp>
      <p:sp>
        <p:nvSpPr>
          <p:cNvPr name="TextBox 16" id="16"/>
          <p:cNvSpPr txBox="true"/>
          <p:nvPr/>
        </p:nvSpPr>
        <p:spPr>
          <a:xfrm>
            <a:off x="4279900" y="61341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Ease of Manipulation</a:t>
            </a:r>
            <a:endParaRPr lang="en-US" sz="1100"/>
          </a:p>
        </p:txBody>
      </p:sp>
      <p:sp>
        <p:nvSpPr>
          <p:cNvPr name="TextBox 17" id="17"/>
          <p:cNvSpPr txBox="true"/>
          <p:nvPr/>
        </p:nvSpPr>
        <p:spPr>
          <a:xfrm>
            <a:off x="4279900" y="24892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SVG graphics are vector-based, allowing them to scale infinitely without losing quality, making them ideal for responsive web design and high-resolution displays, unlike Canvas which can become pixelated when resized.</a:t>
            </a:r>
            <a:endParaRPr lang="en-US" sz="1100"/>
          </a:p>
        </p:txBody>
      </p:sp>
      <p:sp>
        <p:nvSpPr>
          <p:cNvPr name="TextBox 18" id="18"/>
          <p:cNvSpPr txBox="true"/>
          <p:nvPr/>
        </p:nvSpPr>
        <p:spPr>
          <a:xfrm>
            <a:off x="4279900" y="44958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SVG supports accessibility features such as titles and descriptions, enabling screen readers to interpret the graphics, which enhances usability for visually impaired users, whereas Canvas lacks inherent accessibility support.</a:t>
            </a:r>
            <a:endParaRPr lang="en-US" sz="1100"/>
          </a:p>
        </p:txBody>
      </p:sp>
      <p:sp>
        <p:nvSpPr>
          <p:cNvPr name="TextBox 19" id="19"/>
          <p:cNvSpPr txBox="true"/>
          <p:nvPr/>
        </p:nvSpPr>
        <p:spPr>
          <a:xfrm>
            <a:off x="4279900" y="65024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SVG elements can be easily manipulated with CSS and JavaScript, allowing for dynamic styling and animations directly within the markup, providing greater flexibility compared to Canvas, which requires more complex JavaScript for similar effects.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Summary and Best Practices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5</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000" r="4000"/>
          <a:stretch>
            <a:fillRect/>
          </a:stretch>
        </p:blipFill>
        <p:spPr>
          <a:xfrm>
            <a:off x="0" y="0"/>
            <a:ext cx="10388600" cy="6261100"/>
          </a:xfrm>
          <a:prstGeom prst="rect">
            <a:avLst/>
          </a:prstGeom>
        </p:spPr>
      </p:pic>
      <p:sp>
        <p:nvSpPr>
          <p:cNvPr name="AutoShape 3" id="3"/>
          <p:cNvSpPr/>
          <p:nvPr/>
        </p:nvSpPr>
        <p:spPr>
          <a:xfrm>
            <a:off x="0" y="0"/>
            <a:ext cx="10388600" cy="6261100"/>
          </a:xfrm>
          <a:prstGeom prst="rect">
            <a:avLst/>
          </a:prstGeom>
          <a:solidFill>
            <a:srgbClr val="000000">
              <a:alpha val="0"/>
            </a:srgbClr>
          </a:solidFill>
        </p:spPr>
      </p:sp>
      <p:sp>
        <p:nvSpPr>
          <p:cNvPr name="AutoShape 4" id="4"/>
          <p:cNvSpPr/>
          <p:nvPr/>
        </p:nvSpPr>
        <p:spPr>
          <a:xfrm>
            <a:off x="762000" y="1358900"/>
            <a:ext cx="2743200" cy="4127500"/>
          </a:xfrm>
          <a:prstGeom prst="roundRect">
            <a:avLst>
              <a:gd name="adj" fmla="val 3703"/>
            </a:avLst>
          </a:prstGeom>
          <a:solidFill>
            <a:srgbClr val="000000">
              <a:alpha val="0"/>
            </a:srgbClr>
          </a:solidFill>
        </p:spPr>
      </p:sp>
      <p:sp>
        <p:nvSpPr>
          <p:cNvPr name="AutoShape 5" id="5"/>
          <p:cNvSpPr/>
          <p:nvPr/>
        </p:nvSpPr>
        <p:spPr>
          <a:xfrm>
            <a:off x="3810000" y="1358900"/>
            <a:ext cx="2743200" cy="4127500"/>
          </a:xfrm>
          <a:prstGeom prst="roundRect">
            <a:avLst>
              <a:gd name="adj" fmla="val 3703"/>
            </a:avLst>
          </a:prstGeom>
          <a:solidFill>
            <a:srgbClr val="000000">
              <a:alpha val="0"/>
            </a:srgbClr>
          </a:solidFill>
        </p:spPr>
      </p:sp>
      <p:sp>
        <p:nvSpPr>
          <p:cNvPr name="AutoShape 6" id="6"/>
          <p:cNvSpPr/>
          <p:nvPr/>
        </p:nvSpPr>
        <p:spPr>
          <a:xfrm>
            <a:off x="6870700" y="1358900"/>
            <a:ext cx="2743200" cy="4127500"/>
          </a:xfrm>
          <a:prstGeom prst="roundRect">
            <a:avLst>
              <a:gd name="adj" fmla="val 3703"/>
            </a:avLst>
          </a:prstGeom>
          <a:solidFill>
            <a:srgbClr val="000000">
              <a:alpha val="0"/>
            </a:srgbClr>
          </a:solidFill>
        </p:spPr>
      </p:sp>
      <p:sp>
        <p:nvSpPr>
          <p:cNvPr name="AutoShape 7" id="7"/>
          <p:cNvSpPr/>
          <p:nvPr/>
        </p:nvSpPr>
        <p:spPr>
          <a:xfrm>
            <a:off x="762000" y="5626100"/>
            <a:ext cx="2743200" cy="0"/>
          </a:xfrm>
          <a:prstGeom prst="rect">
            <a:avLst/>
          </a:prstGeom>
          <a:solidFill>
            <a:srgbClr val="000000"/>
          </a:solidFill>
        </p:spPr>
      </p:sp>
      <p:sp>
        <p:nvSpPr>
          <p:cNvPr name="AutoShape 8" id="8"/>
          <p:cNvSpPr/>
          <p:nvPr/>
        </p:nvSpPr>
        <p:spPr>
          <a:xfrm>
            <a:off x="3810000" y="5626100"/>
            <a:ext cx="2743200" cy="0"/>
          </a:xfrm>
          <a:prstGeom prst="rect">
            <a:avLst/>
          </a:prstGeom>
          <a:solidFill>
            <a:srgbClr val="000000"/>
          </a:solidFill>
        </p:spPr>
      </p:sp>
      <p:sp>
        <p:nvSpPr>
          <p:cNvPr name="AutoShape 9" id="9"/>
          <p:cNvSpPr/>
          <p:nvPr/>
        </p:nvSpPr>
        <p:spPr>
          <a:xfrm>
            <a:off x="6870700" y="5626100"/>
            <a:ext cx="2743200" cy="0"/>
          </a:xfrm>
          <a:prstGeom prst="rect">
            <a:avLst/>
          </a:prstGeom>
          <a:solidFill>
            <a:srgbClr val="000000"/>
          </a:solidFill>
        </p:spPr>
      </p:sp>
      <p:pic>
        <p:nvPicPr>
          <p:cNvPr name="Picture 10" id="10"/>
          <p:cNvPicPr>
            <a:picLocks noChangeAspect="true"/>
          </p:cNvPicPr>
          <p:nvPr/>
        </p:nvPicPr>
        <p:blipFill>
          <a:blip r:embed="rId3"/>
          <a:srcRect t="32000" b="32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l="1000" r="1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32000" b="32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Recap of Key Concepts</a:t>
            </a:r>
            <a:endParaRPr lang="en-US" sz="1100"/>
          </a:p>
        </p:txBody>
      </p:sp>
      <p:sp>
        <p:nvSpPr>
          <p:cNvPr name="TextBox 14" id="14"/>
          <p:cNvSpPr txBox="true"/>
          <p:nvPr/>
        </p:nvSpPr>
        <p:spPr>
          <a:xfrm>
            <a:off x="762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Text-Level Semantics in HTML5</a:t>
            </a:r>
            <a:endParaRPr lang="en-US" sz="1100"/>
          </a:p>
        </p:txBody>
      </p:sp>
      <p:sp>
        <p:nvSpPr>
          <p:cNvPr name="TextBox 15" id="15"/>
          <p:cNvSpPr txBox="true"/>
          <p:nvPr/>
        </p:nvSpPr>
        <p:spPr>
          <a:xfrm>
            <a:off x="3810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Multimedia Embedding Features</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Graphics with Canvas and SVG</a:t>
            </a:r>
            <a:endParaRPr lang="en-US" sz="1100"/>
          </a:p>
        </p:txBody>
      </p:sp>
      <p:sp>
        <p:nvSpPr>
          <p:cNvPr name="TextBox 17" id="17"/>
          <p:cNvSpPr txBox="true"/>
          <p:nvPr/>
        </p:nvSpPr>
        <p:spPr>
          <a:xfrm>
            <a:off x="7620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HTML5 introduces new inline elements like &lt;mark&gt;, &lt;time&gt;, &lt;progress&gt;, and &lt;meter&gt;, enhancing the semantic structure of web content by providing specific meanings and improving accessibility for users and search engines.</a:t>
            </a:r>
            <a:endParaRPr lang="en-US" sz="1100"/>
          </a:p>
        </p:txBody>
      </p:sp>
      <p:sp>
        <p:nvSpPr>
          <p:cNvPr name="TextBox 18" id="18"/>
          <p:cNvSpPr txBox="true"/>
          <p:nvPr/>
        </p:nvSpPr>
        <p:spPr>
          <a:xfrm>
            <a:off x="3810000" y="37846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&lt;video&gt; and &lt;audio&gt; elements allow for seamless integration of multimedia content directly into web pages, offering attributes for customization and ensuring compatibility across different browsers without the need for external plugins.</a:t>
            </a:r>
            <a:endParaRPr lang="en-US" sz="1100"/>
          </a:p>
        </p:txBody>
      </p:sp>
      <p:sp>
        <p:nvSpPr>
          <p:cNvPr name="TextBox 19" id="19"/>
          <p:cNvSpPr txBox="true"/>
          <p:nvPr/>
        </p:nvSpPr>
        <p:spPr>
          <a:xfrm>
            <a:off x="6870700" y="37846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&lt;canvas&gt; element enables dynamic rendering of graphics using JavaScript, while SVG provides resolution-independent vector graphics, each serving unique use cases in web design, such as animations, data visualization, and responsive graphics.</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4000" r="14000"/>
          <a:stretch>
            <a:fillRect/>
          </a:stretch>
        </p:blipFill>
        <p:spPr>
          <a:xfrm>
            <a:off x="0" y="0"/>
            <a:ext cx="10388600" cy="7988300"/>
          </a:xfrm>
          <a:prstGeom prst="rect">
            <a:avLst/>
          </a:prstGeom>
        </p:spPr>
      </p:pic>
      <p:sp>
        <p:nvSpPr>
          <p:cNvPr name="AutoShape 3" id="3"/>
          <p:cNvSpPr/>
          <p:nvPr/>
        </p:nvSpPr>
        <p:spPr>
          <a:xfrm>
            <a:off x="0" y="0"/>
            <a:ext cx="10388600" cy="7988300"/>
          </a:xfrm>
          <a:prstGeom prst="rect">
            <a:avLst/>
          </a:prstGeom>
          <a:solidFill>
            <a:srgbClr val="FFFFFF"/>
          </a:solidFill>
        </p:spPr>
      </p:sp>
      <p:pic>
        <p:nvPicPr>
          <p:cNvPr name="Picture 4" id="4"/>
          <p:cNvPicPr>
            <a:picLocks noChangeAspect="true"/>
          </p:cNvPicPr>
          <p:nvPr/>
        </p:nvPicPr>
        <p:blipFill>
          <a:blip r:embed="rId3"/>
          <a:srcRect l="12000" r="12000"/>
          <a:stretch>
            <a:fillRect/>
          </a:stretch>
        </p:blipFill>
        <p:spPr>
          <a:xfrm>
            <a:off x="0" y="0"/>
            <a:ext cx="3454400" cy="7988300"/>
          </a:xfrm>
          <a:prstGeom prst="rect">
            <a:avLst/>
          </a:prstGeom>
        </p:spPr>
      </p:pic>
      <p:sp>
        <p:nvSpPr>
          <p:cNvPr name="AutoShape 5" id="5"/>
          <p:cNvSpPr/>
          <p:nvPr/>
        </p:nvSpPr>
        <p:spPr>
          <a:xfrm>
            <a:off x="4064000" y="1905000"/>
            <a:ext cx="5829300" cy="1790700"/>
          </a:xfrm>
          <a:prstGeom prst="roundRect">
            <a:avLst>
              <a:gd name="adj" fmla="val 11347"/>
            </a:avLst>
          </a:prstGeom>
          <a:solidFill>
            <a:srgbClr val="FBEFF0"/>
          </a:solidFill>
          <a:ln w="12700">
            <a:solidFill>
              <a:srgbClr val="FCDBE0"/>
            </a:solidFill>
          </a:ln>
        </p:spPr>
      </p:sp>
      <p:sp>
        <p:nvSpPr>
          <p:cNvPr name="AutoShape 6" id="6"/>
          <p:cNvSpPr/>
          <p:nvPr/>
        </p:nvSpPr>
        <p:spPr>
          <a:xfrm>
            <a:off x="4064000" y="39116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56642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988300"/>
          </a:xfrm>
          <a:prstGeom prst="rect">
            <a:avLst/>
          </a:prstGeom>
          <a:solidFill>
            <a:srgbClr val="000000">
              <a:alpha val="0"/>
            </a:srgbClr>
          </a:solidFill>
        </p:spPr>
      </p:sp>
      <p:sp>
        <p:nvSpPr>
          <p:cNvPr name="AutoShape 9" id="9"/>
          <p:cNvSpPr/>
          <p:nvPr/>
        </p:nvSpPr>
        <p:spPr>
          <a:xfrm>
            <a:off x="4064000" y="2082800"/>
            <a:ext cx="0" cy="1409700"/>
          </a:xfrm>
          <a:prstGeom prst="rect">
            <a:avLst/>
          </a:prstGeom>
          <a:solidFill>
            <a:srgbClr val="FFFFFF"/>
          </a:solidFill>
        </p:spPr>
      </p:sp>
      <p:sp>
        <p:nvSpPr>
          <p:cNvPr name="AutoShape 10" id="10"/>
          <p:cNvSpPr/>
          <p:nvPr/>
        </p:nvSpPr>
        <p:spPr>
          <a:xfrm>
            <a:off x="4064000" y="4064000"/>
            <a:ext cx="0" cy="1219200"/>
          </a:xfrm>
          <a:prstGeom prst="rect">
            <a:avLst/>
          </a:prstGeom>
          <a:solidFill>
            <a:srgbClr val="FFFFFF"/>
          </a:solidFill>
        </p:spPr>
      </p:sp>
      <p:sp>
        <p:nvSpPr>
          <p:cNvPr name="AutoShape 11" id="11"/>
          <p:cNvSpPr/>
          <p:nvPr/>
        </p:nvSpPr>
        <p:spPr>
          <a:xfrm>
            <a:off x="4064000" y="58166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Best Practices for Using Text Elements</a:t>
            </a:r>
            <a:endParaRPr lang="en-US" sz="1100"/>
          </a:p>
        </p:txBody>
      </p:sp>
      <p:sp>
        <p:nvSpPr>
          <p:cNvPr name="TextBox 14" id="14"/>
          <p:cNvSpPr txBox="true"/>
          <p:nvPr/>
        </p:nvSpPr>
        <p:spPr>
          <a:xfrm>
            <a:off x="4279900" y="21209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Utilize Semantic HTML</a:t>
            </a:r>
            <a:endParaRPr lang="en-US" sz="1100"/>
          </a:p>
        </p:txBody>
      </p:sp>
      <p:sp>
        <p:nvSpPr>
          <p:cNvPr name="TextBox 15" id="15"/>
          <p:cNvSpPr txBox="true"/>
          <p:nvPr/>
        </p:nvSpPr>
        <p:spPr>
          <a:xfrm>
            <a:off x="4279900" y="41275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Maintain Readability and Accessibility</a:t>
            </a:r>
            <a:endParaRPr lang="en-US" sz="1100"/>
          </a:p>
        </p:txBody>
      </p:sp>
      <p:sp>
        <p:nvSpPr>
          <p:cNvPr name="TextBox 16" id="16"/>
          <p:cNvSpPr txBox="true"/>
          <p:nvPr/>
        </p:nvSpPr>
        <p:spPr>
          <a:xfrm>
            <a:off x="4279900" y="58801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Consistent Use of Inline Elements</a:t>
            </a:r>
            <a:endParaRPr lang="en-US" sz="1100"/>
          </a:p>
        </p:txBody>
      </p:sp>
      <p:sp>
        <p:nvSpPr>
          <p:cNvPr name="TextBox 17" id="17"/>
          <p:cNvSpPr txBox="true"/>
          <p:nvPr/>
        </p:nvSpPr>
        <p:spPr>
          <a:xfrm>
            <a:off x="4279900" y="24892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Always use the appropriate HTML5 text elements like &lt;mark&gt;, &lt;time&gt;, &lt;progress&gt;, and &lt;meter&gt; to enhance the semantic meaning of your content, improving accessibility and search engine optimization by providing context to the text.</a:t>
            </a:r>
            <a:endParaRPr lang="en-US" sz="1100"/>
          </a:p>
        </p:txBody>
      </p:sp>
      <p:sp>
        <p:nvSpPr>
          <p:cNvPr name="TextBox 18" id="18"/>
          <p:cNvSpPr txBox="true"/>
          <p:nvPr/>
        </p:nvSpPr>
        <p:spPr>
          <a:xfrm>
            <a:off x="4279900" y="44958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Ensure that text elements are styled for readability, using sufficient contrast and font sizes, and consider accessibility features such as ARIA roles to assist users with disabilities in understanding the content.</a:t>
            </a:r>
            <a:endParaRPr lang="en-US" sz="1100"/>
          </a:p>
        </p:txBody>
      </p:sp>
      <p:sp>
        <p:nvSpPr>
          <p:cNvPr name="TextBox 19" id="19"/>
          <p:cNvSpPr txBox="true"/>
          <p:nvPr/>
        </p:nvSpPr>
        <p:spPr>
          <a:xfrm>
            <a:off x="4279900" y="62611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Apply inline elements consistently throughout your document to maintain a coherent structure; this helps users and search engines navigate the content more effectively, enhancing the overall user experience.</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000" r="9000"/>
          <a:stretch>
            <a:fillRect/>
          </a:stretch>
        </p:blipFill>
        <p:spPr>
          <a:xfrm>
            <a:off x="0" y="0"/>
            <a:ext cx="10388600" cy="7035800"/>
          </a:xfrm>
          <a:prstGeom prst="rect">
            <a:avLst/>
          </a:prstGeom>
        </p:spPr>
      </p:pic>
      <p:sp>
        <p:nvSpPr>
          <p:cNvPr name="AutoShape 3" id="3"/>
          <p:cNvSpPr/>
          <p:nvPr/>
        </p:nvSpPr>
        <p:spPr>
          <a:xfrm>
            <a:off x="0" y="0"/>
            <a:ext cx="10388600" cy="7035800"/>
          </a:xfrm>
          <a:prstGeom prst="rect">
            <a:avLst/>
          </a:prstGeom>
          <a:solidFill>
            <a:srgbClr val="000000">
              <a:alpha val="0"/>
            </a:srgbClr>
          </a:solidFill>
        </p:spPr>
      </p:sp>
      <p:pic>
        <p:nvPicPr>
          <p:cNvPr name="Picture 4" id="4"/>
          <p:cNvPicPr>
            <a:picLocks noChangeAspect="true"/>
          </p:cNvPicPr>
          <p:nvPr/>
        </p:nvPicPr>
        <p:blipFill>
          <a:blip r:embed="rId3"/>
          <a:srcRect l="13000" r="13000"/>
          <a:stretch>
            <a:fillRect/>
          </a:stretch>
        </p:blipFill>
        <p:spPr>
          <a:xfrm>
            <a:off x="762000" y="1701800"/>
            <a:ext cx="2743200" cy="4559300"/>
          </a:xfrm>
          <a:prstGeom prst="roundRect">
            <a:avLst>
              <a:gd name="adj" fmla="val 10185"/>
            </a:avLst>
          </a:prstGeom>
        </p:spPr>
      </p:pic>
      <p:pic>
        <p:nvPicPr>
          <p:cNvPr name="Picture 5" id="5"/>
          <p:cNvPicPr>
            <a:picLocks noChangeAspect="true"/>
          </p:cNvPicPr>
          <p:nvPr/>
        </p:nvPicPr>
        <p:blipFill>
          <a:blip r:embed="rId4"/>
          <a:srcRect l="13000" r="13000"/>
          <a:stretch>
            <a:fillRect/>
          </a:stretch>
        </p:blipFill>
        <p:spPr>
          <a:xfrm>
            <a:off x="3810000" y="1701800"/>
            <a:ext cx="2743200" cy="4559300"/>
          </a:xfrm>
          <a:prstGeom prst="roundRect">
            <a:avLst>
              <a:gd name="adj" fmla="val 10185"/>
            </a:avLst>
          </a:prstGeom>
        </p:spPr>
      </p:pic>
      <p:pic>
        <p:nvPicPr>
          <p:cNvPr name="Picture 6" id="6"/>
          <p:cNvPicPr>
            <a:picLocks noChangeAspect="true"/>
          </p:cNvPicPr>
          <p:nvPr/>
        </p:nvPicPr>
        <p:blipFill>
          <a:blip r:embed="rId3"/>
          <a:srcRect l="13000" r="13000"/>
          <a:stretch>
            <a:fillRect/>
          </a:stretch>
        </p:blipFill>
        <p:spPr>
          <a:xfrm>
            <a:off x="6870700" y="1701800"/>
            <a:ext cx="2743200" cy="45593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5593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5593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5593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Best Practices for Embedding Multimedia</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Choose Appropriate Formats</a:t>
            </a:r>
            <a:endParaRPr lang="en-US" sz="1100"/>
          </a:p>
        </p:txBody>
      </p:sp>
      <p:sp>
        <p:nvSpPr>
          <p:cNvPr name="TextBox 18" id="18"/>
          <p:cNvSpPr txBox="true"/>
          <p:nvPr/>
        </p:nvSpPr>
        <p:spPr>
          <a:xfrm>
            <a:off x="4140200" y="3251200"/>
            <a:ext cx="2082800" cy="812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Implement Accessibility Features</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Optimize Loading Performance</a:t>
            </a:r>
            <a:endParaRPr lang="en-US" sz="1100"/>
          </a:p>
        </p:txBody>
      </p:sp>
      <p:sp>
        <p:nvSpPr>
          <p:cNvPr name="TextBox 20" id="20"/>
          <p:cNvSpPr txBox="true"/>
          <p:nvPr/>
        </p:nvSpPr>
        <p:spPr>
          <a:xfrm>
            <a:off x="10922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Select video and audio formats that are widely supported across different browsers, such as MP4 for video and MP3 for audio, to ensure maximum compatibility and a seamless user experience.</a:t>
            </a:r>
            <a:endParaRPr lang="en-US" sz="1100"/>
          </a:p>
        </p:txBody>
      </p:sp>
      <p:sp>
        <p:nvSpPr>
          <p:cNvPr name="TextBox 21" id="21"/>
          <p:cNvSpPr txBox="true"/>
          <p:nvPr/>
        </p:nvSpPr>
        <p:spPr>
          <a:xfrm>
            <a:off x="4140200" y="42291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Always include captions, transcripts, and alternative text for multimedia elements to enhance accessibility for users with disabilities, ensuring that all users can engage with the content effectively.</a:t>
            </a:r>
            <a:endParaRPr lang="en-US" sz="1100"/>
          </a:p>
        </p:txBody>
      </p:sp>
      <p:sp>
        <p:nvSpPr>
          <p:cNvPr name="TextBox 22" id="22"/>
          <p:cNvSpPr txBox="true"/>
          <p:nvPr/>
        </p:nvSpPr>
        <p:spPr>
          <a:xfrm>
            <a:off x="72009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Use techniques such as lazy loading for multimedia elements to improve page load times and overall performance, ensuring that media content does not hinder the user experience on your website.</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000" r="4000"/>
          <a:stretch>
            <a:fillRect/>
          </a:stretch>
        </p:blipFill>
        <p:spPr>
          <a:xfrm>
            <a:off x="0" y="0"/>
            <a:ext cx="10388600" cy="6261100"/>
          </a:xfrm>
          <a:prstGeom prst="rect">
            <a:avLst/>
          </a:prstGeom>
        </p:spPr>
      </p:pic>
      <p:sp>
        <p:nvSpPr>
          <p:cNvPr name="AutoShape 3" id="3"/>
          <p:cNvSpPr/>
          <p:nvPr/>
        </p:nvSpPr>
        <p:spPr>
          <a:xfrm>
            <a:off x="0" y="0"/>
            <a:ext cx="10388600" cy="6261100"/>
          </a:xfrm>
          <a:prstGeom prst="rect">
            <a:avLst/>
          </a:prstGeom>
          <a:solidFill>
            <a:srgbClr val="000000">
              <a:alpha val="0"/>
            </a:srgbClr>
          </a:solidFill>
        </p:spPr>
      </p:sp>
      <p:sp>
        <p:nvSpPr>
          <p:cNvPr name="AutoShape 4" id="4"/>
          <p:cNvSpPr/>
          <p:nvPr/>
        </p:nvSpPr>
        <p:spPr>
          <a:xfrm>
            <a:off x="762000" y="1358900"/>
            <a:ext cx="2743200" cy="4127500"/>
          </a:xfrm>
          <a:prstGeom prst="roundRect">
            <a:avLst>
              <a:gd name="adj" fmla="val 3703"/>
            </a:avLst>
          </a:prstGeom>
          <a:solidFill>
            <a:srgbClr val="000000">
              <a:alpha val="0"/>
            </a:srgbClr>
          </a:solidFill>
        </p:spPr>
      </p:sp>
      <p:sp>
        <p:nvSpPr>
          <p:cNvPr name="AutoShape 5" id="5"/>
          <p:cNvSpPr/>
          <p:nvPr/>
        </p:nvSpPr>
        <p:spPr>
          <a:xfrm>
            <a:off x="3810000" y="1358900"/>
            <a:ext cx="2743200" cy="4127500"/>
          </a:xfrm>
          <a:prstGeom prst="roundRect">
            <a:avLst>
              <a:gd name="adj" fmla="val 3703"/>
            </a:avLst>
          </a:prstGeom>
          <a:solidFill>
            <a:srgbClr val="000000">
              <a:alpha val="0"/>
            </a:srgbClr>
          </a:solidFill>
        </p:spPr>
      </p:sp>
      <p:sp>
        <p:nvSpPr>
          <p:cNvPr name="AutoShape 6" id="6"/>
          <p:cNvSpPr/>
          <p:nvPr/>
        </p:nvSpPr>
        <p:spPr>
          <a:xfrm>
            <a:off x="6870700" y="1358900"/>
            <a:ext cx="2743200" cy="4127500"/>
          </a:xfrm>
          <a:prstGeom prst="roundRect">
            <a:avLst>
              <a:gd name="adj" fmla="val 3703"/>
            </a:avLst>
          </a:prstGeom>
          <a:solidFill>
            <a:srgbClr val="000000">
              <a:alpha val="0"/>
            </a:srgbClr>
          </a:solidFill>
        </p:spPr>
      </p:sp>
      <p:sp>
        <p:nvSpPr>
          <p:cNvPr name="AutoShape 7" id="7"/>
          <p:cNvSpPr/>
          <p:nvPr/>
        </p:nvSpPr>
        <p:spPr>
          <a:xfrm>
            <a:off x="762000" y="5626100"/>
            <a:ext cx="2743200" cy="0"/>
          </a:xfrm>
          <a:prstGeom prst="rect">
            <a:avLst/>
          </a:prstGeom>
          <a:solidFill>
            <a:srgbClr val="000000"/>
          </a:solidFill>
        </p:spPr>
      </p:sp>
      <p:sp>
        <p:nvSpPr>
          <p:cNvPr name="AutoShape 8" id="8"/>
          <p:cNvSpPr/>
          <p:nvPr/>
        </p:nvSpPr>
        <p:spPr>
          <a:xfrm>
            <a:off x="3810000" y="5626100"/>
            <a:ext cx="2743200" cy="0"/>
          </a:xfrm>
          <a:prstGeom prst="rect">
            <a:avLst/>
          </a:prstGeom>
          <a:solidFill>
            <a:srgbClr val="000000"/>
          </a:solidFill>
        </p:spPr>
      </p:sp>
      <p:sp>
        <p:nvSpPr>
          <p:cNvPr name="AutoShape 9" id="9"/>
          <p:cNvSpPr/>
          <p:nvPr/>
        </p:nvSpPr>
        <p:spPr>
          <a:xfrm>
            <a:off x="6870700" y="5626100"/>
            <a:ext cx="2743200" cy="0"/>
          </a:xfrm>
          <a:prstGeom prst="rect">
            <a:avLst/>
          </a:prstGeom>
          <a:solidFill>
            <a:srgbClr val="000000"/>
          </a:solidFill>
        </p:spPr>
      </p:sp>
      <p:pic>
        <p:nvPicPr>
          <p:cNvPr name="Picture 10" id="10"/>
          <p:cNvPicPr>
            <a:picLocks noChangeAspect="true"/>
          </p:cNvPicPr>
          <p:nvPr/>
        </p:nvPicPr>
        <p:blipFill>
          <a:blip r:embed="rId3"/>
          <a:srcRect t="13000" b="13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10000" b="10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29000" b="29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Choosing Between Canvas and SVG for Graphics</a:t>
            </a:r>
            <a:endParaRPr lang="en-US" sz="1100"/>
          </a:p>
        </p:txBody>
      </p:sp>
      <p:sp>
        <p:nvSpPr>
          <p:cNvPr name="TextBox 14" id="14"/>
          <p:cNvSpPr txBox="true"/>
          <p:nvPr/>
        </p:nvSpPr>
        <p:spPr>
          <a:xfrm>
            <a:off x="762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Performance Considerations</a:t>
            </a:r>
            <a:endParaRPr lang="en-US" sz="1100"/>
          </a:p>
        </p:txBody>
      </p:sp>
      <p:sp>
        <p:nvSpPr>
          <p:cNvPr name="TextBox 15" id="15"/>
          <p:cNvSpPr txBox="true"/>
          <p:nvPr/>
        </p:nvSpPr>
        <p:spPr>
          <a:xfrm>
            <a:off x="3810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Interactivity and Accessibility</a:t>
            </a:r>
            <a:endParaRPr lang="en-US" sz="1100"/>
          </a:p>
        </p:txBody>
      </p:sp>
      <p:sp>
        <p:nvSpPr>
          <p:cNvPr name="TextBox 16" id="16"/>
          <p:cNvSpPr txBox="true"/>
          <p:nvPr/>
        </p:nvSpPr>
        <p:spPr>
          <a:xfrm>
            <a:off x="68707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Use Case Suitability</a:t>
            </a:r>
            <a:endParaRPr lang="en-US" sz="1100"/>
          </a:p>
        </p:txBody>
      </p:sp>
      <p:sp>
        <p:nvSpPr>
          <p:cNvPr name="TextBox 17" id="17"/>
          <p:cNvSpPr txBox="true"/>
          <p:nvPr/>
        </p:nvSpPr>
        <p:spPr>
          <a:xfrm>
            <a:off x="7620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choice between Canvas and SVG often hinges on performance; Canvas is generally more efficient for rendering a large number of objects or complex animations, while SVG excels in scenarios requiring high-quality graphics and scalability.</a:t>
            </a:r>
            <a:endParaRPr lang="en-US" sz="1100"/>
          </a:p>
        </p:txBody>
      </p:sp>
      <p:sp>
        <p:nvSpPr>
          <p:cNvPr name="TextBox 18" id="18"/>
          <p:cNvSpPr txBox="true"/>
          <p:nvPr/>
        </p:nvSpPr>
        <p:spPr>
          <a:xfrm>
            <a:off x="3810000" y="37846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SVG provides built-in support for interactivity and accessibility features, allowing developers to easily manipulate elements with CSS and JavaScript, whereas Canvas requires more complex coding to achieve similar interactivity and lacks inherent accessibility support.</a:t>
            </a:r>
            <a:endParaRPr lang="en-US" sz="1100"/>
          </a:p>
        </p:txBody>
      </p:sp>
      <p:sp>
        <p:nvSpPr>
          <p:cNvPr name="TextBox 19" id="19"/>
          <p:cNvSpPr txBox="true"/>
          <p:nvPr/>
        </p:nvSpPr>
        <p:spPr>
          <a:xfrm>
            <a:off x="6870700" y="35179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When deciding between the two, consider the use case: Canvas is ideal for real-time graphics like games and data visualizations, while SVG is better suited for static graphics, icons, and illustrations that need to scale without losing quality.</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87400" y="3441700"/>
            <a:ext cx="9601200" cy="2413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TextBox 6" id="6"/>
          <p:cNvSpPr txBox="true"/>
          <p:nvPr/>
        </p:nvSpPr>
        <p:spPr>
          <a:xfrm>
            <a:off x="787400" y="2286000"/>
            <a:ext cx="9601200" cy="85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5600" b="true">
                <a:solidFill>
                  <a:srgbClr val="000000"/>
                </a:solidFill>
                <a:latin typeface="苹方-简"/>
              </a:rPr>
              <a:t>Thank You</a:t>
            </a:r>
            <a:endParaRPr lang="en-US" sz="1100"/>
          </a:p>
        </p:txBody>
      </p:sp>
      <p:sp>
        <p:nvSpPr>
          <p:cNvPr name="TextBox 7" id="7"/>
          <p:cNvSpPr txBox="true"/>
          <p:nvPr/>
        </p:nvSpPr>
        <p:spPr>
          <a:xfrm>
            <a:off x="787400" y="3441700"/>
            <a:ext cx="96012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Contact: ai.team@example.com</a:t>
            </a:r>
            <a:endParaRPr lang="en-US" sz="1100"/>
          </a:p>
        </p:txBody>
      </p:sp>
      <p:pic>
        <p:nvPicPr>
          <p:cNvPr name="Picture 8" id="8"/>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Understanding Text-Level Semantics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1</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0" r="10000"/>
          <a:stretch>
            <a:fillRect/>
          </a:stretch>
        </p:blipFill>
        <p:spPr>
          <a:xfrm>
            <a:off x="0" y="0"/>
            <a:ext cx="10388600" cy="7188200"/>
          </a:xfrm>
          <a:prstGeom prst="rect">
            <a:avLst/>
          </a:prstGeom>
        </p:spPr>
      </p:pic>
      <p:sp>
        <p:nvSpPr>
          <p:cNvPr name="AutoShape 3" id="3"/>
          <p:cNvSpPr/>
          <p:nvPr/>
        </p:nvSpPr>
        <p:spPr>
          <a:xfrm>
            <a:off x="0" y="0"/>
            <a:ext cx="10388600" cy="7188200"/>
          </a:xfrm>
          <a:prstGeom prst="rect">
            <a:avLst/>
          </a:prstGeom>
          <a:solidFill>
            <a:srgbClr val="000000">
              <a:alpha val="0"/>
            </a:srgbClr>
          </a:solidFill>
        </p:spPr>
      </p:sp>
      <p:pic>
        <p:nvPicPr>
          <p:cNvPr name="Picture 4" id="4"/>
          <p:cNvPicPr>
            <a:picLocks noChangeAspect="true"/>
          </p:cNvPicPr>
          <p:nvPr/>
        </p:nvPicPr>
        <p:blipFill>
          <a:blip r:embed="rId3"/>
          <a:srcRect l="14000" r="14000"/>
          <a:stretch>
            <a:fillRect/>
          </a:stretch>
        </p:blipFill>
        <p:spPr>
          <a:xfrm>
            <a:off x="762000" y="1701800"/>
            <a:ext cx="2743200" cy="4711700"/>
          </a:xfrm>
          <a:prstGeom prst="roundRect">
            <a:avLst>
              <a:gd name="adj" fmla="val 10185"/>
            </a:avLst>
          </a:prstGeom>
        </p:spPr>
      </p:pic>
      <p:pic>
        <p:nvPicPr>
          <p:cNvPr name="Picture 5" id="5"/>
          <p:cNvPicPr>
            <a:picLocks noChangeAspect="true"/>
          </p:cNvPicPr>
          <p:nvPr/>
        </p:nvPicPr>
        <p:blipFill>
          <a:blip r:embed="rId4"/>
          <a:srcRect l="14000" r="14000"/>
          <a:stretch>
            <a:fillRect/>
          </a:stretch>
        </p:blipFill>
        <p:spPr>
          <a:xfrm>
            <a:off x="3810000" y="1701800"/>
            <a:ext cx="2743200" cy="4711700"/>
          </a:xfrm>
          <a:prstGeom prst="roundRect">
            <a:avLst>
              <a:gd name="adj" fmla="val 10185"/>
            </a:avLst>
          </a:prstGeom>
        </p:spPr>
      </p:pic>
      <p:pic>
        <p:nvPicPr>
          <p:cNvPr name="Picture 6" id="6"/>
          <p:cNvPicPr>
            <a:picLocks noChangeAspect="true"/>
          </p:cNvPicPr>
          <p:nvPr/>
        </p:nvPicPr>
        <p:blipFill>
          <a:blip r:embed="rId3"/>
          <a:srcRect l="14000" r="14000"/>
          <a:stretch>
            <a:fillRect/>
          </a:stretch>
        </p:blipFill>
        <p:spPr>
          <a:xfrm>
            <a:off x="6870700" y="1701800"/>
            <a:ext cx="2743200" cy="47117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7117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Introduction to HTML5 Inline Elements</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Definition of Inline Elements</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New HTML5 Inline Elements</a:t>
            </a:r>
            <a:endParaRPr lang="en-US" sz="1100"/>
          </a:p>
        </p:txBody>
      </p:sp>
      <p:sp>
        <p:nvSpPr>
          <p:cNvPr name="TextBox 19" id="19"/>
          <p:cNvSpPr txBox="true"/>
          <p:nvPr/>
        </p:nvSpPr>
        <p:spPr>
          <a:xfrm>
            <a:off x="7200900" y="3251200"/>
            <a:ext cx="20828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Usage and Examples</a:t>
            </a:r>
            <a:endParaRPr lang="en-US" sz="1100"/>
          </a:p>
        </p:txBody>
      </p:sp>
      <p:sp>
        <p:nvSpPr>
          <p:cNvPr name="TextBox 20" id="20"/>
          <p:cNvSpPr txBox="true"/>
          <p:nvPr/>
        </p:nvSpPr>
        <p:spPr>
          <a:xfrm>
            <a:off x="10922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Inline elements in HTML5 are used to format small sections of content within block elements, allowing for text-level semantics and enhancing the meaning of the text without disrupting the flow of the document.</a:t>
            </a:r>
            <a:endParaRPr lang="en-US" sz="1100"/>
          </a:p>
        </p:txBody>
      </p:sp>
      <p:sp>
        <p:nvSpPr>
          <p:cNvPr name="TextBox 21" id="21"/>
          <p:cNvSpPr txBox="true"/>
          <p:nvPr/>
        </p:nvSpPr>
        <p:spPr>
          <a:xfrm>
            <a:off x="4140200" y="3962400"/>
            <a:ext cx="2082800" cy="212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HTML5 introduced several new inline elements such as &lt;mark&gt;, &lt;time&gt;, &lt;progress&gt;, and &lt;meter&gt;, each serving specific purposes to improve accessibility and user experience by providing additional context to the content.</a:t>
            </a:r>
            <a:endParaRPr lang="en-US" sz="1100"/>
          </a:p>
        </p:txBody>
      </p:sp>
      <p:sp>
        <p:nvSpPr>
          <p:cNvPr name="TextBox 22" id="22"/>
          <p:cNvSpPr txBox="true"/>
          <p:nvPr/>
        </p:nvSpPr>
        <p:spPr>
          <a:xfrm>
            <a:off x="7200900" y="3683000"/>
            <a:ext cx="2082800" cy="2336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Understanding how to implement these inline elements is crucial; for instance, using &lt;mark&gt; to highlight important text or &lt;time&gt; to denote specific dates enhances the semantic structure of the webpage, making it more informative for both users and search engines.</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4000" r="14000"/>
          <a:stretch>
            <a:fillRect/>
          </a:stretch>
        </p:blipFill>
        <p:spPr>
          <a:xfrm>
            <a:off x="0" y="0"/>
            <a:ext cx="10388600" cy="7988300"/>
          </a:xfrm>
          <a:prstGeom prst="rect">
            <a:avLst/>
          </a:prstGeom>
        </p:spPr>
      </p:pic>
      <p:sp>
        <p:nvSpPr>
          <p:cNvPr name="AutoShape 3" id="3"/>
          <p:cNvSpPr/>
          <p:nvPr/>
        </p:nvSpPr>
        <p:spPr>
          <a:xfrm>
            <a:off x="0" y="0"/>
            <a:ext cx="10388600" cy="7988300"/>
          </a:xfrm>
          <a:prstGeom prst="rect">
            <a:avLst/>
          </a:prstGeom>
          <a:solidFill>
            <a:srgbClr val="FFFFFF"/>
          </a:solidFill>
        </p:spPr>
      </p:sp>
      <p:pic>
        <p:nvPicPr>
          <p:cNvPr name="Picture 4" id="4"/>
          <p:cNvPicPr>
            <a:picLocks noChangeAspect="true"/>
          </p:cNvPicPr>
          <p:nvPr/>
        </p:nvPicPr>
        <p:blipFill>
          <a:blip r:embed="rId3"/>
          <a:srcRect l="18000" r="18000"/>
          <a:stretch>
            <a:fillRect/>
          </a:stretch>
        </p:blipFill>
        <p:spPr>
          <a:xfrm>
            <a:off x="0" y="0"/>
            <a:ext cx="3454400" cy="7988300"/>
          </a:xfrm>
          <a:prstGeom prst="rect">
            <a:avLst/>
          </a:prstGeom>
        </p:spPr>
      </p:pic>
      <p:sp>
        <p:nvSpPr>
          <p:cNvPr name="AutoShape 5" id="5"/>
          <p:cNvSpPr/>
          <p:nvPr/>
        </p:nvSpPr>
        <p:spPr>
          <a:xfrm>
            <a:off x="4064000" y="19050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657600"/>
            <a:ext cx="5829300" cy="1790700"/>
          </a:xfrm>
          <a:prstGeom prst="roundRect">
            <a:avLst>
              <a:gd name="adj" fmla="val 11347"/>
            </a:avLst>
          </a:prstGeom>
          <a:solidFill>
            <a:srgbClr val="FBEFF0"/>
          </a:solidFill>
          <a:ln w="12700">
            <a:solidFill>
              <a:srgbClr val="FCDBE0"/>
            </a:solidFill>
          </a:ln>
        </p:spPr>
      </p:sp>
      <p:sp>
        <p:nvSpPr>
          <p:cNvPr name="AutoShape 7" id="7"/>
          <p:cNvSpPr/>
          <p:nvPr/>
        </p:nvSpPr>
        <p:spPr>
          <a:xfrm>
            <a:off x="4064000" y="56642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988300"/>
          </a:xfrm>
          <a:prstGeom prst="rect">
            <a:avLst/>
          </a:prstGeom>
          <a:solidFill>
            <a:srgbClr val="000000">
              <a:alpha val="0"/>
            </a:srgbClr>
          </a:solidFill>
        </p:spPr>
      </p:sp>
      <p:sp>
        <p:nvSpPr>
          <p:cNvPr name="AutoShape 9" id="9"/>
          <p:cNvSpPr/>
          <p:nvPr/>
        </p:nvSpPr>
        <p:spPr>
          <a:xfrm>
            <a:off x="4064000" y="2057400"/>
            <a:ext cx="0" cy="1219200"/>
          </a:xfrm>
          <a:prstGeom prst="rect">
            <a:avLst/>
          </a:prstGeom>
          <a:solidFill>
            <a:srgbClr val="FFFFFF"/>
          </a:solidFill>
        </p:spPr>
      </p:sp>
      <p:sp>
        <p:nvSpPr>
          <p:cNvPr name="AutoShape 10" id="10"/>
          <p:cNvSpPr/>
          <p:nvPr/>
        </p:nvSpPr>
        <p:spPr>
          <a:xfrm>
            <a:off x="4064000" y="3835400"/>
            <a:ext cx="0" cy="1409700"/>
          </a:xfrm>
          <a:prstGeom prst="rect">
            <a:avLst/>
          </a:prstGeom>
          <a:solidFill>
            <a:srgbClr val="FFFFFF"/>
          </a:solidFill>
        </p:spPr>
      </p:sp>
      <p:sp>
        <p:nvSpPr>
          <p:cNvPr name="AutoShape 11" id="11"/>
          <p:cNvSpPr/>
          <p:nvPr/>
        </p:nvSpPr>
        <p:spPr>
          <a:xfrm>
            <a:off x="4064000" y="58166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The &lt;mark&gt; Element: Highlighting Text</a:t>
            </a:r>
            <a:endParaRPr lang="en-US" sz="1100"/>
          </a:p>
        </p:txBody>
      </p:sp>
      <p:sp>
        <p:nvSpPr>
          <p:cNvPr name="TextBox 14" id="14"/>
          <p:cNvSpPr txBox="true"/>
          <p:nvPr/>
        </p:nvSpPr>
        <p:spPr>
          <a:xfrm>
            <a:off x="4279900" y="21209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Purpose of the &lt;mark&gt; Element</a:t>
            </a:r>
            <a:endParaRPr lang="en-US" sz="1100"/>
          </a:p>
        </p:txBody>
      </p:sp>
      <p:sp>
        <p:nvSpPr>
          <p:cNvPr name="TextBox 15" id="15"/>
          <p:cNvSpPr txBox="true"/>
          <p:nvPr/>
        </p:nvSpPr>
        <p:spPr>
          <a:xfrm>
            <a:off x="4279900" y="38735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Semantic Significance</a:t>
            </a:r>
            <a:endParaRPr lang="en-US" sz="1100"/>
          </a:p>
        </p:txBody>
      </p:sp>
      <p:sp>
        <p:nvSpPr>
          <p:cNvPr name="TextBox 16" id="16"/>
          <p:cNvSpPr txBox="true"/>
          <p:nvPr/>
        </p:nvSpPr>
        <p:spPr>
          <a:xfrm>
            <a:off x="4279900" y="58801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Styling and Customization</a:t>
            </a:r>
            <a:endParaRPr lang="en-US" sz="1100"/>
          </a:p>
        </p:txBody>
      </p:sp>
      <p:sp>
        <p:nvSpPr>
          <p:cNvPr name="TextBox 17" id="17"/>
          <p:cNvSpPr txBox="true"/>
          <p:nvPr/>
        </p:nvSpPr>
        <p:spPr>
          <a:xfrm>
            <a:off x="4279900" y="24892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&lt;mark&gt; element is used to highlight text that is of particular relevance or importance within a document, making it visually distinct and easily identifiable for readers.</a:t>
            </a:r>
            <a:endParaRPr lang="en-US" sz="1100"/>
          </a:p>
        </p:txBody>
      </p:sp>
      <p:sp>
        <p:nvSpPr>
          <p:cNvPr name="TextBox 18" id="18"/>
          <p:cNvSpPr txBox="true"/>
          <p:nvPr/>
        </p:nvSpPr>
        <p:spPr>
          <a:xfrm>
            <a:off x="4279900" y="42545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By using the &lt;mark&gt; element, developers enhance the semantic meaning of the content, which can improve accessibility for screen readers and assistive technologies, allowing users to better understand the context of highlighted information.</a:t>
            </a:r>
            <a:endParaRPr lang="en-US" sz="1100"/>
          </a:p>
        </p:txBody>
      </p:sp>
      <p:sp>
        <p:nvSpPr>
          <p:cNvPr name="TextBox 19" id="19"/>
          <p:cNvSpPr txBox="true"/>
          <p:nvPr/>
        </p:nvSpPr>
        <p:spPr>
          <a:xfrm>
            <a:off x="4279900" y="62611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default styling of the &lt;mark&gt; element typically includes a yellow background, but it can be customized using CSS to fit the design of the webpage, providing flexibility in how highlighted text is presented visually.</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000" r="4000"/>
          <a:stretch>
            <a:fillRect/>
          </a:stretch>
        </p:blipFill>
        <p:spPr>
          <a:xfrm>
            <a:off x="0" y="0"/>
            <a:ext cx="10388600" cy="6261100"/>
          </a:xfrm>
          <a:prstGeom prst="rect">
            <a:avLst/>
          </a:prstGeom>
        </p:spPr>
      </p:pic>
      <p:sp>
        <p:nvSpPr>
          <p:cNvPr name="AutoShape 3" id="3"/>
          <p:cNvSpPr/>
          <p:nvPr/>
        </p:nvSpPr>
        <p:spPr>
          <a:xfrm>
            <a:off x="0" y="0"/>
            <a:ext cx="10388600" cy="6261100"/>
          </a:xfrm>
          <a:prstGeom prst="rect">
            <a:avLst/>
          </a:prstGeom>
          <a:solidFill>
            <a:srgbClr val="000000">
              <a:alpha val="0"/>
            </a:srgbClr>
          </a:solidFill>
        </p:spPr>
      </p:sp>
      <p:sp>
        <p:nvSpPr>
          <p:cNvPr name="AutoShape 4" id="4"/>
          <p:cNvSpPr/>
          <p:nvPr/>
        </p:nvSpPr>
        <p:spPr>
          <a:xfrm>
            <a:off x="762000" y="1358900"/>
            <a:ext cx="2743200" cy="4127500"/>
          </a:xfrm>
          <a:prstGeom prst="roundRect">
            <a:avLst>
              <a:gd name="adj" fmla="val 3703"/>
            </a:avLst>
          </a:prstGeom>
          <a:solidFill>
            <a:srgbClr val="000000">
              <a:alpha val="0"/>
            </a:srgbClr>
          </a:solidFill>
        </p:spPr>
      </p:sp>
      <p:sp>
        <p:nvSpPr>
          <p:cNvPr name="AutoShape 5" id="5"/>
          <p:cNvSpPr/>
          <p:nvPr/>
        </p:nvSpPr>
        <p:spPr>
          <a:xfrm>
            <a:off x="3810000" y="1358900"/>
            <a:ext cx="2743200" cy="4127500"/>
          </a:xfrm>
          <a:prstGeom prst="roundRect">
            <a:avLst>
              <a:gd name="adj" fmla="val 3703"/>
            </a:avLst>
          </a:prstGeom>
          <a:solidFill>
            <a:srgbClr val="000000">
              <a:alpha val="0"/>
            </a:srgbClr>
          </a:solidFill>
        </p:spPr>
      </p:sp>
      <p:sp>
        <p:nvSpPr>
          <p:cNvPr name="AutoShape 6" id="6"/>
          <p:cNvSpPr/>
          <p:nvPr/>
        </p:nvSpPr>
        <p:spPr>
          <a:xfrm>
            <a:off x="6870700" y="1358900"/>
            <a:ext cx="2743200" cy="4127500"/>
          </a:xfrm>
          <a:prstGeom prst="roundRect">
            <a:avLst>
              <a:gd name="adj" fmla="val 3703"/>
            </a:avLst>
          </a:prstGeom>
          <a:solidFill>
            <a:srgbClr val="000000">
              <a:alpha val="0"/>
            </a:srgbClr>
          </a:solidFill>
        </p:spPr>
      </p:sp>
      <p:sp>
        <p:nvSpPr>
          <p:cNvPr name="AutoShape 7" id="7"/>
          <p:cNvSpPr/>
          <p:nvPr/>
        </p:nvSpPr>
        <p:spPr>
          <a:xfrm>
            <a:off x="762000" y="5626100"/>
            <a:ext cx="2743200" cy="0"/>
          </a:xfrm>
          <a:prstGeom prst="rect">
            <a:avLst/>
          </a:prstGeom>
          <a:solidFill>
            <a:srgbClr val="000000"/>
          </a:solidFill>
        </p:spPr>
      </p:sp>
      <p:sp>
        <p:nvSpPr>
          <p:cNvPr name="AutoShape 8" id="8"/>
          <p:cNvSpPr/>
          <p:nvPr/>
        </p:nvSpPr>
        <p:spPr>
          <a:xfrm>
            <a:off x="3810000" y="5626100"/>
            <a:ext cx="2743200" cy="0"/>
          </a:xfrm>
          <a:prstGeom prst="rect">
            <a:avLst/>
          </a:prstGeom>
          <a:solidFill>
            <a:srgbClr val="000000"/>
          </a:solidFill>
        </p:spPr>
      </p:sp>
      <p:sp>
        <p:nvSpPr>
          <p:cNvPr name="AutoShape 9" id="9"/>
          <p:cNvSpPr/>
          <p:nvPr/>
        </p:nvSpPr>
        <p:spPr>
          <a:xfrm>
            <a:off x="6870700" y="5626100"/>
            <a:ext cx="2743200" cy="0"/>
          </a:xfrm>
          <a:prstGeom prst="rect">
            <a:avLst/>
          </a:prstGeom>
          <a:solidFill>
            <a:srgbClr val="000000"/>
          </a:solidFill>
        </p:spPr>
      </p:sp>
      <p:pic>
        <p:nvPicPr>
          <p:cNvPr name="Picture 10" id="10"/>
          <p:cNvPicPr>
            <a:picLocks noChangeAspect="true"/>
          </p:cNvPicPr>
          <p:nvPr/>
        </p:nvPicPr>
        <p:blipFill>
          <a:blip r:embed="rId3"/>
          <a:srcRect t="29000" b="29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35000" b="35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32000" b="32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The &lt;time&gt; Element: Representing Dates and Times</a:t>
            </a:r>
            <a:endParaRPr lang="en-US" sz="1100"/>
          </a:p>
        </p:txBody>
      </p:sp>
      <p:sp>
        <p:nvSpPr>
          <p:cNvPr name="TextBox 14" id="14"/>
          <p:cNvSpPr txBox="true"/>
          <p:nvPr/>
        </p:nvSpPr>
        <p:spPr>
          <a:xfrm>
            <a:off x="762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Purpose of the &lt;time&gt; Element</a:t>
            </a:r>
            <a:endParaRPr lang="en-US" sz="1100"/>
          </a:p>
        </p:txBody>
      </p:sp>
      <p:sp>
        <p:nvSpPr>
          <p:cNvPr name="TextBox 15" id="15"/>
          <p:cNvSpPr txBox="true"/>
          <p:nvPr/>
        </p:nvSpPr>
        <p:spPr>
          <a:xfrm>
            <a:off x="3810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Attributes for Enhanced Functionality</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Browser Support and Accessibility</a:t>
            </a:r>
            <a:endParaRPr lang="en-US" sz="1100"/>
          </a:p>
        </p:txBody>
      </p:sp>
      <p:sp>
        <p:nvSpPr>
          <p:cNvPr name="TextBox 17" id="17"/>
          <p:cNvSpPr txBox="true"/>
          <p:nvPr/>
        </p:nvSpPr>
        <p:spPr>
          <a:xfrm>
            <a:off x="7620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&lt;time&gt; element is specifically designed to represent a specific time or date, allowing developers to mark up temporal information in a way that is both machine-readable and human-readable, enhancing the semantic structure of the document.</a:t>
            </a:r>
            <a:endParaRPr lang="en-US" sz="1100"/>
          </a:p>
        </p:txBody>
      </p:sp>
      <p:sp>
        <p:nvSpPr>
          <p:cNvPr name="TextBox 18" id="18"/>
          <p:cNvSpPr txBox="true"/>
          <p:nvPr/>
        </p:nvSpPr>
        <p:spPr>
          <a:xfrm>
            <a:off x="38100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&lt;time&gt; element can utilize the datetime attribute to provide a machine-readable format of the date or time, which is crucial for search engines and applications that parse web content for scheduling, events, or time-sensitive information.</a:t>
            </a:r>
            <a:endParaRPr lang="en-US" sz="1100"/>
          </a:p>
        </p:txBody>
      </p:sp>
      <p:sp>
        <p:nvSpPr>
          <p:cNvPr name="TextBox 19" id="19"/>
          <p:cNvSpPr txBox="true"/>
          <p:nvPr/>
        </p:nvSpPr>
        <p:spPr>
          <a:xfrm>
            <a:off x="6870700" y="37846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Most modern browsers support the &lt;time&gt; element, and its proper use can improve accessibility by allowing screen readers to convey time-related information more effectively, ensuring that all users can understand the context of the dates and times presented.</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00" r="11000"/>
          <a:stretch>
            <a:fillRect/>
          </a:stretch>
        </p:blipFill>
        <p:spPr>
          <a:xfrm>
            <a:off x="0" y="0"/>
            <a:ext cx="10388600" cy="7391400"/>
          </a:xfrm>
          <a:prstGeom prst="rect">
            <a:avLst/>
          </a:prstGeom>
        </p:spPr>
      </p:pic>
      <p:sp>
        <p:nvSpPr>
          <p:cNvPr name="AutoShape 3" id="3"/>
          <p:cNvSpPr/>
          <p:nvPr/>
        </p:nvSpPr>
        <p:spPr>
          <a:xfrm>
            <a:off x="0" y="0"/>
            <a:ext cx="10388600" cy="7391400"/>
          </a:xfrm>
          <a:prstGeom prst="rect">
            <a:avLst/>
          </a:prstGeom>
          <a:solidFill>
            <a:srgbClr val="000000">
              <a:alpha val="0"/>
            </a:srgbClr>
          </a:solidFill>
        </p:spPr>
      </p:sp>
      <p:pic>
        <p:nvPicPr>
          <p:cNvPr name="Picture 4" id="4"/>
          <p:cNvPicPr>
            <a:picLocks noChangeAspect="true"/>
          </p:cNvPicPr>
          <p:nvPr/>
        </p:nvPicPr>
        <p:blipFill>
          <a:blip r:embed="rId3"/>
          <a:srcRect l="16000" r="16000"/>
          <a:stretch>
            <a:fillRect/>
          </a:stretch>
        </p:blipFill>
        <p:spPr>
          <a:xfrm>
            <a:off x="762000" y="1701800"/>
            <a:ext cx="2743200" cy="4927600"/>
          </a:xfrm>
          <a:prstGeom prst="roundRect">
            <a:avLst>
              <a:gd name="adj" fmla="val 10185"/>
            </a:avLst>
          </a:prstGeom>
        </p:spPr>
      </p:pic>
      <p:pic>
        <p:nvPicPr>
          <p:cNvPr name="Picture 5" id="5"/>
          <p:cNvPicPr>
            <a:picLocks noChangeAspect="true"/>
          </p:cNvPicPr>
          <p:nvPr/>
        </p:nvPicPr>
        <p:blipFill>
          <a:blip r:embed="rId4"/>
          <a:srcRect l="16000" r="16000"/>
          <a:stretch>
            <a:fillRect/>
          </a:stretch>
        </p:blipFill>
        <p:spPr>
          <a:xfrm>
            <a:off x="3810000" y="1701800"/>
            <a:ext cx="2743200" cy="4927600"/>
          </a:xfrm>
          <a:prstGeom prst="roundRect">
            <a:avLst>
              <a:gd name="adj" fmla="val 10185"/>
            </a:avLst>
          </a:prstGeom>
        </p:spPr>
      </p:pic>
      <p:pic>
        <p:nvPicPr>
          <p:cNvPr name="Picture 6" id="6"/>
          <p:cNvPicPr>
            <a:picLocks noChangeAspect="true"/>
          </p:cNvPicPr>
          <p:nvPr/>
        </p:nvPicPr>
        <p:blipFill>
          <a:blip r:embed="rId3"/>
          <a:srcRect l="16000" r="16000"/>
          <a:stretch>
            <a:fillRect/>
          </a:stretch>
        </p:blipFill>
        <p:spPr>
          <a:xfrm>
            <a:off x="6870700" y="1701800"/>
            <a:ext cx="2743200" cy="49276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9276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9276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9276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The &lt;progress&gt; and &lt;meter&gt; Elements: Visualizing Data</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Purpose of the &lt;progress&gt; Element</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Functionality of the &lt;meter&gt; Element</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Accessibility Considerations</a:t>
            </a:r>
            <a:endParaRPr lang="en-US" sz="1100"/>
          </a:p>
        </p:txBody>
      </p:sp>
      <p:sp>
        <p:nvSpPr>
          <p:cNvPr name="TextBox 20" id="20"/>
          <p:cNvSpPr txBox="true"/>
          <p:nvPr/>
        </p:nvSpPr>
        <p:spPr>
          <a:xfrm>
            <a:off x="10922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&lt;progress&gt; element is used to represent the completion status of a task, providing a visual indication of progress in a user-friendly manner, which is particularly useful in scenarios like file uploads or download statuses.</a:t>
            </a:r>
            <a:endParaRPr lang="en-US" sz="1100"/>
          </a:p>
        </p:txBody>
      </p:sp>
      <p:sp>
        <p:nvSpPr>
          <p:cNvPr name="TextBox 21" id="21"/>
          <p:cNvSpPr txBox="true"/>
          <p:nvPr/>
        </p:nvSpPr>
        <p:spPr>
          <a:xfrm>
            <a:off x="4140200" y="3962400"/>
            <a:ext cx="2082800" cy="212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The &lt;meter&gt; element displays a scalar measurement within a known range, such as disk usage or battery level, allowing users to quickly assess the current value relative to the minimum and maximum limits defined by the attributes.</a:t>
            </a:r>
            <a:endParaRPr lang="en-US" sz="1100"/>
          </a:p>
        </p:txBody>
      </p:sp>
      <p:sp>
        <p:nvSpPr>
          <p:cNvPr name="TextBox 22" id="22"/>
          <p:cNvSpPr txBox="true"/>
          <p:nvPr/>
        </p:nvSpPr>
        <p:spPr>
          <a:xfrm>
            <a:off x="7200900" y="3962400"/>
            <a:ext cx="2082800" cy="2336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Both &lt;progress&gt; and &lt;meter&gt; elements enhance accessibility by providing semantic meaning to visual data, which can be interpreted by assistive technologies, ensuring that all users, including those with disabilities, can understand the information being conveyed.</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Embedding Multimedia in HTML5</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2</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000" r="2000"/>
          <a:stretch>
            <a:fillRect/>
          </a:stretch>
        </p:blipFill>
        <p:spPr>
          <a:xfrm>
            <a:off x="0" y="0"/>
            <a:ext cx="10388600" cy="5981700"/>
          </a:xfrm>
          <a:prstGeom prst="rect">
            <a:avLst/>
          </a:prstGeom>
        </p:spPr>
      </p:pic>
      <p:sp>
        <p:nvSpPr>
          <p:cNvPr name="AutoShape 3" id="3"/>
          <p:cNvSpPr/>
          <p:nvPr/>
        </p:nvSpPr>
        <p:spPr>
          <a:xfrm>
            <a:off x="0" y="0"/>
            <a:ext cx="10388600" cy="5981700"/>
          </a:xfrm>
          <a:prstGeom prst="rect">
            <a:avLst/>
          </a:prstGeom>
          <a:solidFill>
            <a:srgbClr val="000000">
              <a:alpha val="0"/>
            </a:srgbClr>
          </a:solidFill>
        </p:spPr>
      </p:sp>
      <p:sp>
        <p:nvSpPr>
          <p:cNvPr name="AutoShape 4" id="4"/>
          <p:cNvSpPr/>
          <p:nvPr/>
        </p:nvSpPr>
        <p:spPr>
          <a:xfrm>
            <a:off x="762000" y="1358900"/>
            <a:ext cx="2743200" cy="3848100"/>
          </a:xfrm>
          <a:prstGeom prst="roundRect">
            <a:avLst>
              <a:gd name="adj" fmla="val 3703"/>
            </a:avLst>
          </a:prstGeom>
          <a:solidFill>
            <a:srgbClr val="000000">
              <a:alpha val="0"/>
            </a:srgbClr>
          </a:solidFill>
        </p:spPr>
      </p:sp>
      <p:sp>
        <p:nvSpPr>
          <p:cNvPr name="AutoShape 5" id="5"/>
          <p:cNvSpPr/>
          <p:nvPr/>
        </p:nvSpPr>
        <p:spPr>
          <a:xfrm>
            <a:off x="3810000" y="1358900"/>
            <a:ext cx="2743200" cy="3848100"/>
          </a:xfrm>
          <a:prstGeom prst="roundRect">
            <a:avLst>
              <a:gd name="adj" fmla="val 3703"/>
            </a:avLst>
          </a:prstGeom>
          <a:solidFill>
            <a:srgbClr val="000000">
              <a:alpha val="0"/>
            </a:srgbClr>
          </a:solidFill>
        </p:spPr>
      </p:sp>
      <p:sp>
        <p:nvSpPr>
          <p:cNvPr name="AutoShape 6" id="6"/>
          <p:cNvSpPr/>
          <p:nvPr/>
        </p:nvSpPr>
        <p:spPr>
          <a:xfrm>
            <a:off x="6870700" y="1358900"/>
            <a:ext cx="2743200" cy="3848100"/>
          </a:xfrm>
          <a:prstGeom prst="roundRect">
            <a:avLst>
              <a:gd name="adj" fmla="val 3703"/>
            </a:avLst>
          </a:prstGeom>
          <a:solidFill>
            <a:srgbClr val="000000">
              <a:alpha val="0"/>
            </a:srgbClr>
          </a:solidFill>
        </p:spPr>
      </p:sp>
      <p:sp>
        <p:nvSpPr>
          <p:cNvPr name="AutoShape 7" id="7"/>
          <p:cNvSpPr/>
          <p:nvPr/>
        </p:nvSpPr>
        <p:spPr>
          <a:xfrm>
            <a:off x="762000" y="5346700"/>
            <a:ext cx="2743200" cy="0"/>
          </a:xfrm>
          <a:prstGeom prst="rect">
            <a:avLst/>
          </a:prstGeom>
          <a:solidFill>
            <a:srgbClr val="000000"/>
          </a:solidFill>
        </p:spPr>
      </p:sp>
      <p:sp>
        <p:nvSpPr>
          <p:cNvPr name="AutoShape 8" id="8"/>
          <p:cNvSpPr/>
          <p:nvPr/>
        </p:nvSpPr>
        <p:spPr>
          <a:xfrm>
            <a:off x="3810000" y="5346700"/>
            <a:ext cx="2743200" cy="0"/>
          </a:xfrm>
          <a:prstGeom prst="rect">
            <a:avLst/>
          </a:prstGeom>
          <a:solidFill>
            <a:srgbClr val="000000"/>
          </a:solidFill>
        </p:spPr>
      </p:sp>
      <p:sp>
        <p:nvSpPr>
          <p:cNvPr name="AutoShape 9" id="9"/>
          <p:cNvSpPr/>
          <p:nvPr/>
        </p:nvSpPr>
        <p:spPr>
          <a:xfrm>
            <a:off x="6870700" y="5346700"/>
            <a:ext cx="2743200" cy="0"/>
          </a:xfrm>
          <a:prstGeom prst="rect">
            <a:avLst/>
          </a:prstGeom>
          <a:solidFill>
            <a:srgbClr val="000000"/>
          </a:solidFill>
        </p:spPr>
      </p:sp>
      <p:pic>
        <p:nvPicPr>
          <p:cNvPr name="Picture 10" id="10"/>
          <p:cNvPicPr>
            <a:picLocks noChangeAspect="true"/>
          </p:cNvPicPr>
          <p:nvPr/>
        </p:nvPicPr>
        <p:blipFill>
          <a:blip r:embed="rId3"/>
          <a:srcRect t="13000" b="13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30000" b="30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8000" b="8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Overview of Multimedia Embedding</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Native Multimedia Support</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Key Multimedia Elements</a:t>
            </a:r>
            <a:endParaRPr lang="en-US" sz="1100"/>
          </a:p>
        </p:txBody>
      </p:sp>
      <p:sp>
        <p:nvSpPr>
          <p:cNvPr name="TextBox 16" id="16"/>
          <p:cNvSpPr txBox="true"/>
          <p:nvPr/>
        </p:nvSpPr>
        <p:spPr>
          <a:xfrm>
            <a:off x="68707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Accessibility and Fallbacks</a:t>
            </a:r>
            <a:endParaRPr lang="en-US" sz="1100"/>
          </a:p>
        </p:txBody>
      </p:sp>
      <p:sp>
        <p:nvSpPr>
          <p:cNvPr name="TextBox 17" id="17"/>
          <p:cNvSpPr txBox="true"/>
          <p:nvPr/>
        </p:nvSpPr>
        <p:spPr>
          <a:xfrm>
            <a:off x="762000" y="35179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HTML5 provides native support for multimedia embedding, allowing developers to integrate audio and video content directly into web pages without relying on third-party plugins, enhancing compatibility and user experience across different devices and browsers.</a:t>
            </a:r>
            <a:endParaRPr lang="en-US" sz="1100"/>
          </a:p>
        </p:txBody>
      </p:sp>
      <p:sp>
        <p:nvSpPr>
          <p:cNvPr name="TextBox 18" id="18"/>
          <p:cNvSpPr txBox="true"/>
          <p:nvPr/>
        </p:nvSpPr>
        <p:spPr>
          <a:xfrm>
            <a:off x="3810000" y="35179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primary elements for embedding multimedia in HTML5 include &lt;video&gt; for video content and &lt;audio&gt; for sound files, each equipped with attributes like controls, autoplay, and loop to customize playback options and improve user interaction.</a:t>
            </a:r>
            <a:endParaRPr lang="en-US" sz="1100"/>
          </a:p>
        </p:txBody>
      </p:sp>
      <p:sp>
        <p:nvSpPr>
          <p:cNvPr name="TextBox 19" id="19"/>
          <p:cNvSpPr txBox="true"/>
          <p:nvPr/>
        </p:nvSpPr>
        <p:spPr>
          <a:xfrm>
            <a:off x="6870700" y="35179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Ensuring accessibility is crucial when embedding multimedia; developers should provide fallback content or alternative text for users with disabilities, as well as consider browser compatibility to ensure that all users can access the intended media regardless of their technology.</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