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0388600" cy="58547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ing" id="{6C6410FB-CCE5-4C4C-A814-4D813DB8A39B}">
          <p14:sldIdLst>
            <p14:sldId id="256"/>
          </p14:sldIdLst>
        </p14:section>
        <p14:section name="Starting" id="{628ACAF4-8CD1-40D6-8A7C-899C9FC40D69}">
          <p14:sldIdLst>
            <p14:sldId id="257"/>
          </p14:sldIdLst>
        </p14:section>
        <p14:section name="Introduction to HTML5 Input Types" id="{CFF082D2-964A-49E7-89A1-8AB29F8796DE}">
          <p14:sldIdLst>
            <p14:sldId id="258"/>
            <p14:sldId id="259"/>
            <p14:sldId id="260"/>
            <p14:sldId id="261"/>
            <p14:sldId id="262"/>
          </p14:sldIdLst>
        </p14:section>
        <p14:section name="Form Validation in HTML5" id="{01B54710-EE57-4CDA-B8DF-C33FDFB23D93}">
          <p14:sldIdLst>
            <p14:sldId id="263"/>
            <p14:sldId id="264"/>
            <p14:sldId id="265"/>
            <p14:sldId id="266"/>
            <p14:sldId id="267"/>
          </p14:sldIdLst>
        </p14:section>
        <p14:section name="New Form Attributes in HTML5" id="{E4D29339-FB67-44EA-BB19-7B214445B07F}">
          <p14:sldIdLst>
            <p14:sldId id="268"/>
            <p14:sldId id="269"/>
            <p14:sldId id="270"/>
            <p14:sldId id="271"/>
            <p14:sldId id="272"/>
          </p14:sldIdLst>
        </p14:section>
        <p14:section name="Conclusion and Best Practices" id="{9D869CA6-2392-4E35-8051-EA06CFC81F3E}">
          <p14:sldIdLst>
            <p14:sldId id="273"/>
            <p14:sldId id="274"/>
            <p14:sldId id="275"/>
            <p14:sldId id="276"/>
          </p14:sldIdLst>
        </p14:section>
        <p14:section name="Ending" id="{5354B229-D7F1-4D72-B602-E266700CFFF1}">
          <p14:sldIdLst>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4.png" Type="http://schemas.openxmlformats.org/officeDocument/2006/relationships/image"/><Relationship Id="rId4" Target="../media/image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4.png" Type="http://schemas.openxmlformats.org/officeDocument/2006/relationships/image"/><Relationship Id="rId4" Target="../media/image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5.png" Type="http://schemas.openxmlformats.org/officeDocument/2006/relationships/image"/><Relationship Id="rId4" Target="../media/image2.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 Id="rId5" Target="../media/image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8.png" Type="http://schemas.openxmlformats.org/officeDocument/2006/relationships/image"/><Relationship Id="rId4" Target="../media/image8.png" Type="http://schemas.openxmlformats.org/officeDocument/2006/relationships/image"/><Relationship Id="rId5" Target="../media/image19.png" Type="http://schemas.openxmlformats.org/officeDocument/2006/relationships/image"/><Relationship Id="rId6"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0.png" Type="http://schemas.openxmlformats.org/officeDocument/2006/relationships/image"/><Relationship Id="rId4" Target="../media/image2.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4.png" Type="http://schemas.openxmlformats.org/officeDocument/2006/relationships/image"/><Relationship Id="rId4" Target="../media/image2.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5854700"/>
          </a:xfrm>
          <a:prstGeom prst="rect">
            <a:avLst/>
          </a:prstGeom>
          <a:solidFill>
            <a:srgbClr val="FFFFFF"/>
          </a:solidFill>
        </p:spPr>
      </p:sp>
      <p:pic>
        <p:nvPicPr>
          <p:cNvPr name="Picture 3" id="3"/>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4" id="4"/>
          <p:cNvSpPr/>
          <p:nvPr/>
        </p:nvSpPr>
        <p:spPr>
          <a:xfrm>
            <a:off x="774700" y="3949700"/>
            <a:ext cx="8851900" cy="266700"/>
          </a:xfrm>
          <a:prstGeom prst="rect">
            <a:avLst/>
          </a:prstGeom>
          <a:solidFill>
            <a:srgbClr val="000000">
              <a:alpha val="0"/>
            </a:srgbClr>
          </a:solidFill>
        </p:spPr>
      </p:sp>
      <p:sp>
        <p:nvSpPr>
          <p:cNvPr name="AutoShape 5" id="5"/>
          <p:cNvSpPr/>
          <p:nvPr/>
        </p:nvSpPr>
        <p:spPr>
          <a:xfrm>
            <a:off x="0" y="0"/>
            <a:ext cx="10388600" cy="5854700"/>
          </a:xfrm>
          <a:prstGeom prst="rect">
            <a:avLst/>
          </a:prstGeom>
          <a:solidFill>
            <a:srgbClr val="000000">
              <a:alpha val="0"/>
            </a:srgbClr>
          </a:solidFill>
        </p:spPr>
      </p:sp>
      <p:sp>
        <p:nvSpPr>
          <p:cNvPr name="AutoShape 6" id="6"/>
          <p:cNvSpPr/>
          <p:nvPr/>
        </p:nvSpPr>
        <p:spPr>
          <a:xfrm>
            <a:off x="3632200" y="762000"/>
            <a:ext cx="3111500" cy="0"/>
          </a:xfrm>
          <a:prstGeom prst="rect">
            <a:avLst/>
          </a:prstGeom>
          <a:solidFill>
            <a:srgbClr val="000000"/>
          </a:solidFill>
        </p:spPr>
      </p:sp>
      <p:sp>
        <p:nvSpPr>
          <p:cNvPr name="AutoShape 7" id="7"/>
          <p:cNvSpPr/>
          <p:nvPr/>
        </p:nvSpPr>
        <p:spPr>
          <a:xfrm>
            <a:off x="774700" y="1143000"/>
            <a:ext cx="8851900" cy="3086100"/>
          </a:xfrm>
          <a:prstGeom prst="rect">
            <a:avLst/>
          </a:prstGeom>
          <a:solidFill>
            <a:srgbClr val="3FB447">
              <a:alpha val="0"/>
            </a:srgbClr>
          </a:solidFill>
        </p:spPr>
      </p:sp>
      <p:sp>
        <p:nvSpPr>
          <p:cNvPr name="TextBox 8" id="8"/>
          <p:cNvSpPr txBox="true"/>
          <p:nvPr/>
        </p:nvSpPr>
        <p:spPr>
          <a:xfrm>
            <a:off x="774700" y="2921000"/>
            <a:ext cx="8851900" cy="723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4800" b="true">
                <a:solidFill>
                  <a:srgbClr val="000000"/>
                </a:solidFill>
                <a:latin typeface="苹方-简"/>
              </a:rPr>
              <a:t>Forms in HTML5</a:t>
            </a:r>
            <a:endParaRPr lang="en-US" sz="1100"/>
          </a:p>
        </p:txBody>
      </p:sp>
      <p:sp>
        <p:nvSpPr>
          <p:cNvPr name="TextBox 9" id="9"/>
          <p:cNvSpPr txBox="true"/>
          <p:nvPr/>
        </p:nvSpPr>
        <p:spPr>
          <a:xfrm>
            <a:off x="774700" y="3949700"/>
            <a:ext cx="88519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false">
                <a:solidFill>
                  <a:srgbClr val="000000"/>
                </a:solidFill>
                <a:latin typeface="苹方-简"/>
              </a:rPr>
              <a:t>Presenter: Web Development Team</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508000" y="1308100"/>
            <a:ext cx="2806700" cy="3111500"/>
          </a:xfrm>
          <a:prstGeom prst="rect">
            <a:avLst/>
          </a:prstGeom>
          <a:solidFill>
            <a:srgbClr val="000000">
              <a:alpha val="0"/>
            </a:srgbClr>
          </a:solidFill>
        </p:spPr>
      </p:sp>
      <p:sp>
        <p:nvSpPr>
          <p:cNvPr name="AutoShape 5" id="5"/>
          <p:cNvSpPr/>
          <p:nvPr/>
        </p:nvSpPr>
        <p:spPr>
          <a:xfrm>
            <a:off x="3784600" y="1308100"/>
            <a:ext cx="2806700" cy="3378200"/>
          </a:xfrm>
          <a:prstGeom prst="rect">
            <a:avLst/>
          </a:prstGeom>
          <a:solidFill>
            <a:srgbClr val="000000">
              <a:alpha val="0"/>
            </a:srgbClr>
          </a:solidFill>
        </p:spPr>
      </p:sp>
      <p:sp>
        <p:nvSpPr>
          <p:cNvPr name="AutoShape 6" id="6"/>
          <p:cNvSpPr/>
          <p:nvPr/>
        </p:nvSpPr>
        <p:spPr>
          <a:xfrm>
            <a:off x="7061200" y="1308100"/>
            <a:ext cx="2806700" cy="3378200"/>
          </a:xfrm>
          <a:prstGeom prst="rect">
            <a:avLst/>
          </a:prstGeom>
          <a:solidFill>
            <a:srgbClr val="000000">
              <a:alpha val="0"/>
            </a:srgbClr>
          </a:solidFill>
        </p:spPr>
      </p:sp>
      <p:sp>
        <p:nvSpPr>
          <p:cNvPr name="AutoShape 7" id="7"/>
          <p:cNvSpPr/>
          <p:nvPr/>
        </p:nvSpPr>
        <p:spPr>
          <a:xfrm>
            <a:off x="508000" y="0"/>
            <a:ext cx="0" cy="0"/>
          </a:xfrm>
          <a:prstGeom prst="rect">
            <a:avLst/>
          </a:prstGeom>
          <a:solidFill>
            <a:srgbClr val="000000">
              <a:alpha val="0"/>
            </a:srgbClr>
          </a:solidFill>
        </p:spPr>
      </p:sp>
      <p:sp>
        <p:nvSpPr>
          <p:cNvPr name="AutoShape 8" id="8"/>
          <p:cNvSpPr/>
          <p:nvPr/>
        </p:nvSpPr>
        <p:spPr>
          <a:xfrm>
            <a:off x="3784600" y="0"/>
            <a:ext cx="0" cy="0"/>
          </a:xfrm>
          <a:prstGeom prst="rect">
            <a:avLst/>
          </a:prstGeom>
          <a:solidFill>
            <a:srgbClr val="000000">
              <a:alpha val="0"/>
            </a:srgbClr>
          </a:solidFill>
        </p:spPr>
      </p:sp>
      <p:sp>
        <p:nvSpPr>
          <p:cNvPr name="AutoShape 9" id="9"/>
          <p:cNvSpPr/>
          <p:nvPr/>
        </p:nvSpPr>
        <p:spPr>
          <a:xfrm>
            <a:off x="7061200" y="0"/>
            <a:ext cx="0" cy="0"/>
          </a:xfrm>
          <a:prstGeom prst="rect">
            <a:avLst/>
          </a:prstGeom>
          <a:solidFill>
            <a:srgbClr val="000000">
              <a:alpha val="0"/>
            </a:srgbClr>
          </a:solidFill>
        </p:spPr>
      </p:sp>
      <p:sp>
        <p:nvSpPr>
          <p:cNvPr name="TextBox 10" id="10"/>
          <p:cNvSpPr txBox="true"/>
          <p:nvPr/>
        </p:nvSpPr>
        <p:spPr>
          <a:xfrm>
            <a:off x="1524000" y="1308100"/>
            <a:ext cx="762000" cy="762000"/>
          </a:xfrm>
          <a:prstGeom prst="roundRect">
            <a:avLst>
              <a:gd name="adj" fmla="val 50000"/>
            </a:avLst>
          </a:prstGeom>
          <a:solidFill>
            <a:srgbClr val="E97357"/>
          </a:solidFill>
        </p:spPr>
        <p:txBody>
          <a:bodyPr anchor="ctr" rtlCol="false" rIns="0" lIns="0" tIns="0" bIns="0"/>
          <a:lstStyle/>
          <a:p>
            <a:pPr algn="l" indent="0">
              <a:lnSpc>
                <a:spcPct val="100000"/>
              </a:lnSpc>
              <a:defRPr/>
            </a:pPr>
            <a:r>
              <a:rPr lang="en"/>
              <a:t/>
            </a:r>
            <a:r>
              <a:rPr lang="en-US" sz="3200" b="true">
                <a:solidFill>
                  <a:srgbClr val="FFFFFF"/>
                </a:solidFill>
                <a:latin typeface="苹方-简"/>
              </a:rPr>
              <a:t>01</a:t>
            </a:r>
            <a:endParaRPr lang="en-US" sz="1100"/>
          </a:p>
        </p:txBody>
      </p:sp>
      <p:sp>
        <p:nvSpPr>
          <p:cNvPr name="TextBox 11" id="11"/>
          <p:cNvSpPr txBox="true"/>
          <p:nvPr/>
        </p:nvSpPr>
        <p:spPr>
          <a:xfrm>
            <a:off x="4800600" y="1308100"/>
            <a:ext cx="762000" cy="762000"/>
          </a:xfrm>
          <a:prstGeom prst="roundRect">
            <a:avLst>
              <a:gd name="adj" fmla="val 50000"/>
            </a:avLst>
          </a:prstGeom>
          <a:solidFill>
            <a:srgbClr val="E97357"/>
          </a:solidFill>
        </p:spPr>
        <p:txBody>
          <a:bodyPr anchor="ctr" rtlCol="false" rIns="0" lIns="0" tIns="0" bIns="0"/>
          <a:lstStyle/>
          <a:p>
            <a:pPr algn="l" indent="0">
              <a:lnSpc>
                <a:spcPct val="100000"/>
              </a:lnSpc>
              <a:defRPr/>
            </a:pPr>
            <a:r>
              <a:rPr lang="en"/>
              <a:t/>
            </a:r>
            <a:r>
              <a:rPr lang="en-US" sz="3200" b="true">
                <a:solidFill>
                  <a:srgbClr val="FFFFFF"/>
                </a:solidFill>
                <a:latin typeface="苹方-简"/>
              </a:rPr>
              <a:t>02</a:t>
            </a:r>
            <a:endParaRPr lang="en-US" sz="1100"/>
          </a:p>
        </p:txBody>
      </p:sp>
      <p:sp>
        <p:nvSpPr>
          <p:cNvPr name="TextBox 12" id="12"/>
          <p:cNvSpPr txBox="true"/>
          <p:nvPr/>
        </p:nvSpPr>
        <p:spPr>
          <a:xfrm>
            <a:off x="8089900" y="1308100"/>
            <a:ext cx="762000" cy="762000"/>
          </a:xfrm>
          <a:prstGeom prst="roundRect">
            <a:avLst>
              <a:gd name="adj" fmla="val 50000"/>
            </a:avLst>
          </a:prstGeom>
          <a:solidFill>
            <a:srgbClr val="E97357"/>
          </a:solidFill>
        </p:spPr>
        <p:txBody>
          <a:bodyPr anchor="ctr" rtlCol="false" rIns="0" lIns="0" tIns="0" bIns="0"/>
          <a:lstStyle/>
          <a:p>
            <a:pPr algn="l" indent="0">
              <a:lnSpc>
                <a:spcPct val="100000"/>
              </a:lnSpc>
              <a:defRPr/>
            </a:pPr>
            <a:r>
              <a:rPr lang="en"/>
              <a:t/>
            </a:r>
            <a:r>
              <a:rPr lang="en-US" sz="3200" b="true">
                <a:solidFill>
                  <a:srgbClr val="FFFFFF"/>
                </a:solidFill>
                <a:latin typeface="苹方-简"/>
              </a:rPr>
              <a:t>03</a:t>
            </a:r>
            <a:endParaRPr lang="en-US" sz="1100"/>
          </a:p>
        </p:txBody>
      </p:sp>
      <p:sp>
        <p:nvSpPr>
          <p:cNvPr name="TextBox 13" id="13"/>
          <p:cNvSpPr txBox="true"/>
          <p:nvPr/>
        </p:nvSpPr>
        <p:spPr>
          <a:xfrm>
            <a:off x="508000" y="381000"/>
            <a:ext cx="9372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Key Validation Attributes</a:t>
            </a:r>
            <a:endParaRPr lang="en-US" sz="1100"/>
          </a:p>
        </p:txBody>
      </p:sp>
      <p:sp>
        <p:nvSpPr>
          <p:cNvPr name="TextBox 14" id="14"/>
          <p:cNvSpPr txBox="true"/>
          <p:nvPr/>
        </p:nvSpPr>
        <p:spPr>
          <a:xfrm>
            <a:off x="863600" y="2324100"/>
            <a:ext cx="2070100" cy="6350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000" b="true">
                <a:solidFill>
                  <a:srgbClr val="000000"/>
                </a:solidFill>
                <a:latin typeface="苹方-简"/>
              </a:rPr>
              <a:t>Required Attribute</a:t>
            </a:r>
            <a:endParaRPr lang="en-US" sz="1100"/>
          </a:p>
        </p:txBody>
      </p:sp>
      <p:sp>
        <p:nvSpPr>
          <p:cNvPr name="TextBox 15" id="15"/>
          <p:cNvSpPr txBox="true"/>
          <p:nvPr/>
        </p:nvSpPr>
        <p:spPr>
          <a:xfrm>
            <a:off x="4241800" y="2324100"/>
            <a:ext cx="1879600" cy="6350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000" b="true">
                <a:solidFill>
                  <a:srgbClr val="000000"/>
                </a:solidFill>
                <a:latin typeface="苹方-简"/>
              </a:rPr>
              <a:t>Pattern Attribute</a:t>
            </a:r>
            <a:endParaRPr lang="en-US" sz="1100"/>
          </a:p>
        </p:txBody>
      </p:sp>
      <p:sp>
        <p:nvSpPr>
          <p:cNvPr name="TextBox 16" id="16"/>
          <p:cNvSpPr txBox="true"/>
          <p:nvPr/>
        </p:nvSpPr>
        <p:spPr>
          <a:xfrm>
            <a:off x="7124700" y="2324100"/>
            <a:ext cx="2679700" cy="6350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000" b="true">
                <a:solidFill>
                  <a:srgbClr val="000000"/>
                </a:solidFill>
                <a:latin typeface="苹方-简"/>
              </a:rPr>
              <a:t>Min and Max Attributes</a:t>
            </a:r>
            <a:endParaRPr lang="en-US" sz="1100"/>
          </a:p>
        </p:txBody>
      </p:sp>
      <p:sp>
        <p:nvSpPr>
          <p:cNvPr name="TextBox 17" id="17"/>
          <p:cNvSpPr txBox="true"/>
          <p:nvPr/>
        </p:nvSpPr>
        <p:spPr>
          <a:xfrm>
            <a:off x="508000" y="3086100"/>
            <a:ext cx="2806700" cy="13335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400" b="false">
                <a:solidFill>
                  <a:srgbClr val="000000"/>
                </a:solidFill>
                <a:latin typeface="苹方-简"/>
              </a:rPr>
              <a:t>The required attribute ensures that a user must fill out a specific field before submitting the form, preventing incomplete submissions and enhancing data completeness.</a:t>
            </a:r>
            <a:endParaRPr lang="en-US" sz="1100"/>
          </a:p>
        </p:txBody>
      </p:sp>
      <p:sp>
        <p:nvSpPr>
          <p:cNvPr name="TextBox 18" id="18"/>
          <p:cNvSpPr txBox="true"/>
          <p:nvPr/>
        </p:nvSpPr>
        <p:spPr>
          <a:xfrm>
            <a:off x="3784600" y="3086100"/>
            <a:ext cx="2806700" cy="16002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400" b="false">
                <a:solidFill>
                  <a:srgbClr val="000000"/>
                </a:solidFill>
                <a:latin typeface="苹方-简"/>
              </a:rPr>
              <a:t>The pattern attribute allows developers to define a regular expression that the input value must match, providing a way to enforce specific formats for user inputs, such as phone numbers or custom identifiers.</a:t>
            </a:r>
            <a:endParaRPr lang="en-US" sz="1100"/>
          </a:p>
        </p:txBody>
      </p:sp>
      <p:sp>
        <p:nvSpPr>
          <p:cNvPr name="TextBox 19" id="19"/>
          <p:cNvSpPr txBox="true"/>
          <p:nvPr/>
        </p:nvSpPr>
        <p:spPr>
          <a:xfrm>
            <a:off x="7061200" y="3086100"/>
            <a:ext cx="2806700" cy="16002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400" b="false">
                <a:solidFill>
                  <a:srgbClr val="000000"/>
                </a:solidFill>
                <a:latin typeface="苹方-简"/>
              </a:rPr>
              <a:t>The min and max attributes set boundaries for numeric and date inputs, ensuring that users can only enter values within a specified range, which helps maintain data accuracy and relevance.</a:t>
            </a:r>
            <a:endParaRPr lang="en-US" sz="1100"/>
          </a:p>
        </p:txBody>
      </p:sp>
      <p:pic>
        <p:nvPicPr>
          <p:cNvPr name="Picture 20" id="2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22000" r="22000"/>
          <a:stretch>
            <a:fillRect/>
          </a:stretch>
        </p:blipFill>
        <p:spPr>
          <a:xfrm>
            <a:off x="5410200" y="1016000"/>
            <a:ext cx="3810000" cy="3810000"/>
          </a:xfrm>
          <a:prstGeom prst="roundRect">
            <a:avLst>
              <a:gd name="adj" fmla="val 6000"/>
            </a:avLst>
          </a:prstGeom>
        </p:spPr>
      </p:pic>
      <p:sp>
        <p:nvSpPr>
          <p:cNvPr name="AutoShape 5" id="5"/>
          <p:cNvSpPr/>
          <p:nvPr/>
        </p:nvSpPr>
        <p:spPr>
          <a:xfrm>
            <a:off x="1016000" y="2120900"/>
            <a:ext cx="3810000" cy="1714500"/>
          </a:xfrm>
          <a:prstGeom prst="rect">
            <a:avLst/>
          </a:prstGeom>
          <a:solidFill>
            <a:srgbClr val="000000">
              <a:alpha val="0"/>
            </a:srgbClr>
          </a:solidFill>
        </p:spPr>
      </p:sp>
      <p:sp>
        <p:nvSpPr>
          <p:cNvPr name="AutoShape 6" id="6"/>
          <p:cNvSpPr/>
          <p:nvPr/>
        </p:nvSpPr>
        <p:spPr>
          <a:xfrm>
            <a:off x="5410200" y="1016000"/>
            <a:ext cx="3810000" cy="3810000"/>
          </a:xfrm>
          <a:prstGeom prst="rect">
            <a:avLst/>
          </a:prstGeom>
          <a:solidFill>
            <a:srgbClr val="000000">
              <a:alpha val="0"/>
            </a:srgbClr>
          </a:solidFill>
        </p:spPr>
      </p:sp>
      <p:sp>
        <p:nvSpPr>
          <p:cNvPr name="AutoShape 7" id="7"/>
          <p:cNvSpPr/>
          <p:nvPr/>
        </p:nvSpPr>
        <p:spPr>
          <a:xfrm>
            <a:off x="1016000" y="2095500"/>
            <a:ext cx="635000" cy="25400"/>
          </a:xfrm>
          <a:prstGeom prst="rect">
            <a:avLst/>
          </a:prstGeom>
          <a:solidFill>
            <a:srgbClr val="000000"/>
          </a:solidFill>
        </p:spPr>
      </p:sp>
      <p:sp>
        <p:nvSpPr>
          <p:cNvPr name="TextBox 8" id="8"/>
          <p:cNvSpPr txBox="true"/>
          <p:nvPr/>
        </p:nvSpPr>
        <p:spPr>
          <a:xfrm>
            <a:off x="1016000" y="1016000"/>
            <a:ext cx="3810000" cy="850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Examples of Form Validation</a:t>
            </a:r>
            <a:endParaRPr lang="en-US" sz="1100"/>
          </a:p>
        </p:txBody>
      </p:sp>
      <p:sp>
        <p:nvSpPr>
          <p:cNvPr name="TextBox 9" id="9"/>
          <p:cNvSpPr txBox="true"/>
          <p:nvPr/>
        </p:nvSpPr>
        <p:spPr>
          <a:xfrm>
            <a:off x="1016000" y="2374900"/>
            <a:ext cx="38100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Pattern Validation Example</a:t>
            </a:r>
            <a:endParaRPr lang="en-US" sz="1100"/>
          </a:p>
        </p:txBody>
      </p:sp>
      <p:sp>
        <p:nvSpPr>
          <p:cNvPr name="TextBox 10" id="10"/>
          <p:cNvSpPr txBox="true"/>
          <p:nvPr/>
        </p:nvSpPr>
        <p:spPr>
          <a:xfrm>
            <a:off x="1016000" y="2768600"/>
            <a:ext cx="3810000" cy="1054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The &lt;input type="text" pattern="[A-Za-z]{3,}" title="Only letters allowed, min length: 3" required&gt; ensures that the user inputs at least three alphabetic characters, providing immediate feedback on input validity and enhancing data integrity.</a:t>
            </a:r>
            <a:endParaRPr lang="en-US" sz="1100"/>
          </a:p>
        </p:txBody>
      </p:sp>
      <p:pic>
        <p:nvPicPr>
          <p:cNvPr name="Picture 11" id="11"/>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508000" y="2971800"/>
            <a:ext cx="9372600" cy="2082800"/>
          </a:xfrm>
          <a:prstGeom prst="rect">
            <a:avLst/>
          </a:prstGeom>
          <a:solidFill>
            <a:srgbClr val="000000">
              <a:alpha val="0"/>
            </a:srgbClr>
          </a:solidFill>
        </p:spPr>
      </p:sp>
      <p:sp>
        <p:nvSpPr>
          <p:cNvPr name="TextBox 5" id="5"/>
          <p:cNvSpPr txBox="true"/>
          <p:nvPr/>
        </p:nvSpPr>
        <p:spPr>
          <a:xfrm>
            <a:off x="508000" y="533400"/>
            <a:ext cx="9372600" cy="24384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8000" b="true">
                <a:solidFill>
                  <a:srgbClr val="000000"/>
                </a:solidFill>
                <a:latin typeface="苹方-简"/>
              </a:rPr>
              <a:t>Advantages of HTML5 Validation</a:t>
            </a:r>
            <a:endParaRPr lang="en-US" sz="1100"/>
          </a:p>
        </p:txBody>
      </p:sp>
      <p:sp>
        <p:nvSpPr>
          <p:cNvPr name="TextBox 6" id="6"/>
          <p:cNvSpPr txBox="true"/>
          <p:nvPr/>
        </p:nvSpPr>
        <p:spPr>
          <a:xfrm>
            <a:off x="508000" y="3098800"/>
            <a:ext cx="9372600" cy="6096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4000" b="true">
                <a:solidFill>
                  <a:srgbClr val="000000"/>
                </a:solidFill>
                <a:latin typeface="苹方-简"/>
              </a:rPr>
              <a:t>Enhanced User Experience</a:t>
            </a:r>
            <a:endParaRPr lang="en-US" sz="1100"/>
          </a:p>
        </p:txBody>
      </p:sp>
      <p:sp>
        <p:nvSpPr>
          <p:cNvPr name="TextBox 7" id="7"/>
          <p:cNvSpPr txBox="true"/>
          <p:nvPr/>
        </p:nvSpPr>
        <p:spPr>
          <a:xfrm>
            <a:off x="508000" y="3835400"/>
            <a:ext cx="9372600" cy="10922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800" b="false">
                <a:solidFill>
                  <a:srgbClr val="000000"/>
                </a:solidFill>
                <a:latin typeface="苹方-简"/>
              </a:rPr>
              <a:t>HTML5 validation provides immediate feedback to users by highlighting errors in real-time, which reduces frustration and encourages correct data entry, ultimately leading to higher form completion rates and improved user satisfaction.</a:t>
            </a:r>
            <a:endParaRPr lang="en-US" sz="1100"/>
          </a:p>
        </p:txBody>
      </p:sp>
      <p:pic>
        <p:nvPicPr>
          <p:cNvPr name="Picture 8" id="8"/>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New Form Attributes in HTML5</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800" b="true">
                <a:solidFill>
                  <a:srgbClr val="000000"/>
                </a:solidFill>
                <a:latin typeface="苹方-简"/>
              </a:rPr>
              <a:t>Section 3</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22000" r="22000"/>
          <a:stretch>
            <a:fillRect/>
          </a:stretch>
        </p:blipFill>
        <p:spPr>
          <a:xfrm>
            <a:off x="1016000" y="1016000"/>
            <a:ext cx="3810000" cy="3810000"/>
          </a:xfrm>
          <a:prstGeom prst="roundRect">
            <a:avLst>
              <a:gd name="adj" fmla="val 6000"/>
            </a:avLst>
          </a:prstGeom>
        </p:spPr>
      </p:pic>
      <p:sp>
        <p:nvSpPr>
          <p:cNvPr name="AutoShape 5" id="5"/>
          <p:cNvSpPr/>
          <p:nvPr/>
        </p:nvSpPr>
        <p:spPr>
          <a:xfrm>
            <a:off x="5461000" y="2120900"/>
            <a:ext cx="3810000" cy="1714500"/>
          </a:xfrm>
          <a:prstGeom prst="rect">
            <a:avLst/>
          </a:prstGeom>
          <a:solidFill>
            <a:srgbClr val="000000">
              <a:alpha val="0"/>
            </a:srgbClr>
          </a:solidFill>
        </p:spPr>
      </p:sp>
      <p:sp>
        <p:nvSpPr>
          <p:cNvPr name="AutoShape 6" id="6"/>
          <p:cNvSpPr/>
          <p:nvPr/>
        </p:nvSpPr>
        <p:spPr>
          <a:xfrm>
            <a:off x="1016000" y="1016000"/>
            <a:ext cx="3810000" cy="3810000"/>
          </a:xfrm>
          <a:prstGeom prst="rect">
            <a:avLst/>
          </a:prstGeom>
          <a:solidFill>
            <a:srgbClr val="000000">
              <a:alpha val="0"/>
            </a:srgbClr>
          </a:solidFill>
        </p:spPr>
      </p:sp>
      <p:sp>
        <p:nvSpPr>
          <p:cNvPr name="AutoShape 7" id="7"/>
          <p:cNvSpPr/>
          <p:nvPr/>
        </p:nvSpPr>
        <p:spPr>
          <a:xfrm>
            <a:off x="5461000" y="2095500"/>
            <a:ext cx="635000" cy="25400"/>
          </a:xfrm>
          <a:prstGeom prst="rect">
            <a:avLst/>
          </a:prstGeom>
          <a:solidFill>
            <a:srgbClr val="000000"/>
          </a:solidFill>
        </p:spPr>
      </p:sp>
      <p:sp>
        <p:nvSpPr>
          <p:cNvPr name="TextBox 8" id="8"/>
          <p:cNvSpPr txBox="true"/>
          <p:nvPr/>
        </p:nvSpPr>
        <p:spPr>
          <a:xfrm>
            <a:off x="5461000" y="1016000"/>
            <a:ext cx="3810000" cy="850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Introduction to New Attributes</a:t>
            </a:r>
            <a:endParaRPr lang="en-US" sz="1100"/>
          </a:p>
        </p:txBody>
      </p:sp>
      <p:sp>
        <p:nvSpPr>
          <p:cNvPr name="TextBox 9" id="9"/>
          <p:cNvSpPr txBox="true"/>
          <p:nvPr/>
        </p:nvSpPr>
        <p:spPr>
          <a:xfrm>
            <a:off x="5461000" y="2374900"/>
            <a:ext cx="38100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New Form Attributes Overview</a:t>
            </a:r>
            <a:endParaRPr lang="en-US" sz="1100"/>
          </a:p>
        </p:txBody>
      </p:sp>
      <p:sp>
        <p:nvSpPr>
          <p:cNvPr name="TextBox 10" id="10"/>
          <p:cNvSpPr txBox="true"/>
          <p:nvPr/>
        </p:nvSpPr>
        <p:spPr>
          <a:xfrm>
            <a:off x="5461000" y="2768600"/>
            <a:ext cx="3810000" cy="1054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HTML5 introduces several new attributes such as placeholder, autocomplete, and autofocus, which enhance user experience by providing guidance, improving input efficiency, and streamlining form interactions.</a:t>
            </a:r>
            <a:endParaRPr lang="en-US" sz="1100"/>
          </a:p>
        </p:txBody>
      </p:sp>
      <p:pic>
        <p:nvPicPr>
          <p:cNvPr name="Picture 11" id="11"/>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20000" r="20000"/>
          <a:stretch>
            <a:fillRect/>
          </a:stretch>
        </p:blipFill>
        <p:spPr>
          <a:xfrm>
            <a:off x="1016000" y="1016000"/>
            <a:ext cx="3810000" cy="3810000"/>
          </a:xfrm>
          <a:prstGeom prst="roundRect">
            <a:avLst>
              <a:gd name="adj" fmla="val 6000"/>
            </a:avLst>
          </a:prstGeom>
        </p:spPr>
      </p:pic>
      <p:sp>
        <p:nvSpPr>
          <p:cNvPr name="AutoShape 5" id="5"/>
          <p:cNvSpPr/>
          <p:nvPr/>
        </p:nvSpPr>
        <p:spPr>
          <a:xfrm>
            <a:off x="5410200" y="1016000"/>
            <a:ext cx="3810000" cy="1854200"/>
          </a:xfrm>
          <a:prstGeom prst="rect">
            <a:avLst/>
          </a:prstGeom>
          <a:solidFill>
            <a:srgbClr val="000000">
              <a:alpha val="0"/>
            </a:srgbClr>
          </a:solidFill>
        </p:spPr>
      </p:sp>
      <p:sp>
        <p:nvSpPr>
          <p:cNvPr name="AutoShape 6" id="6"/>
          <p:cNvSpPr/>
          <p:nvPr/>
        </p:nvSpPr>
        <p:spPr>
          <a:xfrm>
            <a:off x="1016000" y="1016000"/>
            <a:ext cx="3810000" cy="3810000"/>
          </a:xfrm>
          <a:prstGeom prst="rect">
            <a:avLst/>
          </a:prstGeom>
          <a:solidFill>
            <a:srgbClr val="000000">
              <a:alpha val="0"/>
            </a:srgbClr>
          </a:solidFill>
        </p:spPr>
      </p:sp>
      <p:sp>
        <p:nvSpPr>
          <p:cNvPr name="AutoShape 7" id="7"/>
          <p:cNvSpPr/>
          <p:nvPr/>
        </p:nvSpPr>
        <p:spPr>
          <a:xfrm>
            <a:off x="5410200" y="5067300"/>
            <a:ext cx="635000" cy="25400"/>
          </a:xfrm>
          <a:prstGeom prst="rect">
            <a:avLst/>
          </a:prstGeom>
          <a:solidFill>
            <a:srgbClr val="000000"/>
          </a:solidFill>
        </p:spPr>
      </p:sp>
      <p:sp>
        <p:nvSpPr>
          <p:cNvPr name="TextBox 8" id="8"/>
          <p:cNvSpPr txBox="true"/>
          <p:nvPr/>
        </p:nvSpPr>
        <p:spPr>
          <a:xfrm>
            <a:off x="5410200" y="3124200"/>
            <a:ext cx="3810000" cy="17018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Detailed Look at Placeholder, Autocomplete, and Autofocus</a:t>
            </a:r>
            <a:endParaRPr lang="en-US" sz="1100"/>
          </a:p>
        </p:txBody>
      </p:sp>
      <p:sp>
        <p:nvSpPr>
          <p:cNvPr name="TextBox 9" id="9"/>
          <p:cNvSpPr txBox="true"/>
          <p:nvPr/>
        </p:nvSpPr>
        <p:spPr>
          <a:xfrm>
            <a:off x="5410200" y="1016000"/>
            <a:ext cx="38100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User Guidance and Efficiency</a:t>
            </a:r>
            <a:endParaRPr lang="en-US" sz="1100"/>
          </a:p>
        </p:txBody>
      </p:sp>
      <p:sp>
        <p:nvSpPr>
          <p:cNvPr name="TextBox 10" id="10"/>
          <p:cNvSpPr txBox="true"/>
          <p:nvPr/>
        </p:nvSpPr>
        <p:spPr>
          <a:xfrm>
            <a:off x="5410200" y="1384300"/>
            <a:ext cx="3810000" cy="1485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The placeholder attribute provides a short hint within the input field, indicating the expected value or format, while autocomplete enhances user experience by suggesting previously entered values, and autofocus automatically directs the user's attention to a specific input field upon page load, facilitating quicker form completion.</a:t>
            </a:r>
            <a:endParaRPr lang="en-US" sz="1100"/>
          </a:p>
        </p:txBody>
      </p:sp>
      <p:pic>
        <p:nvPicPr>
          <p:cNvPr name="Picture 11" id="11"/>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6134100"/>
          </a:xfrm>
          <a:prstGeom prst="rect">
            <a:avLst/>
          </a:prstGeom>
          <a:solidFill>
            <a:srgbClr val="FFFFFF"/>
          </a:solidFill>
        </p:spPr>
      </p:sp>
      <p:pic>
        <p:nvPicPr>
          <p:cNvPr name="Picture 3" id="3"/>
          <p:cNvPicPr>
            <a:picLocks noChangeAspect="true"/>
          </p:cNvPicPr>
          <p:nvPr/>
        </p:nvPicPr>
        <p:blipFill>
          <a:blip r:embed="rId2"/>
          <a:srcRect l="15000" r="15000"/>
          <a:stretch>
            <a:fillRect/>
          </a:stretch>
        </p:blipFill>
        <p:spPr>
          <a:xfrm>
            <a:off x="304800" y="304800"/>
            <a:ext cx="6934200" cy="5524500"/>
          </a:xfrm>
          <a:prstGeom prst="roundRect">
            <a:avLst>
              <a:gd name="adj" fmla="val 4137"/>
            </a:avLst>
          </a:prstGeom>
        </p:spPr>
      </p:pic>
      <p:sp>
        <p:nvSpPr>
          <p:cNvPr name="AutoShape 4" id="4"/>
          <p:cNvSpPr/>
          <p:nvPr/>
        </p:nvSpPr>
        <p:spPr>
          <a:xfrm>
            <a:off x="7543800" y="3454400"/>
            <a:ext cx="2413000" cy="2298700"/>
          </a:xfrm>
          <a:prstGeom prst="rect">
            <a:avLst/>
          </a:prstGeom>
          <a:solidFill>
            <a:srgbClr val="000000">
              <a:alpha val="0"/>
            </a:srgbClr>
          </a:solidFill>
        </p:spPr>
      </p:sp>
      <p:sp>
        <p:nvSpPr>
          <p:cNvPr name="AutoShape 5" id="5"/>
          <p:cNvSpPr/>
          <p:nvPr/>
        </p:nvSpPr>
        <p:spPr>
          <a:xfrm>
            <a:off x="304800" y="304800"/>
            <a:ext cx="6934200" cy="5524500"/>
          </a:xfrm>
          <a:prstGeom prst="rect">
            <a:avLst/>
          </a:prstGeom>
          <a:solidFill>
            <a:srgbClr val="000000">
              <a:alpha val="0"/>
            </a:srgbClr>
          </a:solidFill>
        </p:spPr>
      </p:sp>
      <p:sp>
        <p:nvSpPr>
          <p:cNvPr name="AutoShape 6" id="6"/>
          <p:cNvSpPr/>
          <p:nvPr/>
        </p:nvSpPr>
        <p:spPr>
          <a:xfrm>
            <a:off x="7543800" y="3429000"/>
            <a:ext cx="635000" cy="25400"/>
          </a:xfrm>
          <a:prstGeom prst="rect">
            <a:avLst/>
          </a:prstGeom>
          <a:solidFill>
            <a:srgbClr val="000000"/>
          </a:solidFill>
        </p:spPr>
      </p:sp>
      <p:sp>
        <p:nvSpPr>
          <p:cNvPr name="TextBox 7" id="7"/>
          <p:cNvSpPr txBox="true"/>
          <p:nvPr/>
        </p:nvSpPr>
        <p:spPr>
          <a:xfrm>
            <a:off x="7543800" y="2540000"/>
            <a:ext cx="2413000" cy="6096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000" b="true">
                <a:solidFill>
                  <a:srgbClr val="000000"/>
                </a:solidFill>
                <a:latin typeface="苹方-简"/>
              </a:rPr>
              <a:t>Practical Examples of New Attributes</a:t>
            </a:r>
            <a:endParaRPr lang="en-US" sz="1100"/>
          </a:p>
        </p:txBody>
      </p:sp>
      <p:sp>
        <p:nvSpPr>
          <p:cNvPr name="TextBox 8" id="8"/>
          <p:cNvSpPr txBox="true"/>
          <p:nvPr/>
        </p:nvSpPr>
        <p:spPr>
          <a:xfrm>
            <a:off x="7543800" y="3708400"/>
            <a:ext cx="2413000" cy="2032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true">
                <a:solidFill>
                  <a:srgbClr val="000000"/>
                </a:solidFill>
                <a:latin typeface="苹方-简"/>
              </a:rPr>
              <a:t>Utilizing Autocomplete</a:t>
            </a:r>
            <a:endParaRPr lang="en-US" sz="1100"/>
          </a:p>
        </p:txBody>
      </p:sp>
      <p:sp>
        <p:nvSpPr>
          <p:cNvPr name="TextBox 9" id="9"/>
          <p:cNvSpPr txBox="true"/>
          <p:nvPr/>
        </p:nvSpPr>
        <p:spPr>
          <a:xfrm>
            <a:off x="7543800" y="4038600"/>
            <a:ext cx="2413000" cy="17018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The autocomplete attribute can be set to "on" or "off" to control whether the browser should suggest previously entered values, enhancing user experience by speeding up data entry for fields like names and addresses.</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4178300" y="622300"/>
            <a:ext cx="5689600" cy="2108200"/>
          </a:xfrm>
          <a:prstGeom prst="rect">
            <a:avLst/>
          </a:prstGeom>
          <a:solidFill>
            <a:srgbClr val="000000">
              <a:alpha val="0"/>
            </a:srgbClr>
          </a:solidFill>
        </p:spPr>
      </p:sp>
      <p:sp>
        <p:nvSpPr>
          <p:cNvPr name="AutoShape 5" id="5"/>
          <p:cNvSpPr/>
          <p:nvPr/>
        </p:nvSpPr>
        <p:spPr>
          <a:xfrm>
            <a:off x="4178300" y="3111500"/>
            <a:ext cx="5689600" cy="2108200"/>
          </a:xfrm>
          <a:prstGeom prst="rect">
            <a:avLst/>
          </a:prstGeom>
          <a:solidFill>
            <a:srgbClr val="000000">
              <a:alpha val="0"/>
            </a:srgbClr>
          </a:solidFill>
        </p:spPr>
      </p:sp>
      <p:sp>
        <p:nvSpPr>
          <p:cNvPr name="AutoShape 6" id="6"/>
          <p:cNvSpPr/>
          <p:nvPr/>
        </p:nvSpPr>
        <p:spPr>
          <a:xfrm>
            <a:off x="4178300" y="0"/>
            <a:ext cx="0" cy="0"/>
          </a:xfrm>
          <a:prstGeom prst="rect">
            <a:avLst/>
          </a:prstGeom>
          <a:solidFill>
            <a:srgbClr val="000000">
              <a:alpha val="0"/>
            </a:srgbClr>
          </a:solidFill>
        </p:spPr>
      </p:sp>
      <p:sp>
        <p:nvSpPr>
          <p:cNvPr name="AutoShape 7" id="7"/>
          <p:cNvSpPr/>
          <p:nvPr/>
        </p:nvSpPr>
        <p:spPr>
          <a:xfrm>
            <a:off x="4178300" y="0"/>
            <a:ext cx="0" cy="0"/>
          </a:xfrm>
          <a:prstGeom prst="rect">
            <a:avLst/>
          </a:prstGeom>
          <a:solidFill>
            <a:srgbClr val="000000">
              <a:alpha val="0"/>
            </a:srgbClr>
          </a:solidFill>
        </p:spPr>
      </p:sp>
      <p:pic>
        <p:nvPicPr>
          <p:cNvPr name="Picture 8" id="8"/>
          <p:cNvPicPr>
            <a:picLocks noChangeAspect="true"/>
          </p:cNvPicPr>
          <p:nvPr/>
        </p:nvPicPr>
        <p:blipFill>
          <a:blip r:embed="rId3"/>
          <a:srcRect t="23000" b="23000"/>
          <a:stretch>
            <a:fillRect/>
          </a:stretch>
        </p:blipFill>
        <p:spPr>
          <a:xfrm>
            <a:off x="4178300" y="622300"/>
            <a:ext cx="2540000" cy="2108200"/>
          </a:xfrm>
          <a:prstGeom prst="rect">
            <a:avLst/>
          </a:prstGeom>
        </p:spPr>
      </p:pic>
      <p:pic>
        <p:nvPicPr>
          <p:cNvPr name="Picture 9" id="9"/>
          <p:cNvPicPr>
            <a:picLocks noChangeAspect="true"/>
          </p:cNvPicPr>
          <p:nvPr/>
        </p:nvPicPr>
        <p:blipFill>
          <a:blip r:embed="rId4"/>
          <a:srcRect t="23000" b="23000"/>
          <a:stretch>
            <a:fillRect/>
          </a:stretch>
        </p:blipFill>
        <p:spPr>
          <a:xfrm>
            <a:off x="7340600" y="3111500"/>
            <a:ext cx="2540000" cy="2108200"/>
          </a:xfrm>
          <a:prstGeom prst="rect">
            <a:avLst/>
          </a:prstGeom>
        </p:spPr>
      </p:pic>
      <p:sp>
        <p:nvSpPr>
          <p:cNvPr name="TextBox 10" id="10"/>
          <p:cNvSpPr txBox="true"/>
          <p:nvPr/>
        </p:nvSpPr>
        <p:spPr>
          <a:xfrm>
            <a:off x="508000" y="2222500"/>
            <a:ext cx="3543300" cy="1270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Enhancing User Experience with Attributes</a:t>
            </a:r>
            <a:endParaRPr lang="en-US" sz="1100"/>
          </a:p>
        </p:txBody>
      </p:sp>
      <p:sp>
        <p:nvSpPr>
          <p:cNvPr name="TextBox 11" id="11"/>
          <p:cNvSpPr txBox="true"/>
          <p:nvPr/>
        </p:nvSpPr>
        <p:spPr>
          <a:xfrm>
            <a:off x="7099300" y="876300"/>
            <a:ext cx="2768600" cy="16002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The placeholder attribute provides users with a visual cue about the expected input, enhancing clarity and reducing errors by indicating the required format or type of data to be entered.</a:t>
            </a:r>
            <a:endParaRPr lang="en-US" sz="1100"/>
          </a:p>
        </p:txBody>
      </p:sp>
      <p:sp>
        <p:nvSpPr>
          <p:cNvPr name="TextBox 12" id="12"/>
          <p:cNvSpPr txBox="true"/>
          <p:nvPr/>
        </p:nvSpPr>
        <p:spPr>
          <a:xfrm>
            <a:off x="4178300" y="3378200"/>
            <a:ext cx="2768600" cy="16002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The autofocus attribute automatically focuses on a specified input field when the page loads, allowing users to start typing immediately, which improves efficiency and encourages quicker form completion.</a:t>
            </a:r>
            <a:endParaRPr lang="en-US" sz="1100"/>
          </a:p>
        </p:txBody>
      </p:sp>
      <p:pic>
        <p:nvPicPr>
          <p:cNvPr name="Picture 13" id="1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Conclusion and Best Practices</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800" b="true">
                <a:solidFill>
                  <a:srgbClr val="000000"/>
                </a:solidFill>
                <a:latin typeface="苹方-简"/>
              </a:rPr>
              <a:t>Section 4</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000" r="2000"/>
          <a:stretch>
            <a:fillRect/>
          </a:stretch>
        </p:blipFill>
        <p:spPr>
          <a:xfrm>
            <a:off x="0" y="0"/>
            <a:ext cx="10388600" cy="6057900"/>
          </a:xfrm>
          <a:prstGeom prst="rect">
            <a:avLst/>
          </a:prstGeom>
        </p:spPr>
      </p:pic>
      <p:sp>
        <p:nvSpPr>
          <p:cNvPr name="AutoShape 3" id="3"/>
          <p:cNvSpPr/>
          <p:nvPr/>
        </p:nvSpPr>
        <p:spPr>
          <a:xfrm>
            <a:off x="0" y="0"/>
            <a:ext cx="10388600" cy="6057900"/>
          </a:xfrm>
          <a:prstGeom prst="rect">
            <a:avLst/>
          </a:prstGeom>
          <a:solidFill>
            <a:srgbClr val="000000">
              <a:alpha val="0"/>
            </a:srgbClr>
          </a:solidFill>
        </p:spPr>
      </p:sp>
      <p:sp>
        <p:nvSpPr>
          <p:cNvPr name="AutoShape 4" id="4"/>
          <p:cNvSpPr/>
          <p:nvPr/>
        </p:nvSpPr>
        <p:spPr>
          <a:xfrm>
            <a:off x="508000" y="1054100"/>
            <a:ext cx="2616200" cy="4622800"/>
          </a:xfrm>
          <a:prstGeom prst="rect">
            <a:avLst/>
          </a:prstGeom>
          <a:solidFill>
            <a:srgbClr val="000000">
              <a:alpha val="0"/>
            </a:srgbClr>
          </a:solidFill>
        </p:spPr>
      </p:sp>
      <p:sp>
        <p:nvSpPr>
          <p:cNvPr name="AutoShape 5" id="5"/>
          <p:cNvSpPr/>
          <p:nvPr/>
        </p:nvSpPr>
        <p:spPr>
          <a:xfrm>
            <a:off x="3886200" y="1054100"/>
            <a:ext cx="2616200" cy="4622800"/>
          </a:xfrm>
          <a:prstGeom prst="rect">
            <a:avLst/>
          </a:prstGeom>
          <a:solidFill>
            <a:srgbClr val="000000">
              <a:alpha val="0"/>
            </a:srgbClr>
          </a:solidFill>
        </p:spPr>
      </p:sp>
      <p:sp>
        <p:nvSpPr>
          <p:cNvPr name="AutoShape 6" id="6"/>
          <p:cNvSpPr/>
          <p:nvPr/>
        </p:nvSpPr>
        <p:spPr>
          <a:xfrm>
            <a:off x="7264400" y="1054100"/>
            <a:ext cx="2616200" cy="4622800"/>
          </a:xfrm>
          <a:prstGeom prst="rect">
            <a:avLst/>
          </a:prstGeom>
          <a:solidFill>
            <a:srgbClr val="000000">
              <a:alpha val="0"/>
            </a:srgbClr>
          </a:solidFill>
        </p:spPr>
      </p:sp>
      <p:sp>
        <p:nvSpPr>
          <p:cNvPr name="AutoShape 7" id="7"/>
          <p:cNvSpPr/>
          <p:nvPr/>
        </p:nvSpPr>
        <p:spPr>
          <a:xfrm>
            <a:off x="508000" y="0"/>
            <a:ext cx="0" cy="0"/>
          </a:xfrm>
          <a:prstGeom prst="rect">
            <a:avLst/>
          </a:prstGeom>
          <a:solidFill>
            <a:srgbClr val="000000">
              <a:alpha val="0"/>
            </a:srgbClr>
          </a:solidFill>
        </p:spPr>
      </p:sp>
      <p:sp>
        <p:nvSpPr>
          <p:cNvPr name="AutoShape 8" id="8"/>
          <p:cNvSpPr/>
          <p:nvPr/>
        </p:nvSpPr>
        <p:spPr>
          <a:xfrm>
            <a:off x="3886200" y="0"/>
            <a:ext cx="0" cy="0"/>
          </a:xfrm>
          <a:prstGeom prst="rect">
            <a:avLst/>
          </a:prstGeom>
          <a:solidFill>
            <a:srgbClr val="000000">
              <a:alpha val="0"/>
            </a:srgbClr>
          </a:solidFill>
        </p:spPr>
      </p:sp>
      <p:sp>
        <p:nvSpPr>
          <p:cNvPr name="AutoShape 9" id="9"/>
          <p:cNvSpPr/>
          <p:nvPr/>
        </p:nvSpPr>
        <p:spPr>
          <a:xfrm>
            <a:off x="7264400" y="0"/>
            <a:ext cx="0" cy="0"/>
          </a:xfrm>
          <a:prstGeom prst="rect">
            <a:avLst/>
          </a:prstGeom>
          <a:solidFill>
            <a:srgbClr val="000000">
              <a:alpha val="0"/>
            </a:srgbClr>
          </a:solidFill>
        </p:spPr>
      </p:sp>
      <p:pic>
        <p:nvPicPr>
          <p:cNvPr name="Picture 10" id="10"/>
          <p:cNvPicPr>
            <a:picLocks noChangeAspect="true"/>
          </p:cNvPicPr>
          <p:nvPr/>
        </p:nvPicPr>
        <p:blipFill>
          <a:blip r:embed="rId3"/>
          <a:srcRect t="19000" b="19000"/>
          <a:stretch>
            <a:fillRect/>
          </a:stretch>
        </p:blipFill>
        <p:spPr>
          <a:xfrm>
            <a:off x="508000" y="1054100"/>
            <a:ext cx="2616200" cy="2171700"/>
          </a:xfrm>
          <a:prstGeom prst="rect">
            <a:avLst/>
          </a:prstGeom>
        </p:spPr>
      </p:pic>
      <p:pic>
        <p:nvPicPr>
          <p:cNvPr name="Picture 11" id="11"/>
          <p:cNvPicPr>
            <a:picLocks noChangeAspect="true"/>
          </p:cNvPicPr>
          <p:nvPr/>
        </p:nvPicPr>
        <p:blipFill>
          <a:blip r:embed="rId4"/>
          <a:srcRect t="23000" b="23000"/>
          <a:stretch>
            <a:fillRect/>
          </a:stretch>
        </p:blipFill>
        <p:spPr>
          <a:xfrm>
            <a:off x="3886200" y="1054100"/>
            <a:ext cx="2616200" cy="2171700"/>
          </a:xfrm>
          <a:prstGeom prst="rect">
            <a:avLst/>
          </a:prstGeom>
        </p:spPr>
      </p:pic>
      <p:pic>
        <p:nvPicPr>
          <p:cNvPr name="Picture 12" id="12"/>
          <p:cNvPicPr>
            <a:picLocks noChangeAspect="true"/>
          </p:cNvPicPr>
          <p:nvPr/>
        </p:nvPicPr>
        <p:blipFill>
          <a:blip r:embed="rId5"/>
          <a:srcRect t="23000" b="23000"/>
          <a:stretch>
            <a:fillRect/>
          </a:stretch>
        </p:blipFill>
        <p:spPr>
          <a:xfrm>
            <a:off x="7264400" y="1054100"/>
            <a:ext cx="2616200" cy="2171700"/>
          </a:xfrm>
          <a:prstGeom prst="rect">
            <a:avLst/>
          </a:prstGeom>
        </p:spPr>
      </p:pic>
      <p:sp>
        <p:nvSpPr>
          <p:cNvPr name="TextBox 13" id="13"/>
          <p:cNvSpPr txBox="true"/>
          <p:nvPr/>
        </p:nvSpPr>
        <p:spPr>
          <a:xfrm>
            <a:off x="508000" y="381000"/>
            <a:ext cx="9372600" cy="419100"/>
          </a:xfrm>
          <a:prstGeom prst="rect">
            <a:avLst/>
          </a:prstGeom>
          <a:solidFill>
            <a:srgbClr val="000000">
              <a:alpha val="0"/>
            </a:srgbClr>
          </a:solidFill>
        </p:spPr>
        <p:txBody>
          <a:bodyPr anchor="ctr" rtlCol="false" rIns="0" lIns="0" tIns="0" bIns="0"/>
          <a:lstStyle/>
          <a:p>
            <a:pPr algn="r" indent="0">
              <a:lnSpc>
                <a:spcPct val="100000"/>
              </a:lnSpc>
              <a:defRPr/>
            </a:pPr>
            <a:r>
              <a:rPr lang="en"/>
              <a:t/>
            </a:r>
            <a:r>
              <a:rPr lang="en-US" sz="2800" b="true">
                <a:solidFill>
                  <a:srgbClr val="000000"/>
                </a:solidFill>
                <a:latin typeface="苹方-简"/>
              </a:rPr>
              <a:t>Summary of Key Points</a:t>
            </a:r>
            <a:endParaRPr lang="en-US" sz="1100"/>
          </a:p>
        </p:txBody>
      </p:sp>
      <p:sp>
        <p:nvSpPr>
          <p:cNvPr name="TextBox 14" id="14"/>
          <p:cNvSpPr txBox="true"/>
          <p:nvPr/>
        </p:nvSpPr>
        <p:spPr>
          <a:xfrm>
            <a:off x="508000" y="3429000"/>
            <a:ext cx="2616200" cy="5715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HTML5 Input Types Overview</a:t>
            </a:r>
            <a:endParaRPr lang="en-US" sz="1100"/>
          </a:p>
        </p:txBody>
      </p:sp>
      <p:sp>
        <p:nvSpPr>
          <p:cNvPr name="TextBox 15" id="15"/>
          <p:cNvSpPr txBox="true"/>
          <p:nvPr/>
        </p:nvSpPr>
        <p:spPr>
          <a:xfrm>
            <a:off x="3886200" y="3429000"/>
            <a:ext cx="2616200" cy="5715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Built-in Validation Features</a:t>
            </a:r>
            <a:endParaRPr lang="en-US" sz="1100"/>
          </a:p>
        </p:txBody>
      </p:sp>
      <p:sp>
        <p:nvSpPr>
          <p:cNvPr name="TextBox 16" id="16"/>
          <p:cNvSpPr txBox="true"/>
          <p:nvPr/>
        </p:nvSpPr>
        <p:spPr>
          <a:xfrm>
            <a:off x="7264400" y="3429000"/>
            <a:ext cx="2616200" cy="5715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New Attributes for Usability</a:t>
            </a:r>
            <a:endParaRPr lang="en-US" sz="1100"/>
          </a:p>
        </p:txBody>
      </p:sp>
      <p:sp>
        <p:nvSpPr>
          <p:cNvPr name="TextBox 17" id="17"/>
          <p:cNvSpPr txBox="true"/>
          <p:nvPr/>
        </p:nvSpPr>
        <p:spPr>
          <a:xfrm>
            <a:off x="508000" y="4191000"/>
            <a:ext cx="2616200" cy="1270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HTML5 introduces diverse input types like email, date, and range, enhancing user experience by providing tailored input methods that improve data accuracy and streamline form interactions.</a:t>
            </a:r>
            <a:endParaRPr lang="en-US" sz="1100"/>
          </a:p>
        </p:txBody>
      </p:sp>
      <p:sp>
        <p:nvSpPr>
          <p:cNvPr name="TextBox 18" id="18"/>
          <p:cNvSpPr txBox="true"/>
          <p:nvPr/>
        </p:nvSpPr>
        <p:spPr>
          <a:xfrm>
            <a:off x="3886200" y="4191000"/>
            <a:ext cx="2616200" cy="1270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HTML5 offers automatic validation for forms, utilizing attributes such as required and pattern to ensure data integrity, reducing the need for additional JavaScript validation scripts.</a:t>
            </a:r>
            <a:endParaRPr lang="en-US" sz="1100"/>
          </a:p>
        </p:txBody>
      </p:sp>
      <p:sp>
        <p:nvSpPr>
          <p:cNvPr name="TextBox 19" id="19"/>
          <p:cNvSpPr txBox="true"/>
          <p:nvPr/>
        </p:nvSpPr>
        <p:spPr>
          <a:xfrm>
            <a:off x="7264400" y="4191000"/>
            <a:ext cx="2616200" cy="1485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Attributes like placeholder, autocomplete, and autofocus significantly enhance user experience by guiding input, suggesting previous entries, and focusing on fields automatically for efficient data entry.</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3000" r="3000"/>
          <a:stretch>
            <a:fillRect/>
          </a:stretch>
        </p:blipFill>
        <p:spPr>
          <a:xfrm>
            <a:off x="6921500" y="0"/>
            <a:ext cx="3454400" cy="5854700"/>
          </a:xfrm>
          <a:prstGeom prst="rect">
            <a:avLst/>
          </a:prstGeom>
        </p:spPr>
      </p:pic>
      <p:sp>
        <p:nvSpPr>
          <p:cNvPr name="AutoShape 5" id="5"/>
          <p:cNvSpPr/>
          <p:nvPr/>
        </p:nvSpPr>
        <p:spPr>
          <a:xfrm>
            <a:off x="2743200" y="1143000"/>
            <a:ext cx="3644900" cy="342900"/>
          </a:xfrm>
          <a:prstGeom prst="rect">
            <a:avLst/>
          </a:prstGeom>
          <a:solidFill>
            <a:srgbClr val="000000">
              <a:alpha val="0"/>
            </a:srgbClr>
          </a:solidFill>
        </p:spPr>
      </p:sp>
      <p:sp>
        <p:nvSpPr>
          <p:cNvPr name="AutoShape 6" id="6"/>
          <p:cNvSpPr/>
          <p:nvPr/>
        </p:nvSpPr>
        <p:spPr>
          <a:xfrm>
            <a:off x="2743200" y="1485900"/>
            <a:ext cx="3644900" cy="342900"/>
          </a:xfrm>
          <a:prstGeom prst="rect">
            <a:avLst/>
          </a:prstGeom>
          <a:solidFill>
            <a:srgbClr val="000000">
              <a:alpha val="0"/>
            </a:srgbClr>
          </a:solidFill>
        </p:spPr>
      </p:sp>
      <p:sp>
        <p:nvSpPr>
          <p:cNvPr name="AutoShape 7" id="7"/>
          <p:cNvSpPr/>
          <p:nvPr/>
        </p:nvSpPr>
        <p:spPr>
          <a:xfrm>
            <a:off x="2743200" y="1828800"/>
            <a:ext cx="3644900" cy="342900"/>
          </a:xfrm>
          <a:prstGeom prst="rect">
            <a:avLst/>
          </a:prstGeom>
          <a:solidFill>
            <a:srgbClr val="000000">
              <a:alpha val="0"/>
            </a:srgbClr>
          </a:solidFill>
        </p:spPr>
      </p:sp>
      <p:sp>
        <p:nvSpPr>
          <p:cNvPr name="AutoShape 8" id="8"/>
          <p:cNvSpPr/>
          <p:nvPr/>
        </p:nvSpPr>
        <p:spPr>
          <a:xfrm>
            <a:off x="2743200" y="2171700"/>
            <a:ext cx="3644900" cy="342900"/>
          </a:xfrm>
          <a:prstGeom prst="rect">
            <a:avLst/>
          </a:prstGeom>
          <a:solidFill>
            <a:srgbClr val="000000">
              <a:alpha val="0"/>
            </a:srgbClr>
          </a:solidFill>
        </p:spPr>
      </p:sp>
      <p:sp>
        <p:nvSpPr>
          <p:cNvPr name="AutoShape 9" id="9"/>
          <p:cNvSpPr/>
          <p:nvPr/>
        </p:nvSpPr>
        <p:spPr>
          <a:xfrm>
            <a:off x="6921500" y="0"/>
            <a:ext cx="3454400" cy="5854700"/>
          </a:xfrm>
          <a:prstGeom prst="rect">
            <a:avLst/>
          </a:prstGeom>
          <a:solidFill>
            <a:srgbClr val="000000">
              <a:alpha val="0"/>
            </a:srgbClr>
          </a:solidFill>
        </p:spPr>
      </p:sp>
      <p:sp>
        <p:nvSpPr>
          <p:cNvPr name="TextBox 10" id="10"/>
          <p:cNvSpPr txBox="true"/>
          <p:nvPr/>
        </p:nvSpPr>
        <p:spPr>
          <a:xfrm>
            <a:off x="749300" y="1143000"/>
            <a:ext cx="1676400" cy="419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Content</a:t>
            </a:r>
            <a:endParaRPr lang="en-US" sz="1100"/>
          </a:p>
        </p:txBody>
      </p:sp>
      <p:sp>
        <p:nvSpPr>
          <p:cNvPr name="TextBox 11" id="11"/>
          <p:cNvSpPr txBox="true"/>
          <p:nvPr/>
        </p:nvSpPr>
        <p:spPr>
          <a:xfrm>
            <a:off x="2743200" y="1143000"/>
            <a:ext cx="36449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1. Introduction to HTML5 Input Types</a:t>
            </a:r>
            <a:endParaRPr lang="en-US" sz="1100"/>
          </a:p>
        </p:txBody>
      </p:sp>
      <p:sp>
        <p:nvSpPr>
          <p:cNvPr name="TextBox 12" id="12"/>
          <p:cNvSpPr txBox="true"/>
          <p:nvPr/>
        </p:nvSpPr>
        <p:spPr>
          <a:xfrm>
            <a:off x="2743200" y="1485900"/>
            <a:ext cx="36449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2. Form Validation in HTML5</a:t>
            </a:r>
            <a:endParaRPr lang="en-US" sz="1100"/>
          </a:p>
        </p:txBody>
      </p:sp>
      <p:sp>
        <p:nvSpPr>
          <p:cNvPr name="TextBox 13" id="13"/>
          <p:cNvSpPr txBox="true"/>
          <p:nvPr/>
        </p:nvSpPr>
        <p:spPr>
          <a:xfrm>
            <a:off x="2743200" y="1828800"/>
            <a:ext cx="36449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3. New Form Attributes in HTML5</a:t>
            </a:r>
            <a:endParaRPr lang="en-US" sz="1100"/>
          </a:p>
        </p:txBody>
      </p:sp>
      <p:sp>
        <p:nvSpPr>
          <p:cNvPr name="TextBox 14" id="14"/>
          <p:cNvSpPr txBox="true"/>
          <p:nvPr/>
        </p:nvSpPr>
        <p:spPr>
          <a:xfrm>
            <a:off x="2743200" y="2171700"/>
            <a:ext cx="36449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4. Conclusion and Best Practices</a:t>
            </a:r>
            <a:endParaRPr lang="en-US" sz="1100"/>
          </a:p>
        </p:txBody>
      </p:sp>
      <p:pic>
        <p:nvPicPr>
          <p:cNvPr name="Picture 15" id="15"/>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3000" r="13000"/>
          <a:stretch>
            <a:fillRect/>
          </a:stretch>
        </p:blipFill>
        <p:spPr>
          <a:xfrm>
            <a:off x="0" y="0"/>
            <a:ext cx="10388600" cy="7734300"/>
          </a:xfrm>
          <a:prstGeom prst="rect">
            <a:avLst/>
          </a:prstGeom>
        </p:spPr>
      </p:pic>
      <p:sp>
        <p:nvSpPr>
          <p:cNvPr name="AutoShape 3" id="3"/>
          <p:cNvSpPr/>
          <p:nvPr/>
        </p:nvSpPr>
        <p:spPr>
          <a:xfrm>
            <a:off x="0" y="0"/>
            <a:ext cx="10388600" cy="7734300"/>
          </a:xfrm>
          <a:prstGeom prst="rect">
            <a:avLst/>
          </a:prstGeom>
          <a:solidFill>
            <a:srgbClr val="FFFFFF"/>
          </a:solidFill>
        </p:spPr>
      </p:sp>
      <p:pic>
        <p:nvPicPr>
          <p:cNvPr name="Picture 4" id="4"/>
          <p:cNvPicPr>
            <a:picLocks noChangeAspect="true"/>
          </p:cNvPicPr>
          <p:nvPr/>
        </p:nvPicPr>
        <p:blipFill>
          <a:blip r:embed="rId3"/>
          <a:srcRect l="17000" r="17000"/>
          <a:stretch>
            <a:fillRect/>
          </a:stretch>
        </p:blipFill>
        <p:spPr>
          <a:xfrm>
            <a:off x="0" y="0"/>
            <a:ext cx="3454400" cy="7734300"/>
          </a:xfrm>
          <a:prstGeom prst="rect">
            <a:avLst/>
          </a:prstGeom>
        </p:spPr>
      </p:pic>
      <p:sp>
        <p:nvSpPr>
          <p:cNvPr name="AutoShape 5" id="5"/>
          <p:cNvSpPr/>
          <p:nvPr/>
        </p:nvSpPr>
        <p:spPr>
          <a:xfrm>
            <a:off x="4064000" y="1905000"/>
            <a:ext cx="5829300" cy="1549400"/>
          </a:xfrm>
          <a:prstGeom prst="roundRect">
            <a:avLst>
              <a:gd name="adj" fmla="val 13114"/>
            </a:avLst>
          </a:prstGeom>
          <a:solidFill>
            <a:srgbClr val="FBEFF0"/>
          </a:solidFill>
          <a:ln w="12700">
            <a:solidFill>
              <a:srgbClr val="FCDBE0"/>
            </a:solidFill>
          </a:ln>
        </p:spPr>
      </p:sp>
      <p:sp>
        <p:nvSpPr>
          <p:cNvPr name="AutoShape 6" id="6"/>
          <p:cNvSpPr/>
          <p:nvPr/>
        </p:nvSpPr>
        <p:spPr>
          <a:xfrm>
            <a:off x="4064000" y="3657600"/>
            <a:ext cx="5829300" cy="1549400"/>
          </a:xfrm>
          <a:prstGeom prst="roundRect">
            <a:avLst>
              <a:gd name="adj" fmla="val 13114"/>
            </a:avLst>
          </a:prstGeom>
          <a:solidFill>
            <a:srgbClr val="FBEFF0"/>
          </a:solidFill>
          <a:ln w="12700">
            <a:solidFill>
              <a:srgbClr val="FCDBE0"/>
            </a:solidFill>
          </a:ln>
        </p:spPr>
      </p:sp>
      <p:sp>
        <p:nvSpPr>
          <p:cNvPr name="AutoShape 7" id="7"/>
          <p:cNvSpPr/>
          <p:nvPr/>
        </p:nvSpPr>
        <p:spPr>
          <a:xfrm>
            <a:off x="4064000" y="54229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7734300"/>
          </a:xfrm>
          <a:prstGeom prst="rect">
            <a:avLst/>
          </a:prstGeom>
          <a:solidFill>
            <a:srgbClr val="000000">
              <a:alpha val="0"/>
            </a:srgbClr>
          </a:solidFill>
        </p:spPr>
      </p:sp>
      <p:sp>
        <p:nvSpPr>
          <p:cNvPr name="AutoShape 9" id="9"/>
          <p:cNvSpPr/>
          <p:nvPr/>
        </p:nvSpPr>
        <p:spPr>
          <a:xfrm>
            <a:off x="4064000" y="2057400"/>
            <a:ext cx="0" cy="1219200"/>
          </a:xfrm>
          <a:prstGeom prst="rect">
            <a:avLst/>
          </a:prstGeom>
          <a:solidFill>
            <a:srgbClr val="FFFFFF"/>
          </a:solidFill>
        </p:spPr>
      </p:sp>
      <p:sp>
        <p:nvSpPr>
          <p:cNvPr name="AutoShape 10" id="10"/>
          <p:cNvSpPr/>
          <p:nvPr/>
        </p:nvSpPr>
        <p:spPr>
          <a:xfrm>
            <a:off x="4064000" y="3810000"/>
            <a:ext cx="0" cy="1219200"/>
          </a:xfrm>
          <a:prstGeom prst="rect">
            <a:avLst/>
          </a:prstGeom>
          <a:solidFill>
            <a:srgbClr val="FFFFFF"/>
          </a:solidFill>
        </p:spPr>
      </p:sp>
      <p:sp>
        <p:nvSpPr>
          <p:cNvPr name="AutoShape 11" id="11"/>
          <p:cNvSpPr/>
          <p:nvPr/>
        </p:nvSpPr>
        <p:spPr>
          <a:xfrm>
            <a:off x="4064000" y="55753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9906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Best Practices for Using HTML5 Forms</a:t>
            </a:r>
            <a:endParaRPr lang="en-US" sz="1100"/>
          </a:p>
        </p:txBody>
      </p:sp>
      <p:sp>
        <p:nvSpPr>
          <p:cNvPr name="TextBox 14" id="14"/>
          <p:cNvSpPr txBox="true"/>
          <p:nvPr/>
        </p:nvSpPr>
        <p:spPr>
          <a:xfrm>
            <a:off x="4279900" y="2120900"/>
            <a:ext cx="53975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Utilize Semantic Elements</a:t>
            </a:r>
            <a:endParaRPr lang="en-US" sz="1100"/>
          </a:p>
        </p:txBody>
      </p:sp>
      <p:sp>
        <p:nvSpPr>
          <p:cNvPr name="TextBox 15" id="15"/>
          <p:cNvSpPr txBox="true"/>
          <p:nvPr/>
        </p:nvSpPr>
        <p:spPr>
          <a:xfrm>
            <a:off x="4279900" y="3873500"/>
            <a:ext cx="53975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Implement Validation Attributes</a:t>
            </a:r>
            <a:endParaRPr lang="en-US" sz="1100"/>
          </a:p>
        </p:txBody>
      </p:sp>
      <p:sp>
        <p:nvSpPr>
          <p:cNvPr name="TextBox 16" id="16"/>
          <p:cNvSpPr txBox="true"/>
          <p:nvPr/>
        </p:nvSpPr>
        <p:spPr>
          <a:xfrm>
            <a:off x="4279900" y="5638800"/>
            <a:ext cx="53975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Enhance User Experience</a:t>
            </a:r>
            <a:endParaRPr lang="en-US" sz="1100"/>
          </a:p>
        </p:txBody>
      </p:sp>
      <p:sp>
        <p:nvSpPr>
          <p:cNvPr name="TextBox 17" id="17"/>
          <p:cNvSpPr txBox="true"/>
          <p:nvPr/>
        </p:nvSpPr>
        <p:spPr>
          <a:xfrm>
            <a:off x="4279900" y="2489200"/>
            <a:ext cx="5397500" cy="7366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alpha val="87843"/>
                  </a:srgbClr>
                </a:solidFill>
                <a:latin typeface="苹方-简"/>
              </a:rPr>
              <a:t>Always use semantic HTML elements like &lt;form&gt;, &lt;label&gt;, and &lt;input&gt; to enhance accessibility and improve the overall structure of your forms, making them easier to understand for both users and search engines.</a:t>
            </a:r>
            <a:endParaRPr lang="en-US" sz="1100"/>
          </a:p>
        </p:txBody>
      </p:sp>
      <p:sp>
        <p:nvSpPr>
          <p:cNvPr name="TextBox 18" id="18"/>
          <p:cNvSpPr txBox="true"/>
          <p:nvPr/>
        </p:nvSpPr>
        <p:spPr>
          <a:xfrm>
            <a:off x="4279900" y="4254500"/>
            <a:ext cx="5397500" cy="7366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alpha val="87843"/>
                  </a:srgbClr>
                </a:solidFill>
                <a:latin typeface="苹方-简"/>
              </a:rPr>
              <a:t>Leverage HTML5 validation attributes such as required, pattern, and min/max to ensure data integrity and provide immediate feedback to users, reducing errors during form submission.</a:t>
            </a:r>
            <a:endParaRPr lang="en-US" sz="1100"/>
          </a:p>
        </p:txBody>
      </p:sp>
      <p:sp>
        <p:nvSpPr>
          <p:cNvPr name="TextBox 19" id="19"/>
          <p:cNvSpPr txBox="true"/>
          <p:nvPr/>
        </p:nvSpPr>
        <p:spPr>
          <a:xfrm>
            <a:off x="4279900" y="6007100"/>
            <a:ext cx="5397500" cy="7366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alpha val="87843"/>
                  </a:srgbClr>
                </a:solidFill>
                <a:latin typeface="苹方-简"/>
              </a:rPr>
              <a:t>Use attributes like placeholder, autocomplete, and autofocus strategically to guide users through the form-filling process, making it more intuitive and efficient while minimizing input mistakes.</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22000" r="22000"/>
          <a:stretch>
            <a:fillRect/>
          </a:stretch>
        </p:blipFill>
        <p:spPr>
          <a:xfrm>
            <a:off x="1016000" y="1016000"/>
            <a:ext cx="3810000" cy="3810000"/>
          </a:xfrm>
          <a:prstGeom prst="roundRect">
            <a:avLst>
              <a:gd name="adj" fmla="val 6000"/>
            </a:avLst>
          </a:prstGeom>
        </p:spPr>
      </p:pic>
      <p:sp>
        <p:nvSpPr>
          <p:cNvPr name="AutoShape 5" id="5"/>
          <p:cNvSpPr/>
          <p:nvPr/>
        </p:nvSpPr>
        <p:spPr>
          <a:xfrm>
            <a:off x="5410200" y="1016000"/>
            <a:ext cx="3810000" cy="1638300"/>
          </a:xfrm>
          <a:prstGeom prst="rect">
            <a:avLst/>
          </a:prstGeom>
          <a:solidFill>
            <a:srgbClr val="000000">
              <a:alpha val="0"/>
            </a:srgbClr>
          </a:solidFill>
        </p:spPr>
      </p:sp>
      <p:sp>
        <p:nvSpPr>
          <p:cNvPr name="AutoShape 6" id="6"/>
          <p:cNvSpPr/>
          <p:nvPr/>
        </p:nvSpPr>
        <p:spPr>
          <a:xfrm>
            <a:off x="1016000" y="1016000"/>
            <a:ext cx="3810000" cy="3810000"/>
          </a:xfrm>
          <a:prstGeom prst="rect">
            <a:avLst/>
          </a:prstGeom>
          <a:solidFill>
            <a:srgbClr val="000000">
              <a:alpha val="0"/>
            </a:srgbClr>
          </a:solidFill>
        </p:spPr>
      </p:sp>
      <p:sp>
        <p:nvSpPr>
          <p:cNvPr name="AutoShape 7" id="7"/>
          <p:cNvSpPr/>
          <p:nvPr/>
        </p:nvSpPr>
        <p:spPr>
          <a:xfrm>
            <a:off x="5410200" y="4000500"/>
            <a:ext cx="635000" cy="25400"/>
          </a:xfrm>
          <a:prstGeom prst="rect">
            <a:avLst/>
          </a:prstGeom>
          <a:solidFill>
            <a:srgbClr val="000000"/>
          </a:solidFill>
        </p:spPr>
      </p:sp>
      <p:sp>
        <p:nvSpPr>
          <p:cNvPr name="TextBox 8" id="8"/>
          <p:cNvSpPr txBox="true"/>
          <p:nvPr/>
        </p:nvSpPr>
        <p:spPr>
          <a:xfrm>
            <a:off x="5410200" y="2908300"/>
            <a:ext cx="3810000" cy="850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Future of HTML5 Forms and Input Types</a:t>
            </a:r>
            <a:endParaRPr lang="en-US" sz="1100"/>
          </a:p>
        </p:txBody>
      </p:sp>
      <p:sp>
        <p:nvSpPr>
          <p:cNvPr name="TextBox 9" id="9"/>
          <p:cNvSpPr txBox="true"/>
          <p:nvPr/>
        </p:nvSpPr>
        <p:spPr>
          <a:xfrm>
            <a:off x="5410200" y="1016000"/>
            <a:ext cx="38100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Innovative Input Enhancements</a:t>
            </a:r>
            <a:endParaRPr lang="en-US" sz="1100"/>
          </a:p>
        </p:txBody>
      </p:sp>
      <p:sp>
        <p:nvSpPr>
          <p:cNvPr name="TextBox 10" id="10"/>
          <p:cNvSpPr txBox="true"/>
          <p:nvPr/>
        </p:nvSpPr>
        <p:spPr>
          <a:xfrm>
            <a:off x="5410200" y="1384300"/>
            <a:ext cx="3810000" cy="1270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The future of HTML5 forms is poised to incorporate advanced input types and features, such as native support for complex data structures and improved accessibility options, which will further streamline user interactions and enhance data collection efficiency.</a:t>
            </a:r>
            <a:endParaRPr lang="en-US" sz="1100"/>
          </a:p>
        </p:txBody>
      </p:sp>
      <p:pic>
        <p:nvPicPr>
          <p:cNvPr name="Picture 11" id="11"/>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5854700"/>
          </a:xfrm>
          <a:prstGeom prst="rect">
            <a:avLst/>
          </a:prstGeom>
          <a:solidFill>
            <a:srgbClr val="FFFFFF"/>
          </a:solidFill>
        </p:spPr>
      </p:sp>
      <p:pic>
        <p:nvPicPr>
          <p:cNvPr name="Picture 3" id="3"/>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4" id="4"/>
          <p:cNvSpPr/>
          <p:nvPr/>
        </p:nvSpPr>
        <p:spPr>
          <a:xfrm>
            <a:off x="787400" y="3441700"/>
            <a:ext cx="9601200" cy="241300"/>
          </a:xfrm>
          <a:prstGeom prst="rect">
            <a:avLst/>
          </a:prstGeom>
          <a:solidFill>
            <a:srgbClr val="000000">
              <a:alpha val="0"/>
            </a:srgbClr>
          </a:solidFill>
        </p:spPr>
      </p:sp>
      <p:sp>
        <p:nvSpPr>
          <p:cNvPr name="AutoShape 5" id="5"/>
          <p:cNvSpPr/>
          <p:nvPr/>
        </p:nvSpPr>
        <p:spPr>
          <a:xfrm>
            <a:off x="0" y="0"/>
            <a:ext cx="10388600" cy="5854700"/>
          </a:xfrm>
          <a:prstGeom prst="rect">
            <a:avLst/>
          </a:prstGeom>
          <a:solidFill>
            <a:srgbClr val="000000">
              <a:alpha val="0"/>
            </a:srgbClr>
          </a:solidFill>
        </p:spPr>
      </p:sp>
      <p:sp>
        <p:nvSpPr>
          <p:cNvPr name="TextBox 6" id="6"/>
          <p:cNvSpPr txBox="true"/>
          <p:nvPr/>
        </p:nvSpPr>
        <p:spPr>
          <a:xfrm>
            <a:off x="787400" y="2286000"/>
            <a:ext cx="9601200" cy="850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5600" b="true">
                <a:solidFill>
                  <a:srgbClr val="000000"/>
                </a:solidFill>
                <a:latin typeface="苹方-简"/>
              </a:rPr>
              <a:t>Thank You</a:t>
            </a:r>
            <a:endParaRPr lang="en-US" sz="1100"/>
          </a:p>
        </p:txBody>
      </p:sp>
      <p:sp>
        <p:nvSpPr>
          <p:cNvPr name="TextBox 7" id="7"/>
          <p:cNvSpPr txBox="true"/>
          <p:nvPr/>
        </p:nvSpPr>
        <p:spPr>
          <a:xfrm>
            <a:off x="787400" y="3441700"/>
            <a:ext cx="96012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Contact: webdev@example.com</a:t>
            </a:r>
            <a:endParaRPr lang="en-US" sz="1100"/>
          </a:p>
        </p:txBody>
      </p:sp>
      <p:pic>
        <p:nvPicPr>
          <p:cNvPr name="Picture 8" id="8"/>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Introduction to HTML5 Input Types</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800" b="true">
                <a:solidFill>
                  <a:srgbClr val="000000"/>
                </a:solidFill>
                <a:latin typeface="苹方-简"/>
              </a:rPr>
              <a:t>Section 1</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762000" y="1358900"/>
            <a:ext cx="2743200" cy="3213100"/>
          </a:xfrm>
          <a:prstGeom prst="roundRect">
            <a:avLst>
              <a:gd name="adj" fmla="val 3703"/>
            </a:avLst>
          </a:prstGeom>
          <a:solidFill>
            <a:srgbClr val="000000">
              <a:alpha val="0"/>
            </a:srgbClr>
          </a:solidFill>
        </p:spPr>
      </p:sp>
      <p:sp>
        <p:nvSpPr>
          <p:cNvPr name="AutoShape 5" id="5"/>
          <p:cNvSpPr/>
          <p:nvPr/>
        </p:nvSpPr>
        <p:spPr>
          <a:xfrm>
            <a:off x="3810000" y="1358900"/>
            <a:ext cx="2743200" cy="3213100"/>
          </a:xfrm>
          <a:prstGeom prst="roundRect">
            <a:avLst>
              <a:gd name="adj" fmla="val 3703"/>
            </a:avLst>
          </a:prstGeom>
          <a:solidFill>
            <a:srgbClr val="000000">
              <a:alpha val="0"/>
            </a:srgbClr>
          </a:solidFill>
        </p:spPr>
      </p:sp>
      <p:sp>
        <p:nvSpPr>
          <p:cNvPr name="AutoShape 6" id="6"/>
          <p:cNvSpPr/>
          <p:nvPr/>
        </p:nvSpPr>
        <p:spPr>
          <a:xfrm>
            <a:off x="6870700" y="1358900"/>
            <a:ext cx="2743200" cy="3213100"/>
          </a:xfrm>
          <a:prstGeom prst="roundRect">
            <a:avLst>
              <a:gd name="adj" fmla="val 3703"/>
            </a:avLst>
          </a:prstGeom>
          <a:solidFill>
            <a:srgbClr val="000000">
              <a:alpha val="0"/>
            </a:srgbClr>
          </a:solidFill>
        </p:spPr>
      </p:sp>
      <p:sp>
        <p:nvSpPr>
          <p:cNvPr name="AutoShape 7" id="7"/>
          <p:cNvSpPr/>
          <p:nvPr/>
        </p:nvSpPr>
        <p:spPr>
          <a:xfrm>
            <a:off x="762000" y="4711700"/>
            <a:ext cx="2743200" cy="0"/>
          </a:xfrm>
          <a:prstGeom prst="rect">
            <a:avLst/>
          </a:prstGeom>
          <a:solidFill>
            <a:srgbClr val="000000"/>
          </a:solidFill>
        </p:spPr>
      </p:sp>
      <p:sp>
        <p:nvSpPr>
          <p:cNvPr name="AutoShape 8" id="8"/>
          <p:cNvSpPr/>
          <p:nvPr/>
        </p:nvSpPr>
        <p:spPr>
          <a:xfrm>
            <a:off x="3810000" y="4711700"/>
            <a:ext cx="2743200" cy="0"/>
          </a:xfrm>
          <a:prstGeom prst="rect">
            <a:avLst/>
          </a:prstGeom>
          <a:solidFill>
            <a:srgbClr val="000000"/>
          </a:solidFill>
        </p:spPr>
      </p:sp>
      <p:sp>
        <p:nvSpPr>
          <p:cNvPr name="AutoShape 9" id="9"/>
          <p:cNvSpPr/>
          <p:nvPr/>
        </p:nvSpPr>
        <p:spPr>
          <a:xfrm>
            <a:off x="6870700" y="4711700"/>
            <a:ext cx="2743200" cy="0"/>
          </a:xfrm>
          <a:prstGeom prst="rect">
            <a:avLst/>
          </a:prstGeom>
          <a:solidFill>
            <a:srgbClr val="000000"/>
          </a:solidFill>
        </p:spPr>
      </p:sp>
      <p:pic>
        <p:nvPicPr>
          <p:cNvPr name="Picture 10" id="10"/>
          <p:cNvPicPr>
            <a:picLocks noChangeAspect="true"/>
          </p:cNvPicPr>
          <p:nvPr/>
        </p:nvPicPr>
        <p:blipFill>
          <a:blip r:embed="rId3"/>
          <a:srcRect t="32000" b="32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32000" b="32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4"/>
          <a:srcRect t="32000" b="32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Overview of New Input Types</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Enhanced User Input</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Improved Data Validation</a:t>
            </a:r>
            <a:endParaRPr lang="en-US" sz="1100"/>
          </a:p>
        </p:txBody>
      </p:sp>
      <p:sp>
        <p:nvSpPr>
          <p:cNvPr name="TextBox 16" id="16"/>
          <p:cNvSpPr txBox="true"/>
          <p:nvPr/>
        </p:nvSpPr>
        <p:spPr>
          <a:xfrm>
            <a:off x="6870700" y="3111500"/>
            <a:ext cx="27432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User-Friendly Features</a:t>
            </a:r>
            <a:endParaRPr lang="en-US" sz="1100"/>
          </a:p>
        </p:txBody>
      </p:sp>
      <p:sp>
        <p:nvSpPr>
          <p:cNvPr name="TextBox 17" id="17"/>
          <p:cNvSpPr txBox="true"/>
          <p:nvPr/>
        </p:nvSpPr>
        <p:spPr>
          <a:xfrm>
            <a:off x="762000" y="3517900"/>
            <a:ext cx="2743200" cy="1054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HTML5 introduces various new input types such as email, url, and date, which streamline data entry and enhance user interaction by providing tailored input methods.</a:t>
            </a:r>
            <a:endParaRPr lang="en-US" sz="1100"/>
          </a:p>
        </p:txBody>
      </p:sp>
      <p:sp>
        <p:nvSpPr>
          <p:cNvPr name="TextBox 18" id="18"/>
          <p:cNvSpPr txBox="true"/>
          <p:nvPr/>
        </p:nvSpPr>
        <p:spPr>
          <a:xfrm>
            <a:off x="3810000" y="3517900"/>
            <a:ext cx="2743200" cy="1054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New input types come with built-in validation features that ensure user inputs meet specific criteria, reducing errors and improving data integrity without additional scripting.</a:t>
            </a:r>
            <a:endParaRPr lang="en-US" sz="1100"/>
          </a:p>
        </p:txBody>
      </p:sp>
      <p:sp>
        <p:nvSpPr>
          <p:cNvPr name="TextBox 19" id="19"/>
          <p:cNvSpPr txBox="true"/>
          <p:nvPr/>
        </p:nvSpPr>
        <p:spPr>
          <a:xfrm>
            <a:off x="6870700" y="3517900"/>
            <a:ext cx="2743200" cy="1054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Elements like date pickers and color selectors enhance usability, allowing users to select values visually, which can lead to a more engaging and efficient form-filling experience.</a:t>
            </a:r>
            <a:endParaRPr lang="en-US" sz="1100"/>
          </a:p>
        </p:txBody>
      </p:sp>
      <p:pic>
        <p:nvPicPr>
          <p:cNvPr name="Picture 20" id="20"/>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905500"/>
          </a:xfrm>
          <a:prstGeom prst="rect">
            <a:avLst/>
          </a:prstGeom>
        </p:spPr>
      </p:pic>
      <p:sp>
        <p:nvSpPr>
          <p:cNvPr name="AutoShape 3" id="3"/>
          <p:cNvSpPr/>
          <p:nvPr/>
        </p:nvSpPr>
        <p:spPr>
          <a:xfrm>
            <a:off x="0" y="0"/>
            <a:ext cx="10388600" cy="5905500"/>
          </a:xfrm>
          <a:prstGeom prst="rect">
            <a:avLst/>
          </a:prstGeom>
          <a:solidFill>
            <a:srgbClr val="000000">
              <a:alpha val="0"/>
            </a:srgbClr>
          </a:solidFill>
        </p:spPr>
      </p:sp>
      <p:sp>
        <p:nvSpPr>
          <p:cNvPr name="AutoShape 4" id="4"/>
          <p:cNvSpPr/>
          <p:nvPr/>
        </p:nvSpPr>
        <p:spPr>
          <a:xfrm>
            <a:off x="635000" y="990600"/>
            <a:ext cx="4368800" cy="4521200"/>
          </a:xfrm>
          <a:prstGeom prst="roundRect">
            <a:avLst>
              <a:gd name="adj" fmla="val 2325"/>
            </a:avLst>
          </a:prstGeom>
          <a:solidFill>
            <a:srgbClr val="EDF2F7"/>
          </a:solidFill>
        </p:spPr>
      </p:sp>
      <p:sp>
        <p:nvSpPr>
          <p:cNvPr name="AutoShape 5" id="5"/>
          <p:cNvSpPr/>
          <p:nvPr/>
        </p:nvSpPr>
        <p:spPr>
          <a:xfrm>
            <a:off x="5384800" y="990600"/>
            <a:ext cx="4368800" cy="4521200"/>
          </a:xfrm>
          <a:prstGeom prst="roundRect">
            <a:avLst>
              <a:gd name="adj" fmla="val 2325"/>
            </a:avLst>
          </a:prstGeom>
          <a:solidFill>
            <a:srgbClr val="EDF2F7"/>
          </a:solidFill>
        </p:spPr>
      </p:sp>
      <p:sp>
        <p:nvSpPr>
          <p:cNvPr name="TextBox 6" id="6"/>
          <p:cNvSpPr txBox="true"/>
          <p:nvPr/>
        </p:nvSpPr>
        <p:spPr>
          <a:xfrm>
            <a:off x="635000" y="381000"/>
            <a:ext cx="9118600" cy="3556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400" b="true">
                <a:solidFill>
                  <a:srgbClr val="000000"/>
                </a:solidFill>
                <a:latin typeface="Poppins"/>
              </a:rPr>
              <a:t>Benefits of Using HTML5 Input Types</a:t>
            </a:r>
            <a:endParaRPr lang="en-US" sz="1100"/>
          </a:p>
        </p:txBody>
      </p:sp>
      <p:sp>
        <p:nvSpPr>
          <p:cNvPr name="TextBox 7" id="7"/>
          <p:cNvSpPr txBox="true"/>
          <p:nvPr/>
        </p:nvSpPr>
        <p:spPr>
          <a:xfrm>
            <a:off x="762000" y="1193800"/>
            <a:ext cx="4114800" cy="469900"/>
          </a:xfrm>
          <a:prstGeom prst="roundRect">
            <a:avLst>
              <a:gd name="adj" fmla="val 21621"/>
            </a:avLst>
          </a:prstGeom>
          <a:solidFill>
            <a:srgbClr val="5EC2CD"/>
          </a:solidFill>
        </p:spPr>
        <p:txBody>
          <a:bodyPr anchor="ctr" rtlCol="false" rIns="0" lIns="0" tIns="0" bIns="0"/>
          <a:lstStyle/>
          <a:p>
            <a:pPr algn="ctr" indent="152400">
              <a:lnSpc>
                <a:spcPct val="100000"/>
              </a:lnSpc>
              <a:defRPr/>
            </a:pPr>
            <a:r>
              <a:rPr lang="en"/>
              <a:t/>
            </a:r>
            <a:r>
              <a:rPr lang="en-US" sz="1800" b="true">
                <a:solidFill>
                  <a:srgbClr val="FFFFFF"/>
                </a:solidFill>
                <a:latin typeface="苹方-简"/>
              </a:rPr>
              <a:t>Pros</a:t>
            </a:r>
            <a:endParaRPr lang="en-US" sz="1100"/>
          </a:p>
        </p:txBody>
      </p:sp>
      <p:sp>
        <p:nvSpPr>
          <p:cNvPr name="TextBox 8" id="8"/>
          <p:cNvSpPr txBox="true"/>
          <p:nvPr/>
        </p:nvSpPr>
        <p:spPr>
          <a:xfrm>
            <a:off x="5511800" y="1193800"/>
            <a:ext cx="4114800" cy="469900"/>
          </a:xfrm>
          <a:prstGeom prst="roundRect">
            <a:avLst>
              <a:gd name="adj" fmla="val 21621"/>
            </a:avLst>
          </a:prstGeom>
          <a:solidFill>
            <a:srgbClr val="F27A5E"/>
          </a:solidFill>
        </p:spPr>
        <p:txBody>
          <a:bodyPr anchor="ctr" rtlCol="false" rIns="0" lIns="0" tIns="0" bIns="0"/>
          <a:lstStyle/>
          <a:p>
            <a:pPr algn="ctr" indent="152400">
              <a:lnSpc>
                <a:spcPct val="100000"/>
              </a:lnSpc>
              <a:defRPr/>
            </a:pPr>
            <a:r>
              <a:rPr lang="en"/>
              <a:t/>
            </a:r>
            <a:r>
              <a:rPr lang="en-US" sz="1800" b="true">
                <a:solidFill>
                  <a:srgbClr val="FFFFFF"/>
                </a:solidFill>
                <a:latin typeface="苹方-简"/>
              </a:rPr>
              <a:t>Cons</a:t>
            </a:r>
            <a:endParaRPr lang="en-US" sz="1100"/>
          </a:p>
        </p:txBody>
      </p:sp>
      <p:sp>
        <p:nvSpPr>
          <p:cNvPr name="TextBox 9" id="9"/>
          <p:cNvSpPr txBox="true"/>
          <p:nvPr/>
        </p:nvSpPr>
        <p:spPr>
          <a:xfrm>
            <a:off x="762000" y="18796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Improved user experience</a:t>
            </a:r>
            <a:endParaRPr lang="en-US" sz="1100"/>
          </a:p>
        </p:txBody>
      </p:sp>
      <p:sp>
        <p:nvSpPr>
          <p:cNvPr name="TextBox 10" id="10"/>
          <p:cNvSpPr txBox="true"/>
          <p:nvPr/>
        </p:nvSpPr>
        <p:spPr>
          <a:xfrm>
            <a:off x="762000" y="24511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Simplified data entry</a:t>
            </a:r>
            <a:endParaRPr lang="en-US" sz="1100"/>
          </a:p>
        </p:txBody>
      </p:sp>
      <p:sp>
        <p:nvSpPr>
          <p:cNvPr name="TextBox 11" id="11"/>
          <p:cNvSpPr txBox="true"/>
          <p:nvPr/>
        </p:nvSpPr>
        <p:spPr>
          <a:xfrm>
            <a:off x="762000" y="30226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Built-in validation features</a:t>
            </a:r>
            <a:endParaRPr lang="en-US" sz="1100"/>
          </a:p>
        </p:txBody>
      </p:sp>
      <p:sp>
        <p:nvSpPr>
          <p:cNvPr name="TextBox 12" id="12"/>
          <p:cNvSpPr txBox="true"/>
          <p:nvPr/>
        </p:nvSpPr>
        <p:spPr>
          <a:xfrm>
            <a:off x="762000" y="35941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Enhanced accessibility options</a:t>
            </a:r>
            <a:endParaRPr lang="en-US" sz="1100"/>
          </a:p>
        </p:txBody>
      </p:sp>
      <p:sp>
        <p:nvSpPr>
          <p:cNvPr name="TextBox 13" id="13"/>
          <p:cNvSpPr txBox="true"/>
          <p:nvPr/>
        </p:nvSpPr>
        <p:spPr>
          <a:xfrm>
            <a:off x="762000" y="41783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Mobile-friendly interfaces</a:t>
            </a:r>
            <a:endParaRPr lang="en-US" sz="1100"/>
          </a:p>
        </p:txBody>
      </p:sp>
      <p:sp>
        <p:nvSpPr>
          <p:cNvPr name="TextBox 14" id="14"/>
          <p:cNvSpPr txBox="true"/>
          <p:nvPr/>
        </p:nvSpPr>
        <p:spPr>
          <a:xfrm>
            <a:off x="762000" y="47498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Reduced reliance on JavaScript</a:t>
            </a:r>
            <a:endParaRPr lang="en-US" sz="1100"/>
          </a:p>
        </p:txBody>
      </p:sp>
      <p:sp>
        <p:nvSpPr>
          <p:cNvPr name="TextBox 15" id="15"/>
          <p:cNvSpPr txBox="true"/>
          <p:nvPr/>
        </p:nvSpPr>
        <p:spPr>
          <a:xfrm>
            <a:off x="5511800" y="18796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Limited browser support</a:t>
            </a:r>
            <a:endParaRPr lang="en-US" sz="1100"/>
          </a:p>
        </p:txBody>
      </p:sp>
      <p:sp>
        <p:nvSpPr>
          <p:cNvPr name="TextBox 16" id="16"/>
          <p:cNvSpPr txBox="true"/>
          <p:nvPr/>
        </p:nvSpPr>
        <p:spPr>
          <a:xfrm>
            <a:off x="5511800" y="24511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Potential for inconsistent behavior</a:t>
            </a:r>
            <a:endParaRPr lang="en-US" sz="1100"/>
          </a:p>
        </p:txBody>
      </p:sp>
      <p:sp>
        <p:nvSpPr>
          <p:cNvPr name="TextBox 17" id="17"/>
          <p:cNvSpPr txBox="true"/>
          <p:nvPr/>
        </p:nvSpPr>
        <p:spPr>
          <a:xfrm>
            <a:off x="5511800" y="30226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Learning curve for developers</a:t>
            </a:r>
            <a:endParaRPr lang="en-US" sz="1100"/>
          </a:p>
        </p:txBody>
      </p:sp>
      <p:sp>
        <p:nvSpPr>
          <p:cNvPr name="TextBox 18" id="18"/>
          <p:cNvSpPr txBox="true"/>
          <p:nvPr/>
        </p:nvSpPr>
        <p:spPr>
          <a:xfrm>
            <a:off x="5511800" y="35941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Over-reliance on HTML5 features</a:t>
            </a:r>
            <a:endParaRPr lang="en-US" sz="1100"/>
          </a:p>
        </p:txBody>
      </p:sp>
      <p:sp>
        <p:nvSpPr>
          <p:cNvPr name="TextBox 19" id="19"/>
          <p:cNvSpPr txBox="true"/>
          <p:nvPr/>
        </p:nvSpPr>
        <p:spPr>
          <a:xfrm>
            <a:off x="5511800" y="41783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Compatibility issues with older systems</a:t>
            </a:r>
            <a:endParaRPr lang="en-US" sz="1100"/>
          </a:p>
        </p:txBody>
      </p:sp>
      <p:sp>
        <p:nvSpPr>
          <p:cNvPr name="TextBox 20" id="20"/>
          <p:cNvSpPr txBox="true"/>
          <p:nvPr/>
        </p:nvSpPr>
        <p:spPr>
          <a:xfrm>
            <a:off x="5511800" y="47498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Need for fallback solutions</a:t>
            </a:r>
            <a:endParaRPr lang="en-US" sz="1100"/>
          </a:p>
        </p:txBody>
      </p:sp>
      <p:pic>
        <p:nvPicPr>
          <p:cNvPr name="Picture 21" id="21"/>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000" r="4000"/>
          <a:stretch>
            <a:fillRect/>
          </a:stretch>
        </p:blipFill>
        <p:spPr>
          <a:xfrm>
            <a:off x="0" y="0"/>
            <a:ext cx="10388600" cy="6273800"/>
          </a:xfrm>
          <a:prstGeom prst="rect">
            <a:avLst/>
          </a:prstGeom>
        </p:spPr>
      </p:pic>
      <p:sp>
        <p:nvSpPr>
          <p:cNvPr name="AutoShape 3" id="3"/>
          <p:cNvSpPr/>
          <p:nvPr/>
        </p:nvSpPr>
        <p:spPr>
          <a:xfrm>
            <a:off x="0" y="0"/>
            <a:ext cx="10388600" cy="6273800"/>
          </a:xfrm>
          <a:prstGeom prst="rect">
            <a:avLst/>
          </a:prstGeom>
          <a:solidFill>
            <a:srgbClr val="000000">
              <a:alpha val="0"/>
            </a:srgbClr>
          </a:solidFill>
        </p:spPr>
      </p:sp>
      <p:pic>
        <p:nvPicPr>
          <p:cNvPr name="Picture 4" id="4"/>
          <p:cNvPicPr>
            <a:picLocks noChangeAspect="true"/>
          </p:cNvPicPr>
          <p:nvPr/>
        </p:nvPicPr>
        <p:blipFill>
          <a:blip r:embed="rId3"/>
          <a:srcRect l="6000" r="6000"/>
          <a:stretch>
            <a:fillRect/>
          </a:stretch>
        </p:blipFill>
        <p:spPr>
          <a:xfrm>
            <a:off x="762000" y="1701800"/>
            <a:ext cx="2743200" cy="3797300"/>
          </a:xfrm>
          <a:prstGeom prst="roundRect">
            <a:avLst>
              <a:gd name="adj" fmla="val 10185"/>
            </a:avLst>
          </a:prstGeom>
        </p:spPr>
      </p:pic>
      <p:pic>
        <p:nvPicPr>
          <p:cNvPr name="Picture 5" id="5"/>
          <p:cNvPicPr>
            <a:picLocks noChangeAspect="true"/>
          </p:cNvPicPr>
          <p:nvPr/>
        </p:nvPicPr>
        <p:blipFill>
          <a:blip r:embed="rId4"/>
          <a:srcRect l="6000" r="6000"/>
          <a:stretch>
            <a:fillRect/>
          </a:stretch>
        </p:blipFill>
        <p:spPr>
          <a:xfrm>
            <a:off x="3810000" y="1701800"/>
            <a:ext cx="2743200" cy="3797300"/>
          </a:xfrm>
          <a:prstGeom prst="roundRect">
            <a:avLst>
              <a:gd name="adj" fmla="val 10185"/>
            </a:avLst>
          </a:prstGeom>
        </p:spPr>
      </p:pic>
      <p:pic>
        <p:nvPicPr>
          <p:cNvPr name="Picture 6" id="6"/>
          <p:cNvPicPr>
            <a:picLocks noChangeAspect="true"/>
          </p:cNvPicPr>
          <p:nvPr/>
        </p:nvPicPr>
        <p:blipFill>
          <a:blip r:embed="rId3"/>
          <a:srcRect l="6000" r="6000"/>
          <a:stretch>
            <a:fillRect/>
          </a:stretch>
        </p:blipFill>
        <p:spPr>
          <a:xfrm>
            <a:off x="6870700" y="1701800"/>
            <a:ext cx="2743200" cy="37973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37973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37973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37973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Examples of HTML5 Input Types</a:t>
            </a:r>
            <a:endParaRPr lang="en-US" sz="1100"/>
          </a:p>
        </p:txBody>
      </p:sp>
      <p:sp>
        <p:nvSpPr>
          <p:cNvPr name="TextBox 17" id="17"/>
          <p:cNvSpPr txBox="true"/>
          <p:nvPr/>
        </p:nvSpPr>
        <p:spPr>
          <a:xfrm>
            <a:off x="1092200" y="3251200"/>
            <a:ext cx="20828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E05BB5"/>
                </a:solidFill>
                <a:latin typeface="苹方-简"/>
              </a:rPr>
              <a:t>Email Input Type</a:t>
            </a:r>
            <a:endParaRPr lang="en-US" sz="1100"/>
          </a:p>
        </p:txBody>
      </p:sp>
      <p:sp>
        <p:nvSpPr>
          <p:cNvPr name="TextBox 18" id="18"/>
          <p:cNvSpPr txBox="true"/>
          <p:nvPr/>
        </p:nvSpPr>
        <p:spPr>
          <a:xfrm>
            <a:off x="4140200" y="3251200"/>
            <a:ext cx="20828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FFFFFF"/>
                </a:solidFill>
                <a:latin typeface="苹方-简"/>
              </a:rPr>
              <a:t>Date Input Type</a:t>
            </a:r>
            <a:endParaRPr lang="en-US" sz="1100"/>
          </a:p>
        </p:txBody>
      </p:sp>
      <p:sp>
        <p:nvSpPr>
          <p:cNvPr name="TextBox 19" id="19"/>
          <p:cNvSpPr txBox="true"/>
          <p:nvPr/>
        </p:nvSpPr>
        <p:spPr>
          <a:xfrm>
            <a:off x="7200900" y="3251200"/>
            <a:ext cx="20828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E05BB5"/>
                </a:solidFill>
                <a:latin typeface="苹方-简"/>
              </a:rPr>
              <a:t>Range Input Type</a:t>
            </a:r>
            <a:endParaRPr lang="en-US" sz="1100"/>
          </a:p>
        </p:txBody>
      </p:sp>
      <p:sp>
        <p:nvSpPr>
          <p:cNvPr name="TextBox 20" id="20"/>
          <p:cNvSpPr txBox="true"/>
          <p:nvPr/>
        </p:nvSpPr>
        <p:spPr>
          <a:xfrm>
            <a:off x="1092200" y="3683000"/>
            <a:ext cx="2082800" cy="1270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E05BB5"/>
                </a:solidFill>
                <a:latin typeface="苹方-简"/>
              </a:rPr>
              <a:t>The &lt;input type="email"&gt; element ensures that the entered text is a valid email address, providing immediate feedback to users and enhancing data accuracy.</a:t>
            </a:r>
            <a:endParaRPr lang="en-US" sz="1100"/>
          </a:p>
        </p:txBody>
      </p:sp>
      <p:sp>
        <p:nvSpPr>
          <p:cNvPr name="TextBox 21" id="21"/>
          <p:cNvSpPr txBox="true"/>
          <p:nvPr/>
        </p:nvSpPr>
        <p:spPr>
          <a:xfrm>
            <a:off x="4140200" y="3683000"/>
            <a:ext cx="2082800" cy="1485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FFFFFF"/>
                </a:solidFill>
                <a:latin typeface="苹方-简"/>
              </a:rPr>
              <a:t>Using &lt;input type="date"&gt; allows users to select dates from a calendar interface, improving usability and reducing input errors associated with manual date entry.</a:t>
            </a:r>
            <a:endParaRPr lang="en-US" sz="1100"/>
          </a:p>
        </p:txBody>
      </p:sp>
      <p:sp>
        <p:nvSpPr>
          <p:cNvPr name="TextBox 22" id="22"/>
          <p:cNvSpPr txBox="true"/>
          <p:nvPr/>
        </p:nvSpPr>
        <p:spPr>
          <a:xfrm>
            <a:off x="7200900" y="3683000"/>
            <a:ext cx="2082800" cy="1485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E05BB5"/>
                </a:solidFill>
                <a:latin typeface="苹方-简"/>
              </a:rPr>
              <a:t>The &lt;input type="range"&gt; provides a slider for selecting numeric values within a specified range, offering a visually intuitive way for users to make selections.</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9000" r="9000"/>
          <a:stretch>
            <a:fillRect/>
          </a:stretch>
        </p:blipFill>
        <p:spPr>
          <a:xfrm>
            <a:off x="0" y="0"/>
            <a:ext cx="10388600" cy="6985000"/>
          </a:xfrm>
          <a:prstGeom prst="rect">
            <a:avLst/>
          </a:prstGeom>
        </p:spPr>
      </p:pic>
      <p:sp>
        <p:nvSpPr>
          <p:cNvPr name="AutoShape 3" id="3"/>
          <p:cNvSpPr/>
          <p:nvPr/>
        </p:nvSpPr>
        <p:spPr>
          <a:xfrm>
            <a:off x="0" y="0"/>
            <a:ext cx="10388600" cy="6985000"/>
          </a:xfrm>
          <a:prstGeom prst="rect">
            <a:avLst/>
          </a:prstGeom>
          <a:solidFill>
            <a:srgbClr val="FFFFFF"/>
          </a:solidFill>
        </p:spPr>
      </p:sp>
      <p:pic>
        <p:nvPicPr>
          <p:cNvPr name="Picture 4" id="4"/>
          <p:cNvPicPr>
            <a:picLocks noChangeAspect="true"/>
          </p:cNvPicPr>
          <p:nvPr/>
        </p:nvPicPr>
        <p:blipFill>
          <a:blip r:embed="rId3"/>
          <a:srcRect l="13000" r="13000"/>
          <a:stretch>
            <a:fillRect/>
          </a:stretch>
        </p:blipFill>
        <p:spPr>
          <a:xfrm>
            <a:off x="0" y="0"/>
            <a:ext cx="3454400" cy="6985000"/>
          </a:xfrm>
          <a:prstGeom prst="rect">
            <a:avLst/>
          </a:prstGeom>
        </p:spPr>
      </p:pic>
      <p:sp>
        <p:nvSpPr>
          <p:cNvPr name="AutoShape 5" id="5"/>
          <p:cNvSpPr/>
          <p:nvPr/>
        </p:nvSpPr>
        <p:spPr>
          <a:xfrm>
            <a:off x="4064000" y="1409700"/>
            <a:ext cx="5829300" cy="1295400"/>
          </a:xfrm>
          <a:prstGeom prst="roundRect">
            <a:avLst>
              <a:gd name="adj" fmla="val 15686"/>
            </a:avLst>
          </a:prstGeom>
          <a:solidFill>
            <a:srgbClr val="FBEFF0"/>
          </a:solidFill>
          <a:ln w="12700">
            <a:solidFill>
              <a:srgbClr val="FCDBE0"/>
            </a:solidFill>
          </a:ln>
        </p:spPr>
      </p:sp>
      <p:sp>
        <p:nvSpPr>
          <p:cNvPr name="AutoShape 6" id="6"/>
          <p:cNvSpPr/>
          <p:nvPr/>
        </p:nvSpPr>
        <p:spPr>
          <a:xfrm>
            <a:off x="4064000" y="2908300"/>
            <a:ext cx="5829300" cy="1549400"/>
          </a:xfrm>
          <a:prstGeom prst="roundRect">
            <a:avLst>
              <a:gd name="adj" fmla="val 13114"/>
            </a:avLst>
          </a:prstGeom>
          <a:solidFill>
            <a:srgbClr val="FBEFF0"/>
          </a:solidFill>
          <a:ln w="12700">
            <a:solidFill>
              <a:srgbClr val="FCDBE0"/>
            </a:solidFill>
          </a:ln>
        </p:spPr>
      </p:sp>
      <p:sp>
        <p:nvSpPr>
          <p:cNvPr name="AutoShape 7" id="7"/>
          <p:cNvSpPr/>
          <p:nvPr/>
        </p:nvSpPr>
        <p:spPr>
          <a:xfrm>
            <a:off x="4064000" y="46736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6985000"/>
          </a:xfrm>
          <a:prstGeom prst="rect">
            <a:avLst/>
          </a:prstGeom>
          <a:solidFill>
            <a:srgbClr val="000000">
              <a:alpha val="0"/>
            </a:srgbClr>
          </a:solidFill>
        </p:spPr>
      </p:sp>
      <p:sp>
        <p:nvSpPr>
          <p:cNvPr name="AutoShape 9" id="9"/>
          <p:cNvSpPr/>
          <p:nvPr/>
        </p:nvSpPr>
        <p:spPr>
          <a:xfrm>
            <a:off x="4064000" y="1536700"/>
            <a:ext cx="0" cy="1016000"/>
          </a:xfrm>
          <a:prstGeom prst="rect">
            <a:avLst/>
          </a:prstGeom>
          <a:solidFill>
            <a:srgbClr val="FFFFFF"/>
          </a:solidFill>
        </p:spPr>
      </p:sp>
      <p:sp>
        <p:nvSpPr>
          <p:cNvPr name="AutoShape 10" id="10"/>
          <p:cNvSpPr/>
          <p:nvPr/>
        </p:nvSpPr>
        <p:spPr>
          <a:xfrm>
            <a:off x="4064000" y="3060700"/>
            <a:ext cx="0" cy="1219200"/>
          </a:xfrm>
          <a:prstGeom prst="rect">
            <a:avLst/>
          </a:prstGeom>
          <a:solidFill>
            <a:srgbClr val="FFFFFF"/>
          </a:solidFill>
        </p:spPr>
      </p:sp>
      <p:sp>
        <p:nvSpPr>
          <p:cNvPr name="AutoShape 11" id="11"/>
          <p:cNvSpPr/>
          <p:nvPr/>
        </p:nvSpPr>
        <p:spPr>
          <a:xfrm>
            <a:off x="4064000" y="48260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495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Practical Applications of Input Types</a:t>
            </a:r>
            <a:endParaRPr lang="en-US" sz="1100"/>
          </a:p>
        </p:txBody>
      </p:sp>
      <p:sp>
        <p:nvSpPr>
          <p:cNvPr name="TextBox 14" id="14"/>
          <p:cNvSpPr txBox="true"/>
          <p:nvPr/>
        </p:nvSpPr>
        <p:spPr>
          <a:xfrm>
            <a:off x="4279900" y="1625600"/>
            <a:ext cx="53975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Email Input for Validation</a:t>
            </a:r>
            <a:endParaRPr lang="en-US" sz="1100"/>
          </a:p>
        </p:txBody>
      </p:sp>
      <p:sp>
        <p:nvSpPr>
          <p:cNvPr name="TextBox 15" id="15"/>
          <p:cNvSpPr txBox="true"/>
          <p:nvPr/>
        </p:nvSpPr>
        <p:spPr>
          <a:xfrm>
            <a:off x="4279900" y="3124200"/>
            <a:ext cx="53975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Date Selection Convenience</a:t>
            </a:r>
            <a:endParaRPr lang="en-US" sz="1100"/>
          </a:p>
        </p:txBody>
      </p:sp>
      <p:sp>
        <p:nvSpPr>
          <p:cNvPr name="TextBox 16" id="16"/>
          <p:cNvSpPr txBox="true"/>
          <p:nvPr/>
        </p:nvSpPr>
        <p:spPr>
          <a:xfrm>
            <a:off x="4279900" y="4889500"/>
            <a:ext cx="53975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Range Selection Interface</a:t>
            </a:r>
            <a:endParaRPr lang="en-US" sz="1100"/>
          </a:p>
        </p:txBody>
      </p:sp>
      <p:sp>
        <p:nvSpPr>
          <p:cNvPr name="TextBox 17" id="17"/>
          <p:cNvSpPr txBox="true"/>
          <p:nvPr/>
        </p:nvSpPr>
        <p:spPr>
          <a:xfrm>
            <a:off x="4279900" y="1993900"/>
            <a:ext cx="5397500" cy="495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alpha val="87843"/>
                  </a:srgbClr>
                </a:solidFill>
                <a:latin typeface="苹方-简"/>
              </a:rPr>
              <a:t>Utilizing &lt;input type="email"&gt; ensures that users enter a valid email format, enhancing data quality and reducing errors in communication.</a:t>
            </a:r>
            <a:endParaRPr lang="en-US" sz="1100"/>
          </a:p>
        </p:txBody>
      </p:sp>
      <p:sp>
        <p:nvSpPr>
          <p:cNvPr name="TextBox 18" id="18"/>
          <p:cNvSpPr txBox="true"/>
          <p:nvPr/>
        </p:nvSpPr>
        <p:spPr>
          <a:xfrm>
            <a:off x="4279900" y="3505200"/>
            <a:ext cx="5397500" cy="7366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alpha val="87843"/>
                  </a:srgbClr>
                </a:solidFill>
                <a:latin typeface="苹方-简"/>
              </a:rPr>
              <a:t>The &lt;input type="date"&gt; element provides a user-friendly date picker, simplifying the selection process and minimizing input mistakes related to date formats.</a:t>
            </a:r>
            <a:endParaRPr lang="en-US" sz="1100"/>
          </a:p>
        </p:txBody>
      </p:sp>
      <p:sp>
        <p:nvSpPr>
          <p:cNvPr name="TextBox 19" id="19"/>
          <p:cNvSpPr txBox="true"/>
          <p:nvPr/>
        </p:nvSpPr>
        <p:spPr>
          <a:xfrm>
            <a:off x="4279900" y="5257800"/>
            <a:ext cx="5397500" cy="7366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alpha val="87843"/>
                  </a:srgbClr>
                </a:solidFill>
                <a:latin typeface="苹方-简"/>
              </a:rPr>
              <a:t>Implementing &lt;input type="range"&gt; allows users to select values through an interactive slider, making it easier to choose numeric values within a defined range visually.</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Form Validation in HTML5</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800" b="true">
                <a:solidFill>
                  <a:srgbClr val="000000"/>
                </a:solidFill>
                <a:latin typeface="苹方-简"/>
              </a:rPr>
              <a:t>Section 2</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774700" y="1054100"/>
            <a:ext cx="4216400" cy="3695700"/>
          </a:xfrm>
          <a:prstGeom prst="roundRect">
            <a:avLst>
              <a:gd name="adj" fmla="val 4123"/>
            </a:avLst>
          </a:prstGeom>
          <a:solidFill>
            <a:srgbClr val="FFFFFF"/>
          </a:solidFill>
        </p:spPr>
      </p:sp>
      <p:sp>
        <p:nvSpPr>
          <p:cNvPr name="AutoShape 5" id="5"/>
          <p:cNvSpPr/>
          <p:nvPr/>
        </p:nvSpPr>
        <p:spPr>
          <a:xfrm>
            <a:off x="5384800" y="1054100"/>
            <a:ext cx="4216400" cy="3695700"/>
          </a:xfrm>
          <a:prstGeom prst="roundRect">
            <a:avLst>
              <a:gd name="adj" fmla="val 4123"/>
            </a:avLst>
          </a:prstGeom>
          <a:solidFill>
            <a:srgbClr val="FFFFFF"/>
          </a:solidFill>
        </p:spPr>
      </p:sp>
      <p:sp>
        <p:nvSpPr>
          <p:cNvPr name="TextBox 6" id="6"/>
          <p:cNvSpPr txBox="true"/>
          <p:nvPr/>
        </p:nvSpPr>
        <p:spPr>
          <a:xfrm>
            <a:off x="508000" y="381000"/>
            <a:ext cx="9372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Understanding Built-in Validation</a:t>
            </a:r>
            <a:endParaRPr lang="en-US" sz="1100"/>
          </a:p>
        </p:txBody>
      </p:sp>
      <p:sp>
        <p:nvSpPr>
          <p:cNvPr name="TextBox 7" id="7"/>
          <p:cNvSpPr txBox="true"/>
          <p:nvPr/>
        </p:nvSpPr>
        <p:spPr>
          <a:xfrm>
            <a:off x="1409700" y="1181100"/>
            <a:ext cx="2959100" cy="11176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3400" b="true">
                <a:solidFill>
                  <a:srgbClr val="E97357"/>
                </a:solidFill>
                <a:latin typeface="苹方-简"/>
              </a:rPr>
              <a:t>Automatic Input Checking</a:t>
            </a:r>
            <a:endParaRPr lang="en-US" sz="1100"/>
          </a:p>
        </p:txBody>
      </p:sp>
      <p:sp>
        <p:nvSpPr>
          <p:cNvPr name="TextBox 8" id="8"/>
          <p:cNvSpPr txBox="true"/>
          <p:nvPr/>
        </p:nvSpPr>
        <p:spPr>
          <a:xfrm>
            <a:off x="6007100" y="1181100"/>
            <a:ext cx="2959100" cy="11176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3400" b="true">
                <a:solidFill>
                  <a:srgbClr val="E97357"/>
                </a:solidFill>
                <a:latin typeface="苹方-简"/>
              </a:rPr>
              <a:t>User Feedback Mechanisms</a:t>
            </a:r>
            <a:endParaRPr lang="en-US" sz="1100"/>
          </a:p>
        </p:txBody>
      </p:sp>
      <p:sp>
        <p:nvSpPr>
          <p:cNvPr name="TextBox 9" id="9"/>
          <p:cNvSpPr txBox="true"/>
          <p:nvPr/>
        </p:nvSpPr>
        <p:spPr>
          <a:xfrm>
            <a:off x="1028700" y="2425700"/>
            <a:ext cx="3708400" cy="2070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600" b="false">
                <a:solidFill>
                  <a:srgbClr val="000000"/>
                </a:solidFill>
                <a:latin typeface="苹方-简"/>
              </a:rPr>
              <a:t>HTML5 provides built-in validation mechanisms that automatically check user input against specified criteria, such as format and required fields, enhancing data integrity without the need for additional JavaScript code.</a:t>
            </a:r>
            <a:endParaRPr lang="en-US" sz="1100"/>
          </a:p>
        </p:txBody>
      </p:sp>
      <p:sp>
        <p:nvSpPr>
          <p:cNvPr name="TextBox 10" id="10"/>
          <p:cNvSpPr txBox="true"/>
          <p:nvPr/>
        </p:nvSpPr>
        <p:spPr>
          <a:xfrm>
            <a:off x="5638800" y="2425700"/>
            <a:ext cx="3708400" cy="2070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600" b="false">
                <a:solidFill>
                  <a:srgbClr val="000000"/>
                </a:solidFill>
                <a:latin typeface="苹方-简"/>
              </a:rPr>
              <a:t>The built-in validation features offer immediate feedback to users through visual cues, such as highlighting invalid fields and displaying error messages, which significantly improves the overall user experience during form submission.</a:t>
            </a:r>
            <a:endParaRPr lang="en-US" sz="1100"/>
          </a:p>
        </p:txBody>
      </p:sp>
      <p:pic>
        <p:nvPicPr>
          <p:cNvPr name="Picture 11" id="11"/>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