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0388600" cy="58547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ing" id="{CEC45EC2-462A-4F84-8380-FA33A69F6EC0}">
          <p14:sldIdLst>
            <p14:sldId id="256"/>
          </p14:sldIdLst>
        </p14:section>
        <p14:section name="Starting" id="{F8541C28-4891-4176-8509-1CBAEA834F13}">
          <p14:sldIdLst>
            <p14:sldId id="257"/>
          </p14:sldIdLst>
        </p14:section>
        <p14:section name="Understanding HTML5 APIs" id="{0DF8C351-C8D3-4C8C-BBAE-831DBAF3B3EB}">
          <p14:sldIdLst>
            <p14:sldId id="258"/>
            <p14:sldId id="259"/>
            <p14:sldId id="260"/>
            <p14:sldId id="261"/>
            <p14:sldId id="262"/>
          </p14:sldIdLst>
        </p14:section>
        <p14:section name="Geolocation API" id="{E4CCEEF3-0136-46C1-9616-3DCC94DF8B67}">
          <p14:sldIdLst>
            <p14:sldId id="263"/>
            <p14:sldId id="264"/>
            <p14:sldId id="265"/>
            <p14:sldId id="266"/>
            <p14:sldId id="267"/>
          </p14:sldIdLst>
        </p14:section>
        <p14:section name="Web Storage API" id="{23B8F3E0-F549-4784-AEB5-080E759CA76C}">
          <p14:sldIdLst>
            <p14:sldId id="268"/>
            <p14:sldId id="269"/>
            <p14:sldId id="270"/>
            <p14:sldId id="271"/>
            <p14:sldId id="272"/>
          </p14:sldIdLst>
        </p14:section>
        <p14:section name="Best Practices and Considerations" id="{F06B1865-4EBD-4AB9-96F8-62FC27BFB67B}">
          <p14:sldIdLst>
            <p14:sldId id="273"/>
            <p14:sldId id="274"/>
            <p14:sldId id="275"/>
            <p14:sldId id="276"/>
          </p14:sldIdLst>
        </p14:section>
        <p14:section name="Ending" id="{3405C36C-F277-402E-80E7-FF4C429C0711}">
          <p14:sldIdLst>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8.png" Type="http://schemas.openxmlformats.org/officeDocument/2006/relationships/image"/><Relationship Id="rId4" Target="../media/image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2.png" Type="http://schemas.openxmlformats.org/officeDocument/2006/relationships/image"/><Relationship Id="rId4" Target="../media/image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6.png" Type="http://schemas.openxmlformats.org/officeDocument/2006/relationships/image"/><Relationship Id="rId4" Target="../media/image2.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2.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4.png" Type="http://schemas.openxmlformats.org/officeDocument/2006/relationships/image"/><Relationship Id="rId4" Target="../media/image2.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2.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0.png" Type="http://schemas.openxmlformats.org/officeDocument/2006/relationships/image"/><Relationship Id="rId4"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0388600" cy="5854700"/>
          </a:xfrm>
          <a:prstGeom prst="rect">
            <a:avLst/>
          </a:prstGeom>
          <a:solidFill>
            <a:srgbClr val="FFFFFF"/>
          </a:solidFill>
        </p:spPr>
      </p:sp>
      <p:pic>
        <p:nvPicPr>
          <p:cNvPr name="Picture 3" id="3"/>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4" id="4"/>
          <p:cNvSpPr/>
          <p:nvPr/>
        </p:nvSpPr>
        <p:spPr>
          <a:xfrm>
            <a:off x="774700" y="4686300"/>
            <a:ext cx="8851900" cy="266700"/>
          </a:xfrm>
          <a:prstGeom prst="rect">
            <a:avLst/>
          </a:prstGeom>
          <a:solidFill>
            <a:srgbClr val="000000">
              <a:alpha val="0"/>
            </a:srgbClr>
          </a:solidFill>
        </p:spPr>
      </p:sp>
      <p:sp>
        <p:nvSpPr>
          <p:cNvPr name="AutoShape 5" id="5"/>
          <p:cNvSpPr/>
          <p:nvPr/>
        </p:nvSpPr>
        <p:spPr>
          <a:xfrm>
            <a:off x="0" y="0"/>
            <a:ext cx="10388600" cy="5854700"/>
          </a:xfrm>
          <a:prstGeom prst="rect">
            <a:avLst/>
          </a:prstGeom>
          <a:solidFill>
            <a:srgbClr val="000000">
              <a:alpha val="0"/>
            </a:srgbClr>
          </a:solidFill>
        </p:spPr>
      </p:sp>
      <p:sp>
        <p:nvSpPr>
          <p:cNvPr name="AutoShape 6" id="6"/>
          <p:cNvSpPr/>
          <p:nvPr/>
        </p:nvSpPr>
        <p:spPr>
          <a:xfrm>
            <a:off x="3632200" y="762000"/>
            <a:ext cx="3111500" cy="0"/>
          </a:xfrm>
          <a:prstGeom prst="rect">
            <a:avLst/>
          </a:prstGeom>
          <a:solidFill>
            <a:srgbClr val="000000"/>
          </a:solidFill>
        </p:spPr>
      </p:sp>
      <p:sp>
        <p:nvSpPr>
          <p:cNvPr name="AutoShape 7" id="7"/>
          <p:cNvSpPr/>
          <p:nvPr/>
        </p:nvSpPr>
        <p:spPr>
          <a:xfrm>
            <a:off x="774700" y="1143000"/>
            <a:ext cx="8851900" cy="3810000"/>
          </a:xfrm>
          <a:prstGeom prst="rect">
            <a:avLst/>
          </a:prstGeom>
          <a:solidFill>
            <a:srgbClr val="3FB447">
              <a:alpha val="0"/>
            </a:srgbClr>
          </a:solidFill>
        </p:spPr>
      </p:sp>
      <p:sp>
        <p:nvSpPr>
          <p:cNvPr name="TextBox 8" id="8"/>
          <p:cNvSpPr txBox="true"/>
          <p:nvPr/>
        </p:nvSpPr>
        <p:spPr>
          <a:xfrm>
            <a:off x="774700" y="2921000"/>
            <a:ext cx="8851900" cy="14605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800" b="true">
                <a:solidFill>
                  <a:srgbClr val="000000"/>
                </a:solidFill>
                <a:latin typeface="苹方-简"/>
              </a:rPr>
              <a:t>HTML5 APIs and JavaScript Integration</a:t>
            </a:r>
            <a:endParaRPr lang="en-US" sz="1100"/>
          </a:p>
        </p:txBody>
      </p:sp>
      <p:sp>
        <p:nvSpPr>
          <p:cNvPr name="TextBox 9" id="9"/>
          <p:cNvSpPr txBox="true"/>
          <p:nvPr/>
        </p:nvSpPr>
        <p:spPr>
          <a:xfrm>
            <a:off x="774700" y="4686300"/>
            <a:ext cx="88519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false">
                <a:solidFill>
                  <a:srgbClr val="000000"/>
                </a:solidFill>
                <a:latin typeface="苹方-简"/>
              </a:rPr>
              <a:t>Presenter: Tech Expert</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1000" r="11000"/>
          <a:stretch>
            <a:fillRect/>
          </a:stretch>
        </p:blipFill>
        <p:spPr>
          <a:xfrm>
            <a:off x="0" y="0"/>
            <a:ext cx="10388600" cy="7480300"/>
          </a:xfrm>
          <a:prstGeom prst="rect">
            <a:avLst/>
          </a:prstGeom>
        </p:spPr>
      </p:pic>
      <p:sp>
        <p:nvSpPr>
          <p:cNvPr name="AutoShape 3" id="3"/>
          <p:cNvSpPr/>
          <p:nvPr/>
        </p:nvSpPr>
        <p:spPr>
          <a:xfrm>
            <a:off x="0" y="0"/>
            <a:ext cx="10388600" cy="7480300"/>
          </a:xfrm>
          <a:prstGeom prst="rect">
            <a:avLst/>
          </a:prstGeom>
          <a:solidFill>
            <a:srgbClr val="FFFFFF"/>
          </a:solidFill>
        </p:spPr>
      </p:sp>
      <p:pic>
        <p:nvPicPr>
          <p:cNvPr name="Picture 4" id="4"/>
          <p:cNvPicPr>
            <a:picLocks noChangeAspect="true"/>
          </p:cNvPicPr>
          <p:nvPr/>
        </p:nvPicPr>
        <p:blipFill>
          <a:blip r:embed="rId3"/>
          <a:srcRect l="9000" r="9000"/>
          <a:stretch>
            <a:fillRect/>
          </a:stretch>
        </p:blipFill>
        <p:spPr>
          <a:xfrm>
            <a:off x="0" y="0"/>
            <a:ext cx="3454400" cy="7480300"/>
          </a:xfrm>
          <a:prstGeom prst="rect">
            <a:avLst/>
          </a:prstGeom>
        </p:spPr>
      </p:pic>
      <p:sp>
        <p:nvSpPr>
          <p:cNvPr name="AutoShape 5" id="5"/>
          <p:cNvSpPr/>
          <p:nvPr/>
        </p:nvSpPr>
        <p:spPr>
          <a:xfrm>
            <a:off x="4064000" y="1409700"/>
            <a:ext cx="5829300" cy="1549400"/>
          </a:xfrm>
          <a:prstGeom prst="roundRect">
            <a:avLst>
              <a:gd name="adj" fmla="val 13114"/>
            </a:avLst>
          </a:prstGeom>
          <a:solidFill>
            <a:srgbClr val="FBEFF0"/>
          </a:solidFill>
          <a:ln w="12700">
            <a:solidFill>
              <a:srgbClr val="FCDBE0"/>
            </a:solidFill>
          </a:ln>
        </p:spPr>
      </p:sp>
      <p:sp>
        <p:nvSpPr>
          <p:cNvPr name="AutoShape 6" id="6"/>
          <p:cNvSpPr/>
          <p:nvPr/>
        </p:nvSpPr>
        <p:spPr>
          <a:xfrm>
            <a:off x="4064000" y="3162300"/>
            <a:ext cx="5829300" cy="1790700"/>
          </a:xfrm>
          <a:prstGeom prst="roundRect">
            <a:avLst>
              <a:gd name="adj" fmla="val 11347"/>
            </a:avLst>
          </a:prstGeom>
          <a:solidFill>
            <a:srgbClr val="FBEFF0"/>
          </a:solidFill>
          <a:ln w="12700">
            <a:solidFill>
              <a:srgbClr val="FCDBE0"/>
            </a:solidFill>
          </a:ln>
        </p:spPr>
      </p:sp>
      <p:sp>
        <p:nvSpPr>
          <p:cNvPr name="AutoShape 7" id="7"/>
          <p:cNvSpPr/>
          <p:nvPr/>
        </p:nvSpPr>
        <p:spPr>
          <a:xfrm>
            <a:off x="4064000" y="5168900"/>
            <a:ext cx="5829300" cy="1549400"/>
          </a:xfrm>
          <a:prstGeom prst="roundRect">
            <a:avLst>
              <a:gd name="adj" fmla="val 13114"/>
            </a:avLst>
          </a:prstGeom>
          <a:solidFill>
            <a:srgbClr val="FBEFF0"/>
          </a:solidFill>
          <a:ln w="12700">
            <a:solidFill>
              <a:srgbClr val="FCDBE0"/>
            </a:solidFill>
          </a:ln>
        </p:spPr>
      </p:sp>
      <p:sp>
        <p:nvSpPr>
          <p:cNvPr name="AutoShape 8" id="8"/>
          <p:cNvSpPr/>
          <p:nvPr/>
        </p:nvSpPr>
        <p:spPr>
          <a:xfrm>
            <a:off x="0" y="0"/>
            <a:ext cx="3454400" cy="7480300"/>
          </a:xfrm>
          <a:prstGeom prst="rect">
            <a:avLst/>
          </a:prstGeom>
          <a:solidFill>
            <a:srgbClr val="000000">
              <a:alpha val="0"/>
            </a:srgbClr>
          </a:solidFill>
        </p:spPr>
      </p:sp>
      <p:sp>
        <p:nvSpPr>
          <p:cNvPr name="AutoShape 9" id="9"/>
          <p:cNvSpPr/>
          <p:nvPr/>
        </p:nvSpPr>
        <p:spPr>
          <a:xfrm>
            <a:off x="4064000" y="1562100"/>
            <a:ext cx="0" cy="1219200"/>
          </a:xfrm>
          <a:prstGeom prst="rect">
            <a:avLst/>
          </a:prstGeom>
          <a:solidFill>
            <a:srgbClr val="FFFFFF"/>
          </a:solidFill>
        </p:spPr>
      </p:sp>
      <p:sp>
        <p:nvSpPr>
          <p:cNvPr name="AutoShape 10" id="10"/>
          <p:cNvSpPr/>
          <p:nvPr/>
        </p:nvSpPr>
        <p:spPr>
          <a:xfrm>
            <a:off x="4064000" y="3340100"/>
            <a:ext cx="0" cy="1409700"/>
          </a:xfrm>
          <a:prstGeom prst="rect">
            <a:avLst/>
          </a:prstGeom>
          <a:solidFill>
            <a:srgbClr val="FFFFFF"/>
          </a:solidFill>
        </p:spPr>
      </p:sp>
      <p:sp>
        <p:nvSpPr>
          <p:cNvPr name="AutoShape 11" id="11"/>
          <p:cNvSpPr/>
          <p:nvPr/>
        </p:nvSpPr>
        <p:spPr>
          <a:xfrm>
            <a:off x="4064000" y="5321300"/>
            <a:ext cx="0" cy="12192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495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Use Cases for Geolocation API</a:t>
            </a:r>
            <a:endParaRPr lang="en-US" sz="1100"/>
          </a:p>
        </p:txBody>
      </p:sp>
      <p:sp>
        <p:nvSpPr>
          <p:cNvPr name="TextBox 14" id="14"/>
          <p:cNvSpPr txBox="true"/>
          <p:nvPr/>
        </p:nvSpPr>
        <p:spPr>
          <a:xfrm>
            <a:off x="4279900" y="16256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Location-Based Services</a:t>
            </a:r>
            <a:endParaRPr lang="en-US" sz="1100"/>
          </a:p>
        </p:txBody>
      </p:sp>
      <p:sp>
        <p:nvSpPr>
          <p:cNvPr name="TextBox 15" id="15"/>
          <p:cNvSpPr txBox="true"/>
          <p:nvPr/>
        </p:nvSpPr>
        <p:spPr>
          <a:xfrm>
            <a:off x="4279900" y="33782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Real-Time Navigation</a:t>
            </a:r>
            <a:endParaRPr lang="en-US" sz="1100"/>
          </a:p>
        </p:txBody>
      </p:sp>
      <p:sp>
        <p:nvSpPr>
          <p:cNvPr name="TextBox 16" id="16"/>
          <p:cNvSpPr txBox="true"/>
          <p:nvPr/>
        </p:nvSpPr>
        <p:spPr>
          <a:xfrm>
            <a:off x="4279900" y="53848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Geofencing Applications</a:t>
            </a:r>
            <a:endParaRPr lang="en-US" sz="1100"/>
          </a:p>
        </p:txBody>
      </p:sp>
      <p:sp>
        <p:nvSpPr>
          <p:cNvPr name="TextBox 17" id="17"/>
          <p:cNvSpPr txBox="true"/>
          <p:nvPr/>
        </p:nvSpPr>
        <p:spPr>
          <a:xfrm>
            <a:off x="4279900" y="19939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The Geolocation API enables applications to provide personalized services based on the user's current location, such as finding nearby restaurants, stores, or attractions, enhancing user engagement and satisfaction.</a:t>
            </a:r>
            <a:endParaRPr lang="en-US" sz="1100"/>
          </a:p>
        </p:txBody>
      </p:sp>
      <p:sp>
        <p:nvSpPr>
          <p:cNvPr name="TextBox 18" id="18"/>
          <p:cNvSpPr txBox="true"/>
          <p:nvPr/>
        </p:nvSpPr>
        <p:spPr>
          <a:xfrm>
            <a:off x="4279900" y="37592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By integrating the Geolocation API with mapping services, developers can create real-time navigation applications that guide users with turn-by-turn directions, traffic updates, and estimated arrival times, improving travel efficiency.</a:t>
            </a:r>
            <a:endParaRPr lang="en-US" sz="1100"/>
          </a:p>
        </p:txBody>
      </p:sp>
      <p:sp>
        <p:nvSpPr>
          <p:cNvPr name="TextBox 19" id="19"/>
          <p:cNvSpPr txBox="true"/>
          <p:nvPr/>
        </p:nvSpPr>
        <p:spPr>
          <a:xfrm>
            <a:off x="4279900" y="57658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The API allows for the creation of geofencing features that trigger notifications or actions when a user enters or exits a predefined geographic area, useful for marketing campaigns and location-based alerts.</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1000" r="11000"/>
          <a:stretch>
            <a:fillRect/>
          </a:stretch>
        </p:blipFill>
        <p:spPr>
          <a:xfrm>
            <a:off x="0" y="0"/>
            <a:ext cx="10388600" cy="7391400"/>
          </a:xfrm>
          <a:prstGeom prst="rect">
            <a:avLst/>
          </a:prstGeom>
        </p:spPr>
      </p:pic>
      <p:sp>
        <p:nvSpPr>
          <p:cNvPr name="AutoShape 3" id="3"/>
          <p:cNvSpPr/>
          <p:nvPr/>
        </p:nvSpPr>
        <p:spPr>
          <a:xfrm>
            <a:off x="0" y="0"/>
            <a:ext cx="10388600" cy="7391400"/>
          </a:xfrm>
          <a:prstGeom prst="rect">
            <a:avLst/>
          </a:prstGeom>
          <a:solidFill>
            <a:srgbClr val="000000">
              <a:alpha val="0"/>
            </a:srgbClr>
          </a:solidFill>
        </p:spPr>
      </p:sp>
      <p:pic>
        <p:nvPicPr>
          <p:cNvPr name="Picture 4" id="4"/>
          <p:cNvPicPr>
            <a:picLocks noChangeAspect="true"/>
          </p:cNvPicPr>
          <p:nvPr/>
        </p:nvPicPr>
        <p:blipFill>
          <a:blip r:embed="rId3"/>
          <a:srcRect l="16000" r="16000"/>
          <a:stretch>
            <a:fillRect/>
          </a:stretch>
        </p:blipFill>
        <p:spPr>
          <a:xfrm>
            <a:off x="762000" y="1701800"/>
            <a:ext cx="2743200" cy="4927600"/>
          </a:xfrm>
          <a:prstGeom prst="roundRect">
            <a:avLst>
              <a:gd name="adj" fmla="val 10185"/>
            </a:avLst>
          </a:prstGeom>
        </p:spPr>
      </p:pic>
      <p:pic>
        <p:nvPicPr>
          <p:cNvPr name="Picture 5" id="5"/>
          <p:cNvPicPr>
            <a:picLocks noChangeAspect="true"/>
          </p:cNvPicPr>
          <p:nvPr/>
        </p:nvPicPr>
        <p:blipFill>
          <a:blip r:embed="rId4"/>
          <a:srcRect l="16000" r="16000"/>
          <a:stretch>
            <a:fillRect/>
          </a:stretch>
        </p:blipFill>
        <p:spPr>
          <a:xfrm>
            <a:off x="3810000" y="1701800"/>
            <a:ext cx="2743200" cy="4927600"/>
          </a:xfrm>
          <a:prstGeom prst="roundRect">
            <a:avLst>
              <a:gd name="adj" fmla="val 10185"/>
            </a:avLst>
          </a:prstGeom>
        </p:spPr>
      </p:pic>
      <p:pic>
        <p:nvPicPr>
          <p:cNvPr name="Picture 6" id="6"/>
          <p:cNvPicPr>
            <a:picLocks noChangeAspect="true"/>
          </p:cNvPicPr>
          <p:nvPr/>
        </p:nvPicPr>
        <p:blipFill>
          <a:blip r:embed="rId3"/>
          <a:srcRect l="16000" r="16000"/>
          <a:stretch>
            <a:fillRect/>
          </a:stretch>
        </p:blipFill>
        <p:spPr>
          <a:xfrm>
            <a:off x="6870700" y="1701800"/>
            <a:ext cx="2743200" cy="49276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9276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9276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9276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Implementing Geolocation in Your Application</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Understanding Geolocation API</a:t>
            </a:r>
            <a:endParaRPr lang="en-US" sz="1100"/>
          </a:p>
        </p:txBody>
      </p:sp>
      <p:sp>
        <p:nvSpPr>
          <p:cNvPr name="TextBox 18" id="18"/>
          <p:cNvSpPr txBox="true"/>
          <p:nvPr/>
        </p:nvSpPr>
        <p:spPr>
          <a:xfrm>
            <a:off x="4140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User Consent and Privacy</a:t>
            </a:r>
            <a:endParaRPr lang="en-US" sz="1100"/>
          </a:p>
        </p:txBody>
      </p:sp>
      <p:sp>
        <p:nvSpPr>
          <p:cNvPr name="TextBox 19" id="19"/>
          <p:cNvSpPr txBox="true"/>
          <p:nvPr/>
        </p:nvSpPr>
        <p:spPr>
          <a:xfrm>
            <a:off x="72009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Error Handling and Fallbacks</a:t>
            </a:r>
            <a:endParaRPr lang="en-US" sz="1100"/>
          </a:p>
        </p:txBody>
      </p:sp>
      <p:sp>
        <p:nvSpPr>
          <p:cNvPr name="TextBox 20" id="20"/>
          <p:cNvSpPr txBox="true"/>
          <p:nvPr/>
        </p:nvSpPr>
        <p:spPr>
          <a:xfrm>
            <a:off x="1092200" y="3962400"/>
            <a:ext cx="2082800" cy="2120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Geolocation API provides a straightforward way to access a user's geographical location, enabling developers to create applications that can offer location-specific features such as mapping, local weather updates, and nearby service recommendations.</a:t>
            </a:r>
            <a:endParaRPr lang="en-US" sz="1100"/>
          </a:p>
        </p:txBody>
      </p:sp>
      <p:sp>
        <p:nvSpPr>
          <p:cNvPr name="TextBox 21" id="21"/>
          <p:cNvSpPr txBox="true"/>
          <p:nvPr/>
        </p:nvSpPr>
        <p:spPr>
          <a:xfrm>
            <a:off x="4140200" y="39624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Implementing geolocation requires obtaining user permission to access their location data. Developers must ensure that they handle permissions transparently and respect user privacy by providing clear information on how the data will be used.</a:t>
            </a:r>
            <a:endParaRPr lang="en-US" sz="1100"/>
          </a:p>
        </p:txBody>
      </p:sp>
      <p:sp>
        <p:nvSpPr>
          <p:cNvPr name="TextBox 22" id="22"/>
          <p:cNvSpPr txBox="true"/>
          <p:nvPr/>
        </p:nvSpPr>
        <p:spPr>
          <a:xfrm>
            <a:off x="7200900" y="3962400"/>
            <a:ext cx="2082800" cy="2336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When implementing geolocation, it's crucial to include error handling for scenarios where location access is denied or unavailable. Providing fallback options, such as manual location input or default settings, enhances user experience and application reliability.</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000" r="3000"/>
          <a:stretch>
            <a:fillRect/>
          </a:stretch>
        </p:blipFill>
        <p:spPr>
          <a:xfrm>
            <a:off x="0" y="0"/>
            <a:ext cx="10388600" cy="6197600"/>
          </a:xfrm>
          <a:prstGeom prst="rect">
            <a:avLst/>
          </a:prstGeom>
        </p:spPr>
      </p:pic>
      <p:sp>
        <p:nvSpPr>
          <p:cNvPr name="AutoShape 3" id="3"/>
          <p:cNvSpPr/>
          <p:nvPr/>
        </p:nvSpPr>
        <p:spPr>
          <a:xfrm>
            <a:off x="0" y="0"/>
            <a:ext cx="10388600" cy="6197600"/>
          </a:xfrm>
          <a:prstGeom prst="rect">
            <a:avLst/>
          </a:prstGeom>
          <a:solidFill>
            <a:srgbClr val="000000">
              <a:alpha val="0"/>
            </a:srgbClr>
          </a:solidFill>
        </p:spPr>
      </p:sp>
      <p:sp>
        <p:nvSpPr>
          <p:cNvPr name="AutoShape 4" id="4"/>
          <p:cNvSpPr/>
          <p:nvPr/>
        </p:nvSpPr>
        <p:spPr>
          <a:xfrm>
            <a:off x="762000" y="1358900"/>
            <a:ext cx="2743200" cy="4064000"/>
          </a:xfrm>
          <a:prstGeom prst="roundRect">
            <a:avLst>
              <a:gd name="adj" fmla="val 3703"/>
            </a:avLst>
          </a:prstGeom>
          <a:solidFill>
            <a:srgbClr val="000000">
              <a:alpha val="0"/>
            </a:srgbClr>
          </a:solidFill>
        </p:spPr>
      </p:sp>
      <p:sp>
        <p:nvSpPr>
          <p:cNvPr name="AutoShape 5" id="5"/>
          <p:cNvSpPr/>
          <p:nvPr/>
        </p:nvSpPr>
        <p:spPr>
          <a:xfrm>
            <a:off x="3810000" y="1358900"/>
            <a:ext cx="2743200" cy="4064000"/>
          </a:xfrm>
          <a:prstGeom prst="roundRect">
            <a:avLst>
              <a:gd name="adj" fmla="val 3703"/>
            </a:avLst>
          </a:prstGeom>
          <a:solidFill>
            <a:srgbClr val="000000">
              <a:alpha val="0"/>
            </a:srgbClr>
          </a:solidFill>
        </p:spPr>
      </p:sp>
      <p:sp>
        <p:nvSpPr>
          <p:cNvPr name="AutoShape 6" id="6"/>
          <p:cNvSpPr/>
          <p:nvPr/>
        </p:nvSpPr>
        <p:spPr>
          <a:xfrm>
            <a:off x="6870700" y="1358900"/>
            <a:ext cx="2743200" cy="4064000"/>
          </a:xfrm>
          <a:prstGeom prst="roundRect">
            <a:avLst>
              <a:gd name="adj" fmla="val 3703"/>
            </a:avLst>
          </a:prstGeom>
          <a:solidFill>
            <a:srgbClr val="000000">
              <a:alpha val="0"/>
            </a:srgbClr>
          </a:solidFill>
        </p:spPr>
      </p:sp>
      <p:sp>
        <p:nvSpPr>
          <p:cNvPr name="AutoShape 7" id="7"/>
          <p:cNvSpPr/>
          <p:nvPr/>
        </p:nvSpPr>
        <p:spPr>
          <a:xfrm>
            <a:off x="762000" y="5562600"/>
            <a:ext cx="2743200" cy="0"/>
          </a:xfrm>
          <a:prstGeom prst="rect">
            <a:avLst/>
          </a:prstGeom>
          <a:solidFill>
            <a:srgbClr val="000000"/>
          </a:solidFill>
        </p:spPr>
      </p:sp>
      <p:sp>
        <p:nvSpPr>
          <p:cNvPr name="AutoShape 8" id="8"/>
          <p:cNvSpPr/>
          <p:nvPr/>
        </p:nvSpPr>
        <p:spPr>
          <a:xfrm>
            <a:off x="3810000" y="5562600"/>
            <a:ext cx="2743200" cy="0"/>
          </a:xfrm>
          <a:prstGeom prst="rect">
            <a:avLst/>
          </a:prstGeom>
          <a:solidFill>
            <a:srgbClr val="000000"/>
          </a:solidFill>
        </p:spPr>
      </p:sp>
      <p:sp>
        <p:nvSpPr>
          <p:cNvPr name="AutoShape 9" id="9"/>
          <p:cNvSpPr/>
          <p:nvPr/>
        </p:nvSpPr>
        <p:spPr>
          <a:xfrm>
            <a:off x="6870700" y="5562600"/>
            <a:ext cx="2743200" cy="0"/>
          </a:xfrm>
          <a:prstGeom prst="rect">
            <a:avLst/>
          </a:prstGeom>
          <a:solidFill>
            <a:srgbClr val="000000"/>
          </a:solidFill>
        </p:spPr>
      </p:sp>
      <p:pic>
        <p:nvPicPr>
          <p:cNvPr name="Picture 10" id="10"/>
          <p:cNvPicPr>
            <a:picLocks noChangeAspect="true"/>
          </p:cNvPicPr>
          <p:nvPr/>
        </p:nvPicPr>
        <p:blipFill>
          <a:blip r:embed="rId3"/>
          <a:srcRect t="32000" b="32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6000" b="6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1000" b="1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Example Code and Explanation</a:t>
            </a:r>
            <a:endParaRPr lang="en-US" sz="1100"/>
          </a:p>
        </p:txBody>
      </p:sp>
      <p:sp>
        <p:nvSpPr>
          <p:cNvPr name="TextBox 14" id="14"/>
          <p:cNvSpPr txBox="true"/>
          <p:nvPr/>
        </p:nvSpPr>
        <p:spPr>
          <a:xfrm>
            <a:off x="762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Geolocation API Example</a:t>
            </a:r>
            <a:endParaRPr lang="en-US" sz="1100"/>
          </a:p>
        </p:txBody>
      </p:sp>
      <p:sp>
        <p:nvSpPr>
          <p:cNvPr name="TextBox 15" id="15"/>
          <p:cNvSpPr txBox="true"/>
          <p:nvPr/>
        </p:nvSpPr>
        <p:spPr>
          <a:xfrm>
            <a:off x="3810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Web Storage API Usage</a:t>
            </a:r>
            <a:endParaRPr lang="en-US" sz="1100"/>
          </a:p>
        </p:txBody>
      </p:sp>
      <p:sp>
        <p:nvSpPr>
          <p:cNvPr name="TextBox 16" id="16"/>
          <p:cNvSpPr txBox="true"/>
          <p:nvPr/>
        </p:nvSpPr>
        <p:spPr>
          <a:xfrm>
            <a:off x="68707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Error Handling in APIs</a:t>
            </a:r>
            <a:endParaRPr lang="en-US" sz="1100"/>
          </a:p>
        </p:txBody>
      </p:sp>
      <p:sp>
        <p:nvSpPr>
          <p:cNvPr name="TextBox 17" id="17"/>
          <p:cNvSpPr txBox="true"/>
          <p:nvPr/>
        </p:nvSpPr>
        <p:spPr>
          <a:xfrm>
            <a:off x="762000" y="35179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provided code snippet demonstrates how to use the Geolocation API to retrieve the user's current geographical position. It checks if geolocation is supported, then calls getCurrentPosition to fetch the latitude and longitude, displaying them in an HTML element.</a:t>
            </a:r>
            <a:endParaRPr lang="en-US" sz="1100"/>
          </a:p>
        </p:txBody>
      </p:sp>
      <p:sp>
        <p:nvSpPr>
          <p:cNvPr name="TextBox 18" id="18"/>
          <p:cNvSpPr txBox="true"/>
          <p:nvPr/>
        </p:nvSpPr>
        <p:spPr>
          <a:xfrm>
            <a:off x="3810000" y="35179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This example illustrates how to utilize localStorage to store a username. The code sets an item in local storage and retrieves it to display on the webpage, showcasing how data can persist across sessions using the Web Storage API.</a:t>
            </a:r>
            <a:endParaRPr lang="en-US" sz="1100"/>
          </a:p>
        </p:txBody>
      </p:sp>
      <p:sp>
        <p:nvSpPr>
          <p:cNvPr name="TextBox 19" id="19"/>
          <p:cNvSpPr txBox="true"/>
          <p:nvPr/>
        </p:nvSpPr>
        <p:spPr>
          <a:xfrm>
            <a:off x="6870700" y="3517900"/>
            <a:ext cx="27432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When implementing these APIs, it's essential to include error handling mechanisms. For the Geolocation API, developers should manage cases where location access is denied or unavailable, while for Web Storage, they should ensure that data retrieval does not fail silently, enhancing overall application robustness.</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2800" b="true">
                <a:solidFill>
                  <a:srgbClr val="000000"/>
                </a:solidFill>
                <a:latin typeface="苹方-简"/>
              </a:rPr>
              <a:t>Web Storage API</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1800" b="true">
                <a:solidFill>
                  <a:srgbClr val="000000"/>
                </a:solidFill>
                <a:latin typeface="苹方-简"/>
              </a:rPr>
              <a:t>Section 3</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3000" r="13000"/>
          <a:stretch>
            <a:fillRect/>
          </a:stretch>
        </p:blipFill>
        <p:spPr>
          <a:xfrm>
            <a:off x="0" y="0"/>
            <a:ext cx="10388600" cy="7734300"/>
          </a:xfrm>
          <a:prstGeom prst="rect">
            <a:avLst/>
          </a:prstGeom>
        </p:spPr>
      </p:pic>
      <p:sp>
        <p:nvSpPr>
          <p:cNvPr name="AutoShape 3" id="3"/>
          <p:cNvSpPr/>
          <p:nvPr/>
        </p:nvSpPr>
        <p:spPr>
          <a:xfrm>
            <a:off x="0" y="0"/>
            <a:ext cx="10388600" cy="7734300"/>
          </a:xfrm>
          <a:prstGeom prst="rect">
            <a:avLst/>
          </a:prstGeom>
          <a:solidFill>
            <a:srgbClr val="FFFFFF"/>
          </a:solidFill>
        </p:spPr>
      </p:sp>
      <p:pic>
        <p:nvPicPr>
          <p:cNvPr name="Picture 4" id="4"/>
          <p:cNvPicPr>
            <a:picLocks noChangeAspect="true"/>
          </p:cNvPicPr>
          <p:nvPr/>
        </p:nvPicPr>
        <p:blipFill>
          <a:blip r:embed="rId3"/>
          <a:srcRect l="22000" r="22000"/>
          <a:stretch>
            <a:fillRect/>
          </a:stretch>
        </p:blipFill>
        <p:spPr>
          <a:xfrm>
            <a:off x="0" y="0"/>
            <a:ext cx="3454400" cy="7734300"/>
          </a:xfrm>
          <a:prstGeom prst="rect">
            <a:avLst/>
          </a:prstGeom>
        </p:spPr>
      </p:pic>
      <p:sp>
        <p:nvSpPr>
          <p:cNvPr name="AutoShape 5" id="5"/>
          <p:cNvSpPr/>
          <p:nvPr/>
        </p:nvSpPr>
        <p:spPr>
          <a:xfrm>
            <a:off x="4064000" y="1409700"/>
            <a:ext cx="5829300" cy="1790700"/>
          </a:xfrm>
          <a:prstGeom prst="roundRect">
            <a:avLst>
              <a:gd name="adj" fmla="val 11347"/>
            </a:avLst>
          </a:prstGeom>
          <a:solidFill>
            <a:srgbClr val="FBEFF0"/>
          </a:solidFill>
          <a:ln w="12700">
            <a:solidFill>
              <a:srgbClr val="FCDBE0"/>
            </a:solidFill>
          </a:ln>
        </p:spPr>
      </p:sp>
      <p:sp>
        <p:nvSpPr>
          <p:cNvPr name="AutoShape 6" id="6"/>
          <p:cNvSpPr/>
          <p:nvPr/>
        </p:nvSpPr>
        <p:spPr>
          <a:xfrm>
            <a:off x="4064000" y="3416300"/>
            <a:ext cx="5829300" cy="1549400"/>
          </a:xfrm>
          <a:prstGeom prst="roundRect">
            <a:avLst>
              <a:gd name="adj" fmla="val 13114"/>
            </a:avLst>
          </a:prstGeom>
          <a:solidFill>
            <a:srgbClr val="FBEFF0"/>
          </a:solidFill>
          <a:ln w="12700">
            <a:solidFill>
              <a:srgbClr val="FCDBE0"/>
            </a:solidFill>
          </a:ln>
        </p:spPr>
      </p:sp>
      <p:sp>
        <p:nvSpPr>
          <p:cNvPr name="AutoShape 7" id="7"/>
          <p:cNvSpPr/>
          <p:nvPr/>
        </p:nvSpPr>
        <p:spPr>
          <a:xfrm>
            <a:off x="4064000" y="5168900"/>
            <a:ext cx="5829300" cy="1790700"/>
          </a:xfrm>
          <a:prstGeom prst="roundRect">
            <a:avLst>
              <a:gd name="adj" fmla="val 11347"/>
            </a:avLst>
          </a:prstGeom>
          <a:solidFill>
            <a:srgbClr val="FBEFF0"/>
          </a:solidFill>
          <a:ln w="12700">
            <a:solidFill>
              <a:srgbClr val="FCDBE0"/>
            </a:solidFill>
          </a:ln>
        </p:spPr>
      </p:sp>
      <p:sp>
        <p:nvSpPr>
          <p:cNvPr name="AutoShape 8" id="8"/>
          <p:cNvSpPr/>
          <p:nvPr/>
        </p:nvSpPr>
        <p:spPr>
          <a:xfrm>
            <a:off x="0" y="0"/>
            <a:ext cx="3454400" cy="7734300"/>
          </a:xfrm>
          <a:prstGeom prst="rect">
            <a:avLst/>
          </a:prstGeom>
          <a:solidFill>
            <a:srgbClr val="000000">
              <a:alpha val="0"/>
            </a:srgbClr>
          </a:solidFill>
        </p:spPr>
      </p:sp>
      <p:sp>
        <p:nvSpPr>
          <p:cNvPr name="AutoShape 9" id="9"/>
          <p:cNvSpPr/>
          <p:nvPr/>
        </p:nvSpPr>
        <p:spPr>
          <a:xfrm>
            <a:off x="4064000" y="1587500"/>
            <a:ext cx="0" cy="1409700"/>
          </a:xfrm>
          <a:prstGeom prst="rect">
            <a:avLst/>
          </a:prstGeom>
          <a:solidFill>
            <a:srgbClr val="FFFFFF"/>
          </a:solidFill>
        </p:spPr>
      </p:sp>
      <p:sp>
        <p:nvSpPr>
          <p:cNvPr name="AutoShape 10" id="10"/>
          <p:cNvSpPr/>
          <p:nvPr/>
        </p:nvSpPr>
        <p:spPr>
          <a:xfrm>
            <a:off x="4064000" y="3568700"/>
            <a:ext cx="0" cy="1219200"/>
          </a:xfrm>
          <a:prstGeom prst="rect">
            <a:avLst/>
          </a:prstGeom>
          <a:solidFill>
            <a:srgbClr val="FFFFFF"/>
          </a:solidFill>
        </p:spPr>
      </p:sp>
      <p:sp>
        <p:nvSpPr>
          <p:cNvPr name="AutoShape 11" id="11"/>
          <p:cNvSpPr/>
          <p:nvPr/>
        </p:nvSpPr>
        <p:spPr>
          <a:xfrm>
            <a:off x="4064000" y="5346700"/>
            <a:ext cx="0" cy="14097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495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Introduction to Web Storage API</a:t>
            </a:r>
            <a:endParaRPr lang="en-US" sz="1100"/>
          </a:p>
        </p:txBody>
      </p:sp>
      <p:sp>
        <p:nvSpPr>
          <p:cNvPr name="TextBox 14" id="14"/>
          <p:cNvSpPr txBox="true"/>
          <p:nvPr/>
        </p:nvSpPr>
        <p:spPr>
          <a:xfrm>
            <a:off x="4279900" y="16256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Overview of Web Storage</a:t>
            </a:r>
            <a:endParaRPr lang="en-US" sz="1100"/>
          </a:p>
        </p:txBody>
      </p:sp>
      <p:sp>
        <p:nvSpPr>
          <p:cNvPr name="TextBox 15" id="15"/>
          <p:cNvSpPr txBox="true"/>
          <p:nvPr/>
        </p:nvSpPr>
        <p:spPr>
          <a:xfrm>
            <a:off x="4279900" y="36322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Types of Storage</a:t>
            </a:r>
            <a:endParaRPr lang="en-US" sz="1100"/>
          </a:p>
        </p:txBody>
      </p:sp>
      <p:sp>
        <p:nvSpPr>
          <p:cNvPr name="TextBox 16" id="16"/>
          <p:cNvSpPr txBox="true"/>
          <p:nvPr/>
        </p:nvSpPr>
        <p:spPr>
          <a:xfrm>
            <a:off x="4279900" y="53848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Use Cases and Benefits</a:t>
            </a:r>
            <a:endParaRPr lang="en-US" sz="1100"/>
          </a:p>
        </p:txBody>
      </p:sp>
      <p:sp>
        <p:nvSpPr>
          <p:cNvPr name="TextBox 17" id="17"/>
          <p:cNvSpPr txBox="true"/>
          <p:nvPr/>
        </p:nvSpPr>
        <p:spPr>
          <a:xfrm>
            <a:off x="4279900" y="19939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The Web Storage API provides a simple and efficient way to store data on the client side, allowing web applications to save key-value pairs in a web browser, enhancing user experience by retaining information across sessions.</a:t>
            </a:r>
            <a:endParaRPr lang="en-US" sz="1100"/>
          </a:p>
        </p:txBody>
      </p:sp>
      <p:sp>
        <p:nvSpPr>
          <p:cNvPr name="TextBox 18" id="18"/>
          <p:cNvSpPr txBox="true"/>
          <p:nvPr/>
        </p:nvSpPr>
        <p:spPr>
          <a:xfrm>
            <a:off x="4279900" y="40005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It consists of two main types: localStorage, which retains data indefinitely until explicitly deleted, and sessionStorage, which stores data only for the duration of the page session, making it ideal for temporary data needs.</a:t>
            </a:r>
            <a:endParaRPr lang="en-US" sz="1100"/>
          </a:p>
        </p:txBody>
      </p:sp>
      <p:sp>
        <p:nvSpPr>
          <p:cNvPr name="TextBox 19" id="19"/>
          <p:cNvSpPr txBox="true"/>
          <p:nvPr/>
        </p:nvSpPr>
        <p:spPr>
          <a:xfrm>
            <a:off x="4279900" y="57658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Common use cases include saving user preferences, maintaining session states, and caching data for offline access, which collectively improve application performance and user engagement by minimizing server requests.</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000" r="4000"/>
          <a:stretch>
            <a:fillRect/>
          </a:stretch>
        </p:blipFill>
        <p:spPr>
          <a:xfrm>
            <a:off x="0" y="0"/>
            <a:ext cx="10388600" cy="6261100"/>
          </a:xfrm>
          <a:prstGeom prst="rect">
            <a:avLst/>
          </a:prstGeom>
        </p:spPr>
      </p:pic>
      <p:sp>
        <p:nvSpPr>
          <p:cNvPr name="AutoShape 3" id="3"/>
          <p:cNvSpPr/>
          <p:nvPr/>
        </p:nvSpPr>
        <p:spPr>
          <a:xfrm>
            <a:off x="0" y="0"/>
            <a:ext cx="10388600" cy="6261100"/>
          </a:xfrm>
          <a:prstGeom prst="rect">
            <a:avLst/>
          </a:prstGeom>
          <a:solidFill>
            <a:srgbClr val="000000">
              <a:alpha val="0"/>
            </a:srgbClr>
          </a:solidFill>
        </p:spPr>
      </p:sp>
      <p:sp>
        <p:nvSpPr>
          <p:cNvPr name="AutoShape 4" id="4"/>
          <p:cNvSpPr/>
          <p:nvPr/>
        </p:nvSpPr>
        <p:spPr>
          <a:xfrm>
            <a:off x="762000" y="1358900"/>
            <a:ext cx="2743200" cy="4127500"/>
          </a:xfrm>
          <a:prstGeom prst="roundRect">
            <a:avLst>
              <a:gd name="adj" fmla="val 3703"/>
            </a:avLst>
          </a:prstGeom>
          <a:solidFill>
            <a:srgbClr val="000000">
              <a:alpha val="0"/>
            </a:srgbClr>
          </a:solidFill>
        </p:spPr>
      </p:sp>
      <p:sp>
        <p:nvSpPr>
          <p:cNvPr name="AutoShape 5" id="5"/>
          <p:cNvSpPr/>
          <p:nvPr/>
        </p:nvSpPr>
        <p:spPr>
          <a:xfrm>
            <a:off x="3810000" y="1358900"/>
            <a:ext cx="2743200" cy="4127500"/>
          </a:xfrm>
          <a:prstGeom prst="roundRect">
            <a:avLst>
              <a:gd name="adj" fmla="val 3703"/>
            </a:avLst>
          </a:prstGeom>
          <a:solidFill>
            <a:srgbClr val="000000">
              <a:alpha val="0"/>
            </a:srgbClr>
          </a:solidFill>
        </p:spPr>
      </p:sp>
      <p:sp>
        <p:nvSpPr>
          <p:cNvPr name="AutoShape 6" id="6"/>
          <p:cNvSpPr/>
          <p:nvPr/>
        </p:nvSpPr>
        <p:spPr>
          <a:xfrm>
            <a:off x="6870700" y="1358900"/>
            <a:ext cx="2743200" cy="4127500"/>
          </a:xfrm>
          <a:prstGeom prst="roundRect">
            <a:avLst>
              <a:gd name="adj" fmla="val 3703"/>
            </a:avLst>
          </a:prstGeom>
          <a:solidFill>
            <a:srgbClr val="000000">
              <a:alpha val="0"/>
            </a:srgbClr>
          </a:solidFill>
        </p:spPr>
      </p:sp>
      <p:sp>
        <p:nvSpPr>
          <p:cNvPr name="AutoShape 7" id="7"/>
          <p:cNvSpPr/>
          <p:nvPr/>
        </p:nvSpPr>
        <p:spPr>
          <a:xfrm>
            <a:off x="762000" y="5626100"/>
            <a:ext cx="2743200" cy="0"/>
          </a:xfrm>
          <a:prstGeom prst="rect">
            <a:avLst/>
          </a:prstGeom>
          <a:solidFill>
            <a:srgbClr val="000000"/>
          </a:solidFill>
        </p:spPr>
      </p:sp>
      <p:sp>
        <p:nvSpPr>
          <p:cNvPr name="AutoShape 8" id="8"/>
          <p:cNvSpPr/>
          <p:nvPr/>
        </p:nvSpPr>
        <p:spPr>
          <a:xfrm>
            <a:off x="3810000" y="5626100"/>
            <a:ext cx="2743200" cy="0"/>
          </a:xfrm>
          <a:prstGeom prst="rect">
            <a:avLst/>
          </a:prstGeom>
          <a:solidFill>
            <a:srgbClr val="000000"/>
          </a:solidFill>
        </p:spPr>
      </p:sp>
      <p:sp>
        <p:nvSpPr>
          <p:cNvPr name="AutoShape 9" id="9"/>
          <p:cNvSpPr/>
          <p:nvPr/>
        </p:nvSpPr>
        <p:spPr>
          <a:xfrm>
            <a:off x="6870700" y="5626100"/>
            <a:ext cx="2743200" cy="0"/>
          </a:xfrm>
          <a:prstGeom prst="rect">
            <a:avLst/>
          </a:prstGeom>
          <a:solidFill>
            <a:srgbClr val="000000"/>
          </a:solidFill>
        </p:spPr>
      </p:sp>
      <p:pic>
        <p:nvPicPr>
          <p:cNvPr name="Picture 10" id="10"/>
          <p:cNvPicPr>
            <a:picLocks noChangeAspect="true"/>
          </p:cNvPicPr>
          <p:nvPr/>
        </p:nvPicPr>
        <p:blipFill>
          <a:blip r:embed="rId3"/>
          <a:srcRect t="13000" b="13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30000" b="30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9000" b="9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Differences Between localStorage and sessionStorage</a:t>
            </a:r>
            <a:endParaRPr lang="en-US" sz="1100"/>
          </a:p>
        </p:txBody>
      </p:sp>
      <p:sp>
        <p:nvSpPr>
          <p:cNvPr name="TextBox 14" id="14"/>
          <p:cNvSpPr txBox="true"/>
          <p:nvPr/>
        </p:nvSpPr>
        <p:spPr>
          <a:xfrm>
            <a:off x="762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Data Persistence Duration</a:t>
            </a:r>
            <a:endParaRPr lang="en-US" sz="1100"/>
          </a:p>
        </p:txBody>
      </p:sp>
      <p:sp>
        <p:nvSpPr>
          <p:cNvPr name="TextBox 15" id="15"/>
          <p:cNvSpPr txBox="true"/>
          <p:nvPr/>
        </p:nvSpPr>
        <p:spPr>
          <a:xfrm>
            <a:off x="3810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Scope of Accessibility</a:t>
            </a:r>
            <a:endParaRPr lang="en-US" sz="1100"/>
          </a:p>
        </p:txBody>
      </p:sp>
      <p:sp>
        <p:nvSpPr>
          <p:cNvPr name="TextBox 16" id="16"/>
          <p:cNvSpPr txBox="true"/>
          <p:nvPr/>
        </p:nvSpPr>
        <p:spPr>
          <a:xfrm>
            <a:off x="68707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Use Cases and Best Practices</a:t>
            </a:r>
            <a:endParaRPr lang="en-US" sz="1100"/>
          </a:p>
        </p:txBody>
      </p:sp>
      <p:sp>
        <p:nvSpPr>
          <p:cNvPr name="TextBox 17" id="17"/>
          <p:cNvSpPr txBox="true"/>
          <p:nvPr/>
        </p:nvSpPr>
        <p:spPr>
          <a:xfrm>
            <a:off x="762000" y="35179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localStorage retains data even after the browser is closed, allowing for long-term storage, while sessionStorage only keeps data for the duration of the page session, meaning it is cleared when the tab or browser is closed.</a:t>
            </a:r>
            <a:endParaRPr lang="en-US" sz="1100"/>
          </a:p>
        </p:txBody>
      </p:sp>
      <p:sp>
        <p:nvSpPr>
          <p:cNvPr name="TextBox 18" id="18"/>
          <p:cNvSpPr txBox="true"/>
          <p:nvPr/>
        </p:nvSpPr>
        <p:spPr>
          <a:xfrm>
            <a:off x="3810000" y="35179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Data stored in localStorage is accessible across all tabs and windows of the same origin, enabling a consistent user experience, whereas sessionStorage is limited to the specific tab or window where it was created, isolating data between sessions.</a:t>
            </a:r>
            <a:endParaRPr lang="en-US" sz="1100"/>
          </a:p>
        </p:txBody>
      </p:sp>
      <p:sp>
        <p:nvSpPr>
          <p:cNvPr name="TextBox 19" id="19"/>
          <p:cNvSpPr txBox="true"/>
          <p:nvPr/>
        </p:nvSpPr>
        <p:spPr>
          <a:xfrm>
            <a:off x="6870700" y="37846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localStorage is ideal for storing user preferences and settings that should persist across sessions, while sessionStorage is best suited for temporary data such as form inputs or session-specific information that does not need to be retained after the user leaves the page.</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1000" r="11000"/>
          <a:stretch>
            <a:fillRect/>
          </a:stretch>
        </p:blipFill>
        <p:spPr>
          <a:xfrm>
            <a:off x="0" y="0"/>
            <a:ext cx="10388600" cy="7340600"/>
          </a:xfrm>
          <a:prstGeom prst="rect">
            <a:avLst/>
          </a:prstGeom>
        </p:spPr>
      </p:pic>
      <p:sp>
        <p:nvSpPr>
          <p:cNvPr name="AutoShape 3" id="3"/>
          <p:cNvSpPr/>
          <p:nvPr/>
        </p:nvSpPr>
        <p:spPr>
          <a:xfrm>
            <a:off x="0" y="0"/>
            <a:ext cx="10388600" cy="7340600"/>
          </a:xfrm>
          <a:prstGeom prst="rect">
            <a:avLst/>
          </a:prstGeom>
          <a:solidFill>
            <a:srgbClr val="000000">
              <a:alpha val="0"/>
            </a:srgbClr>
          </a:solidFill>
        </p:spPr>
      </p:sp>
      <p:pic>
        <p:nvPicPr>
          <p:cNvPr name="Picture 4" id="4"/>
          <p:cNvPicPr>
            <a:picLocks noChangeAspect="true"/>
          </p:cNvPicPr>
          <p:nvPr/>
        </p:nvPicPr>
        <p:blipFill>
          <a:blip r:embed="rId3"/>
          <a:srcRect l="16000" r="16000"/>
          <a:stretch>
            <a:fillRect/>
          </a:stretch>
        </p:blipFill>
        <p:spPr>
          <a:xfrm>
            <a:off x="762000" y="1701800"/>
            <a:ext cx="2743200" cy="4864100"/>
          </a:xfrm>
          <a:prstGeom prst="roundRect">
            <a:avLst>
              <a:gd name="adj" fmla="val 10185"/>
            </a:avLst>
          </a:prstGeom>
        </p:spPr>
      </p:pic>
      <p:pic>
        <p:nvPicPr>
          <p:cNvPr name="Picture 5" id="5"/>
          <p:cNvPicPr>
            <a:picLocks noChangeAspect="true"/>
          </p:cNvPicPr>
          <p:nvPr/>
        </p:nvPicPr>
        <p:blipFill>
          <a:blip r:embed="rId4"/>
          <a:srcRect l="15000" r="15000"/>
          <a:stretch>
            <a:fillRect/>
          </a:stretch>
        </p:blipFill>
        <p:spPr>
          <a:xfrm>
            <a:off x="3810000" y="1701800"/>
            <a:ext cx="2743200" cy="4864100"/>
          </a:xfrm>
          <a:prstGeom prst="roundRect">
            <a:avLst>
              <a:gd name="adj" fmla="val 10185"/>
            </a:avLst>
          </a:prstGeom>
        </p:spPr>
      </p:pic>
      <p:pic>
        <p:nvPicPr>
          <p:cNvPr name="Picture 6" id="6"/>
          <p:cNvPicPr>
            <a:picLocks noChangeAspect="true"/>
          </p:cNvPicPr>
          <p:nvPr/>
        </p:nvPicPr>
        <p:blipFill>
          <a:blip r:embed="rId3"/>
          <a:srcRect l="16000" r="16000"/>
          <a:stretch>
            <a:fillRect/>
          </a:stretch>
        </p:blipFill>
        <p:spPr>
          <a:xfrm>
            <a:off x="6870700" y="1701800"/>
            <a:ext cx="2743200" cy="48641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8641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8641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8641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Practical Applications of Web Storage</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User Preferences Storage</a:t>
            </a:r>
            <a:endParaRPr lang="en-US" sz="1100"/>
          </a:p>
        </p:txBody>
      </p:sp>
      <p:sp>
        <p:nvSpPr>
          <p:cNvPr name="TextBox 18" id="18"/>
          <p:cNvSpPr txBox="true"/>
          <p:nvPr/>
        </p:nvSpPr>
        <p:spPr>
          <a:xfrm>
            <a:off x="4140200" y="3251200"/>
            <a:ext cx="20828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Session Management</a:t>
            </a:r>
            <a:endParaRPr lang="en-US" sz="1100"/>
          </a:p>
        </p:txBody>
      </p:sp>
      <p:sp>
        <p:nvSpPr>
          <p:cNvPr name="TextBox 19" id="19"/>
          <p:cNvSpPr txBox="true"/>
          <p:nvPr/>
        </p:nvSpPr>
        <p:spPr>
          <a:xfrm>
            <a:off x="7200900" y="3251200"/>
            <a:ext cx="20828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Offline Data Caching</a:t>
            </a:r>
            <a:endParaRPr lang="en-US" sz="1100"/>
          </a:p>
        </p:txBody>
      </p:sp>
      <p:sp>
        <p:nvSpPr>
          <p:cNvPr name="TextBox 20" id="20"/>
          <p:cNvSpPr txBox="true"/>
          <p:nvPr/>
        </p:nvSpPr>
        <p:spPr>
          <a:xfrm>
            <a:off x="1092200" y="39624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Web Storage allows developers to save user preferences, such as theme settings or language choices, ensuring a personalized experience that persists across sessions, enhancing user satisfaction and engagement.</a:t>
            </a:r>
            <a:endParaRPr lang="en-US" sz="1100"/>
          </a:p>
        </p:txBody>
      </p:sp>
      <p:sp>
        <p:nvSpPr>
          <p:cNvPr name="TextBox 21" id="21"/>
          <p:cNvSpPr txBox="true"/>
          <p:nvPr/>
        </p:nvSpPr>
        <p:spPr>
          <a:xfrm>
            <a:off x="4140200" y="36830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Utilizing sessionStorage, developers can maintain user session states, such as login status or form data, which improves usability by preventing data loss during navigation and providing a seamless experience within a single session.</a:t>
            </a:r>
            <a:endParaRPr lang="en-US" sz="1100"/>
          </a:p>
        </p:txBody>
      </p:sp>
      <p:sp>
        <p:nvSpPr>
          <p:cNvPr name="TextBox 22" id="22"/>
          <p:cNvSpPr txBox="true"/>
          <p:nvPr/>
        </p:nvSpPr>
        <p:spPr>
          <a:xfrm>
            <a:off x="7200900" y="3683000"/>
            <a:ext cx="2082800" cy="2552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Web Storage can be employed to cache essential data for offline access, enabling applications to function without an internet connection. This is particularly useful for mobile applications and progressive web apps (PWAs) that require reliable performance in varying network conditions.</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5000" r="15000"/>
          <a:stretch>
            <a:fillRect/>
          </a:stretch>
        </p:blipFill>
        <p:spPr>
          <a:xfrm>
            <a:off x="0" y="0"/>
            <a:ext cx="10388600" cy="8229600"/>
          </a:xfrm>
          <a:prstGeom prst="rect">
            <a:avLst/>
          </a:prstGeom>
        </p:spPr>
      </p:pic>
      <p:sp>
        <p:nvSpPr>
          <p:cNvPr name="AutoShape 3" id="3"/>
          <p:cNvSpPr/>
          <p:nvPr/>
        </p:nvSpPr>
        <p:spPr>
          <a:xfrm>
            <a:off x="0" y="0"/>
            <a:ext cx="10388600" cy="8229600"/>
          </a:xfrm>
          <a:prstGeom prst="rect">
            <a:avLst/>
          </a:prstGeom>
          <a:solidFill>
            <a:srgbClr val="FFFFFF"/>
          </a:solidFill>
        </p:spPr>
      </p:sp>
      <p:pic>
        <p:nvPicPr>
          <p:cNvPr name="Picture 4" id="4"/>
          <p:cNvPicPr>
            <a:picLocks noChangeAspect="true"/>
          </p:cNvPicPr>
          <p:nvPr/>
        </p:nvPicPr>
        <p:blipFill>
          <a:blip r:embed="rId3"/>
          <a:srcRect l="13000" r="13000"/>
          <a:stretch>
            <a:fillRect/>
          </a:stretch>
        </p:blipFill>
        <p:spPr>
          <a:xfrm>
            <a:off x="0" y="0"/>
            <a:ext cx="3454400" cy="8229600"/>
          </a:xfrm>
          <a:prstGeom prst="rect">
            <a:avLst/>
          </a:prstGeom>
        </p:spPr>
      </p:pic>
      <p:sp>
        <p:nvSpPr>
          <p:cNvPr name="AutoShape 5" id="5"/>
          <p:cNvSpPr/>
          <p:nvPr/>
        </p:nvSpPr>
        <p:spPr>
          <a:xfrm>
            <a:off x="4064000" y="1409700"/>
            <a:ext cx="5829300" cy="1790700"/>
          </a:xfrm>
          <a:prstGeom prst="roundRect">
            <a:avLst>
              <a:gd name="adj" fmla="val 11347"/>
            </a:avLst>
          </a:prstGeom>
          <a:solidFill>
            <a:srgbClr val="FBEFF0"/>
          </a:solidFill>
          <a:ln w="12700">
            <a:solidFill>
              <a:srgbClr val="FCDBE0"/>
            </a:solidFill>
          </a:ln>
        </p:spPr>
      </p:sp>
      <p:sp>
        <p:nvSpPr>
          <p:cNvPr name="AutoShape 6" id="6"/>
          <p:cNvSpPr/>
          <p:nvPr/>
        </p:nvSpPr>
        <p:spPr>
          <a:xfrm>
            <a:off x="4064000" y="3416300"/>
            <a:ext cx="5829300" cy="2044700"/>
          </a:xfrm>
          <a:prstGeom prst="roundRect">
            <a:avLst>
              <a:gd name="adj" fmla="val 9937"/>
            </a:avLst>
          </a:prstGeom>
          <a:solidFill>
            <a:srgbClr val="FBEFF0"/>
          </a:solidFill>
          <a:ln w="12700">
            <a:solidFill>
              <a:srgbClr val="FCDBE0"/>
            </a:solidFill>
          </a:ln>
        </p:spPr>
      </p:sp>
      <p:sp>
        <p:nvSpPr>
          <p:cNvPr name="AutoShape 7" id="7"/>
          <p:cNvSpPr/>
          <p:nvPr/>
        </p:nvSpPr>
        <p:spPr>
          <a:xfrm>
            <a:off x="4064000" y="5664200"/>
            <a:ext cx="5829300" cy="1790700"/>
          </a:xfrm>
          <a:prstGeom prst="roundRect">
            <a:avLst>
              <a:gd name="adj" fmla="val 11347"/>
            </a:avLst>
          </a:prstGeom>
          <a:solidFill>
            <a:srgbClr val="FBEFF0"/>
          </a:solidFill>
          <a:ln w="12700">
            <a:solidFill>
              <a:srgbClr val="FCDBE0"/>
            </a:solidFill>
          </a:ln>
        </p:spPr>
      </p:sp>
      <p:sp>
        <p:nvSpPr>
          <p:cNvPr name="AutoShape 8" id="8"/>
          <p:cNvSpPr/>
          <p:nvPr/>
        </p:nvSpPr>
        <p:spPr>
          <a:xfrm>
            <a:off x="0" y="0"/>
            <a:ext cx="3454400" cy="8229600"/>
          </a:xfrm>
          <a:prstGeom prst="rect">
            <a:avLst/>
          </a:prstGeom>
          <a:solidFill>
            <a:srgbClr val="000000">
              <a:alpha val="0"/>
            </a:srgbClr>
          </a:solidFill>
        </p:spPr>
      </p:sp>
      <p:sp>
        <p:nvSpPr>
          <p:cNvPr name="AutoShape 9" id="9"/>
          <p:cNvSpPr/>
          <p:nvPr/>
        </p:nvSpPr>
        <p:spPr>
          <a:xfrm>
            <a:off x="4064000" y="1587500"/>
            <a:ext cx="0" cy="1409700"/>
          </a:xfrm>
          <a:prstGeom prst="rect">
            <a:avLst/>
          </a:prstGeom>
          <a:solidFill>
            <a:srgbClr val="FFFFFF"/>
          </a:solidFill>
        </p:spPr>
      </p:sp>
      <p:sp>
        <p:nvSpPr>
          <p:cNvPr name="AutoShape 10" id="10"/>
          <p:cNvSpPr/>
          <p:nvPr/>
        </p:nvSpPr>
        <p:spPr>
          <a:xfrm>
            <a:off x="4064000" y="3619500"/>
            <a:ext cx="0" cy="1612900"/>
          </a:xfrm>
          <a:prstGeom prst="rect">
            <a:avLst/>
          </a:prstGeom>
          <a:solidFill>
            <a:srgbClr val="FFFFFF"/>
          </a:solidFill>
        </p:spPr>
      </p:sp>
      <p:sp>
        <p:nvSpPr>
          <p:cNvPr name="AutoShape 11" id="11"/>
          <p:cNvSpPr/>
          <p:nvPr/>
        </p:nvSpPr>
        <p:spPr>
          <a:xfrm>
            <a:off x="4064000" y="5842000"/>
            <a:ext cx="0" cy="14097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495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Example Code and Explanation</a:t>
            </a:r>
            <a:endParaRPr lang="en-US" sz="1100"/>
          </a:p>
        </p:txBody>
      </p:sp>
      <p:sp>
        <p:nvSpPr>
          <p:cNvPr name="TextBox 14" id="14"/>
          <p:cNvSpPr txBox="true"/>
          <p:nvPr/>
        </p:nvSpPr>
        <p:spPr>
          <a:xfrm>
            <a:off x="4279900" y="16256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Web Storage API Overview</a:t>
            </a:r>
            <a:endParaRPr lang="en-US" sz="1100"/>
          </a:p>
        </p:txBody>
      </p:sp>
      <p:sp>
        <p:nvSpPr>
          <p:cNvPr name="TextBox 15" id="15"/>
          <p:cNvSpPr txBox="true"/>
          <p:nvPr/>
        </p:nvSpPr>
        <p:spPr>
          <a:xfrm>
            <a:off x="4279900" y="36322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Example Code for localStorage</a:t>
            </a:r>
            <a:endParaRPr lang="en-US" sz="1100"/>
          </a:p>
        </p:txBody>
      </p:sp>
      <p:sp>
        <p:nvSpPr>
          <p:cNvPr name="TextBox 16" id="16"/>
          <p:cNvSpPr txBox="true"/>
          <p:nvPr/>
        </p:nvSpPr>
        <p:spPr>
          <a:xfrm>
            <a:off x="4279900" y="58801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Practical Use Cases</a:t>
            </a:r>
            <a:endParaRPr lang="en-US" sz="1100"/>
          </a:p>
        </p:txBody>
      </p:sp>
      <p:sp>
        <p:nvSpPr>
          <p:cNvPr name="TextBox 17" id="17"/>
          <p:cNvSpPr txBox="true"/>
          <p:nvPr/>
        </p:nvSpPr>
        <p:spPr>
          <a:xfrm>
            <a:off x="4279900" y="19939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The Web Storage API provides two storage options, localStorage and sessionStorage, allowing developers to store data in key-value pairs on the client side, enhancing user experience by retaining information across sessions or during a single session.</a:t>
            </a:r>
            <a:endParaRPr lang="en-US" sz="1100"/>
          </a:p>
        </p:txBody>
      </p:sp>
      <p:sp>
        <p:nvSpPr>
          <p:cNvPr name="TextBox 18" id="18"/>
          <p:cNvSpPr txBox="true"/>
          <p:nvPr/>
        </p:nvSpPr>
        <p:spPr>
          <a:xfrm>
            <a:off x="4279900" y="4000500"/>
            <a:ext cx="5397500" cy="1231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The example code demonstrates how to use localStorage to save a username. By calling localStorage.setItem('username', 'JohnDoe'), the username is stored persistently, and it can be retrieved later using localStorage.getItem('username'), showcasing the simplicity of data management.</a:t>
            </a:r>
            <a:endParaRPr lang="en-US" sz="1100"/>
          </a:p>
        </p:txBody>
      </p:sp>
      <p:sp>
        <p:nvSpPr>
          <p:cNvPr name="TextBox 19" id="19"/>
          <p:cNvSpPr txBox="true"/>
          <p:nvPr/>
        </p:nvSpPr>
        <p:spPr>
          <a:xfrm>
            <a:off x="4279900" y="62611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Common applications of the Web Storage API include saving user preferences, maintaining session states, and caching data for offline access, which collectively improve application performance and user engagement by minimizing server requests and enhancing personalization.</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2800" b="true">
                <a:solidFill>
                  <a:srgbClr val="000000"/>
                </a:solidFill>
                <a:latin typeface="苹方-简"/>
              </a:rPr>
              <a:t>Best Practices and Considerations</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1800" b="true">
                <a:solidFill>
                  <a:srgbClr val="000000"/>
                </a:solidFill>
                <a:latin typeface="苹方-简"/>
              </a:rPr>
              <a:t>Section 4</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762000" y="1358900"/>
            <a:ext cx="2743200" cy="3695700"/>
          </a:xfrm>
          <a:prstGeom prst="roundRect">
            <a:avLst>
              <a:gd name="adj" fmla="val 3703"/>
            </a:avLst>
          </a:prstGeom>
          <a:solidFill>
            <a:srgbClr val="000000">
              <a:alpha val="0"/>
            </a:srgbClr>
          </a:solidFill>
        </p:spPr>
      </p:sp>
      <p:sp>
        <p:nvSpPr>
          <p:cNvPr name="AutoShape 5" id="5"/>
          <p:cNvSpPr/>
          <p:nvPr/>
        </p:nvSpPr>
        <p:spPr>
          <a:xfrm>
            <a:off x="3810000" y="1358900"/>
            <a:ext cx="2743200" cy="3695700"/>
          </a:xfrm>
          <a:prstGeom prst="roundRect">
            <a:avLst>
              <a:gd name="adj" fmla="val 3703"/>
            </a:avLst>
          </a:prstGeom>
          <a:solidFill>
            <a:srgbClr val="000000">
              <a:alpha val="0"/>
            </a:srgbClr>
          </a:solidFill>
        </p:spPr>
      </p:sp>
      <p:sp>
        <p:nvSpPr>
          <p:cNvPr name="AutoShape 6" id="6"/>
          <p:cNvSpPr/>
          <p:nvPr/>
        </p:nvSpPr>
        <p:spPr>
          <a:xfrm>
            <a:off x="6870700" y="1358900"/>
            <a:ext cx="2743200" cy="3695700"/>
          </a:xfrm>
          <a:prstGeom prst="roundRect">
            <a:avLst>
              <a:gd name="adj" fmla="val 3703"/>
            </a:avLst>
          </a:prstGeom>
          <a:solidFill>
            <a:srgbClr val="000000">
              <a:alpha val="0"/>
            </a:srgbClr>
          </a:solidFill>
        </p:spPr>
      </p:sp>
      <p:sp>
        <p:nvSpPr>
          <p:cNvPr name="AutoShape 7" id="7"/>
          <p:cNvSpPr/>
          <p:nvPr/>
        </p:nvSpPr>
        <p:spPr>
          <a:xfrm>
            <a:off x="762000" y="5194300"/>
            <a:ext cx="2743200" cy="0"/>
          </a:xfrm>
          <a:prstGeom prst="rect">
            <a:avLst/>
          </a:prstGeom>
          <a:solidFill>
            <a:srgbClr val="000000"/>
          </a:solidFill>
        </p:spPr>
      </p:sp>
      <p:sp>
        <p:nvSpPr>
          <p:cNvPr name="AutoShape 8" id="8"/>
          <p:cNvSpPr/>
          <p:nvPr/>
        </p:nvSpPr>
        <p:spPr>
          <a:xfrm>
            <a:off x="3810000" y="5194300"/>
            <a:ext cx="2743200" cy="0"/>
          </a:xfrm>
          <a:prstGeom prst="rect">
            <a:avLst/>
          </a:prstGeom>
          <a:solidFill>
            <a:srgbClr val="000000"/>
          </a:solidFill>
        </p:spPr>
      </p:sp>
      <p:sp>
        <p:nvSpPr>
          <p:cNvPr name="AutoShape 9" id="9"/>
          <p:cNvSpPr/>
          <p:nvPr/>
        </p:nvSpPr>
        <p:spPr>
          <a:xfrm>
            <a:off x="6870700" y="5194300"/>
            <a:ext cx="2743200" cy="0"/>
          </a:xfrm>
          <a:prstGeom prst="rect">
            <a:avLst/>
          </a:prstGeom>
          <a:solidFill>
            <a:srgbClr val="000000"/>
          </a:solidFill>
        </p:spPr>
      </p:sp>
      <p:pic>
        <p:nvPicPr>
          <p:cNvPr name="Picture 10" id="10"/>
          <p:cNvPicPr>
            <a:picLocks noChangeAspect="true"/>
          </p:cNvPicPr>
          <p:nvPr/>
        </p:nvPicPr>
        <p:blipFill>
          <a:blip r:embed="rId3"/>
          <a:srcRect t="1000" b="1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32000" b="32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l="4000" r="4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Security Considerations for Using APIs</a:t>
            </a:r>
            <a:endParaRPr lang="en-US" sz="1100"/>
          </a:p>
        </p:txBody>
      </p:sp>
      <p:sp>
        <p:nvSpPr>
          <p:cNvPr name="TextBox 14" id="14"/>
          <p:cNvSpPr txBox="true"/>
          <p:nvPr/>
        </p:nvSpPr>
        <p:spPr>
          <a:xfrm>
            <a:off x="762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User Data Protection</a:t>
            </a:r>
            <a:endParaRPr lang="en-US" sz="1100"/>
          </a:p>
        </p:txBody>
      </p:sp>
      <p:sp>
        <p:nvSpPr>
          <p:cNvPr name="TextBox 15" id="15"/>
          <p:cNvSpPr txBox="true"/>
          <p:nvPr/>
        </p:nvSpPr>
        <p:spPr>
          <a:xfrm>
            <a:off x="3810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Permission Management</a:t>
            </a:r>
            <a:endParaRPr lang="en-US" sz="1100"/>
          </a:p>
        </p:txBody>
      </p:sp>
      <p:sp>
        <p:nvSpPr>
          <p:cNvPr name="TextBox 16" id="16"/>
          <p:cNvSpPr txBox="true"/>
          <p:nvPr/>
        </p:nvSpPr>
        <p:spPr>
          <a:xfrm>
            <a:off x="68707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Input Validation and Sanitization</a:t>
            </a:r>
            <a:endParaRPr lang="en-US" sz="1100"/>
          </a:p>
        </p:txBody>
      </p:sp>
      <p:sp>
        <p:nvSpPr>
          <p:cNvPr name="TextBox 17" id="17"/>
          <p:cNvSpPr txBox="true"/>
          <p:nvPr/>
        </p:nvSpPr>
        <p:spPr>
          <a:xfrm>
            <a:off x="762000" y="3517900"/>
            <a:ext cx="2743200" cy="1054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Ensure that sensitive user data, such as location or personal information, is encrypted during transmission and storage to prevent unauthorized access and data breaches.</a:t>
            </a:r>
            <a:endParaRPr lang="en-US" sz="1100"/>
          </a:p>
        </p:txBody>
      </p:sp>
      <p:sp>
        <p:nvSpPr>
          <p:cNvPr name="TextBox 18" id="18"/>
          <p:cNvSpPr txBox="true"/>
          <p:nvPr/>
        </p:nvSpPr>
        <p:spPr>
          <a:xfrm>
            <a:off x="3810000" y="3517900"/>
            <a:ext cx="2743200" cy="1054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Implement robust permission handling to request user consent transparently, explaining how their data will be used, which builds trust and complies with privacy regulations like GDPR.</a:t>
            </a:r>
            <a:endParaRPr lang="en-US" sz="1100"/>
          </a:p>
        </p:txBody>
      </p:sp>
      <p:sp>
        <p:nvSpPr>
          <p:cNvPr name="TextBox 19" id="19"/>
          <p:cNvSpPr txBox="true"/>
          <p:nvPr/>
        </p:nvSpPr>
        <p:spPr>
          <a:xfrm>
            <a:off x="6870700" y="37846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Always validate and sanitize inputs received from APIs to protect against injection attacks and ensure that only expected data formats are processed, reducing the risk of security vulnerabilities.</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3000" r="3000"/>
          <a:stretch>
            <a:fillRect/>
          </a:stretch>
        </p:blipFill>
        <p:spPr>
          <a:xfrm>
            <a:off x="6921500" y="0"/>
            <a:ext cx="3454400" cy="5854700"/>
          </a:xfrm>
          <a:prstGeom prst="rect">
            <a:avLst/>
          </a:prstGeom>
        </p:spPr>
      </p:pic>
      <p:sp>
        <p:nvSpPr>
          <p:cNvPr name="AutoShape 5" id="5"/>
          <p:cNvSpPr/>
          <p:nvPr/>
        </p:nvSpPr>
        <p:spPr>
          <a:xfrm>
            <a:off x="2743200" y="1143000"/>
            <a:ext cx="3644900" cy="342900"/>
          </a:xfrm>
          <a:prstGeom prst="rect">
            <a:avLst/>
          </a:prstGeom>
          <a:solidFill>
            <a:srgbClr val="000000">
              <a:alpha val="0"/>
            </a:srgbClr>
          </a:solidFill>
        </p:spPr>
      </p:sp>
      <p:sp>
        <p:nvSpPr>
          <p:cNvPr name="AutoShape 6" id="6"/>
          <p:cNvSpPr/>
          <p:nvPr/>
        </p:nvSpPr>
        <p:spPr>
          <a:xfrm>
            <a:off x="2743200" y="1485900"/>
            <a:ext cx="3644900" cy="342900"/>
          </a:xfrm>
          <a:prstGeom prst="rect">
            <a:avLst/>
          </a:prstGeom>
          <a:solidFill>
            <a:srgbClr val="000000">
              <a:alpha val="0"/>
            </a:srgbClr>
          </a:solidFill>
        </p:spPr>
      </p:sp>
      <p:sp>
        <p:nvSpPr>
          <p:cNvPr name="AutoShape 7" id="7"/>
          <p:cNvSpPr/>
          <p:nvPr/>
        </p:nvSpPr>
        <p:spPr>
          <a:xfrm>
            <a:off x="2743200" y="1828800"/>
            <a:ext cx="3644900" cy="342900"/>
          </a:xfrm>
          <a:prstGeom prst="rect">
            <a:avLst/>
          </a:prstGeom>
          <a:solidFill>
            <a:srgbClr val="000000">
              <a:alpha val="0"/>
            </a:srgbClr>
          </a:solidFill>
        </p:spPr>
      </p:sp>
      <p:sp>
        <p:nvSpPr>
          <p:cNvPr name="AutoShape 8" id="8"/>
          <p:cNvSpPr/>
          <p:nvPr/>
        </p:nvSpPr>
        <p:spPr>
          <a:xfrm>
            <a:off x="2743200" y="2171700"/>
            <a:ext cx="3644900" cy="342900"/>
          </a:xfrm>
          <a:prstGeom prst="rect">
            <a:avLst/>
          </a:prstGeom>
          <a:solidFill>
            <a:srgbClr val="000000">
              <a:alpha val="0"/>
            </a:srgbClr>
          </a:solidFill>
        </p:spPr>
      </p:sp>
      <p:sp>
        <p:nvSpPr>
          <p:cNvPr name="AutoShape 9" id="9"/>
          <p:cNvSpPr/>
          <p:nvPr/>
        </p:nvSpPr>
        <p:spPr>
          <a:xfrm>
            <a:off x="6921500" y="0"/>
            <a:ext cx="3454400" cy="5854700"/>
          </a:xfrm>
          <a:prstGeom prst="rect">
            <a:avLst/>
          </a:prstGeom>
          <a:solidFill>
            <a:srgbClr val="000000">
              <a:alpha val="0"/>
            </a:srgbClr>
          </a:solidFill>
        </p:spPr>
      </p:sp>
      <p:sp>
        <p:nvSpPr>
          <p:cNvPr name="TextBox 10" id="10"/>
          <p:cNvSpPr txBox="true"/>
          <p:nvPr/>
        </p:nvSpPr>
        <p:spPr>
          <a:xfrm>
            <a:off x="749300" y="1143000"/>
            <a:ext cx="16764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Content</a:t>
            </a:r>
            <a:endParaRPr lang="en-US" sz="1100"/>
          </a:p>
        </p:txBody>
      </p:sp>
      <p:sp>
        <p:nvSpPr>
          <p:cNvPr name="TextBox 11" id="11"/>
          <p:cNvSpPr txBox="true"/>
          <p:nvPr/>
        </p:nvSpPr>
        <p:spPr>
          <a:xfrm>
            <a:off x="2743200" y="1143000"/>
            <a:ext cx="36449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1. Understanding HTML5 APIs</a:t>
            </a:r>
            <a:endParaRPr lang="en-US" sz="1100"/>
          </a:p>
        </p:txBody>
      </p:sp>
      <p:sp>
        <p:nvSpPr>
          <p:cNvPr name="TextBox 12" id="12"/>
          <p:cNvSpPr txBox="true"/>
          <p:nvPr/>
        </p:nvSpPr>
        <p:spPr>
          <a:xfrm>
            <a:off x="2743200" y="1485900"/>
            <a:ext cx="36449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2. Geolocation API</a:t>
            </a:r>
            <a:endParaRPr lang="en-US" sz="1100"/>
          </a:p>
        </p:txBody>
      </p:sp>
      <p:sp>
        <p:nvSpPr>
          <p:cNvPr name="TextBox 13" id="13"/>
          <p:cNvSpPr txBox="true"/>
          <p:nvPr/>
        </p:nvSpPr>
        <p:spPr>
          <a:xfrm>
            <a:off x="2743200" y="1828800"/>
            <a:ext cx="36449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3. Web Storage API</a:t>
            </a:r>
            <a:endParaRPr lang="en-US" sz="1100"/>
          </a:p>
        </p:txBody>
      </p:sp>
      <p:sp>
        <p:nvSpPr>
          <p:cNvPr name="TextBox 14" id="14"/>
          <p:cNvSpPr txBox="true"/>
          <p:nvPr/>
        </p:nvSpPr>
        <p:spPr>
          <a:xfrm>
            <a:off x="2743200" y="2171700"/>
            <a:ext cx="36449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4. Best Practices and Considerations</a:t>
            </a:r>
            <a:endParaRPr lang="en-US" sz="1100"/>
          </a:p>
        </p:txBody>
      </p:sp>
      <p:pic>
        <p:nvPicPr>
          <p:cNvPr name="Picture 15" id="15"/>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1000" r="11000"/>
          <a:stretch>
            <a:fillRect/>
          </a:stretch>
        </p:blipFill>
        <p:spPr>
          <a:xfrm>
            <a:off x="0" y="0"/>
            <a:ext cx="10388600" cy="7480300"/>
          </a:xfrm>
          <a:prstGeom prst="rect">
            <a:avLst/>
          </a:prstGeom>
        </p:spPr>
      </p:pic>
      <p:sp>
        <p:nvSpPr>
          <p:cNvPr name="AutoShape 3" id="3"/>
          <p:cNvSpPr/>
          <p:nvPr/>
        </p:nvSpPr>
        <p:spPr>
          <a:xfrm>
            <a:off x="0" y="0"/>
            <a:ext cx="10388600" cy="7480300"/>
          </a:xfrm>
          <a:prstGeom prst="rect">
            <a:avLst/>
          </a:prstGeom>
          <a:solidFill>
            <a:srgbClr val="FFFFFF"/>
          </a:solidFill>
        </p:spPr>
      </p:sp>
      <p:pic>
        <p:nvPicPr>
          <p:cNvPr name="Picture 4" id="4"/>
          <p:cNvPicPr>
            <a:picLocks noChangeAspect="true"/>
          </p:cNvPicPr>
          <p:nvPr/>
        </p:nvPicPr>
        <p:blipFill>
          <a:blip r:embed="rId3"/>
          <a:srcRect l="16000" r="16000"/>
          <a:stretch>
            <a:fillRect/>
          </a:stretch>
        </p:blipFill>
        <p:spPr>
          <a:xfrm>
            <a:off x="0" y="0"/>
            <a:ext cx="3454400" cy="7480300"/>
          </a:xfrm>
          <a:prstGeom prst="rect">
            <a:avLst/>
          </a:prstGeom>
        </p:spPr>
      </p:pic>
      <p:sp>
        <p:nvSpPr>
          <p:cNvPr name="AutoShape 5" id="5"/>
          <p:cNvSpPr/>
          <p:nvPr/>
        </p:nvSpPr>
        <p:spPr>
          <a:xfrm>
            <a:off x="4064000" y="1409700"/>
            <a:ext cx="5829300" cy="1549400"/>
          </a:xfrm>
          <a:prstGeom prst="roundRect">
            <a:avLst>
              <a:gd name="adj" fmla="val 13114"/>
            </a:avLst>
          </a:prstGeom>
          <a:solidFill>
            <a:srgbClr val="FBEFF0"/>
          </a:solidFill>
          <a:ln w="12700">
            <a:solidFill>
              <a:srgbClr val="FCDBE0"/>
            </a:solidFill>
          </a:ln>
        </p:spPr>
      </p:sp>
      <p:sp>
        <p:nvSpPr>
          <p:cNvPr name="AutoShape 6" id="6"/>
          <p:cNvSpPr/>
          <p:nvPr/>
        </p:nvSpPr>
        <p:spPr>
          <a:xfrm>
            <a:off x="4064000" y="3162300"/>
            <a:ext cx="5829300" cy="1549400"/>
          </a:xfrm>
          <a:prstGeom prst="roundRect">
            <a:avLst>
              <a:gd name="adj" fmla="val 13114"/>
            </a:avLst>
          </a:prstGeom>
          <a:solidFill>
            <a:srgbClr val="FBEFF0"/>
          </a:solidFill>
          <a:ln w="12700">
            <a:solidFill>
              <a:srgbClr val="FCDBE0"/>
            </a:solidFill>
          </a:ln>
        </p:spPr>
      </p:sp>
      <p:sp>
        <p:nvSpPr>
          <p:cNvPr name="AutoShape 7" id="7"/>
          <p:cNvSpPr/>
          <p:nvPr/>
        </p:nvSpPr>
        <p:spPr>
          <a:xfrm>
            <a:off x="4064000" y="4914900"/>
            <a:ext cx="5829300" cy="1790700"/>
          </a:xfrm>
          <a:prstGeom prst="roundRect">
            <a:avLst>
              <a:gd name="adj" fmla="val 11347"/>
            </a:avLst>
          </a:prstGeom>
          <a:solidFill>
            <a:srgbClr val="FBEFF0"/>
          </a:solidFill>
          <a:ln w="12700">
            <a:solidFill>
              <a:srgbClr val="FCDBE0"/>
            </a:solidFill>
          </a:ln>
        </p:spPr>
      </p:sp>
      <p:sp>
        <p:nvSpPr>
          <p:cNvPr name="AutoShape 8" id="8"/>
          <p:cNvSpPr/>
          <p:nvPr/>
        </p:nvSpPr>
        <p:spPr>
          <a:xfrm>
            <a:off x="0" y="0"/>
            <a:ext cx="3454400" cy="7480300"/>
          </a:xfrm>
          <a:prstGeom prst="rect">
            <a:avLst/>
          </a:prstGeom>
          <a:solidFill>
            <a:srgbClr val="000000">
              <a:alpha val="0"/>
            </a:srgbClr>
          </a:solidFill>
        </p:spPr>
      </p:sp>
      <p:sp>
        <p:nvSpPr>
          <p:cNvPr name="AutoShape 9" id="9"/>
          <p:cNvSpPr/>
          <p:nvPr/>
        </p:nvSpPr>
        <p:spPr>
          <a:xfrm>
            <a:off x="4064000" y="1562100"/>
            <a:ext cx="0" cy="1219200"/>
          </a:xfrm>
          <a:prstGeom prst="rect">
            <a:avLst/>
          </a:prstGeom>
          <a:solidFill>
            <a:srgbClr val="FFFFFF"/>
          </a:solidFill>
        </p:spPr>
      </p:sp>
      <p:sp>
        <p:nvSpPr>
          <p:cNvPr name="AutoShape 10" id="10"/>
          <p:cNvSpPr/>
          <p:nvPr/>
        </p:nvSpPr>
        <p:spPr>
          <a:xfrm>
            <a:off x="4064000" y="3314700"/>
            <a:ext cx="0" cy="1219200"/>
          </a:xfrm>
          <a:prstGeom prst="rect">
            <a:avLst/>
          </a:prstGeom>
          <a:solidFill>
            <a:srgbClr val="FFFFFF"/>
          </a:solidFill>
        </p:spPr>
      </p:sp>
      <p:sp>
        <p:nvSpPr>
          <p:cNvPr name="AutoShape 11" id="11"/>
          <p:cNvSpPr/>
          <p:nvPr/>
        </p:nvSpPr>
        <p:spPr>
          <a:xfrm>
            <a:off x="4064000" y="5092700"/>
            <a:ext cx="0" cy="14097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495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Performance Optimization Tips</a:t>
            </a:r>
            <a:endParaRPr lang="en-US" sz="1100"/>
          </a:p>
        </p:txBody>
      </p:sp>
      <p:sp>
        <p:nvSpPr>
          <p:cNvPr name="TextBox 14" id="14"/>
          <p:cNvSpPr txBox="true"/>
          <p:nvPr/>
        </p:nvSpPr>
        <p:spPr>
          <a:xfrm>
            <a:off x="4279900" y="16256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Minimize API Calls</a:t>
            </a:r>
            <a:endParaRPr lang="en-US" sz="1100"/>
          </a:p>
        </p:txBody>
      </p:sp>
      <p:sp>
        <p:nvSpPr>
          <p:cNvPr name="TextBox 15" id="15"/>
          <p:cNvSpPr txBox="true"/>
          <p:nvPr/>
        </p:nvSpPr>
        <p:spPr>
          <a:xfrm>
            <a:off x="4279900" y="33782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Optimize Data Handling</a:t>
            </a:r>
            <a:endParaRPr lang="en-US" sz="1100"/>
          </a:p>
        </p:txBody>
      </p:sp>
      <p:sp>
        <p:nvSpPr>
          <p:cNvPr name="TextBox 16" id="16"/>
          <p:cNvSpPr txBox="true"/>
          <p:nvPr/>
        </p:nvSpPr>
        <p:spPr>
          <a:xfrm>
            <a:off x="4279900" y="51308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Leverage Asynchronous Operations</a:t>
            </a:r>
            <a:endParaRPr lang="en-US" sz="1100"/>
          </a:p>
        </p:txBody>
      </p:sp>
      <p:sp>
        <p:nvSpPr>
          <p:cNvPr name="TextBox 17" id="17"/>
          <p:cNvSpPr txBox="true"/>
          <p:nvPr/>
        </p:nvSpPr>
        <p:spPr>
          <a:xfrm>
            <a:off x="4279900" y="19939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Reduce the number of API calls by batching requests or using caching strategies to store frequently accessed data, which can significantly enhance application performance and reduce latency.</a:t>
            </a:r>
            <a:endParaRPr lang="en-US" sz="1100"/>
          </a:p>
        </p:txBody>
      </p:sp>
      <p:sp>
        <p:nvSpPr>
          <p:cNvPr name="TextBox 18" id="18"/>
          <p:cNvSpPr txBox="true"/>
          <p:nvPr/>
        </p:nvSpPr>
        <p:spPr>
          <a:xfrm>
            <a:off x="4279900" y="37592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Use efficient data structures and algorithms when processing data from APIs, ensuring that operations are performed in a time-efficient manner to improve responsiveness and user experience.</a:t>
            </a:r>
            <a:endParaRPr lang="en-US" sz="1100"/>
          </a:p>
        </p:txBody>
      </p:sp>
      <p:sp>
        <p:nvSpPr>
          <p:cNvPr name="TextBox 19" id="19"/>
          <p:cNvSpPr txBox="true"/>
          <p:nvPr/>
        </p:nvSpPr>
        <p:spPr>
          <a:xfrm>
            <a:off x="4279900" y="55118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Implement asynchronous programming techniques, such as Promises or async/await, to prevent blocking the main thread during API interactions, allowing for smoother user interactions and better overall application performance.</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0" r="10000"/>
          <a:stretch>
            <a:fillRect/>
          </a:stretch>
        </p:blipFill>
        <p:spPr>
          <a:xfrm>
            <a:off x="0" y="0"/>
            <a:ext cx="10388600" cy="7188200"/>
          </a:xfrm>
          <a:prstGeom prst="rect">
            <a:avLst/>
          </a:prstGeom>
        </p:spPr>
      </p:pic>
      <p:sp>
        <p:nvSpPr>
          <p:cNvPr name="AutoShape 3" id="3"/>
          <p:cNvSpPr/>
          <p:nvPr/>
        </p:nvSpPr>
        <p:spPr>
          <a:xfrm>
            <a:off x="0" y="0"/>
            <a:ext cx="10388600" cy="7188200"/>
          </a:xfrm>
          <a:prstGeom prst="rect">
            <a:avLst/>
          </a:prstGeom>
          <a:solidFill>
            <a:srgbClr val="000000">
              <a:alpha val="0"/>
            </a:srgbClr>
          </a:solidFill>
        </p:spPr>
      </p:sp>
      <p:pic>
        <p:nvPicPr>
          <p:cNvPr name="Picture 4" id="4"/>
          <p:cNvPicPr>
            <a:picLocks noChangeAspect="true"/>
          </p:cNvPicPr>
          <p:nvPr/>
        </p:nvPicPr>
        <p:blipFill>
          <a:blip r:embed="rId3"/>
          <a:srcRect l="14000" r="14000"/>
          <a:stretch>
            <a:fillRect/>
          </a:stretch>
        </p:blipFill>
        <p:spPr>
          <a:xfrm>
            <a:off x="762000" y="1701800"/>
            <a:ext cx="2743200" cy="4711700"/>
          </a:xfrm>
          <a:prstGeom prst="roundRect">
            <a:avLst>
              <a:gd name="adj" fmla="val 10185"/>
            </a:avLst>
          </a:prstGeom>
        </p:spPr>
      </p:pic>
      <p:pic>
        <p:nvPicPr>
          <p:cNvPr name="Picture 5" id="5"/>
          <p:cNvPicPr>
            <a:picLocks noChangeAspect="true"/>
          </p:cNvPicPr>
          <p:nvPr/>
        </p:nvPicPr>
        <p:blipFill>
          <a:blip r:embed="rId4"/>
          <a:srcRect l="14000" r="14000"/>
          <a:stretch>
            <a:fillRect/>
          </a:stretch>
        </p:blipFill>
        <p:spPr>
          <a:xfrm>
            <a:off x="3810000" y="1701800"/>
            <a:ext cx="2743200" cy="4711700"/>
          </a:xfrm>
          <a:prstGeom prst="roundRect">
            <a:avLst>
              <a:gd name="adj" fmla="val 10185"/>
            </a:avLst>
          </a:prstGeom>
        </p:spPr>
      </p:pic>
      <p:pic>
        <p:nvPicPr>
          <p:cNvPr name="Picture 6" id="6"/>
          <p:cNvPicPr>
            <a:picLocks noChangeAspect="true"/>
          </p:cNvPicPr>
          <p:nvPr/>
        </p:nvPicPr>
        <p:blipFill>
          <a:blip r:embed="rId3"/>
          <a:srcRect l="14000" r="14000"/>
          <a:stretch>
            <a:fillRect/>
          </a:stretch>
        </p:blipFill>
        <p:spPr>
          <a:xfrm>
            <a:off x="6870700" y="1701800"/>
            <a:ext cx="2743200" cy="47117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7117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7117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7117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Future of HTML5 APIs in Web Development</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Emerging API Standards</a:t>
            </a:r>
            <a:endParaRPr lang="en-US" sz="1100"/>
          </a:p>
        </p:txBody>
      </p:sp>
      <p:sp>
        <p:nvSpPr>
          <p:cNvPr name="TextBox 18" id="18"/>
          <p:cNvSpPr txBox="true"/>
          <p:nvPr/>
        </p:nvSpPr>
        <p:spPr>
          <a:xfrm>
            <a:off x="4140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Increased Focus on Performance</a:t>
            </a:r>
            <a:endParaRPr lang="en-US" sz="1100"/>
          </a:p>
        </p:txBody>
      </p:sp>
      <p:sp>
        <p:nvSpPr>
          <p:cNvPr name="TextBox 19" id="19"/>
          <p:cNvSpPr txBox="true"/>
          <p:nvPr/>
        </p:nvSpPr>
        <p:spPr>
          <a:xfrm>
            <a:off x="72009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Integration with AI and IoT</a:t>
            </a:r>
            <a:endParaRPr lang="en-US" sz="1100"/>
          </a:p>
        </p:txBody>
      </p:sp>
      <p:sp>
        <p:nvSpPr>
          <p:cNvPr name="TextBox 20" id="20"/>
          <p:cNvSpPr txBox="true"/>
          <p:nvPr/>
        </p:nvSpPr>
        <p:spPr>
          <a:xfrm>
            <a:off x="1092200" y="3962400"/>
            <a:ext cx="2082800" cy="2120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future of HTML5 APIs will likely see the establishment of new standards that enhance interoperability and security, enabling developers to create more robust applications that can seamlessly integrate with various platforms and devices.</a:t>
            </a:r>
            <a:endParaRPr lang="en-US" sz="1100"/>
          </a:p>
        </p:txBody>
      </p:sp>
      <p:sp>
        <p:nvSpPr>
          <p:cNvPr name="TextBox 21" id="21"/>
          <p:cNvSpPr txBox="true"/>
          <p:nvPr/>
        </p:nvSpPr>
        <p:spPr>
          <a:xfrm>
            <a:off x="4140200" y="39624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As web applications become more complex, future HTML5 APIs will prioritize performance optimization, including faster data retrieval methods and reduced latency, ensuring a smoother user experience even under heavy loads.</a:t>
            </a:r>
            <a:endParaRPr lang="en-US" sz="1100"/>
          </a:p>
        </p:txBody>
      </p:sp>
      <p:sp>
        <p:nvSpPr>
          <p:cNvPr name="TextBox 22" id="22"/>
          <p:cNvSpPr txBox="true"/>
          <p:nvPr/>
        </p:nvSpPr>
        <p:spPr>
          <a:xfrm>
            <a:off x="7200900" y="3962400"/>
            <a:ext cx="2082800" cy="2120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evolution of HTML5 APIs will increasingly incorporate artificial intelligence and Internet of Things (IoT) capabilities, allowing developers to build smarter applications that can respond to user behavior and environmental changes in real-time.</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0388600" cy="5854700"/>
          </a:xfrm>
          <a:prstGeom prst="rect">
            <a:avLst/>
          </a:prstGeom>
          <a:solidFill>
            <a:srgbClr val="FFFFFF"/>
          </a:solidFill>
        </p:spPr>
      </p:sp>
      <p:pic>
        <p:nvPicPr>
          <p:cNvPr name="Picture 3" id="3"/>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4" id="4"/>
          <p:cNvSpPr/>
          <p:nvPr/>
        </p:nvSpPr>
        <p:spPr>
          <a:xfrm>
            <a:off x="787400" y="3441700"/>
            <a:ext cx="9601200" cy="241300"/>
          </a:xfrm>
          <a:prstGeom prst="rect">
            <a:avLst/>
          </a:prstGeom>
          <a:solidFill>
            <a:srgbClr val="000000">
              <a:alpha val="0"/>
            </a:srgbClr>
          </a:solidFill>
        </p:spPr>
      </p:sp>
      <p:sp>
        <p:nvSpPr>
          <p:cNvPr name="AutoShape 5" id="5"/>
          <p:cNvSpPr/>
          <p:nvPr/>
        </p:nvSpPr>
        <p:spPr>
          <a:xfrm>
            <a:off x="0" y="0"/>
            <a:ext cx="10388600" cy="5854700"/>
          </a:xfrm>
          <a:prstGeom prst="rect">
            <a:avLst/>
          </a:prstGeom>
          <a:solidFill>
            <a:srgbClr val="000000">
              <a:alpha val="0"/>
            </a:srgbClr>
          </a:solidFill>
        </p:spPr>
      </p:sp>
      <p:sp>
        <p:nvSpPr>
          <p:cNvPr name="TextBox 6" id="6"/>
          <p:cNvSpPr txBox="true"/>
          <p:nvPr/>
        </p:nvSpPr>
        <p:spPr>
          <a:xfrm>
            <a:off x="787400" y="2286000"/>
            <a:ext cx="9601200" cy="850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5600" b="true">
                <a:solidFill>
                  <a:srgbClr val="000000"/>
                </a:solidFill>
                <a:latin typeface="苹方-简"/>
              </a:rPr>
              <a:t>Thank You</a:t>
            </a:r>
            <a:endParaRPr lang="en-US" sz="1100"/>
          </a:p>
        </p:txBody>
      </p:sp>
      <p:sp>
        <p:nvSpPr>
          <p:cNvPr name="TextBox 7" id="7"/>
          <p:cNvSpPr txBox="true"/>
          <p:nvPr/>
        </p:nvSpPr>
        <p:spPr>
          <a:xfrm>
            <a:off x="787400" y="3441700"/>
            <a:ext cx="96012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Contact: tech.expert@example.com</a:t>
            </a:r>
            <a:endParaRPr lang="en-US" sz="1100"/>
          </a:p>
        </p:txBody>
      </p:sp>
      <p:pic>
        <p:nvPicPr>
          <p:cNvPr name="Picture 8" id="8"/>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2800" b="true">
                <a:solidFill>
                  <a:srgbClr val="000000"/>
                </a:solidFill>
                <a:latin typeface="苹方-简"/>
              </a:rPr>
              <a:t>Understanding HTML5 APIs</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1800" b="true">
                <a:solidFill>
                  <a:srgbClr val="000000"/>
                </a:solidFill>
                <a:latin typeface="苹方-简"/>
              </a:rPr>
              <a:t>Section 1</a:t>
            </a:r>
            <a:endParaRPr lang="en-US" sz="1100"/>
          </a:p>
        </p:txBody>
      </p:sp>
      <p:pic>
        <p:nvPicPr>
          <p:cNvPr name="Picture 10" id="1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7000" r="7000"/>
          <a:stretch>
            <a:fillRect/>
          </a:stretch>
        </p:blipFill>
        <p:spPr>
          <a:xfrm>
            <a:off x="0" y="0"/>
            <a:ext cx="10388600" cy="6756400"/>
          </a:xfrm>
          <a:prstGeom prst="rect">
            <a:avLst/>
          </a:prstGeom>
        </p:spPr>
      </p:pic>
      <p:sp>
        <p:nvSpPr>
          <p:cNvPr name="AutoShape 3" id="3"/>
          <p:cNvSpPr/>
          <p:nvPr/>
        </p:nvSpPr>
        <p:spPr>
          <a:xfrm>
            <a:off x="0" y="0"/>
            <a:ext cx="10388600" cy="6756400"/>
          </a:xfrm>
          <a:prstGeom prst="rect">
            <a:avLst/>
          </a:prstGeom>
          <a:solidFill>
            <a:srgbClr val="000000">
              <a:alpha val="0"/>
            </a:srgbClr>
          </a:solidFill>
        </p:spPr>
      </p:sp>
      <p:pic>
        <p:nvPicPr>
          <p:cNvPr name="Picture 4" id="4"/>
          <p:cNvPicPr>
            <a:picLocks noChangeAspect="true"/>
          </p:cNvPicPr>
          <p:nvPr/>
        </p:nvPicPr>
        <p:blipFill>
          <a:blip r:embed="rId3"/>
          <a:srcRect l="11000" r="11000"/>
          <a:stretch>
            <a:fillRect/>
          </a:stretch>
        </p:blipFill>
        <p:spPr>
          <a:xfrm>
            <a:off x="762000" y="1701800"/>
            <a:ext cx="2743200" cy="4279900"/>
          </a:xfrm>
          <a:prstGeom prst="roundRect">
            <a:avLst>
              <a:gd name="adj" fmla="val 10185"/>
            </a:avLst>
          </a:prstGeom>
        </p:spPr>
      </p:pic>
      <p:pic>
        <p:nvPicPr>
          <p:cNvPr name="Picture 5" id="5"/>
          <p:cNvPicPr>
            <a:picLocks noChangeAspect="true"/>
          </p:cNvPicPr>
          <p:nvPr/>
        </p:nvPicPr>
        <p:blipFill>
          <a:blip r:embed="rId4"/>
          <a:srcRect l="11000" r="11000"/>
          <a:stretch>
            <a:fillRect/>
          </a:stretch>
        </p:blipFill>
        <p:spPr>
          <a:xfrm>
            <a:off x="3810000" y="1701800"/>
            <a:ext cx="2743200" cy="4279900"/>
          </a:xfrm>
          <a:prstGeom prst="roundRect">
            <a:avLst>
              <a:gd name="adj" fmla="val 10185"/>
            </a:avLst>
          </a:prstGeom>
        </p:spPr>
      </p:pic>
      <p:pic>
        <p:nvPicPr>
          <p:cNvPr name="Picture 6" id="6"/>
          <p:cNvPicPr>
            <a:picLocks noChangeAspect="true"/>
          </p:cNvPicPr>
          <p:nvPr/>
        </p:nvPicPr>
        <p:blipFill>
          <a:blip r:embed="rId3"/>
          <a:srcRect l="11000" r="11000"/>
          <a:stretch>
            <a:fillRect/>
          </a:stretch>
        </p:blipFill>
        <p:spPr>
          <a:xfrm>
            <a:off x="6870700" y="1701800"/>
            <a:ext cx="2743200" cy="42799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2799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2799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2799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Introduction to HTML5 APIs</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Definition of HTML5 APIs</a:t>
            </a:r>
            <a:endParaRPr lang="en-US" sz="1100"/>
          </a:p>
        </p:txBody>
      </p:sp>
      <p:sp>
        <p:nvSpPr>
          <p:cNvPr name="TextBox 18" id="18"/>
          <p:cNvSpPr txBox="true"/>
          <p:nvPr/>
        </p:nvSpPr>
        <p:spPr>
          <a:xfrm>
            <a:off x="4140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Key Features and Benefits</a:t>
            </a:r>
            <a:endParaRPr lang="en-US" sz="1100"/>
          </a:p>
        </p:txBody>
      </p:sp>
      <p:sp>
        <p:nvSpPr>
          <p:cNvPr name="TextBox 19" id="19"/>
          <p:cNvSpPr txBox="true"/>
          <p:nvPr/>
        </p:nvSpPr>
        <p:spPr>
          <a:xfrm>
            <a:off x="72009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Integration with JavaScript</a:t>
            </a:r>
            <a:endParaRPr lang="en-US" sz="1100"/>
          </a:p>
        </p:txBody>
      </p:sp>
      <p:sp>
        <p:nvSpPr>
          <p:cNvPr name="TextBox 20" id="20"/>
          <p:cNvSpPr txBox="true"/>
          <p:nvPr/>
        </p:nvSpPr>
        <p:spPr>
          <a:xfrm>
            <a:off x="1092200" y="3962400"/>
            <a:ext cx="20828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HTML5 APIs are built-in JavaScript interfaces that allow developers to access and manipulate web browser features, enhancing the functionality of web applications.</a:t>
            </a:r>
            <a:endParaRPr lang="en-US" sz="1100"/>
          </a:p>
        </p:txBody>
      </p:sp>
      <p:sp>
        <p:nvSpPr>
          <p:cNvPr name="TextBox 21" id="21"/>
          <p:cNvSpPr txBox="true"/>
          <p:nvPr/>
        </p:nvSpPr>
        <p:spPr>
          <a:xfrm>
            <a:off x="4140200" y="3962400"/>
            <a:ext cx="20828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These APIs provide capabilities such as local storage, geolocation, and multimedia handling, enabling richer user experiences and more interactive applications.</a:t>
            </a:r>
            <a:endParaRPr lang="en-US" sz="1100"/>
          </a:p>
        </p:txBody>
      </p:sp>
      <p:sp>
        <p:nvSpPr>
          <p:cNvPr name="TextBox 22" id="22"/>
          <p:cNvSpPr txBox="true"/>
          <p:nvPr/>
        </p:nvSpPr>
        <p:spPr>
          <a:xfrm>
            <a:off x="7200900" y="39624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HTML5 APIs are designed to work seamlessly with JavaScript, allowing developers to create dynamic web applications that can respond to user actions and environmental changes in real-time.</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3000" r="13000"/>
          <a:stretch>
            <a:fillRect/>
          </a:stretch>
        </p:blipFill>
        <p:spPr>
          <a:xfrm>
            <a:off x="0" y="0"/>
            <a:ext cx="10388600" cy="7734300"/>
          </a:xfrm>
          <a:prstGeom prst="rect">
            <a:avLst/>
          </a:prstGeom>
        </p:spPr>
      </p:pic>
      <p:sp>
        <p:nvSpPr>
          <p:cNvPr name="AutoShape 3" id="3"/>
          <p:cNvSpPr/>
          <p:nvPr/>
        </p:nvSpPr>
        <p:spPr>
          <a:xfrm>
            <a:off x="0" y="0"/>
            <a:ext cx="10388600" cy="7734300"/>
          </a:xfrm>
          <a:prstGeom prst="rect">
            <a:avLst/>
          </a:prstGeom>
          <a:solidFill>
            <a:srgbClr val="FFFFFF"/>
          </a:solidFill>
        </p:spPr>
      </p:sp>
      <p:pic>
        <p:nvPicPr>
          <p:cNvPr name="Picture 4" id="4"/>
          <p:cNvPicPr>
            <a:picLocks noChangeAspect="true"/>
          </p:cNvPicPr>
          <p:nvPr/>
        </p:nvPicPr>
        <p:blipFill>
          <a:blip r:embed="rId3"/>
          <a:srcRect l="11000" r="11000"/>
          <a:stretch>
            <a:fillRect/>
          </a:stretch>
        </p:blipFill>
        <p:spPr>
          <a:xfrm>
            <a:off x="0" y="0"/>
            <a:ext cx="3454400" cy="7734300"/>
          </a:xfrm>
          <a:prstGeom prst="rect">
            <a:avLst/>
          </a:prstGeom>
        </p:spPr>
      </p:pic>
      <p:sp>
        <p:nvSpPr>
          <p:cNvPr name="AutoShape 5" id="5"/>
          <p:cNvSpPr/>
          <p:nvPr/>
        </p:nvSpPr>
        <p:spPr>
          <a:xfrm>
            <a:off x="4064000" y="1905000"/>
            <a:ext cx="5829300" cy="1549400"/>
          </a:xfrm>
          <a:prstGeom prst="roundRect">
            <a:avLst>
              <a:gd name="adj" fmla="val 13114"/>
            </a:avLst>
          </a:prstGeom>
          <a:solidFill>
            <a:srgbClr val="FBEFF0"/>
          </a:solidFill>
          <a:ln w="12700">
            <a:solidFill>
              <a:srgbClr val="FCDBE0"/>
            </a:solidFill>
          </a:ln>
        </p:spPr>
      </p:sp>
      <p:sp>
        <p:nvSpPr>
          <p:cNvPr name="AutoShape 6" id="6"/>
          <p:cNvSpPr/>
          <p:nvPr/>
        </p:nvSpPr>
        <p:spPr>
          <a:xfrm>
            <a:off x="4064000" y="3657600"/>
            <a:ext cx="5829300" cy="1549400"/>
          </a:xfrm>
          <a:prstGeom prst="roundRect">
            <a:avLst>
              <a:gd name="adj" fmla="val 13114"/>
            </a:avLst>
          </a:prstGeom>
          <a:solidFill>
            <a:srgbClr val="FBEFF0"/>
          </a:solidFill>
          <a:ln w="12700">
            <a:solidFill>
              <a:srgbClr val="FCDBE0"/>
            </a:solidFill>
          </a:ln>
        </p:spPr>
      </p:sp>
      <p:sp>
        <p:nvSpPr>
          <p:cNvPr name="AutoShape 7" id="7"/>
          <p:cNvSpPr/>
          <p:nvPr/>
        </p:nvSpPr>
        <p:spPr>
          <a:xfrm>
            <a:off x="4064000" y="5422900"/>
            <a:ext cx="5829300" cy="1549400"/>
          </a:xfrm>
          <a:prstGeom prst="roundRect">
            <a:avLst>
              <a:gd name="adj" fmla="val 13114"/>
            </a:avLst>
          </a:prstGeom>
          <a:solidFill>
            <a:srgbClr val="FBEFF0"/>
          </a:solidFill>
          <a:ln w="12700">
            <a:solidFill>
              <a:srgbClr val="FCDBE0"/>
            </a:solidFill>
          </a:ln>
        </p:spPr>
      </p:sp>
      <p:sp>
        <p:nvSpPr>
          <p:cNvPr name="AutoShape 8" id="8"/>
          <p:cNvSpPr/>
          <p:nvPr/>
        </p:nvSpPr>
        <p:spPr>
          <a:xfrm>
            <a:off x="0" y="0"/>
            <a:ext cx="3454400" cy="7734300"/>
          </a:xfrm>
          <a:prstGeom prst="rect">
            <a:avLst/>
          </a:prstGeom>
          <a:solidFill>
            <a:srgbClr val="000000">
              <a:alpha val="0"/>
            </a:srgbClr>
          </a:solidFill>
        </p:spPr>
      </p:sp>
      <p:sp>
        <p:nvSpPr>
          <p:cNvPr name="AutoShape 9" id="9"/>
          <p:cNvSpPr/>
          <p:nvPr/>
        </p:nvSpPr>
        <p:spPr>
          <a:xfrm>
            <a:off x="4064000" y="2057400"/>
            <a:ext cx="0" cy="1219200"/>
          </a:xfrm>
          <a:prstGeom prst="rect">
            <a:avLst/>
          </a:prstGeom>
          <a:solidFill>
            <a:srgbClr val="FFFFFF"/>
          </a:solidFill>
        </p:spPr>
      </p:sp>
      <p:sp>
        <p:nvSpPr>
          <p:cNvPr name="AutoShape 10" id="10"/>
          <p:cNvSpPr/>
          <p:nvPr/>
        </p:nvSpPr>
        <p:spPr>
          <a:xfrm>
            <a:off x="4064000" y="3810000"/>
            <a:ext cx="0" cy="1219200"/>
          </a:xfrm>
          <a:prstGeom prst="rect">
            <a:avLst/>
          </a:prstGeom>
          <a:solidFill>
            <a:srgbClr val="FFFFFF"/>
          </a:solidFill>
        </p:spPr>
      </p:sp>
      <p:sp>
        <p:nvSpPr>
          <p:cNvPr name="AutoShape 11" id="11"/>
          <p:cNvSpPr/>
          <p:nvPr/>
        </p:nvSpPr>
        <p:spPr>
          <a:xfrm>
            <a:off x="4064000" y="5575300"/>
            <a:ext cx="0" cy="12192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Importance of APIs in Web Development</a:t>
            </a:r>
            <a:endParaRPr lang="en-US" sz="1100"/>
          </a:p>
        </p:txBody>
      </p:sp>
      <p:sp>
        <p:nvSpPr>
          <p:cNvPr name="TextBox 14" id="14"/>
          <p:cNvSpPr txBox="true"/>
          <p:nvPr/>
        </p:nvSpPr>
        <p:spPr>
          <a:xfrm>
            <a:off x="4279900" y="21209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Enhancing Functionality</a:t>
            </a:r>
            <a:endParaRPr lang="en-US" sz="1100"/>
          </a:p>
        </p:txBody>
      </p:sp>
      <p:sp>
        <p:nvSpPr>
          <p:cNvPr name="TextBox 15" id="15"/>
          <p:cNvSpPr txBox="true"/>
          <p:nvPr/>
        </p:nvSpPr>
        <p:spPr>
          <a:xfrm>
            <a:off x="4279900" y="38735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Facilitating Communication</a:t>
            </a:r>
            <a:endParaRPr lang="en-US" sz="1100"/>
          </a:p>
        </p:txBody>
      </p:sp>
      <p:sp>
        <p:nvSpPr>
          <p:cNvPr name="TextBox 16" id="16"/>
          <p:cNvSpPr txBox="true"/>
          <p:nvPr/>
        </p:nvSpPr>
        <p:spPr>
          <a:xfrm>
            <a:off x="4279900" y="56388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Promoting Innovation</a:t>
            </a:r>
            <a:endParaRPr lang="en-US" sz="1100"/>
          </a:p>
        </p:txBody>
      </p:sp>
      <p:sp>
        <p:nvSpPr>
          <p:cNvPr name="TextBox 17" id="17"/>
          <p:cNvSpPr txBox="true"/>
          <p:nvPr/>
        </p:nvSpPr>
        <p:spPr>
          <a:xfrm>
            <a:off x="4279900" y="24892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APIs allow developers to integrate complex functionalities, such as geolocation and data storage, without needing to build these features from scratch, significantly speeding up the development process.</a:t>
            </a:r>
            <a:endParaRPr lang="en-US" sz="1100"/>
          </a:p>
        </p:txBody>
      </p:sp>
      <p:sp>
        <p:nvSpPr>
          <p:cNvPr name="TextBox 18" id="18"/>
          <p:cNvSpPr txBox="true"/>
          <p:nvPr/>
        </p:nvSpPr>
        <p:spPr>
          <a:xfrm>
            <a:off x="4279900" y="42545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APIs serve as intermediaries that enable different software systems to communicate effectively, allowing web applications to interact with external services and databases seamlessly.</a:t>
            </a:r>
            <a:endParaRPr lang="en-US" sz="1100"/>
          </a:p>
        </p:txBody>
      </p:sp>
      <p:sp>
        <p:nvSpPr>
          <p:cNvPr name="TextBox 19" id="19"/>
          <p:cNvSpPr txBox="true"/>
          <p:nvPr/>
        </p:nvSpPr>
        <p:spPr>
          <a:xfrm>
            <a:off x="4279900" y="60071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By leveraging existing APIs, developers can focus on creating unique features and improving user experiences, fostering innovation and creativity in web development projects.</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000" r="4000"/>
          <a:stretch>
            <a:fillRect/>
          </a:stretch>
        </p:blipFill>
        <p:spPr>
          <a:xfrm>
            <a:off x="0" y="0"/>
            <a:ext cx="10388600" cy="6261100"/>
          </a:xfrm>
          <a:prstGeom prst="rect">
            <a:avLst/>
          </a:prstGeom>
        </p:spPr>
      </p:pic>
      <p:sp>
        <p:nvSpPr>
          <p:cNvPr name="AutoShape 3" id="3"/>
          <p:cNvSpPr/>
          <p:nvPr/>
        </p:nvSpPr>
        <p:spPr>
          <a:xfrm>
            <a:off x="0" y="0"/>
            <a:ext cx="10388600" cy="6261100"/>
          </a:xfrm>
          <a:prstGeom prst="rect">
            <a:avLst/>
          </a:prstGeom>
          <a:solidFill>
            <a:srgbClr val="000000">
              <a:alpha val="0"/>
            </a:srgbClr>
          </a:solidFill>
        </p:spPr>
      </p:sp>
      <p:sp>
        <p:nvSpPr>
          <p:cNvPr name="AutoShape 4" id="4"/>
          <p:cNvSpPr/>
          <p:nvPr/>
        </p:nvSpPr>
        <p:spPr>
          <a:xfrm>
            <a:off x="762000" y="1358900"/>
            <a:ext cx="2743200" cy="4127500"/>
          </a:xfrm>
          <a:prstGeom prst="roundRect">
            <a:avLst>
              <a:gd name="adj" fmla="val 3703"/>
            </a:avLst>
          </a:prstGeom>
          <a:solidFill>
            <a:srgbClr val="000000">
              <a:alpha val="0"/>
            </a:srgbClr>
          </a:solidFill>
        </p:spPr>
      </p:sp>
      <p:sp>
        <p:nvSpPr>
          <p:cNvPr name="AutoShape 5" id="5"/>
          <p:cNvSpPr/>
          <p:nvPr/>
        </p:nvSpPr>
        <p:spPr>
          <a:xfrm>
            <a:off x="3810000" y="1358900"/>
            <a:ext cx="2743200" cy="4127500"/>
          </a:xfrm>
          <a:prstGeom prst="roundRect">
            <a:avLst>
              <a:gd name="adj" fmla="val 3703"/>
            </a:avLst>
          </a:prstGeom>
          <a:solidFill>
            <a:srgbClr val="000000">
              <a:alpha val="0"/>
            </a:srgbClr>
          </a:solidFill>
        </p:spPr>
      </p:sp>
      <p:sp>
        <p:nvSpPr>
          <p:cNvPr name="AutoShape 6" id="6"/>
          <p:cNvSpPr/>
          <p:nvPr/>
        </p:nvSpPr>
        <p:spPr>
          <a:xfrm>
            <a:off x="6870700" y="1358900"/>
            <a:ext cx="2743200" cy="4127500"/>
          </a:xfrm>
          <a:prstGeom prst="roundRect">
            <a:avLst>
              <a:gd name="adj" fmla="val 3703"/>
            </a:avLst>
          </a:prstGeom>
          <a:solidFill>
            <a:srgbClr val="000000">
              <a:alpha val="0"/>
            </a:srgbClr>
          </a:solidFill>
        </p:spPr>
      </p:sp>
      <p:sp>
        <p:nvSpPr>
          <p:cNvPr name="AutoShape 7" id="7"/>
          <p:cNvSpPr/>
          <p:nvPr/>
        </p:nvSpPr>
        <p:spPr>
          <a:xfrm>
            <a:off x="762000" y="5626100"/>
            <a:ext cx="2743200" cy="0"/>
          </a:xfrm>
          <a:prstGeom prst="rect">
            <a:avLst/>
          </a:prstGeom>
          <a:solidFill>
            <a:srgbClr val="000000"/>
          </a:solidFill>
        </p:spPr>
      </p:sp>
      <p:sp>
        <p:nvSpPr>
          <p:cNvPr name="AutoShape 8" id="8"/>
          <p:cNvSpPr/>
          <p:nvPr/>
        </p:nvSpPr>
        <p:spPr>
          <a:xfrm>
            <a:off x="3810000" y="5626100"/>
            <a:ext cx="2743200" cy="0"/>
          </a:xfrm>
          <a:prstGeom prst="rect">
            <a:avLst/>
          </a:prstGeom>
          <a:solidFill>
            <a:srgbClr val="000000"/>
          </a:solidFill>
        </p:spPr>
      </p:sp>
      <p:sp>
        <p:nvSpPr>
          <p:cNvPr name="AutoShape 9" id="9"/>
          <p:cNvSpPr/>
          <p:nvPr/>
        </p:nvSpPr>
        <p:spPr>
          <a:xfrm>
            <a:off x="6870700" y="5626100"/>
            <a:ext cx="2743200" cy="0"/>
          </a:xfrm>
          <a:prstGeom prst="rect">
            <a:avLst/>
          </a:prstGeom>
          <a:solidFill>
            <a:srgbClr val="000000"/>
          </a:solidFill>
        </p:spPr>
      </p:sp>
      <p:pic>
        <p:nvPicPr>
          <p:cNvPr name="Picture 10" id="10"/>
          <p:cNvPicPr>
            <a:picLocks noChangeAspect="true"/>
          </p:cNvPicPr>
          <p:nvPr/>
        </p:nvPicPr>
        <p:blipFill>
          <a:blip r:embed="rId3"/>
          <a:srcRect t="2000" b="2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31000" b="31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32000" b="32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Overview of Geolocation and Web Storage APIs</a:t>
            </a:r>
            <a:endParaRPr lang="en-US" sz="1100"/>
          </a:p>
        </p:txBody>
      </p:sp>
      <p:sp>
        <p:nvSpPr>
          <p:cNvPr name="TextBox 14" id="14"/>
          <p:cNvSpPr txBox="true"/>
          <p:nvPr/>
        </p:nvSpPr>
        <p:spPr>
          <a:xfrm>
            <a:off x="7620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Geolocation API Functionality</a:t>
            </a:r>
            <a:endParaRPr lang="en-US" sz="1100"/>
          </a:p>
        </p:txBody>
      </p:sp>
      <p:sp>
        <p:nvSpPr>
          <p:cNvPr name="TextBox 15" id="15"/>
          <p:cNvSpPr txBox="true"/>
          <p:nvPr/>
        </p:nvSpPr>
        <p:spPr>
          <a:xfrm>
            <a:off x="3810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Web Storage Mechanisms</a:t>
            </a:r>
            <a:endParaRPr lang="en-US" sz="1100"/>
          </a:p>
        </p:txBody>
      </p:sp>
      <p:sp>
        <p:nvSpPr>
          <p:cNvPr name="TextBox 16" id="16"/>
          <p:cNvSpPr txBox="true"/>
          <p:nvPr/>
        </p:nvSpPr>
        <p:spPr>
          <a:xfrm>
            <a:off x="68707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Security and Privacy Considerations</a:t>
            </a:r>
            <a:endParaRPr lang="en-US" sz="1100"/>
          </a:p>
        </p:txBody>
      </p:sp>
      <p:sp>
        <p:nvSpPr>
          <p:cNvPr name="TextBox 17" id="17"/>
          <p:cNvSpPr txBox="true"/>
          <p:nvPr/>
        </p:nvSpPr>
        <p:spPr>
          <a:xfrm>
            <a:off x="762000" y="37846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Geolocation API allows web applications to access the geographical location of a user, enabling features like location-based services, mapping, and personalized content delivery based on user proximity.</a:t>
            </a:r>
            <a:endParaRPr lang="en-US" sz="1100"/>
          </a:p>
        </p:txBody>
      </p:sp>
      <p:sp>
        <p:nvSpPr>
          <p:cNvPr name="TextBox 18" id="18"/>
          <p:cNvSpPr txBox="true"/>
          <p:nvPr/>
        </p:nvSpPr>
        <p:spPr>
          <a:xfrm>
            <a:off x="3810000" y="35179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HTML5 provides two types of web storage: localStorage for persistent data storage across sessions and sessionStorage for temporary data that lasts only while the browser tab is open, enhancing user experience by retaining state information.</a:t>
            </a:r>
            <a:endParaRPr lang="en-US" sz="1100"/>
          </a:p>
        </p:txBody>
      </p:sp>
      <p:sp>
        <p:nvSpPr>
          <p:cNvPr name="TextBox 19" id="19"/>
          <p:cNvSpPr txBox="true"/>
          <p:nvPr/>
        </p:nvSpPr>
        <p:spPr>
          <a:xfrm>
            <a:off x="6870700" y="37846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When using the Geolocation API, developers must handle user permissions carefully and ensure that sensitive location data is protected, while with Web Storage, it's crucial to avoid storing sensitive information due to potential security vulnerabilities.</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7000" r="7000"/>
          <a:stretch>
            <a:fillRect/>
          </a:stretch>
        </p:blipFill>
        <p:spPr>
          <a:xfrm>
            <a:off x="0" y="0"/>
            <a:ext cx="10388600" cy="6756400"/>
          </a:xfrm>
          <a:prstGeom prst="rect">
            <a:avLst/>
          </a:prstGeom>
        </p:spPr>
      </p:pic>
      <p:sp>
        <p:nvSpPr>
          <p:cNvPr name="AutoShape 3" id="3"/>
          <p:cNvSpPr/>
          <p:nvPr/>
        </p:nvSpPr>
        <p:spPr>
          <a:xfrm>
            <a:off x="0" y="0"/>
            <a:ext cx="10388600" cy="6756400"/>
          </a:xfrm>
          <a:prstGeom prst="rect">
            <a:avLst/>
          </a:prstGeom>
          <a:solidFill>
            <a:srgbClr val="000000">
              <a:alpha val="0"/>
            </a:srgbClr>
          </a:solidFill>
        </p:spPr>
      </p:sp>
      <p:pic>
        <p:nvPicPr>
          <p:cNvPr name="Picture 4" id="4"/>
          <p:cNvPicPr>
            <a:picLocks noChangeAspect="true"/>
          </p:cNvPicPr>
          <p:nvPr/>
        </p:nvPicPr>
        <p:blipFill>
          <a:blip r:embed="rId3"/>
          <a:srcRect l="11000" r="11000"/>
          <a:stretch>
            <a:fillRect/>
          </a:stretch>
        </p:blipFill>
        <p:spPr>
          <a:xfrm>
            <a:off x="762000" y="1701800"/>
            <a:ext cx="2743200" cy="4279900"/>
          </a:xfrm>
          <a:prstGeom prst="roundRect">
            <a:avLst>
              <a:gd name="adj" fmla="val 10185"/>
            </a:avLst>
          </a:prstGeom>
        </p:spPr>
      </p:pic>
      <p:pic>
        <p:nvPicPr>
          <p:cNvPr name="Picture 5" id="5"/>
          <p:cNvPicPr>
            <a:picLocks noChangeAspect="true"/>
          </p:cNvPicPr>
          <p:nvPr/>
        </p:nvPicPr>
        <p:blipFill>
          <a:blip r:embed="rId4"/>
          <a:srcRect l="11000" r="11000"/>
          <a:stretch>
            <a:fillRect/>
          </a:stretch>
        </p:blipFill>
        <p:spPr>
          <a:xfrm>
            <a:off x="3810000" y="1701800"/>
            <a:ext cx="2743200" cy="4279900"/>
          </a:xfrm>
          <a:prstGeom prst="roundRect">
            <a:avLst>
              <a:gd name="adj" fmla="val 10185"/>
            </a:avLst>
          </a:prstGeom>
        </p:spPr>
      </p:pic>
      <p:pic>
        <p:nvPicPr>
          <p:cNvPr name="Picture 6" id="6"/>
          <p:cNvPicPr>
            <a:picLocks noChangeAspect="true"/>
          </p:cNvPicPr>
          <p:nvPr/>
        </p:nvPicPr>
        <p:blipFill>
          <a:blip r:embed="rId3"/>
          <a:srcRect l="11000" r="11000"/>
          <a:stretch>
            <a:fillRect/>
          </a:stretch>
        </p:blipFill>
        <p:spPr>
          <a:xfrm>
            <a:off x="6870700" y="1701800"/>
            <a:ext cx="2743200" cy="42799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2799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2799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2799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How APIs Enhance User Experience</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Personalized User Interactions</a:t>
            </a:r>
            <a:endParaRPr lang="en-US" sz="1100"/>
          </a:p>
        </p:txBody>
      </p:sp>
      <p:sp>
        <p:nvSpPr>
          <p:cNvPr name="TextBox 18" id="18"/>
          <p:cNvSpPr txBox="true"/>
          <p:nvPr/>
        </p:nvSpPr>
        <p:spPr>
          <a:xfrm>
            <a:off x="4140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Seamless Data Management</a:t>
            </a:r>
            <a:endParaRPr lang="en-US" sz="1100"/>
          </a:p>
        </p:txBody>
      </p:sp>
      <p:sp>
        <p:nvSpPr>
          <p:cNvPr name="TextBox 19" id="19"/>
          <p:cNvSpPr txBox="true"/>
          <p:nvPr/>
        </p:nvSpPr>
        <p:spPr>
          <a:xfrm>
            <a:off x="72009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Dynamic Content Updates</a:t>
            </a:r>
            <a:endParaRPr lang="en-US" sz="1100"/>
          </a:p>
        </p:txBody>
      </p:sp>
      <p:sp>
        <p:nvSpPr>
          <p:cNvPr name="TextBox 20" id="20"/>
          <p:cNvSpPr txBox="true"/>
          <p:nvPr/>
        </p:nvSpPr>
        <p:spPr>
          <a:xfrm>
            <a:off x="1092200" y="3962400"/>
            <a:ext cx="20828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APIs like the Geolocation API allow applications to tailor content and services based on the user's location, enhancing relevance and engagement through personalized experiences.</a:t>
            </a:r>
            <a:endParaRPr lang="en-US" sz="1100"/>
          </a:p>
        </p:txBody>
      </p:sp>
      <p:sp>
        <p:nvSpPr>
          <p:cNvPr name="TextBox 21" id="21"/>
          <p:cNvSpPr txBox="true"/>
          <p:nvPr/>
        </p:nvSpPr>
        <p:spPr>
          <a:xfrm>
            <a:off x="4140200" y="39624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The Web Storage API enables efficient client-side data storage, allowing users to maintain their preferences and session states, which leads to a smoother and more consistent user experience across sessions.</a:t>
            </a:r>
            <a:endParaRPr lang="en-US" sz="1100"/>
          </a:p>
        </p:txBody>
      </p:sp>
      <p:sp>
        <p:nvSpPr>
          <p:cNvPr name="TextBox 22" id="22"/>
          <p:cNvSpPr txBox="true"/>
          <p:nvPr/>
        </p:nvSpPr>
        <p:spPr>
          <a:xfrm>
            <a:off x="7200900" y="39624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By integrating APIs with JavaScript, developers can create applications that respond in real-time to user actions or environmental changes, providing instant feedback and improving overall interactivity.</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2800" b="true">
                <a:solidFill>
                  <a:srgbClr val="000000"/>
                </a:solidFill>
                <a:latin typeface="苹方-简"/>
              </a:rPr>
              <a:t>Geolocation API</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1800" b="true">
                <a:solidFill>
                  <a:srgbClr val="000000"/>
                </a:solidFill>
                <a:latin typeface="苹方-简"/>
              </a:rPr>
              <a:t>Section 2</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762000" y="1358900"/>
            <a:ext cx="2743200" cy="3429000"/>
          </a:xfrm>
          <a:prstGeom prst="roundRect">
            <a:avLst>
              <a:gd name="adj" fmla="val 3703"/>
            </a:avLst>
          </a:prstGeom>
          <a:solidFill>
            <a:srgbClr val="000000">
              <a:alpha val="0"/>
            </a:srgbClr>
          </a:solidFill>
        </p:spPr>
      </p:sp>
      <p:sp>
        <p:nvSpPr>
          <p:cNvPr name="AutoShape 5" id="5"/>
          <p:cNvSpPr/>
          <p:nvPr/>
        </p:nvSpPr>
        <p:spPr>
          <a:xfrm>
            <a:off x="3810000" y="1358900"/>
            <a:ext cx="2743200" cy="3429000"/>
          </a:xfrm>
          <a:prstGeom prst="roundRect">
            <a:avLst>
              <a:gd name="adj" fmla="val 3703"/>
            </a:avLst>
          </a:prstGeom>
          <a:solidFill>
            <a:srgbClr val="000000">
              <a:alpha val="0"/>
            </a:srgbClr>
          </a:solidFill>
        </p:spPr>
      </p:sp>
      <p:sp>
        <p:nvSpPr>
          <p:cNvPr name="AutoShape 6" id="6"/>
          <p:cNvSpPr/>
          <p:nvPr/>
        </p:nvSpPr>
        <p:spPr>
          <a:xfrm>
            <a:off x="6870700" y="1358900"/>
            <a:ext cx="2743200" cy="3429000"/>
          </a:xfrm>
          <a:prstGeom prst="roundRect">
            <a:avLst>
              <a:gd name="adj" fmla="val 3703"/>
            </a:avLst>
          </a:prstGeom>
          <a:solidFill>
            <a:srgbClr val="000000">
              <a:alpha val="0"/>
            </a:srgbClr>
          </a:solidFill>
        </p:spPr>
      </p:sp>
      <p:sp>
        <p:nvSpPr>
          <p:cNvPr name="AutoShape 7" id="7"/>
          <p:cNvSpPr/>
          <p:nvPr/>
        </p:nvSpPr>
        <p:spPr>
          <a:xfrm>
            <a:off x="762000" y="4914900"/>
            <a:ext cx="2743200" cy="0"/>
          </a:xfrm>
          <a:prstGeom prst="rect">
            <a:avLst/>
          </a:prstGeom>
          <a:solidFill>
            <a:srgbClr val="000000"/>
          </a:solidFill>
        </p:spPr>
      </p:sp>
      <p:sp>
        <p:nvSpPr>
          <p:cNvPr name="AutoShape 8" id="8"/>
          <p:cNvSpPr/>
          <p:nvPr/>
        </p:nvSpPr>
        <p:spPr>
          <a:xfrm>
            <a:off x="3810000" y="4914900"/>
            <a:ext cx="2743200" cy="0"/>
          </a:xfrm>
          <a:prstGeom prst="rect">
            <a:avLst/>
          </a:prstGeom>
          <a:solidFill>
            <a:srgbClr val="000000"/>
          </a:solidFill>
        </p:spPr>
      </p:sp>
      <p:sp>
        <p:nvSpPr>
          <p:cNvPr name="AutoShape 9" id="9"/>
          <p:cNvSpPr/>
          <p:nvPr/>
        </p:nvSpPr>
        <p:spPr>
          <a:xfrm>
            <a:off x="6870700" y="4914900"/>
            <a:ext cx="2743200" cy="0"/>
          </a:xfrm>
          <a:prstGeom prst="rect">
            <a:avLst/>
          </a:prstGeom>
          <a:solidFill>
            <a:srgbClr val="000000"/>
          </a:solidFill>
        </p:spPr>
      </p:sp>
      <p:pic>
        <p:nvPicPr>
          <p:cNvPr name="Picture 10" id="10"/>
          <p:cNvPicPr>
            <a:picLocks noChangeAspect="true"/>
          </p:cNvPicPr>
          <p:nvPr/>
        </p:nvPicPr>
        <p:blipFill>
          <a:blip r:embed="rId3"/>
          <a:srcRect t="13000" b="13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5000" b="5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l="4000" r="4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What is the Geolocation API?</a:t>
            </a:r>
            <a:endParaRPr lang="en-US" sz="1100"/>
          </a:p>
        </p:txBody>
      </p:sp>
      <p:sp>
        <p:nvSpPr>
          <p:cNvPr name="TextBox 14" id="14"/>
          <p:cNvSpPr txBox="true"/>
          <p:nvPr/>
        </p:nvSpPr>
        <p:spPr>
          <a:xfrm>
            <a:off x="762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Definition and Purpose</a:t>
            </a:r>
            <a:endParaRPr lang="en-US" sz="1100"/>
          </a:p>
        </p:txBody>
      </p:sp>
      <p:sp>
        <p:nvSpPr>
          <p:cNvPr name="TextBox 15" id="15"/>
          <p:cNvSpPr txBox="true"/>
          <p:nvPr/>
        </p:nvSpPr>
        <p:spPr>
          <a:xfrm>
            <a:off x="3810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Functionality Overview</a:t>
            </a:r>
            <a:endParaRPr lang="en-US" sz="1100"/>
          </a:p>
        </p:txBody>
      </p:sp>
      <p:sp>
        <p:nvSpPr>
          <p:cNvPr name="TextBox 16" id="16"/>
          <p:cNvSpPr txBox="true"/>
          <p:nvPr/>
        </p:nvSpPr>
        <p:spPr>
          <a:xfrm>
            <a:off x="68707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User Permissions</a:t>
            </a:r>
            <a:endParaRPr lang="en-US" sz="1100"/>
          </a:p>
        </p:txBody>
      </p:sp>
      <p:sp>
        <p:nvSpPr>
          <p:cNvPr name="TextBox 17" id="17"/>
          <p:cNvSpPr txBox="true"/>
          <p:nvPr/>
        </p:nvSpPr>
        <p:spPr>
          <a:xfrm>
            <a:off x="762000" y="35179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Geolocation API is a web API that allows developers to access the geographical location of a user's device, enabling applications to provide location-based services and features.</a:t>
            </a:r>
            <a:endParaRPr lang="en-US" sz="1100"/>
          </a:p>
        </p:txBody>
      </p:sp>
      <p:sp>
        <p:nvSpPr>
          <p:cNvPr name="TextBox 18" id="18"/>
          <p:cNvSpPr txBox="true"/>
          <p:nvPr/>
        </p:nvSpPr>
        <p:spPr>
          <a:xfrm>
            <a:off x="3810000" y="35179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It provides methods to retrieve the user's current position, watch for changes in position, and handle errors related to location retrieval, making it essential for applications like maps and navigation.</a:t>
            </a:r>
            <a:endParaRPr lang="en-US" sz="1100"/>
          </a:p>
        </p:txBody>
      </p:sp>
      <p:sp>
        <p:nvSpPr>
          <p:cNvPr name="TextBox 19" id="19"/>
          <p:cNvSpPr txBox="true"/>
          <p:nvPr/>
        </p:nvSpPr>
        <p:spPr>
          <a:xfrm>
            <a:off x="6870700" y="35179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API requires user consent to access location data, ensuring privacy and security; developers must implement proper permission handling to enhance user trust and comply with regulations.</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