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388600" cy="58547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ing" id="{6579F316-9401-4782-AD0A-360866D9ED24}">
          <p14:sldIdLst>
            <p14:sldId id="256"/>
          </p14:sldIdLst>
        </p14:section>
        <p14:section name="Starting" id="{F695B544-EE28-4AB9-B99B-54015BBD92BD}">
          <p14:sldIdLst>
            <p14:sldId id="257"/>
          </p14:sldIdLst>
        </p14:section>
        <p14:section name="Understanding Web Workers" id="{EA6A25BA-95C8-496A-A6CB-C12C80491CE4}">
          <p14:sldIdLst>
            <p14:sldId id="258"/>
            <p14:sldId id="259"/>
            <p14:sldId id="260"/>
            <p14:sldId id="261"/>
            <p14:sldId id="262"/>
          </p14:sldIdLst>
        </p14:section>
        <p14:section name="Responsive Images in HTML5" id="{6FF78DC6-5DA2-4636-92DA-A8A425D32219}">
          <p14:sldIdLst>
            <p14:sldId id="263"/>
            <p14:sldId id="264"/>
            <p14:sldId id="265"/>
            <p14:sldId id="266"/>
            <p14:sldId id="267"/>
          </p14:sldIdLst>
        </p14:section>
        <p14:section name="Enhancing Accessibility with HTML5" id="{18241155-8FB9-4D08-BCAA-C1262B3EE1C0}">
          <p14:sldIdLst>
            <p14:sldId id="268"/>
            <p14:sldId id="269"/>
            <p14:sldId id="270"/>
            <p14:sldId id="271"/>
            <p14:sldId id="272"/>
          </p14:sldIdLst>
        </p14:section>
        <p14:section name="Final Project Overview" id="{796B9C69-AE05-45EE-A45C-D37B305E54B8}">
          <p14:sldIdLst>
            <p14:sldId id="273"/>
            <p14:sldId id="274"/>
            <p14:sldId id="275"/>
            <p14:sldId id="276"/>
          </p14:sldIdLst>
        </p14:section>
        <p14:section name="Ending" id="{C23FD306-09D5-441B-B0F5-4246E608047C}">
          <p14:sldIdLst>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7.png" Type="http://schemas.openxmlformats.org/officeDocument/2006/relationships/image"/><Relationship Id="rId4" Target="../media/image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1.png" Type="http://schemas.openxmlformats.org/officeDocument/2006/relationships/image"/><Relationship Id="rId4"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3.png" Type="http://schemas.openxmlformats.org/officeDocument/2006/relationships/image"/><Relationship Id="rId4"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2.png" Type="http://schemas.openxmlformats.org/officeDocument/2006/relationships/image"/><Relationship Id="rId4" Target="../media/image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4.png" Type="http://schemas.openxmlformats.org/officeDocument/2006/relationships/image"/><Relationship Id="rId4"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74700" y="4686300"/>
            <a:ext cx="8851900" cy="2667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AutoShape 6" id="6"/>
          <p:cNvSpPr/>
          <p:nvPr/>
        </p:nvSpPr>
        <p:spPr>
          <a:xfrm>
            <a:off x="3632200" y="762000"/>
            <a:ext cx="3111500" cy="0"/>
          </a:xfrm>
          <a:prstGeom prst="rect">
            <a:avLst/>
          </a:prstGeom>
          <a:solidFill>
            <a:srgbClr val="000000"/>
          </a:solidFill>
        </p:spPr>
      </p:sp>
      <p:sp>
        <p:nvSpPr>
          <p:cNvPr name="AutoShape 7" id="7"/>
          <p:cNvSpPr/>
          <p:nvPr/>
        </p:nvSpPr>
        <p:spPr>
          <a:xfrm>
            <a:off x="774700" y="1143000"/>
            <a:ext cx="8851900" cy="3810000"/>
          </a:xfrm>
          <a:prstGeom prst="rect">
            <a:avLst/>
          </a:prstGeom>
          <a:solidFill>
            <a:srgbClr val="3FB447">
              <a:alpha val="0"/>
            </a:srgbClr>
          </a:solidFill>
        </p:spPr>
      </p:sp>
      <p:sp>
        <p:nvSpPr>
          <p:cNvPr name="TextBox 8" id="8"/>
          <p:cNvSpPr txBox="true"/>
          <p:nvPr/>
        </p:nvSpPr>
        <p:spPr>
          <a:xfrm>
            <a:off x="774700" y="2921000"/>
            <a:ext cx="8851900" cy="14605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4800" b="true">
                <a:solidFill>
                  <a:srgbClr val="000000"/>
                </a:solidFill>
                <a:latin typeface="苹方-简"/>
              </a:rPr>
              <a:t>Advanced HTML5 Elements and Final Project</a:t>
            </a:r>
            <a:endParaRPr lang="en-US" sz="1100"/>
          </a:p>
        </p:txBody>
      </p:sp>
      <p:sp>
        <p:nvSpPr>
          <p:cNvPr name="TextBox 9" id="9"/>
          <p:cNvSpPr txBox="true"/>
          <p:nvPr/>
        </p:nvSpPr>
        <p:spPr>
          <a:xfrm>
            <a:off x="774700" y="4686300"/>
            <a:ext cx="88519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false">
                <a:solidFill>
                  <a:srgbClr val="000000"/>
                </a:solidFill>
                <a:latin typeface="苹方-简"/>
              </a:rPr>
              <a:t>Presenter: Web Development Team</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4178300" y="622300"/>
            <a:ext cx="5689600" cy="2108200"/>
          </a:xfrm>
          <a:prstGeom prst="rect">
            <a:avLst/>
          </a:prstGeom>
          <a:solidFill>
            <a:srgbClr val="000000">
              <a:alpha val="0"/>
            </a:srgbClr>
          </a:solidFill>
        </p:spPr>
      </p:sp>
      <p:sp>
        <p:nvSpPr>
          <p:cNvPr name="AutoShape 5" id="5"/>
          <p:cNvSpPr/>
          <p:nvPr/>
        </p:nvSpPr>
        <p:spPr>
          <a:xfrm>
            <a:off x="4178300" y="3111500"/>
            <a:ext cx="5689600" cy="2108200"/>
          </a:xfrm>
          <a:prstGeom prst="rect">
            <a:avLst/>
          </a:prstGeom>
          <a:solidFill>
            <a:srgbClr val="000000">
              <a:alpha val="0"/>
            </a:srgbClr>
          </a:solidFill>
        </p:spPr>
      </p:sp>
      <p:sp>
        <p:nvSpPr>
          <p:cNvPr name="AutoShape 6" id="6"/>
          <p:cNvSpPr/>
          <p:nvPr/>
        </p:nvSpPr>
        <p:spPr>
          <a:xfrm>
            <a:off x="4178300" y="0"/>
            <a:ext cx="0" cy="0"/>
          </a:xfrm>
          <a:prstGeom prst="rect">
            <a:avLst/>
          </a:prstGeom>
          <a:solidFill>
            <a:srgbClr val="000000">
              <a:alpha val="0"/>
            </a:srgbClr>
          </a:solidFill>
        </p:spPr>
      </p:sp>
      <p:sp>
        <p:nvSpPr>
          <p:cNvPr name="AutoShape 7" id="7"/>
          <p:cNvSpPr/>
          <p:nvPr/>
        </p:nvSpPr>
        <p:spPr>
          <a:xfrm>
            <a:off x="4178300" y="0"/>
            <a:ext cx="0" cy="0"/>
          </a:xfrm>
          <a:prstGeom prst="rect">
            <a:avLst/>
          </a:prstGeom>
          <a:solidFill>
            <a:srgbClr val="000000">
              <a:alpha val="0"/>
            </a:srgbClr>
          </a:solidFill>
        </p:spPr>
      </p:sp>
      <p:pic>
        <p:nvPicPr>
          <p:cNvPr name="Picture 8" id="8"/>
          <p:cNvPicPr>
            <a:picLocks noChangeAspect="true"/>
          </p:cNvPicPr>
          <p:nvPr/>
        </p:nvPicPr>
        <p:blipFill>
          <a:blip r:embed="rId3"/>
          <a:srcRect l="11000" r="11000"/>
          <a:stretch>
            <a:fillRect/>
          </a:stretch>
        </p:blipFill>
        <p:spPr>
          <a:xfrm>
            <a:off x="4178300" y="622300"/>
            <a:ext cx="2540000" cy="2108200"/>
          </a:xfrm>
          <a:prstGeom prst="rect">
            <a:avLst/>
          </a:prstGeom>
        </p:spPr>
      </p:pic>
      <p:pic>
        <p:nvPicPr>
          <p:cNvPr name="Picture 9" id="9"/>
          <p:cNvPicPr>
            <a:picLocks noChangeAspect="true"/>
          </p:cNvPicPr>
          <p:nvPr/>
        </p:nvPicPr>
        <p:blipFill>
          <a:blip r:embed="rId4"/>
          <a:srcRect l="15000" r="15000"/>
          <a:stretch>
            <a:fillRect/>
          </a:stretch>
        </p:blipFill>
        <p:spPr>
          <a:xfrm>
            <a:off x="7340600" y="3111500"/>
            <a:ext cx="2540000" cy="2108200"/>
          </a:xfrm>
          <a:prstGeom prst="rect">
            <a:avLst/>
          </a:prstGeom>
        </p:spPr>
      </p:pic>
      <p:sp>
        <p:nvSpPr>
          <p:cNvPr name="TextBox 10" id="10"/>
          <p:cNvSpPr txBox="true"/>
          <p:nvPr/>
        </p:nvSpPr>
        <p:spPr>
          <a:xfrm>
            <a:off x="508000" y="2438400"/>
            <a:ext cx="35433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Using the &lt;picture&gt; Element</a:t>
            </a:r>
            <a:endParaRPr lang="en-US" sz="1100"/>
          </a:p>
        </p:txBody>
      </p:sp>
      <p:sp>
        <p:nvSpPr>
          <p:cNvPr name="TextBox 11" id="11"/>
          <p:cNvSpPr txBox="true"/>
          <p:nvPr/>
        </p:nvSpPr>
        <p:spPr>
          <a:xfrm>
            <a:off x="7099300" y="736600"/>
            <a:ext cx="2768600" cy="1866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The `&lt;picture&gt;` element allows developers to specify multiple image sources for different display conditions, such as screen size and resolution, ensuring that the most appropriate image is loaded based on the user's device capabilities.</a:t>
            </a:r>
            <a:endParaRPr lang="en-US" sz="1100"/>
          </a:p>
        </p:txBody>
      </p:sp>
      <p:sp>
        <p:nvSpPr>
          <p:cNvPr name="TextBox 12" id="12"/>
          <p:cNvSpPr txBox="true"/>
          <p:nvPr/>
        </p:nvSpPr>
        <p:spPr>
          <a:xfrm>
            <a:off x="4178300" y="3238500"/>
            <a:ext cx="2768600" cy="1866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By using the `&lt;source&gt;` element within `&lt;picture&gt;`, developers can implement art direction, enabling them to serve entirely different images for varying viewport sizes, thus enhancing visual presentation and user experience across diverse devices.</a:t>
            </a:r>
            <a:endParaRPr lang="en-US" sz="1100"/>
          </a:p>
        </p:txBody>
      </p:sp>
      <p:pic>
        <p:nvPicPr>
          <p:cNvPr name="Picture 13" id="1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508000" y="1308100"/>
            <a:ext cx="2806700" cy="3644900"/>
          </a:xfrm>
          <a:prstGeom prst="rect">
            <a:avLst/>
          </a:prstGeom>
          <a:solidFill>
            <a:srgbClr val="000000">
              <a:alpha val="0"/>
            </a:srgbClr>
          </a:solidFill>
        </p:spPr>
      </p:sp>
      <p:sp>
        <p:nvSpPr>
          <p:cNvPr name="AutoShape 5" id="5"/>
          <p:cNvSpPr/>
          <p:nvPr/>
        </p:nvSpPr>
        <p:spPr>
          <a:xfrm>
            <a:off x="3784600" y="1308100"/>
            <a:ext cx="2806700" cy="3911600"/>
          </a:xfrm>
          <a:prstGeom prst="rect">
            <a:avLst/>
          </a:prstGeom>
          <a:solidFill>
            <a:srgbClr val="000000">
              <a:alpha val="0"/>
            </a:srgbClr>
          </a:solidFill>
        </p:spPr>
      </p:sp>
      <p:sp>
        <p:nvSpPr>
          <p:cNvPr name="AutoShape 6" id="6"/>
          <p:cNvSpPr/>
          <p:nvPr/>
        </p:nvSpPr>
        <p:spPr>
          <a:xfrm>
            <a:off x="7061200" y="1308100"/>
            <a:ext cx="2806700" cy="3911600"/>
          </a:xfrm>
          <a:prstGeom prst="rect">
            <a:avLst/>
          </a:prstGeom>
          <a:solidFill>
            <a:srgbClr val="000000">
              <a:alpha val="0"/>
            </a:srgbClr>
          </a:solidFill>
        </p:spPr>
      </p:sp>
      <p:sp>
        <p:nvSpPr>
          <p:cNvPr name="AutoShape 7" id="7"/>
          <p:cNvSpPr/>
          <p:nvPr/>
        </p:nvSpPr>
        <p:spPr>
          <a:xfrm>
            <a:off x="508000" y="0"/>
            <a:ext cx="0" cy="0"/>
          </a:xfrm>
          <a:prstGeom prst="rect">
            <a:avLst/>
          </a:prstGeom>
          <a:solidFill>
            <a:srgbClr val="000000">
              <a:alpha val="0"/>
            </a:srgbClr>
          </a:solidFill>
        </p:spPr>
      </p:sp>
      <p:sp>
        <p:nvSpPr>
          <p:cNvPr name="AutoShape 8" id="8"/>
          <p:cNvSpPr/>
          <p:nvPr/>
        </p:nvSpPr>
        <p:spPr>
          <a:xfrm>
            <a:off x="3784600" y="0"/>
            <a:ext cx="0" cy="0"/>
          </a:xfrm>
          <a:prstGeom prst="rect">
            <a:avLst/>
          </a:prstGeom>
          <a:solidFill>
            <a:srgbClr val="000000">
              <a:alpha val="0"/>
            </a:srgbClr>
          </a:solidFill>
        </p:spPr>
      </p:sp>
      <p:sp>
        <p:nvSpPr>
          <p:cNvPr name="AutoShape 9" id="9"/>
          <p:cNvSpPr/>
          <p:nvPr/>
        </p:nvSpPr>
        <p:spPr>
          <a:xfrm>
            <a:off x="7061200" y="0"/>
            <a:ext cx="0" cy="0"/>
          </a:xfrm>
          <a:prstGeom prst="rect">
            <a:avLst/>
          </a:prstGeom>
          <a:solidFill>
            <a:srgbClr val="000000">
              <a:alpha val="0"/>
            </a:srgbClr>
          </a:solidFill>
        </p:spPr>
      </p:sp>
      <p:sp>
        <p:nvSpPr>
          <p:cNvPr name="TextBox 10" id="10"/>
          <p:cNvSpPr txBox="true"/>
          <p:nvPr/>
        </p:nvSpPr>
        <p:spPr>
          <a:xfrm>
            <a:off x="15240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01</a:t>
            </a:r>
            <a:endParaRPr lang="en-US" sz="1100"/>
          </a:p>
        </p:txBody>
      </p:sp>
      <p:sp>
        <p:nvSpPr>
          <p:cNvPr name="TextBox 11" id="11"/>
          <p:cNvSpPr txBox="true"/>
          <p:nvPr/>
        </p:nvSpPr>
        <p:spPr>
          <a:xfrm>
            <a:off x="48006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02</a:t>
            </a:r>
            <a:endParaRPr lang="en-US" sz="1100"/>
          </a:p>
        </p:txBody>
      </p:sp>
      <p:sp>
        <p:nvSpPr>
          <p:cNvPr name="TextBox 12" id="12"/>
          <p:cNvSpPr txBox="true"/>
          <p:nvPr/>
        </p:nvSpPr>
        <p:spPr>
          <a:xfrm>
            <a:off x="80899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03</a:t>
            </a:r>
            <a:endParaRPr lang="en-US" sz="1100"/>
          </a:p>
        </p:txBody>
      </p:sp>
      <p:sp>
        <p:nvSpPr>
          <p:cNvPr name="TextBox 13" id="13"/>
          <p:cNvSpPr txBox="true"/>
          <p:nvPr/>
        </p:nvSpPr>
        <p:spPr>
          <a:xfrm>
            <a:off x="508000" y="381000"/>
            <a:ext cx="9372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Implementing srcset for Different Viewports</a:t>
            </a:r>
            <a:endParaRPr lang="en-US" sz="1100"/>
          </a:p>
        </p:txBody>
      </p:sp>
      <p:sp>
        <p:nvSpPr>
          <p:cNvPr name="TextBox 14" id="14"/>
          <p:cNvSpPr txBox="true"/>
          <p:nvPr/>
        </p:nvSpPr>
        <p:spPr>
          <a:xfrm>
            <a:off x="508000" y="2324100"/>
            <a:ext cx="28067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Understanding srcset Attribute</a:t>
            </a:r>
            <a:endParaRPr lang="en-US" sz="1100"/>
          </a:p>
        </p:txBody>
      </p:sp>
      <p:sp>
        <p:nvSpPr>
          <p:cNvPr name="TextBox 15" id="15"/>
          <p:cNvSpPr txBox="true"/>
          <p:nvPr/>
        </p:nvSpPr>
        <p:spPr>
          <a:xfrm>
            <a:off x="4203700" y="2324100"/>
            <a:ext cx="19685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Syntax and Usage</a:t>
            </a:r>
            <a:endParaRPr lang="en-US" sz="1100"/>
          </a:p>
        </p:txBody>
      </p:sp>
      <p:sp>
        <p:nvSpPr>
          <p:cNvPr name="TextBox 16" id="16"/>
          <p:cNvSpPr txBox="true"/>
          <p:nvPr/>
        </p:nvSpPr>
        <p:spPr>
          <a:xfrm>
            <a:off x="7061200" y="2324100"/>
            <a:ext cx="28067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Combining with Sizes Attribute</a:t>
            </a:r>
            <a:endParaRPr lang="en-US" sz="1100"/>
          </a:p>
        </p:txBody>
      </p:sp>
      <p:sp>
        <p:nvSpPr>
          <p:cNvPr name="TextBox 17" id="17"/>
          <p:cNvSpPr txBox="true"/>
          <p:nvPr/>
        </p:nvSpPr>
        <p:spPr>
          <a:xfrm>
            <a:off x="508000" y="3086100"/>
            <a:ext cx="2806700" cy="18669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The `srcset` attribute allows developers to specify multiple image sources for different screen resolutions and sizes, ensuring that the browser selects the most appropriate image based on the device's capabilities and viewport dimensions.</a:t>
            </a:r>
            <a:endParaRPr lang="en-US" sz="1100"/>
          </a:p>
        </p:txBody>
      </p:sp>
      <p:sp>
        <p:nvSpPr>
          <p:cNvPr name="TextBox 18" id="18"/>
          <p:cNvSpPr txBox="true"/>
          <p:nvPr/>
        </p:nvSpPr>
        <p:spPr>
          <a:xfrm>
            <a:off x="3784600" y="3086100"/>
            <a:ext cx="2806700" cy="2133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The syntax for `srcset` includes a list of image URLs followed by their respective width descriptors (e.g., `small.jpg 640w, large.jpg 1024w`), enabling responsive design by loading images that match the display conditions, thus optimizing performance and user experience.</a:t>
            </a:r>
            <a:endParaRPr lang="en-US" sz="1100"/>
          </a:p>
        </p:txBody>
      </p:sp>
      <p:sp>
        <p:nvSpPr>
          <p:cNvPr name="TextBox 19" id="19"/>
          <p:cNvSpPr txBox="true"/>
          <p:nvPr/>
        </p:nvSpPr>
        <p:spPr>
          <a:xfrm>
            <a:off x="7061200" y="3086100"/>
            <a:ext cx="2806700" cy="2133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When used alongside the `sizes` attribute, `srcset` can provide additional context about how much space an image will take up in different viewport scenarios, allowing browsers to make more informed decisions about which image to load for optimal rendering.</a:t>
            </a:r>
            <a:endParaRPr lang="en-US" sz="1100"/>
          </a:p>
        </p:txBody>
      </p:sp>
      <p:pic>
        <p:nvPicPr>
          <p:cNvPr name="Picture 20" id="2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7000" r="7000"/>
          <a:stretch>
            <a:fillRect/>
          </a:stretch>
        </p:blipFill>
        <p:spPr>
          <a:xfrm>
            <a:off x="0" y="0"/>
            <a:ext cx="10388600" cy="6731000"/>
          </a:xfrm>
          <a:prstGeom prst="rect">
            <a:avLst/>
          </a:prstGeom>
        </p:spPr>
      </p:pic>
      <p:sp>
        <p:nvSpPr>
          <p:cNvPr name="AutoShape 3" id="3"/>
          <p:cNvSpPr/>
          <p:nvPr/>
        </p:nvSpPr>
        <p:spPr>
          <a:xfrm>
            <a:off x="0" y="0"/>
            <a:ext cx="10388600" cy="6731000"/>
          </a:xfrm>
          <a:prstGeom prst="rect">
            <a:avLst/>
          </a:prstGeom>
          <a:solidFill>
            <a:srgbClr val="000000">
              <a:alpha val="0"/>
            </a:srgbClr>
          </a:solidFill>
        </p:spPr>
      </p:sp>
      <p:sp>
        <p:nvSpPr>
          <p:cNvPr name="AutoShape 4" id="4"/>
          <p:cNvSpPr/>
          <p:nvPr/>
        </p:nvSpPr>
        <p:spPr>
          <a:xfrm>
            <a:off x="774700" y="1231900"/>
            <a:ext cx="4216400" cy="4953000"/>
          </a:xfrm>
          <a:prstGeom prst="roundRect">
            <a:avLst>
              <a:gd name="adj" fmla="val 3614"/>
            </a:avLst>
          </a:prstGeom>
          <a:solidFill>
            <a:srgbClr val="FFFFFF"/>
          </a:solidFill>
        </p:spPr>
      </p:sp>
      <p:sp>
        <p:nvSpPr>
          <p:cNvPr name="AutoShape 5" id="5"/>
          <p:cNvSpPr/>
          <p:nvPr/>
        </p:nvSpPr>
        <p:spPr>
          <a:xfrm>
            <a:off x="5384800" y="1054100"/>
            <a:ext cx="4216400" cy="5295900"/>
          </a:xfrm>
          <a:prstGeom prst="roundRect">
            <a:avLst>
              <a:gd name="adj" fmla="val 3614"/>
            </a:avLst>
          </a:prstGeom>
          <a:solidFill>
            <a:srgbClr val="FFFFFF"/>
          </a:solidFill>
        </p:spPr>
      </p:sp>
      <p:sp>
        <p:nvSpPr>
          <p:cNvPr name="TextBox 6" id="6"/>
          <p:cNvSpPr txBox="true"/>
          <p:nvPr/>
        </p:nvSpPr>
        <p:spPr>
          <a:xfrm>
            <a:off x="508000" y="381000"/>
            <a:ext cx="9372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Best Practices for Responsive Images</a:t>
            </a:r>
            <a:endParaRPr lang="en-US" sz="1100"/>
          </a:p>
        </p:txBody>
      </p:sp>
      <p:sp>
        <p:nvSpPr>
          <p:cNvPr name="TextBox 7" id="7"/>
          <p:cNvSpPr txBox="true"/>
          <p:nvPr/>
        </p:nvSpPr>
        <p:spPr>
          <a:xfrm>
            <a:off x="1409700" y="1358900"/>
            <a:ext cx="2959100" cy="16764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3400" b="true">
                <a:solidFill>
                  <a:srgbClr val="E97357"/>
                </a:solidFill>
                <a:latin typeface="苹方-简"/>
              </a:rPr>
              <a:t>Utilizing the &lt;picture&gt; Element</a:t>
            </a:r>
            <a:endParaRPr lang="en-US" sz="1100"/>
          </a:p>
        </p:txBody>
      </p:sp>
      <p:sp>
        <p:nvSpPr>
          <p:cNvPr name="TextBox 8" id="8"/>
          <p:cNvSpPr txBox="true"/>
          <p:nvPr/>
        </p:nvSpPr>
        <p:spPr>
          <a:xfrm>
            <a:off x="6007100" y="1181100"/>
            <a:ext cx="2959100" cy="16764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3400" b="true">
                <a:solidFill>
                  <a:srgbClr val="E97357"/>
                </a:solidFill>
                <a:latin typeface="苹方-简"/>
              </a:rPr>
              <a:t>Leveraging srcset for Optimization</a:t>
            </a:r>
            <a:endParaRPr lang="en-US" sz="1100"/>
          </a:p>
        </p:txBody>
      </p:sp>
      <p:sp>
        <p:nvSpPr>
          <p:cNvPr name="TextBox 9" id="9"/>
          <p:cNvSpPr txBox="true"/>
          <p:nvPr/>
        </p:nvSpPr>
        <p:spPr>
          <a:xfrm>
            <a:off x="1028700" y="3162300"/>
            <a:ext cx="3708400" cy="27559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600" b="false">
                <a:solidFill>
                  <a:srgbClr val="000000"/>
                </a:solidFill>
                <a:latin typeface="苹方-简"/>
              </a:rPr>
              <a:t>Implement the `&lt;picture&gt;` element to provide multiple image sources tailored for different screen sizes and resolutions. This approach enhances loading efficiency and visual quality, ensuring that users receive the best possible image based on their device capabilities, ultimately improving user experience.</a:t>
            </a:r>
            <a:endParaRPr lang="en-US" sz="1100"/>
          </a:p>
        </p:txBody>
      </p:sp>
      <p:sp>
        <p:nvSpPr>
          <p:cNvPr name="TextBox 10" id="10"/>
          <p:cNvSpPr txBox="true"/>
          <p:nvPr/>
        </p:nvSpPr>
        <p:spPr>
          <a:xfrm>
            <a:off x="5638800" y="2997200"/>
            <a:ext cx="3708400" cy="30988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600" b="false">
                <a:solidFill>
                  <a:srgbClr val="000000"/>
                </a:solidFill>
                <a:latin typeface="苹方-简"/>
              </a:rPr>
              <a:t>Use the `srcset` attribute to define a set of images with varying resolutions, allowing the browser to select the most appropriate one based on the user's display characteristics. This practice not only optimizes bandwidth usage but also accelerates page load times, crucial for maintaining user engagement on mobile devices.</a:t>
            </a:r>
            <a:endParaRPr lang="en-US" sz="1100"/>
          </a:p>
        </p:txBody>
      </p:sp>
      <p:pic>
        <p:nvPicPr>
          <p:cNvPr name="Picture 11" id="11"/>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Enhancing Accessibility with HTML5</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true">
                <a:solidFill>
                  <a:srgbClr val="000000"/>
                </a:solidFill>
                <a:latin typeface="苹方-简"/>
              </a:rPr>
              <a:t>Section 3</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9000" r="19000"/>
          <a:stretch>
            <a:fillRect/>
          </a:stretch>
        </p:blipFill>
        <p:spPr>
          <a:xfrm>
            <a:off x="1016000" y="1016000"/>
            <a:ext cx="3810000" cy="3810000"/>
          </a:xfrm>
          <a:prstGeom prst="roundRect">
            <a:avLst>
              <a:gd name="adj" fmla="val 6000"/>
            </a:avLst>
          </a:prstGeom>
        </p:spPr>
      </p:pic>
      <p:sp>
        <p:nvSpPr>
          <p:cNvPr name="AutoShape 5" id="5"/>
          <p:cNvSpPr/>
          <p:nvPr/>
        </p:nvSpPr>
        <p:spPr>
          <a:xfrm>
            <a:off x="5461000" y="2540000"/>
            <a:ext cx="3810000" cy="1930400"/>
          </a:xfrm>
          <a:prstGeom prst="rect">
            <a:avLst/>
          </a:prstGeom>
          <a:solidFill>
            <a:srgbClr val="000000">
              <a:alpha val="0"/>
            </a:srgbClr>
          </a:solidFill>
        </p:spPr>
      </p:sp>
      <p:sp>
        <p:nvSpPr>
          <p:cNvPr name="AutoShape 6" id="6"/>
          <p:cNvSpPr/>
          <p:nvPr/>
        </p:nvSpPr>
        <p:spPr>
          <a:xfrm>
            <a:off x="1016000" y="1016000"/>
            <a:ext cx="3810000" cy="3810000"/>
          </a:xfrm>
          <a:prstGeom prst="rect">
            <a:avLst/>
          </a:prstGeom>
          <a:solidFill>
            <a:srgbClr val="000000">
              <a:alpha val="0"/>
            </a:srgbClr>
          </a:solidFill>
        </p:spPr>
      </p:sp>
      <p:sp>
        <p:nvSpPr>
          <p:cNvPr name="AutoShape 7" id="7"/>
          <p:cNvSpPr/>
          <p:nvPr/>
        </p:nvSpPr>
        <p:spPr>
          <a:xfrm>
            <a:off x="5461000" y="2514600"/>
            <a:ext cx="635000" cy="25400"/>
          </a:xfrm>
          <a:prstGeom prst="rect">
            <a:avLst/>
          </a:prstGeom>
          <a:solidFill>
            <a:srgbClr val="000000"/>
          </a:solidFill>
        </p:spPr>
      </p:sp>
      <p:sp>
        <p:nvSpPr>
          <p:cNvPr name="TextBox 8" id="8"/>
          <p:cNvSpPr txBox="true"/>
          <p:nvPr/>
        </p:nvSpPr>
        <p:spPr>
          <a:xfrm>
            <a:off x="5461000" y="1016000"/>
            <a:ext cx="38100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Introduction to Accessibility in Web Design</a:t>
            </a:r>
            <a:endParaRPr lang="en-US" sz="1100"/>
          </a:p>
        </p:txBody>
      </p:sp>
      <p:sp>
        <p:nvSpPr>
          <p:cNvPr name="TextBox 9" id="9"/>
          <p:cNvSpPr txBox="true"/>
          <p:nvPr/>
        </p:nvSpPr>
        <p:spPr>
          <a:xfrm>
            <a:off x="5461000" y="2794000"/>
            <a:ext cx="38100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Importance of Accessibility</a:t>
            </a:r>
            <a:endParaRPr lang="en-US" sz="1100"/>
          </a:p>
        </p:txBody>
      </p:sp>
      <p:sp>
        <p:nvSpPr>
          <p:cNvPr name="TextBox 10" id="10"/>
          <p:cNvSpPr txBox="true"/>
          <p:nvPr/>
        </p:nvSpPr>
        <p:spPr>
          <a:xfrm>
            <a:off x="5461000" y="3200400"/>
            <a:ext cx="38100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Accessibility in web design ensures that all users, including those with disabilities, can navigate and interact with web content effectively, promoting inclusivity and compliance with legal standards such as the Web Content Accessibility Guidelines (WCAG).</a:t>
            </a:r>
            <a:endParaRPr lang="en-US" sz="1100"/>
          </a:p>
        </p:txBody>
      </p:sp>
      <p:pic>
        <p:nvPicPr>
          <p:cNvPr name="Picture 11" id="11"/>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000" r="4000"/>
          <a:stretch>
            <a:fillRect/>
          </a:stretch>
        </p:blipFill>
        <p:spPr>
          <a:xfrm>
            <a:off x="0" y="0"/>
            <a:ext cx="10388600" cy="6273800"/>
          </a:xfrm>
          <a:prstGeom prst="rect">
            <a:avLst/>
          </a:prstGeom>
        </p:spPr>
      </p:pic>
      <p:sp>
        <p:nvSpPr>
          <p:cNvPr name="AutoShape 3" id="3"/>
          <p:cNvSpPr/>
          <p:nvPr/>
        </p:nvSpPr>
        <p:spPr>
          <a:xfrm>
            <a:off x="0" y="0"/>
            <a:ext cx="10388600" cy="6273800"/>
          </a:xfrm>
          <a:prstGeom prst="rect">
            <a:avLst/>
          </a:prstGeom>
          <a:solidFill>
            <a:srgbClr val="000000">
              <a:alpha val="0"/>
            </a:srgbClr>
          </a:solidFill>
        </p:spPr>
      </p:sp>
      <p:sp>
        <p:nvSpPr>
          <p:cNvPr name="AutoShape 4" id="4"/>
          <p:cNvSpPr/>
          <p:nvPr/>
        </p:nvSpPr>
        <p:spPr>
          <a:xfrm>
            <a:off x="508000" y="1054100"/>
            <a:ext cx="2616200" cy="4838700"/>
          </a:xfrm>
          <a:prstGeom prst="rect">
            <a:avLst/>
          </a:prstGeom>
          <a:solidFill>
            <a:srgbClr val="000000">
              <a:alpha val="0"/>
            </a:srgbClr>
          </a:solidFill>
        </p:spPr>
      </p:sp>
      <p:sp>
        <p:nvSpPr>
          <p:cNvPr name="AutoShape 5" id="5"/>
          <p:cNvSpPr/>
          <p:nvPr/>
        </p:nvSpPr>
        <p:spPr>
          <a:xfrm>
            <a:off x="3886200" y="1054100"/>
            <a:ext cx="2616200" cy="4838700"/>
          </a:xfrm>
          <a:prstGeom prst="rect">
            <a:avLst/>
          </a:prstGeom>
          <a:solidFill>
            <a:srgbClr val="000000">
              <a:alpha val="0"/>
            </a:srgbClr>
          </a:solidFill>
        </p:spPr>
      </p:sp>
      <p:sp>
        <p:nvSpPr>
          <p:cNvPr name="AutoShape 6" id="6"/>
          <p:cNvSpPr/>
          <p:nvPr/>
        </p:nvSpPr>
        <p:spPr>
          <a:xfrm>
            <a:off x="7264400" y="1054100"/>
            <a:ext cx="2616200" cy="4838700"/>
          </a:xfrm>
          <a:prstGeom prst="rect">
            <a:avLst/>
          </a:prstGeom>
          <a:solidFill>
            <a:srgbClr val="000000">
              <a:alpha val="0"/>
            </a:srgbClr>
          </a:solidFill>
        </p:spPr>
      </p:sp>
      <p:sp>
        <p:nvSpPr>
          <p:cNvPr name="AutoShape 7" id="7"/>
          <p:cNvSpPr/>
          <p:nvPr/>
        </p:nvSpPr>
        <p:spPr>
          <a:xfrm>
            <a:off x="508000" y="0"/>
            <a:ext cx="0" cy="0"/>
          </a:xfrm>
          <a:prstGeom prst="rect">
            <a:avLst/>
          </a:prstGeom>
          <a:solidFill>
            <a:srgbClr val="000000">
              <a:alpha val="0"/>
            </a:srgbClr>
          </a:solidFill>
        </p:spPr>
      </p:sp>
      <p:sp>
        <p:nvSpPr>
          <p:cNvPr name="AutoShape 8" id="8"/>
          <p:cNvSpPr/>
          <p:nvPr/>
        </p:nvSpPr>
        <p:spPr>
          <a:xfrm>
            <a:off x="3886200" y="0"/>
            <a:ext cx="0" cy="0"/>
          </a:xfrm>
          <a:prstGeom prst="rect">
            <a:avLst/>
          </a:prstGeom>
          <a:solidFill>
            <a:srgbClr val="000000">
              <a:alpha val="0"/>
            </a:srgbClr>
          </a:solidFill>
        </p:spPr>
      </p:sp>
      <p:sp>
        <p:nvSpPr>
          <p:cNvPr name="AutoShape 9" id="9"/>
          <p:cNvSpPr/>
          <p:nvPr/>
        </p:nvSpPr>
        <p:spPr>
          <a:xfrm>
            <a:off x="7264400" y="0"/>
            <a:ext cx="0" cy="0"/>
          </a:xfrm>
          <a:prstGeom prst="rect">
            <a:avLst/>
          </a:prstGeom>
          <a:solidFill>
            <a:srgbClr val="000000">
              <a:alpha val="0"/>
            </a:srgbClr>
          </a:solidFill>
        </p:spPr>
      </p:sp>
      <p:pic>
        <p:nvPicPr>
          <p:cNvPr name="Picture 10" id="10"/>
          <p:cNvPicPr>
            <a:picLocks noChangeAspect="true"/>
          </p:cNvPicPr>
          <p:nvPr/>
        </p:nvPicPr>
        <p:blipFill>
          <a:blip r:embed="rId3"/>
          <a:srcRect l="17000" r="17000"/>
          <a:stretch>
            <a:fillRect/>
          </a:stretch>
        </p:blipFill>
        <p:spPr>
          <a:xfrm>
            <a:off x="508000" y="1054100"/>
            <a:ext cx="2616200" cy="2171700"/>
          </a:xfrm>
          <a:prstGeom prst="rect">
            <a:avLst/>
          </a:prstGeom>
        </p:spPr>
      </p:pic>
      <p:pic>
        <p:nvPicPr>
          <p:cNvPr name="Picture 11" id="11"/>
          <p:cNvPicPr>
            <a:picLocks noChangeAspect="true"/>
          </p:cNvPicPr>
          <p:nvPr/>
        </p:nvPicPr>
        <p:blipFill>
          <a:blip r:embed="rId4"/>
          <a:srcRect l="19000" r="19000"/>
          <a:stretch>
            <a:fillRect/>
          </a:stretch>
        </p:blipFill>
        <p:spPr>
          <a:xfrm>
            <a:off x="3886200" y="1054100"/>
            <a:ext cx="2616200" cy="2171700"/>
          </a:xfrm>
          <a:prstGeom prst="rect">
            <a:avLst/>
          </a:prstGeom>
        </p:spPr>
      </p:pic>
      <p:pic>
        <p:nvPicPr>
          <p:cNvPr name="Picture 12" id="12"/>
          <p:cNvPicPr>
            <a:picLocks noChangeAspect="true"/>
          </p:cNvPicPr>
          <p:nvPr/>
        </p:nvPicPr>
        <p:blipFill>
          <a:blip r:embed="rId5"/>
          <a:srcRect l="19000" r="19000"/>
          <a:stretch>
            <a:fillRect/>
          </a:stretch>
        </p:blipFill>
        <p:spPr>
          <a:xfrm>
            <a:off x="7264400" y="1054100"/>
            <a:ext cx="2616200" cy="2171700"/>
          </a:xfrm>
          <a:prstGeom prst="rect">
            <a:avLst/>
          </a:prstGeom>
        </p:spPr>
      </p:pic>
      <p:sp>
        <p:nvSpPr>
          <p:cNvPr name="TextBox 13" id="13"/>
          <p:cNvSpPr txBox="true"/>
          <p:nvPr/>
        </p:nvSpPr>
        <p:spPr>
          <a:xfrm>
            <a:off x="508000" y="381000"/>
            <a:ext cx="9372600" cy="419100"/>
          </a:xfrm>
          <a:prstGeom prst="rect">
            <a:avLst/>
          </a:prstGeom>
          <a:solidFill>
            <a:srgbClr val="000000">
              <a:alpha val="0"/>
            </a:srgbClr>
          </a:solidFill>
        </p:spPr>
        <p:txBody>
          <a:bodyPr anchor="ctr" rtlCol="false" rIns="0" lIns="0" tIns="0" bIns="0"/>
          <a:lstStyle/>
          <a:p>
            <a:pPr algn="r" indent="0">
              <a:lnSpc>
                <a:spcPct val="100000"/>
              </a:lnSpc>
              <a:defRPr/>
            </a:pPr>
            <a:r>
              <a:rPr lang="en"/>
              <a:t/>
            </a:r>
            <a:r>
              <a:rPr lang="en-US" sz="2800" b="true">
                <a:solidFill>
                  <a:srgbClr val="000000"/>
                </a:solidFill>
                <a:latin typeface="苹方-简"/>
              </a:rPr>
              <a:t>Utilizing ARIA Attributes</a:t>
            </a:r>
            <a:endParaRPr lang="en-US" sz="1100"/>
          </a:p>
        </p:txBody>
      </p:sp>
      <p:sp>
        <p:nvSpPr>
          <p:cNvPr name="TextBox 14" id="14"/>
          <p:cNvSpPr txBox="true"/>
          <p:nvPr/>
        </p:nvSpPr>
        <p:spPr>
          <a:xfrm>
            <a:off x="508000" y="3429000"/>
            <a:ext cx="2616200" cy="5715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Understanding ARIA Roles</a:t>
            </a:r>
            <a:endParaRPr lang="en-US" sz="1100"/>
          </a:p>
        </p:txBody>
      </p:sp>
      <p:sp>
        <p:nvSpPr>
          <p:cNvPr name="TextBox 15" id="15"/>
          <p:cNvSpPr txBox="true"/>
          <p:nvPr/>
        </p:nvSpPr>
        <p:spPr>
          <a:xfrm>
            <a:off x="3886200" y="3429000"/>
            <a:ext cx="2616200" cy="5715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Implementing ARIA States and Properties</a:t>
            </a:r>
            <a:endParaRPr lang="en-US" sz="1100"/>
          </a:p>
        </p:txBody>
      </p:sp>
      <p:sp>
        <p:nvSpPr>
          <p:cNvPr name="TextBox 16" id="16"/>
          <p:cNvSpPr txBox="true"/>
          <p:nvPr/>
        </p:nvSpPr>
        <p:spPr>
          <a:xfrm>
            <a:off x="7264400" y="3429000"/>
            <a:ext cx="2616200" cy="5715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Best Practices for ARIA Usage</a:t>
            </a:r>
            <a:endParaRPr lang="en-US" sz="1100"/>
          </a:p>
        </p:txBody>
      </p:sp>
      <p:sp>
        <p:nvSpPr>
          <p:cNvPr name="TextBox 17" id="17"/>
          <p:cNvSpPr txBox="true"/>
          <p:nvPr/>
        </p:nvSpPr>
        <p:spPr>
          <a:xfrm>
            <a:off x="508000" y="4191000"/>
            <a:ext cx="2616200" cy="1485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ARIA roles provide semantic meaning to HTML elements, enhancing accessibility by informing assistive technologies about the purpose of elements, such as buttons, navigation, and regions within a web application.</a:t>
            </a:r>
            <a:endParaRPr lang="en-US" sz="1100"/>
          </a:p>
        </p:txBody>
      </p:sp>
      <p:sp>
        <p:nvSpPr>
          <p:cNvPr name="TextBox 18" id="18"/>
          <p:cNvSpPr txBox="true"/>
          <p:nvPr/>
        </p:nvSpPr>
        <p:spPr>
          <a:xfrm>
            <a:off x="3886200" y="4191000"/>
            <a:ext cx="2616200" cy="1485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Utilize ARIA states and properties to convey dynamic changes in the user interface, such as `aria-expanded` for dropdowns or `aria-checked` for checkboxes, ensuring users with disabilities receive real-time updates on element status.</a:t>
            </a:r>
            <a:endParaRPr lang="en-US" sz="1100"/>
          </a:p>
        </p:txBody>
      </p:sp>
      <p:sp>
        <p:nvSpPr>
          <p:cNvPr name="TextBox 19" id="19"/>
          <p:cNvSpPr txBox="true"/>
          <p:nvPr/>
        </p:nvSpPr>
        <p:spPr>
          <a:xfrm>
            <a:off x="7264400" y="4191000"/>
            <a:ext cx="2616200" cy="17018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Follow best practices by using ARIA attributes only when native HTML elements do not suffice; overusing ARIA can lead to confusion. Always ensure that your implementation enhances accessibility without compromising the user experience.</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22000" r="22000"/>
          <a:stretch>
            <a:fillRect/>
          </a:stretch>
        </p:blipFill>
        <p:spPr>
          <a:xfrm>
            <a:off x="1016000" y="1016000"/>
            <a:ext cx="3810000" cy="3810000"/>
          </a:xfrm>
          <a:prstGeom prst="roundRect">
            <a:avLst>
              <a:gd name="adj" fmla="val 6000"/>
            </a:avLst>
          </a:prstGeom>
        </p:spPr>
      </p:pic>
      <p:sp>
        <p:nvSpPr>
          <p:cNvPr name="AutoShape 5" id="5"/>
          <p:cNvSpPr/>
          <p:nvPr/>
        </p:nvSpPr>
        <p:spPr>
          <a:xfrm>
            <a:off x="5410200" y="1016000"/>
            <a:ext cx="3810000" cy="1638300"/>
          </a:xfrm>
          <a:prstGeom prst="rect">
            <a:avLst/>
          </a:prstGeom>
          <a:solidFill>
            <a:srgbClr val="000000">
              <a:alpha val="0"/>
            </a:srgbClr>
          </a:solidFill>
        </p:spPr>
      </p:sp>
      <p:sp>
        <p:nvSpPr>
          <p:cNvPr name="AutoShape 6" id="6"/>
          <p:cNvSpPr/>
          <p:nvPr/>
        </p:nvSpPr>
        <p:spPr>
          <a:xfrm>
            <a:off x="1016000" y="1016000"/>
            <a:ext cx="3810000" cy="3810000"/>
          </a:xfrm>
          <a:prstGeom prst="rect">
            <a:avLst/>
          </a:prstGeom>
          <a:solidFill>
            <a:srgbClr val="000000">
              <a:alpha val="0"/>
            </a:srgbClr>
          </a:solidFill>
        </p:spPr>
      </p:sp>
      <p:sp>
        <p:nvSpPr>
          <p:cNvPr name="AutoShape 7" id="7"/>
          <p:cNvSpPr/>
          <p:nvPr/>
        </p:nvSpPr>
        <p:spPr>
          <a:xfrm>
            <a:off x="5410200" y="4000500"/>
            <a:ext cx="635000" cy="25400"/>
          </a:xfrm>
          <a:prstGeom prst="rect">
            <a:avLst/>
          </a:prstGeom>
          <a:solidFill>
            <a:srgbClr val="000000"/>
          </a:solidFill>
        </p:spPr>
      </p:sp>
      <p:sp>
        <p:nvSpPr>
          <p:cNvPr name="TextBox 8" id="8"/>
          <p:cNvSpPr txBox="true"/>
          <p:nvPr/>
        </p:nvSpPr>
        <p:spPr>
          <a:xfrm>
            <a:off x="5410200" y="2908300"/>
            <a:ext cx="38100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Creating Accessible HTML Elements</a:t>
            </a:r>
            <a:endParaRPr lang="en-US" sz="1100"/>
          </a:p>
        </p:txBody>
      </p:sp>
      <p:sp>
        <p:nvSpPr>
          <p:cNvPr name="TextBox 9" id="9"/>
          <p:cNvSpPr txBox="true"/>
          <p:nvPr/>
        </p:nvSpPr>
        <p:spPr>
          <a:xfrm>
            <a:off x="5410200" y="1016000"/>
            <a:ext cx="38100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Implementing Semantic HTML</a:t>
            </a:r>
            <a:endParaRPr lang="en-US" sz="1100"/>
          </a:p>
        </p:txBody>
      </p:sp>
      <p:sp>
        <p:nvSpPr>
          <p:cNvPr name="TextBox 10" id="10"/>
          <p:cNvSpPr txBox="true"/>
          <p:nvPr/>
        </p:nvSpPr>
        <p:spPr>
          <a:xfrm>
            <a:off x="5410200" y="1384300"/>
            <a:ext cx="38100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Use semantic HTML elements like `&lt;header&gt;`, `&lt;nav&gt;`, `&lt;main&gt;`, and `&lt;footer&gt;` to provide meaningful structure to your web pages, which aids screen readers in understanding the layout and navigation of the content, thereby enhancing accessibility for users with disabilities.</a:t>
            </a:r>
            <a:endParaRPr lang="en-US" sz="1100"/>
          </a:p>
        </p:txBody>
      </p:sp>
      <p:pic>
        <p:nvPicPr>
          <p:cNvPr name="Picture 11" id="11"/>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6438900"/>
          </a:xfrm>
          <a:prstGeom prst="rect">
            <a:avLst/>
          </a:prstGeom>
          <a:solidFill>
            <a:srgbClr val="FFFFFF"/>
          </a:solidFill>
        </p:spPr>
      </p:sp>
      <p:pic>
        <p:nvPicPr>
          <p:cNvPr name="Picture 3" id="3"/>
          <p:cNvPicPr>
            <a:picLocks noChangeAspect="true"/>
          </p:cNvPicPr>
          <p:nvPr/>
        </p:nvPicPr>
        <p:blipFill>
          <a:blip r:embed="rId2"/>
          <a:srcRect l="17000" r="17000"/>
          <a:stretch>
            <a:fillRect/>
          </a:stretch>
        </p:blipFill>
        <p:spPr>
          <a:xfrm>
            <a:off x="304800" y="304800"/>
            <a:ext cx="6934200" cy="5829300"/>
          </a:xfrm>
          <a:prstGeom prst="roundRect">
            <a:avLst>
              <a:gd name="adj" fmla="val 3921"/>
            </a:avLst>
          </a:prstGeom>
        </p:spPr>
      </p:pic>
      <p:sp>
        <p:nvSpPr>
          <p:cNvPr name="AutoShape 4" id="4"/>
          <p:cNvSpPr/>
          <p:nvPr/>
        </p:nvSpPr>
        <p:spPr>
          <a:xfrm>
            <a:off x="7543800" y="3759200"/>
            <a:ext cx="2413000" cy="2298700"/>
          </a:xfrm>
          <a:prstGeom prst="rect">
            <a:avLst/>
          </a:prstGeom>
          <a:solidFill>
            <a:srgbClr val="000000">
              <a:alpha val="0"/>
            </a:srgbClr>
          </a:solidFill>
        </p:spPr>
      </p:sp>
      <p:sp>
        <p:nvSpPr>
          <p:cNvPr name="AutoShape 5" id="5"/>
          <p:cNvSpPr/>
          <p:nvPr/>
        </p:nvSpPr>
        <p:spPr>
          <a:xfrm>
            <a:off x="304800" y="304800"/>
            <a:ext cx="6934200" cy="5829300"/>
          </a:xfrm>
          <a:prstGeom prst="rect">
            <a:avLst/>
          </a:prstGeom>
          <a:solidFill>
            <a:srgbClr val="000000">
              <a:alpha val="0"/>
            </a:srgbClr>
          </a:solidFill>
        </p:spPr>
      </p:sp>
      <p:sp>
        <p:nvSpPr>
          <p:cNvPr name="AutoShape 6" id="6"/>
          <p:cNvSpPr/>
          <p:nvPr/>
        </p:nvSpPr>
        <p:spPr>
          <a:xfrm>
            <a:off x="7543800" y="3733800"/>
            <a:ext cx="635000" cy="25400"/>
          </a:xfrm>
          <a:prstGeom prst="rect">
            <a:avLst/>
          </a:prstGeom>
          <a:solidFill>
            <a:srgbClr val="000000"/>
          </a:solidFill>
        </p:spPr>
      </p:sp>
      <p:sp>
        <p:nvSpPr>
          <p:cNvPr name="TextBox 7" id="7"/>
          <p:cNvSpPr txBox="true"/>
          <p:nvPr/>
        </p:nvSpPr>
        <p:spPr>
          <a:xfrm>
            <a:off x="7543800" y="2540000"/>
            <a:ext cx="2413000" cy="9144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000" b="true">
                <a:solidFill>
                  <a:srgbClr val="000000"/>
                </a:solidFill>
                <a:latin typeface="苹方-简"/>
              </a:rPr>
              <a:t>Testing for Accessibility Compliance</a:t>
            </a:r>
            <a:endParaRPr lang="en-US" sz="1100"/>
          </a:p>
        </p:txBody>
      </p:sp>
      <p:sp>
        <p:nvSpPr>
          <p:cNvPr name="TextBox 8" id="8"/>
          <p:cNvSpPr txBox="true"/>
          <p:nvPr/>
        </p:nvSpPr>
        <p:spPr>
          <a:xfrm>
            <a:off x="7543800" y="4013200"/>
            <a:ext cx="2413000" cy="2032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true">
                <a:solidFill>
                  <a:srgbClr val="000000"/>
                </a:solidFill>
                <a:latin typeface="苹方-简"/>
              </a:rPr>
              <a:t>Conducting Accessibility Audits</a:t>
            </a:r>
            <a:endParaRPr lang="en-US" sz="1100"/>
          </a:p>
        </p:txBody>
      </p:sp>
      <p:sp>
        <p:nvSpPr>
          <p:cNvPr name="TextBox 9" id="9"/>
          <p:cNvSpPr txBox="true"/>
          <p:nvPr/>
        </p:nvSpPr>
        <p:spPr>
          <a:xfrm>
            <a:off x="7543800" y="4343400"/>
            <a:ext cx="2413000" cy="17018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Regularly perform accessibility audits using tools like WAVE or Axe to identify and rectify compliance issues, ensuring that all users, including those with disabilities, can effectively navigate and interact with your web content.</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Final Project Overview</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true">
                <a:solidFill>
                  <a:srgbClr val="000000"/>
                </a:solidFill>
                <a:latin typeface="苹方-简"/>
              </a:rPr>
              <a:t>Section 4</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22000" r="22000"/>
          <a:stretch>
            <a:fillRect/>
          </a:stretch>
        </p:blipFill>
        <p:spPr>
          <a:xfrm>
            <a:off x="5410200" y="1016000"/>
            <a:ext cx="3810000" cy="3810000"/>
          </a:xfrm>
          <a:prstGeom prst="roundRect">
            <a:avLst>
              <a:gd name="adj" fmla="val 6000"/>
            </a:avLst>
          </a:prstGeom>
        </p:spPr>
      </p:pic>
      <p:sp>
        <p:nvSpPr>
          <p:cNvPr name="AutoShape 5" id="5"/>
          <p:cNvSpPr/>
          <p:nvPr/>
        </p:nvSpPr>
        <p:spPr>
          <a:xfrm>
            <a:off x="1016000" y="2120900"/>
            <a:ext cx="3810000" cy="1714500"/>
          </a:xfrm>
          <a:prstGeom prst="rect">
            <a:avLst/>
          </a:prstGeom>
          <a:solidFill>
            <a:srgbClr val="000000">
              <a:alpha val="0"/>
            </a:srgbClr>
          </a:solidFill>
        </p:spPr>
      </p:sp>
      <p:sp>
        <p:nvSpPr>
          <p:cNvPr name="AutoShape 6" id="6"/>
          <p:cNvSpPr/>
          <p:nvPr/>
        </p:nvSpPr>
        <p:spPr>
          <a:xfrm>
            <a:off x="5410200" y="1016000"/>
            <a:ext cx="3810000" cy="3810000"/>
          </a:xfrm>
          <a:prstGeom prst="rect">
            <a:avLst/>
          </a:prstGeom>
          <a:solidFill>
            <a:srgbClr val="000000">
              <a:alpha val="0"/>
            </a:srgbClr>
          </a:solidFill>
        </p:spPr>
      </p:sp>
      <p:sp>
        <p:nvSpPr>
          <p:cNvPr name="AutoShape 7" id="7"/>
          <p:cNvSpPr/>
          <p:nvPr/>
        </p:nvSpPr>
        <p:spPr>
          <a:xfrm>
            <a:off x="1016000" y="2095500"/>
            <a:ext cx="635000" cy="25400"/>
          </a:xfrm>
          <a:prstGeom prst="rect">
            <a:avLst/>
          </a:prstGeom>
          <a:solidFill>
            <a:srgbClr val="000000"/>
          </a:solidFill>
        </p:spPr>
      </p:sp>
      <p:sp>
        <p:nvSpPr>
          <p:cNvPr name="TextBox 8" id="8"/>
          <p:cNvSpPr txBox="true"/>
          <p:nvPr/>
        </p:nvSpPr>
        <p:spPr>
          <a:xfrm>
            <a:off x="1016000" y="1016000"/>
            <a:ext cx="38100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Project Objectives and Goals</a:t>
            </a:r>
            <a:endParaRPr lang="en-US" sz="1100"/>
          </a:p>
        </p:txBody>
      </p:sp>
      <p:sp>
        <p:nvSpPr>
          <p:cNvPr name="TextBox 9" id="9"/>
          <p:cNvSpPr txBox="true"/>
          <p:nvPr/>
        </p:nvSpPr>
        <p:spPr>
          <a:xfrm>
            <a:off x="1016000" y="2374900"/>
            <a:ext cx="38100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Define Project Scope</a:t>
            </a:r>
            <a:endParaRPr lang="en-US" sz="1100"/>
          </a:p>
        </p:txBody>
      </p:sp>
      <p:sp>
        <p:nvSpPr>
          <p:cNvPr name="TextBox 10" id="10"/>
          <p:cNvSpPr txBox="true"/>
          <p:nvPr/>
        </p:nvSpPr>
        <p:spPr>
          <a:xfrm>
            <a:off x="1016000" y="2768600"/>
            <a:ext cx="3810000" cy="1054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Establish clear objectives for the final project by identifying key features of advanced HTML5 elements to be implemented, ensuring alignment with user needs and technical feasibility while promoting best practices in web development.</a:t>
            </a:r>
            <a:endParaRPr lang="en-US" sz="1100"/>
          </a:p>
        </p:txBody>
      </p:sp>
      <p:pic>
        <p:nvPicPr>
          <p:cNvPr name="Picture 11" id="11"/>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3000" r="3000"/>
          <a:stretch>
            <a:fillRect/>
          </a:stretch>
        </p:blipFill>
        <p:spPr>
          <a:xfrm>
            <a:off x="6921500" y="0"/>
            <a:ext cx="3454400" cy="5854700"/>
          </a:xfrm>
          <a:prstGeom prst="rect">
            <a:avLst/>
          </a:prstGeom>
        </p:spPr>
      </p:pic>
      <p:sp>
        <p:nvSpPr>
          <p:cNvPr name="AutoShape 5" id="5"/>
          <p:cNvSpPr/>
          <p:nvPr/>
        </p:nvSpPr>
        <p:spPr>
          <a:xfrm>
            <a:off x="2743200" y="1143000"/>
            <a:ext cx="3644900" cy="342900"/>
          </a:xfrm>
          <a:prstGeom prst="rect">
            <a:avLst/>
          </a:prstGeom>
          <a:solidFill>
            <a:srgbClr val="000000">
              <a:alpha val="0"/>
            </a:srgbClr>
          </a:solidFill>
        </p:spPr>
      </p:sp>
      <p:sp>
        <p:nvSpPr>
          <p:cNvPr name="AutoShape 6" id="6"/>
          <p:cNvSpPr/>
          <p:nvPr/>
        </p:nvSpPr>
        <p:spPr>
          <a:xfrm>
            <a:off x="2743200" y="1485900"/>
            <a:ext cx="3644900" cy="342900"/>
          </a:xfrm>
          <a:prstGeom prst="rect">
            <a:avLst/>
          </a:prstGeom>
          <a:solidFill>
            <a:srgbClr val="000000">
              <a:alpha val="0"/>
            </a:srgbClr>
          </a:solidFill>
        </p:spPr>
      </p:sp>
      <p:sp>
        <p:nvSpPr>
          <p:cNvPr name="AutoShape 7" id="7"/>
          <p:cNvSpPr/>
          <p:nvPr/>
        </p:nvSpPr>
        <p:spPr>
          <a:xfrm>
            <a:off x="2743200" y="1828800"/>
            <a:ext cx="3644900" cy="342900"/>
          </a:xfrm>
          <a:prstGeom prst="rect">
            <a:avLst/>
          </a:prstGeom>
          <a:solidFill>
            <a:srgbClr val="000000">
              <a:alpha val="0"/>
            </a:srgbClr>
          </a:solidFill>
        </p:spPr>
      </p:sp>
      <p:sp>
        <p:nvSpPr>
          <p:cNvPr name="AutoShape 8" id="8"/>
          <p:cNvSpPr/>
          <p:nvPr/>
        </p:nvSpPr>
        <p:spPr>
          <a:xfrm>
            <a:off x="2743200" y="2171700"/>
            <a:ext cx="3644900" cy="342900"/>
          </a:xfrm>
          <a:prstGeom prst="rect">
            <a:avLst/>
          </a:prstGeom>
          <a:solidFill>
            <a:srgbClr val="000000">
              <a:alpha val="0"/>
            </a:srgbClr>
          </a:solidFill>
        </p:spPr>
      </p:sp>
      <p:sp>
        <p:nvSpPr>
          <p:cNvPr name="AutoShape 9" id="9"/>
          <p:cNvSpPr/>
          <p:nvPr/>
        </p:nvSpPr>
        <p:spPr>
          <a:xfrm>
            <a:off x="6921500" y="0"/>
            <a:ext cx="3454400" cy="5854700"/>
          </a:xfrm>
          <a:prstGeom prst="rect">
            <a:avLst/>
          </a:prstGeom>
          <a:solidFill>
            <a:srgbClr val="000000">
              <a:alpha val="0"/>
            </a:srgbClr>
          </a:solidFill>
        </p:spPr>
      </p:sp>
      <p:sp>
        <p:nvSpPr>
          <p:cNvPr name="TextBox 10" id="10"/>
          <p:cNvSpPr txBox="true"/>
          <p:nvPr/>
        </p:nvSpPr>
        <p:spPr>
          <a:xfrm>
            <a:off x="749300" y="1143000"/>
            <a:ext cx="1676400" cy="419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Content</a:t>
            </a:r>
            <a:endParaRPr lang="en-US" sz="1100"/>
          </a:p>
        </p:txBody>
      </p:sp>
      <p:sp>
        <p:nvSpPr>
          <p:cNvPr name="TextBox 11" id="11"/>
          <p:cNvSpPr txBox="true"/>
          <p:nvPr/>
        </p:nvSpPr>
        <p:spPr>
          <a:xfrm>
            <a:off x="2743200" y="1143000"/>
            <a:ext cx="36449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1. Understanding Web Workers</a:t>
            </a:r>
            <a:endParaRPr lang="en-US" sz="1100"/>
          </a:p>
        </p:txBody>
      </p:sp>
      <p:sp>
        <p:nvSpPr>
          <p:cNvPr name="TextBox 12" id="12"/>
          <p:cNvSpPr txBox="true"/>
          <p:nvPr/>
        </p:nvSpPr>
        <p:spPr>
          <a:xfrm>
            <a:off x="2743200" y="1485900"/>
            <a:ext cx="36449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2. Responsive Images in HTML5</a:t>
            </a:r>
            <a:endParaRPr lang="en-US" sz="1100"/>
          </a:p>
        </p:txBody>
      </p:sp>
      <p:sp>
        <p:nvSpPr>
          <p:cNvPr name="TextBox 13" id="13"/>
          <p:cNvSpPr txBox="true"/>
          <p:nvPr/>
        </p:nvSpPr>
        <p:spPr>
          <a:xfrm>
            <a:off x="2743200" y="1828800"/>
            <a:ext cx="36449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3. Enhancing Accessibility with HTML5</a:t>
            </a:r>
            <a:endParaRPr lang="en-US" sz="1100"/>
          </a:p>
        </p:txBody>
      </p:sp>
      <p:sp>
        <p:nvSpPr>
          <p:cNvPr name="TextBox 14" id="14"/>
          <p:cNvSpPr txBox="true"/>
          <p:nvPr/>
        </p:nvSpPr>
        <p:spPr>
          <a:xfrm>
            <a:off x="2743200" y="2171700"/>
            <a:ext cx="36449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4. Final Project Overview</a:t>
            </a:r>
            <a:endParaRPr lang="en-US" sz="1100"/>
          </a:p>
        </p:txBody>
      </p:sp>
      <p:pic>
        <p:nvPicPr>
          <p:cNvPr name="Picture 15" id="15"/>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22000" r="22000"/>
          <a:stretch>
            <a:fillRect/>
          </a:stretch>
        </p:blipFill>
        <p:spPr>
          <a:xfrm>
            <a:off x="1016000" y="1016000"/>
            <a:ext cx="3810000" cy="3810000"/>
          </a:xfrm>
          <a:prstGeom prst="roundRect">
            <a:avLst>
              <a:gd name="adj" fmla="val 6000"/>
            </a:avLst>
          </a:prstGeom>
        </p:spPr>
      </p:pic>
      <p:sp>
        <p:nvSpPr>
          <p:cNvPr name="AutoShape 5" id="5"/>
          <p:cNvSpPr/>
          <p:nvPr/>
        </p:nvSpPr>
        <p:spPr>
          <a:xfrm>
            <a:off x="5410200" y="1016000"/>
            <a:ext cx="3810000" cy="1638300"/>
          </a:xfrm>
          <a:prstGeom prst="rect">
            <a:avLst/>
          </a:prstGeom>
          <a:solidFill>
            <a:srgbClr val="000000">
              <a:alpha val="0"/>
            </a:srgbClr>
          </a:solidFill>
        </p:spPr>
      </p:sp>
      <p:sp>
        <p:nvSpPr>
          <p:cNvPr name="AutoShape 6" id="6"/>
          <p:cNvSpPr/>
          <p:nvPr/>
        </p:nvSpPr>
        <p:spPr>
          <a:xfrm>
            <a:off x="1016000" y="1016000"/>
            <a:ext cx="3810000" cy="3810000"/>
          </a:xfrm>
          <a:prstGeom prst="rect">
            <a:avLst/>
          </a:prstGeom>
          <a:solidFill>
            <a:srgbClr val="000000">
              <a:alpha val="0"/>
            </a:srgbClr>
          </a:solidFill>
        </p:spPr>
      </p:sp>
      <p:sp>
        <p:nvSpPr>
          <p:cNvPr name="AutoShape 7" id="7"/>
          <p:cNvSpPr/>
          <p:nvPr/>
        </p:nvSpPr>
        <p:spPr>
          <a:xfrm>
            <a:off x="5410200" y="4000500"/>
            <a:ext cx="635000" cy="25400"/>
          </a:xfrm>
          <a:prstGeom prst="rect">
            <a:avLst/>
          </a:prstGeom>
          <a:solidFill>
            <a:srgbClr val="000000"/>
          </a:solidFill>
        </p:spPr>
      </p:sp>
      <p:sp>
        <p:nvSpPr>
          <p:cNvPr name="TextBox 8" id="8"/>
          <p:cNvSpPr txBox="true"/>
          <p:nvPr/>
        </p:nvSpPr>
        <p:spPr>
          <a:xfrm>
            <a:off x="5410200" y="2908300"/>
            <a:ext cx="38100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Integrating Advanced HTML5 Features</a:t>
            </a:r>
            <a:endParaRPr lang="en-US" sz="1100"/>
          </a:p>
        </p:txBody>
      </p:sp>
      <p:sp>
        <p:nvSpPr>
          <p:cNvPr name="TextBox 9" id="9"/>
          <p:cNvSpPr txBox="true"/>
          <p:nvPr/>
        </p:nvSpPr>
        <p:spPr>
          <a:xfrm>
            <a:off x="5410200" y="1016000"/>
            <a:ext cx="38100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Utilizing New HTML5 Elements</a:t>
            </a:r>
            <a:endParaRPr lang="en-US" sz="1100"/>
          </a:p>
        </p:txBody>
      </p:sp>
      <p:sp>
        <p:nvSpPr>
          <p:cNvPr name="TextBox 10" id="10"/>
          <p:cNvSpPr txBox="true"/>
          <p:nvPr/>
        </p:nvSpPr>
        <p:spPr>
          <a:xfrm>
            <a:off x="5410200" y="1384300"/>
            <a:ext cx="38100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Incorporate advanced HTML5 elements such as `&lt;canvas&gt;`, `&lt;video&gt;`, and `&lt;audio&gt;` to enhance interactivity and multimedia capabilities in your final project, allowing for dynamic graphics, rich media playback, and improved user engagement through innovative web experiences.</a:t>
            </a:r>
            <a:endParaRPr lang="en-US" sz="1100"/>
          </a:p>
        </p:txBody>
      </p:sp>
      <p:pic>
        <p:nvPicPr>
          <p:cNvPr name="Picture 11" id="11"/>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508000" y="1308100"/>
            <a:ext cx="2806700" cy="3378200"/>
          </a:xfrm>
          <a:prstGeom prst="rect">
            <a:avLst/>
          </a:prstGeom>
          <a:solidFill>
            <a:srgbClr val="000000">
              <a:alpha val="0"/>
            </a:srgbClr>
          </a:solidFill>
        </p:spPr>
      </p:sp>
      <p:sp>
        <p:nvSpPr>
          <p:cNvPr name="AutoShape 5" id="5"/>
          <p:cNvSpPr/>
          <p:nvPr/>
        </p:nvSpPr>
        <p:spPr>
          <a:xfrm>
            <a:off x="3784600" y="1308100"/>
            <a:ext cx="2806700" cy="3644900"/>
          </a:xfrm>
          <a:prstGeom prst="rect">
            <a:avLst/>
          </a:prstGeom>
          <a:solidFill>
            <a:srgbClr val="000000">
              <a:alpha val="0"/>
            </a:srgbClr>
          </a:solidFill>
        </p:spPr>
      </p:sp>
      <p:sp>
        <p:nvSpPr>
          <p:cNvPr name="AutoShape 6" id="6"/>
          <p:cNvSpPr/>
          <p:nvPr/>
        </p:nvSpPr>
        <p:spPr>
          <a:xfrm>
            <a:off x="7061200" y="1308100"/>
            <a:ext cx="2806700" cy="3644900"/>
          </a:xfrm>
          <a:prstGeom prst="rect">
            <a:avLst/>
          </a:prstGeom>
          <a:solidFill>
            <a:srgbClr val="000000">
              <a:alpha val="0"/>
            </a:srgbClr>
          </a:solidFill>
        </p:spPr>
      </p:sp>
      <p:sp>
        <p:nvSpPr>
          <p:cNvPr name="AutoShape 7" id="7"/>
          <p:cNvSpPr/>
          <p:nvPr/>
        </p:nvSpPr>
        <p:spPr>
          <a:xfrm>
            <a:off x="508000" y="0"/>
            <a:ext cx="0" cy="0"/>
          </a:xfrm>
          <a:prstGeom prst="rect">
            <a:avLst/>
          </a:prstGeom>
          <a:solidFill>
            <a:srgbClr val="000000">
              <a:alpha val="0"/>
            </a:srgbClr>
          </a:solidFill>
        </p:spPr>
      </p:sp>
      <p:sp>
        <p:nvSpPr>
          <p:cNvPr name="AutoShape 8" id="8"/>
          <p:cNvSpPr/>
          <p:nvPr/>
        </p:nvSpPr>
        <p:spPr>
          <a:xfrm>
            <a:off x="3784600" y="0"/>
            <a:ext cx="0" cy="0"/>
          </a:xfrm>
          <a:prstGeom prst="rect">
            <a:avLst/>
          </a:prstGeom>
          <a:solidFill>
            <a:srgbClr val="000000">
              <a:alpha val="0"/>
            </a:srgbClr>
          </a:solidFill>
        </p:spPr>
      </p:sp>
      <p:sp>
        <p:nvSpPr>
          <p:cNvPr name="AutoShape 9" id="9"/>
          <p:cNvSpPr/>
          <p:nvPr/>
        </p:nvSpPr>
        <p:spPr>
          <a:xfrm>
            <a:off x="7061200" y="0"/>
            <a:ext cx="0" cy="0"/>
          </a:xfrm>
          <a:prstGeom prst="rect">
            <a:avLst/>
          </a:prstGeom>
          <a:solidFill>
            <a:srgbClr val="000000">
              <a:alpha val="0"/>
            </a:srgbClr>
          </a:solidFill>
        </p:spPr>
      </p:sp>
      <p:sp>
        <p:nvSpPr>
          <p:cNvPr name="TextBox 10" id="10"/>
          <p:cNvSpPr txBox="true"/>
          <p:nvPr/>
        </p:nvSpPr>
        <p:spPr>
          <a:xfrm>
            <a:off x="15240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01</a:t>
            </a:r>
            <a:endParaRPr lang="en-US" sz="1100"/>
          </a:p>
        </p:txBody>
      </p:sp>
      <p:sp>
        <p:nvSpPr>
          <p:cNvPr name="TextBox 11" id="11"/>
          <p:cNvSpPr txBox="true"/>
          <p:nvPr/>
        </p:nvSpPr>
        <p:spPr>
          <a:xfrm>
            <a:off x="48006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02</a:t>
            </a:r>
            <a:endParaRPr lang="en-US" sz="1100"/>
          </a:p>
        </p:txBody>
      </p:sp>
      <p:sp>
        <p:nvSpPr>
          <p:cNvPr name="TextBox 12" id="12"/>
          <p:cNvSpPr txBox="true"/>
          <p:nvPr/>
        </p:nvSpPr>
        <p:spPr>
          <a:xfrm>
            <a:off x="8089900" y="1308100"/>
            <a:ext cx="762000" cy="762000"/>
          </a:xfrm>
          <a:prstGeom prst="roundRect">
            <a:avLst>
              <a:gd name="adj" fmla="val 50000"/>
            </a:avLst>
          </a:prstGeom>
          <a:solidFill>
            <a:srgbClr val="E97357"/>
          </a:solidFill>
        </p:spPr>
        <p:txBody>
          <a:bodyPr anchor="ctr" rtlCol="false" rIns="0" lIns="0" tIns="0" bIns="0"/>
          <a:lstStyle/>
          <a:p>
            <a:pPr algn="l" indent="0">
              <a:lnSpc>
                <a:spcPct val="100000"/>
              </a:lnSpc>
              <a:defRPr/>
            </a:pPr>
            <a:r>
              <a:rPr lang="en"/>
              <a:t/>
            </a:r>
            <a:r>
              <a:rPr lang="en-US" sz="3200" b="true">
                <a:solidFill>
                  <a:srgbClr val="FFFFFF"/>
                </a:solidFill>
                <a:latin typeface="苹方-简"/>
              </a:rPr>
              <a:t>03</a:t>
            </a:r>
            <a:endParaRPr lang="en-US" sz="1100"/>
          </a:p>
        </p:txBody>
      </p:sp>
      <p:sp>
        <p:nvSpPr>
          <p:cNvPr name="TextBox 13" id="13"/>
          <p:cNvSpPr txBox="true"/>
          <p:nvPr/>
        </p:nvSpPr>
        <p:spPr>
          <a:xfrm>
            <a:off x="508000" y="381000"/>
            <a:ext cx="9372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Presentation and Feedback Process</a:t>
            </a:r>
            <a:endParaRPr lang="en-US" sz="1100"/>
          </a:p>
        </p:txBody>
      </p:sp>
      <p:sp>
        <p:nvSpPr>
          <p:cNvPr name="TextBox 14" id="14"/>
          <p:cNvSpPr txBox="true"/>
          <p:nvPr/>
        </p:nvSpPr>
        <p:spPr>
          <a:xfrm>
            <a:off x="508000" y="2324100"/>
            <a:ext cx="28067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Structured Presentation Guidelines</a:t>
            </a:r>
            <a:endParaRPr lang="en-US" sz="1100"/>
          </a:p>
        </p:txBody>
      </p:sp>
      <p:sp>
        <p:nvSpPr>
          <p:cNvPr name="TextBox 15" id="15"/>
          <p:cNvSpPr txBox="true"/>
          <p:nvPr/>
        </p:nvSpPr>
        <p:spPr>
          <a:xfrm>
            <a:off x="4000500" y="2324100"/>
            <a:ext cx="23622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Feedback Mechanism</a:t>
            </a:r>
            <a:endParaRPr lang="en-US" sz="1100"/>
          </a:p>
        </p:txBody>
      </p:sp>
      <p:sp>
        <p:nvSpPr>
          <p:cNvPr name="TextBox 16" id="16"/>
          <p:cNvSpPr txBox="true"/>
          <p:nvPr/>
        </p:nvSpPr>
        <p:spPr>
          <a:xfrm>
            <a:off x="7150100" y="2324100"/>
            <a:ext cx="26289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true">
                <a:solidFill>
                  <a:srgbClr val="000000"/>
                </a:solidFill>
                <a:latin typeface="苹方-简"/>
              </a:rPr>
              <a:t>Reflection and Iteration</a:t>
            </a:r>
            <a:endParaRPr lang="en-US" sz="1100"/>
          </a:p>
        </p:txBody>
      </p:sp>
      <p:sp>
        <p:nvSpPr>
          <p:cNvPr name="TextBox 17" id="17"/>
          <p:cNvSpPr txBox="true"/>
          <p:nvPr/>
        </p:nvSpPr>
        <p:spPr>
          <a:xfrm>
            <a:off x="508000" y="3086100"/>
            <a:ext cx="2806700" cy="16002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Establish clear guidelines for presenting the final project, including time limits, key points to cover, and the use of visual aids to enhance understanding and engagement during the presentation.</a:t>
            </a:r>
            <a:endParaRPr lang="en-US" sz="1100"/>
          </a:p>
        </p:txBody>
      </p:sp>
      <p:sp>
        <p:nvSpPr>
          <p:cNvPr name="TextBox 18" id="18"/>
          <p:cNvSpPr txBox="true"/>
          <p:nvPr/>
        </p:nvSpPr>
        <p:spPr>
          <a:xfrm>
            <a:off x="3784600" y="3086100"/>
            <a:ext cx="2806700" cy="18669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Implement a structured feedback process that encourages constructive criticism from peers and instructors, focusing on specific aspects such as design, functionality, and user experience to foster improvement and learning.</a:t>
            </a:r>
            <a:endParaRPr lang="en-US" sz="1100"/>
          </a:p>
        </p:txBody>
      </p:sp>
      <p:sp>
        <p:nvSpPr>
          <p:cNvPr name="TextBox 19" id="19"/>
          <p:cNvSpPr txBox="true"/>
          <p:nvPr/>
        </p:nvSpPr>
        <p:spPr>
          <a:xfrm>
            <a:off x="7061200" y="3086100"/>
            <a:ext cx="2806700" cy="18669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400" b="false">
                <a:solidFill>
                  <a:srgbClr val="000000"/>
                </a:solidFill>
                <a:latin typeface="苹方-简"/>
              </a:rPr>
              <a:t>Encourage students to reflect on the feedback received and iterate on their projects accordingly, promoting a growth mindset and continuous improvement in their web development skills through practical application of suggestions.</a:t>
            </a:r>
            <a:endParaRPr lang="en-US" sz="1100"/>
          </a:p>
        </p:txBody>
      </p:sp>
      <p:pic>
        <p:nvPicPr>
          <p:cNvPr name="Picture 20" id="2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87400" y="3441700"/>
            <a:ext cx="9601200" cy="2413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TextBox 6" id="6"/>
          <p:cNvSpPr txBox="true"/>
          <p:nvPr/>
        </p:nvSpPr>
        <p:spPr>
          <a:xfrm>
            <a:off x="787400" y="2286000"/>
            <a:ext cx="9601200" cy="850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5600" b="true">
                <a:solidFill>
                  <a:srgbClr val="000000"/>
                </a:solidFill>
                <a:latin typeface="苹方-简"/>
              </a:rPr>
              <a:t>Thank You</a:t>
            </a:r>
            <a:endParaRPr lang="en-US" sz="1100"/>
          </a:p>
        </p:txBody>
      </p:sp>
      <p:sp>
        <p:nvSpPr>
          <p:cNvPr name="TextBox 7" id="7"/>
          <p:cNvSpPr txBox="true"/>
          <p:nvPr/>
        </p:nvSpPr>
        <p:spPr>
          <a:xfrm>
            <a:off x="787400" y="3441700"/>
            <a:ext cx="9601200" cy="241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600" b="true">
                <a:solidFill>
                  <a:srgbClr val="000000"/>
                </a:solidFill>
                <a:latin typeface="苹方-简"/>
              </a:rPr>
              <a:t>Contact: webdevteam@example.com</a:t>
            </a:r>
            <a:endParaRPr lang="en-US" sz="1100"/>
          </a:p>
        </p:txBody>
      </p:sp>
      <p:pic>
        <p:nvPicPr>
          <p:cNvPr name="Picture 8" id="8"/>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Understanding Web Workers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true">
                <a:solidFill>
                  <a:srgbClr val="000000"/>
                </a:solidFill>
                <a:latin typeface="苹方-简"/>
              </a:rPr>
              <a:t>Section 1</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8000" r="8000"/>
          <a:stretch>
            <a:fillRect/>
          </a:stretch>
        </p:blipFill>
        <p:spPr>
          <a:xfrm>
            <a:off x="0" y="0"/>
            <a:ext cx="10388600" cy="6883400"/>
          </a:xfrm>
          <a:prstGeom prst="rect">
            <a:avLst/>
          </a:prstGeom>
        </p:spPr>
      </p:pic>
      <p:sp>
        <p:nvSpPr>
          <p:cNvPr name="AutoShape 3" id="3"/>
          <p:cNvSpPr/>
          <p:nvPr/>
        </p:nvSpPr>
        <p:spPr>
          <a:xfrm>
            <a:off x="0" y="0"/>
            <a:ext cx="10388600" cy="6883400"/>
          </a:xfrm>
          <a:prstGeom prst="rect">
            <a:avLst/>
          </a:prstGeom>
          <a:solidFill>
            <a:srgbClr val="000000">
              <a:alpha val="0"/>
            </a:srgbClr>
          </a:solidFill>
        </p:spPr>
      </p:sp>
      <p:sp>
        <p:nvSpPr>
          <p:cNvPr name="AutoShape 4" id="4"/>
          <p:cNvSpPr/>
          <p:nvPr/>
        </p:nvSpPr>
        <p:spPr>
          <a:xfrm>
            <a:off x="508000" y="2946400"/>
            <a:ext cx="9372600" cy="3175000"/>
          </a:xfrm>
          <a:prstGeom prst="rect">
            <a:avLst/>
          </a:prstGeom>
          <a:solidFill>
            <a:srgbClr val="000000">
              <a:alpha val="0"/>
            </a:srgbClr>
          </a:solidFill>
        </p:spPr>
      </p:sp>
      <p:sp>
        <p:nvSpPr>
          <p:cNvPr name="TextBox 5" id="5"/>
          <p:cNvSpPr txBox="true"/>
          <p:nvPr/>
        </p:nvSpPr>
        <p:spPr>
          <a:xfrm>
            <a:off x="508000" y="508000"/>
            <a:ext cx="9372600" cy="24384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8000" b="true">
                <a:solidFill>
                  <a:srgbClr val="000000"/>
                </a:solidFill>
                <a:latin typeface="苹方-简"/>
              </a:rPr>
              <a:t>Introduction to Web Workers</a:t>
            </a:r>
            <a:endParaRPr lang="en-US" sz="1100"/>
          </a:p>
        </p:txBody>
      </p:sp>
      <p:sp>
        <p:nvSpPr>
          <p:cNvPr name="TextBox 6" id="6"/>
          <p:cNvSpPr txBox="true"/>
          <p:nvPr/>
        </p:nvSpPr>
        <p:spPr>
          <a:xfrm>
            <a:off x="508000" y="3073400"/>
            <a:ext cx="9372600" cy="609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4000" b="true">
                <a:solidFill>
                  <a:srgbClr val="000000"/>
                </a:solidFill>
                <a:latin typeface="苹方-简"/>
              </a:rPr>
              <a:t>Understanding Web Workers</a:t>
            </a:r>
            <a:endParaRPr lang="en-US" sz="1100"/>
          </a:p>
        </p:txBody>
      </p:sp>
      <p:sp>
        <p:nvSpPr>
          <p:cNvPr name="TextBox 7" id="7"/>
          <p:cNvSpPr txBox="true"/>
          <p:nvPr/>
        </p:nvSpPr>
        <p:spPr>
          <a:xfrm>
            <a:off x="508000" y="3810000"/>
            <a:ext cx="9372600" cy="21844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false">
                <a:solidFill>
                  <a:srgbClr val="000000"/>
                </a:solidFill>
                <a:latin typeface="苹方-简"/>
              </a:rPr>
              <a:t>Web Workers are a powerful feature in HTML5 that enable multi-threading in web applications, allowing scripts to run in the background without interrupting the user interface. This is particularly useful for performing heavy computations or processing large data sets, as it enhances performance and responsiveness. By offloading tasks to a worker thread, developers can ensure a smoother user experience, making applications more efficient and capable of handling complex operations seamlessly.</a:t>
            </a:r>
            <a:endParaRPr lang="en-US" sz="1100"/>
          </a:p>
        </p:txBody>
      </p:sp>
      <p:pic>
        <p:nvPicPr>
          <p:cNvPr name="Picture 8" id="8"/>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905500"/>
          </a:xfrm>
          <a:prstGeom prst="rect">
            <a:avLst/>
          </a:prstGeom>
        </p:spPr>
      </p:pic>
      <p:sp>
        <p:nvSpPr>
          <p:cNvPr name="AutoShape 3" id="3"/>
          <p:cNvSpPr/>
          <p:nvPr/>
        </p:nvSpPr>
        <p:spPr>
          <a:xfrm>
            <a:off x="0" y="0"/>
            <a:ext cx="10388600" cy="5905500"/>
          </a:xfrm>
          <a:prstGeom prst="rect">
            <a:avLst/>
          </a:prstGeom>
          <a:solidFill>
            <a:srgbClr val="000000">
              <a:alpha val="0"/>
            </a:srgbClr>
          </a:solidFill>
        </p:spPr>
      </p:sp>
      <p:sp>
        <p:nvSpPr>
          <p:cNvPr name="AutoShape 4" id="4"/>
          <p:cNvSpPr/>
          <p:nvPr/>
        </p:nvSpPr>
        <p:spPr>
          <a:xfrm>
            <a:off x="635000" y="990600"/>
            <a:ext cx="4368800" cy="4521200"/>
          </a:xfrm>
          <a:prstGeom prst="roundRect">
            <a:avLst>
              <a:gd name="adj" fmla="val 2325"/>
            </a:avLst>
          </a:prstGeom>
          <a:solidFill>
            <a:srgbClr val="EDF2F7"/>
          </a:solidFill>
        </p:spPr>
      </p:sp>
      <p:sp>
        <p:nvSpPr>
          <p:cNvPr name="AutoShape 5" id="5"/>
          <p:cNvSpPr/>
          <p:nvPr/>
        </p:nvSpPr>
        <p:spPr>
          <a:xfrm>
            <a:off x="5384800" y="990600"/>
            <a:ext cx="4368800" cy="4521200"/>
          </a:xfrm>
          <a:prstGeom prst="roundRect">
            <a:avLst>
              <a:gd name="adj" fmla="val 2325"/>
            </a:avLst>
          </a:prstGeom>
          <a:solidFill>
            <a:srgbClr val="EDF2F7"/>
          </a:solidFill>
        </p:spPr>
      </p:sp>
      <p:sp>
        <p:nvSpPr>
          <p:cNvPr name="TextBox 6" id="6"/>
          <p:cNvSpPr txBox="true"/>
          <p:nvPr/>
        </p:nvSpPr>
        <p:spPr>
          <a:xfrm>
            <a:off x="635000" y="381000"/>
            <a:ext cx="9118600" cy="355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400" b="true">
                <a:solidFill>
                  <a:srgbClr val="000000"/>
                </a:solidFill>
                <a:latin typeface="Poppins"/>
              </a:rPr>
              <a:t>Benefits of Using Web Workers</a:t>
            </a:r>
            <a:endParaRPr lang="en-US" sz="1100"/>
          </a:p>
        </p:txBody>
      </p:sp>
      <p:sp>
        <p:nvSpPr>
          <p:cNvPr name="TextBox 7" id="7"/>
          <p:cNvSpPr txBox="true"/>
          <p:nvPr/>
        </p:nvSpPr>
        <p:spPr>
          <a:xfrm>
            <a:off x="762000" y="1193800"/>
            <a:ext cx="4114800" cy="469900"/>
          </a:xfrm>
          <a:prstGeom prst="roundRect">
            <a:avLst>
              <a:gd name="adj" fmla="val 21621"/>
            </a:avLst>
          </a:prstGeom>
          <a:solidFill>
            <a:srgbClr val="5EC2CD"/>
          </a:solidFill>
        </p:spPr>
        <p:txBody>
          <a:bodyPr anchor="ctr" rtlCol="false" rIns="0" lIns="0" tIns="0" bIns="0"/>
          <a:lstStyle/>
          <a:p>
            <a:pPr algn="ctr" indent="152400">
              <a:lnSpc>
                <a:spcPct val="100000"/>
              </a:lnSpc>
              <a:defRPr/>
            </a:pPr>
            <a:r>
              <a:rPr lang="en"/>
              <a:t/>
            </a:r>
            <a:r>
              <a:rPr lang="en-US" sz="1800" b="true">
                <a:solidFill>
                  <a:srgbClr val="FFFFFF"/>
                </a:solidFill>
                <a:latin typeface="苹方-简"/>
              </a:rPr>
              <a:t>Pros</a:t>
            </a:r>
            <a:endParaRPr lang="en-US" sz="1100"/>
          </a:p>
        </p:txBody>
      </p:sp>
      <p:sp>
        <p:nvSpPr>
          <p:cNvPr name="TextBox 8" id="8"/>
          <p:cNvSpPr txBox="true"/>
          <p:nvPr/>
        </p:nvSpPr>
        <p:spPr>
          <a:xfrm>
            <a:off x="5511800" y="1193800"/>
            <a:ext cx="4114800" cy="469900"/>
          </a:xfrm>
          <a:prstGeom prst="roundRect">
            <a:avLst>
              <a:gd name="adj" fmla="val 21621"/>
            </a:avLst>
          </a:prstGeom>
          <a:solidFill>
            <a:srgbClr val="F27A5E"/>
          </a:solidFill>
        </p:spPr>
        <p:txBody>
          <a:bodyPr anchor="ctr" rtlCol="false" rIns="0" lIns="0" tIns="0" bIns="0"/>
          <a:lstStyle/>
          <a:p>
            <a:pPr algn="ctr" indent="152400">
              <a:lnSpc>
                <a:spcPct val="100000"/>
              </a:lnSpc>
              <a:defRPr/>
            </a:pPr>
            <a:r>
              <a:rPr lang="en"/>
              <a:t/>
            </a:r>
            <a:r>
              <a:rPr lang="en-US" sz="1800" b="true">
                <a:solidFill>
                  <a:srgbClr val="FFFFFF"/>
                </a:solidFill>
                <a:latin typeface="苹方-简"/>
              </a:rPr>
              <a:t>Cons</a:t>
            </a:r>
            <a:endParaRPr lang="en-US" sz="1100"/>
          </a:p>
        </p:txBody>
      </p:sp>
      <p:sp>
        <p:nvSpPr>
          <p:cNvPr name="TextBox 9" id="9"/>
          <p:cNvSpPr txBox="true"/>
          <p:nvPr/>
        </p:nvSpPr>
        <p:spPr>
          <a:xfrm>
            <a:off x="762000" y="18796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Improved performance</a:t>
            </a:r>
            <a:endParaRPr lang="en-US" sz="1100"/>
          </a:p>
        </p:txBody>
      </p:sp>
      <p:sp>
        <p:nvSpPr>
          <p:cNvPr name="TextBox 10" id="10"/>
          <p:cNvSpPr txBox="true"/>
          <p:nvPr/>
        </p:nvSpPr>
        <p:spPr>
          <a:xfrm>
            <a:off x="762000" y="24511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enhances responsiveness</a:t>
            </a:r>
            <a:endParaRPr lang="en-US" sz="1100"/>
          </a:p>
        </p:txBody>
      </p:sp>
      <p:sp>
        <p:nvSpPr>
          <p:cNvPr name="TextBox 11" id="11"/>
          <p:cNvSpPr txBox="true"/>
          <p:nvPr/>
        </p:nvSpPr>
        <p:spPr>
          <a:xfrm>
            <a:off x="762000" y="30226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offloads heavy tasks</a:t>
            </a:r>
            <a:endParaRPr lang="en-US" sz="1100"/>
          </a:p>
        </p:txBody>
      </p:sp>
      <p:sp>
        <p:nvSpPr>
          <p:cNvPr name="TextBox 12" id="12"/>
          <p:cNvSpPr txBox="true"/>
          <p:nvPr/>
        </p:nvSpPr>
        <p:spPr>
          <a:xfrm>
            <a:off x="762000" y="35941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prevents UI freezing</a:t>
            </a:r>
            <a:endParaRPr lang="en-US" sz="1100"/>
          </a:p>
        </p:txBody>
      </p:sp>
      <p:sp>
        <p:nvSpPr>
          <p:cNvPr name="TextBox 13" id="13"/>
          <p:cNvSpPr txBox="true"/>
          <p:nvPr/>
        </p:nvSpPr>
        <p:spPr>
          <a:xfrm>
            <a:off x="762000" y="41783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supports multi-threading</a:t>
            </a:r>
            <a:endParaRPr lang="en-US" sz="1100"/>
          </a:p>
        </p:txBody>
      </p:sp>
      <p:sp>
        <p:nvSpPr>
          <p:cNvPr name="TextBox 14" id="14"/>
          <p:cNvSpPr txBox="true"/>
          <p:nvPr/>
        </p:nvSpPr>
        <p:spPr>
          <a:xfrm>
            <a:off x="762000" y="47498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boosts user experience</a:t>
            </a:r>
            <a:endParaRPr lang="en-US" sz="1100"/>
          </a:p>
        </p:txBody>
      </p:sp>
      <p:sp>
        <p:nvSpPr>
          <p:cNvPr name="TextBox 15" id="15"/>
          <p:cNvSpPr txBox="true"/>
          <p:nvPr/>
        </p:nvSpPr>
        <p:spPr>
          <a:xfrm>
            <a:off x="5511800" y="18796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Increased complexity</a:t>
            </a:r>
            <a:endParaRPr lang="en-US" sz="1100"/>
          </a:p>
        </p:txBody>
      </p:sp>
      <p:sp>
        <p:nvSpPr>
          <p:cNvPr name="TextBox 16" id="16"/>
          <p:cNvSpPr txBox="true"/>
          <p:nvPr/>
        </p:nvSpPr>
        <p:spPr>
          <a:xfrm>
            <a:off x="5511800" y="24511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debugging challenges</a:t>
            </a:r>
            <a:endParaRPr lang="en-US" sz="1100"/>
          </a:p>
        </p:txBody>
      </p:sp>
      <p:sp>
        <p:nvSpPr>
          <p:cNvPr name="TextBox 17" id="17"/>
          <p:cNvSpPr txBox="true"/>
          <p:nvPr/>
        </p:nvSpPr>
        <p:spPr>
          <a:xfrm>
            <a:off x="5511800" y="30226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limited communication</a:t>
            </a:r>
            <a:endParaRPr lang="en-US" sz="1100"/>
          </a:p>
        </p:txBody>
      </p:sp>
      <p:sp>
        <p:nvSpPr>
          <p:cNvPr name="TextBox 18" id="18"/>
          <p:cNvSpPr txBox="true"/>
          <p:nvPr/>
        </p:nvSpPr>
        <p:spPr>
          <a:xfrm>
            <a:off x="5511800" y="35941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potential overhead</a:t>
            </a:r>
            <a:endParaRPr lang="en-US" sz="1100"/>
          </a:p>
        </p:txBody>
      </p:sp>
      <p:sp>
        <p:nvSpPr>
          <p:cNvPr name="TextBox 19" id="19"/>
          <p:cNvSpPr txBox="true"/>
          <p:nvPr/>
        </p:nvSpPr>
        <p:spPr>
          <a:xfrm>
            <a:off x="5511800" y="41783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browser compatibility issues</a:t>
            </a:r>
            <a:endParaRPr lang="en-US" sz="1100"/>
          </a:p>
        </p:txBody>
      </p:sp>
      <p:sp>
        <p:nvSpPr>
          <p:cNvPr name="TextBox 20" id="20"/>
          <p:cNvSpPr txBox="true"/>
          <p:nvPr/>
        </p:nvSpPr>
        <p:spPr>
          <a:xfrm>
            <a:off x="5511800" y="4749800"/>
            <a:ext cx="4114800" cy="444500"/>
          </a:xfrm>
          <a:prstGeom prst="roundRect">
            <a:avLst>
              <a:gd name="adj" fmla="val 22857"/>
            </a:avLst>
          </a:prstGeom>
          <a:solidFill>
            <a:srgbClr val="F6F9FA"/>
          </a:solidFill>
        </p:spPr>
        <p:txBody>
          <a:bodyPr anchor="ctr" rtlCol="false" rIns="0" lIns="0" tIns="0" bIns="0"/>
          <a:lstStyle/>
          <a:p>
            <a:pPr algn="l" indent="152400">
              <a:lnSpc>
                <a:spcPct val="100000"/>
              </a:lnSpc>
              <a:defRPr/>
            </a:pPr>
            <a:r>
              <a:rPr lang="en"/>
              <a:t/>
            </a:r>
            <a:r>
              <a:rPr lang="en-US" sz="1600" b="false">
                <a:solidFill>
                  <a:srgbClr val="000000"/>
                </a:solidFill>
                <a:latin typeface="苹方-简"/>
              </a:rPr>
              <a:t> resource management concerns</a:t>
            </a:r>
            <a:endParaRPr lang="en-US" sz="1100"/>
          </a:p>
        </p:txBody>
      </p:sp>
      <p:pic>
        <p:nvPicPr>
          <p:cNvPr name="Picture 21" id="21"/>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000" r="9000"/>
          <a:stretch>
            <a:fillRect/>
          </a:stretch>
        </p:blipFill>
        <p:spPr>
          <a:xfrm>
            <a:off x="0" y="0"/>
            <a:ext cx="10388600" cy="6972300"/>
          </a:xfrm>
          <a:prstGeom prst="rect">
            <a:avLst/>
          </a:prstGeom>
        </p:spPr>
      </p:pic>
      <p:sp>
        <p:nvSpPr>
          <p:cNvPr name="AutoShape 3" id="3"/>
          <p:cNvSpPr/>
          <p:nvPr/>
        </p:nvSpPr>
        <p:spPr>
          <a:xfrm>
            <a:off x="0" y="0"/>
            <a:ext cx="10388600" cy="6972300"/>
          </a:xfrm>
          <a:prstGeom prst="rect">
            <a:avLst/>
          </a:prstGeom>
          <a:solidFill>
            <a:srgbClr val="000000">
              <a:alpha val="0"/>
            </a:srgbClr>
          </a:solidFill>
        </p:spPr>
      </p:sp>
      <p:pic>
        <p:nvPicPr>
          <p:cNvPr name="Picture 4" id="4"/>
          <p:cNvPicPr>
            <a:picLocks noChangeAspect="true"/>
          </p:cNvPicPr>
          <p:nvPr/>
        </p:nvPicPr>
        <p:blipFill>
          <a:blip r:embed="rId3"/>
          <a:srcRect l="13000" r="13000"/>
          <a:stretch>
            <a:fillRect/>
          </a:stretch>
        </p:blipFill>
        <p:spPr>
          <a:xfrm>
            <a:off x="762000" y="1701800"/>
            <a:ext cx="2743200" cy="4495800"/>
          </a:xfrm>
          <a:prstGeom prst="roundRect">
            <a:avLst>
              <a:gd name="adj" fmla="val 10185"/>
            </a:avLst>
          </a:prstGeom>
        </p:spPr>
      </p:pic>
      <p:pic>
        <p:nvPicPr>
          <p:cNvPr name="Picture 5" id="5"/>
          <p:cNvPicPr>
            <a:picLocks noChangeAspect="true"/>
          </p:cNvPicPr>
          <p:nvPr/>
        </p:nvPicPr>
        <p:blipFill>
          <a:blip r:embed="rId4"/>
          <a:srcRect l="13000" r="13000"/>
          <a:stretch>
            <a:fillRect/>
          </a:stretch>
        </p:blipFill>
        <p:spPr>
          <a:xfrm>
            <a:off x="3810000" y="1701800"/>
            <a:ext cx="2743200" cy="4495800"/>
          </a:xfrm>
          <a:prstGeom prst="roundRect">
            <a:avLst>
              <a:gd name="adj" fmla="val 10185"/>
            </a:avLst>
          </a:prstGeom>
        </p:spPr>
      </p:pic>
      <p:pic>
        <p:nvPicPr>
          <p:cNvPr name="Picture 6" id="6"/>
          <p:cNvPicPr>
            <a:picLocks noChangeAspect="true"/>
          </p:cNvPicPr>
          <p:nvPr/>
        </p:nvPicPr>
        <p:blipFill>
          <a:blip r:embed="rId3"/>
          <a:srcRect l="13000" r="13000"/>
          <a:stretch>
            <a:fillRect/>
          </a:stretch>
        </p:blipFill>
        <p:spPr>
          <a:xfrm>
            <a:off x="6870700" y="1701800"/>
            <a:ext cx="2743200" cy="44958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4958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4958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4958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Implementing a Simple Web Worker</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E05BB5"/>
                </a:solidFill>
                <a:latin typeface="苹方-简"/>
              </a:rPr>
              <a:t>Creating a Worker Instance</a:t>
            </a:r>
            <a:endParaRPr lang="en-US" sz="1100"/>
          </a:p>
        </p:txBody>
      </p:sp>
      <p:sp>
        <p:nvSpPr>
          <p:cNvPr name="TextBox 18" id="18"/>
          <p:cNvSpPr txBox="true"/>
          <p:nvPr/>
        </p:nvSpPr>
        <p:spPr>
          <a:xfrm>
            <a:off x="4140200" y="3251200"/>
            <a:ext cx="20828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FFFFFF"/>
                </a:solidFill>
                <a:latin typeface="苹方-简"/>
              </a:rPr>
              <a:t>Handling Messages</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E05BB5"/>
                </a:solidFill>
                <a:latin typeface="苹方-简"/>
              </a:rPr>
              <a:t>Terminating Workers</a:t>
            </a:r>
            <a:endParaRPr lang="en-US" sz="1100"/>
          </a:p>
        </p:txBody>
      </p:sp>
      <p:sp>
        <p:nvSpPr>
          <p:cNvPr name="TextBox 20" id="20"/>
          <p:cNvSpPr txBox="true"/>
          <p:nvPr/>
        </p:nvSpPr>
        <p:spPr>
          <a:xfrm>
            <a:off x="1092200" y="3962400"/>
            <a:ext cx="2082800" cy="1917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E05BB5"/>
                </a:solidFill>
                <a:latin typeface="苹方-简"/>
              </a:rPr>
              <a:t>To implement a simple web worker, instantiate it using the `Worker` constructor with the path to the JavaScript file. This allows the main thread to delegate tasks to the worker, enabling background processing without blocking the UI.</a:t>
            </a:r>
            <a:endParaRPr lang="en-US" sz="1100"/>
          </a:p>
        </p:txBody>
      </p:sp>
      <p:sp>
        <p:nvSpPr>
          <p:cNvPr name="TextBox 21" id="21"/>
          <p:cNvSpPr txBox="true"/>
          <p:nvPr/>
        </p:nvSpPr>
        <p:spPr>
          <a:xfrm>
            <a:off x="4140200" y="3683000"/>
            <a:ext cx="2082800" cy="17018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FFFFFF"/>
                </a:solidFill>
                <a:latin typeface="苹方-简"/>
              </a:rPr>
              <a:t>Use the `onmessage` event handler to receive messages from the worker. This is crucial for communication between the main thread and the worker, allowing data to be sent back and forth efficiently.</a:t>
            </a:r>
            <a:endParaRPr lang="en-US" sz="1100"/>
          </a:p>
        </p:txBody>
      </p:sp>
      <p:sp>
        <p:nvSpPr>
          <p:cNvPr name="TextBox 22" id="22"/>
          <p:cNvSpPr txBox="true"/>
          <p:nvPr/>
        </p:nvSpPr>
        <p:spPr>
          <a:xfrm>
            <a:off x="7200900" y="3962400"/>
            <a:ext cx="2082800" cy="1917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E05BB5"/>
                </a:solidFill>
                <a:latin typeface="苹方-简"/>
              </a:rPr>
              <a:t>When a worker is no longer needed, call the `terminate()` method to stop its execution. This helps free up resources and ensures that background tasks do not continue running unnecessarily, maintaining optimal performance.</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000" r="2000"/>
          <a:stretch>
            <a:fillRect/>
          </a:stretch>
        </p:blipFill>
        <p:spPr>
          <a:xfrm>
            <a:off x="0" y="0"/>
            <a:ext cx="10388600" cy="6045200"/>
          </a:xfrm>
          <a:prstGeom prst="rect">
            <a:avLst/>
          </a:prstGeom>
        </p:spPr>
      </p:pic>
      <p:sp>
        <p:nvSpPr>
          <p:cNvPr name="AutoShape 3" id="3"/>
          <p:cNvSpPr/>
          <p:nvPr/>
        </p:nvSpPr>
        <p:spPr>
          <a:xfrm>
            <a:off x="0" y="0"/>
            <a:ext cx="10388600" cy="6045200"/>
          </a:xfrm>
          <a:prstGeom prst="rect">
            <a:avLst/>
          </a:prstGeom>
          <a:solidFill>
            <a:srgbClr val="000000">
              <a:alpha val="0"/>
            </a:srgbClr>
          </a:solidFill>
        </p:spPr>
      </p:sp>
      <p:sp>
        <p:nvSpPr>
          <p:cNvPr name="AutoShape 4" id="4"/>
          <p:cNvSpPr/>
          <p:nvPr/>
        </p:nvSpPr>
        <p:spPr>
          <a:xfrm>
            <a:off x="762000" y="1358900"/>
            <a:ext cx="2743200" cy="3911600"/>
          </a:xfrm>
          <a:prstGeom prst="roundRect">
            <a:avLst>
              <a:gd name="adj" fmla="val 3703"/>
            </a:avLst>
          </a:prstGeom>
          <a:solidFill>
            <a:srgbClr val="000000">
              <a:alpha val="0"/>
            </a:srgbClr>
          </a:solidFill>
        </p:spPr>
      </p:sp>
      <p:sp>
        <p:nvSpPr>
          <p:cNvPr name="AutoShape 5" id="5"/>
          <p:cNvSpPr/>
          <p:nvPr/>
        </p:nvSpPr>
        <p:spPr>
          <a:xfrm>
            <a:off x="3810000" y="1358900"/>
            <a:ext cx="2743200" cy="3911600"/>
          </a:xfrm>
          <a:prstGeom prst="roundRect">
            <a:avLst>
              <a:gd name="adj" fmla="val 3703"/>
            </a:avLst>
          </a:prstGeom>
          <a:solidFill>
            <a:srgbClr val="000000">
              <a:alpha val="0"/>
            </a:srgbClr>
          </a:solidFill>
        </p:spPr>
      </p:sp>
      <p:sp>
        <p:nvSpPr>
          <p:cNvPr name="AutoShape 6" id="6"/>
          <p:cNvSpPr/>
          <p:nvPr/>
        </p:nvSpPr>
        <p:spPr>
          <a:xfrm>
            <a:off x="6870700" y="1358900"/>
            <a:ext cx="2743200" cy="3911600"/>
          </a:xfrm>
          <a:prstGeom prst="roundRect">
            <a:avLst>
              <a:gd name="adj" fmla="val 3703"/>
            </a:avLst>
          </a:prstGeom>
          <a:solidFill>
            <a:srgbClr val="000000">
              <a:alpha val="0"/>
            </a:srgbClr>
          </a:solidFill>
        </p:spPr>
      </p:sp>
      <p:sp>
        <p:nvSpPr>
          <p:cNvPr name="AutoShape 7" id="7"/>
          <p:cNvSpPr/>
          <p:nvPr/>
        </p:nvSpPr>
        <p:spPr>
          <a:xfrm>
            <a:off x="762000" y="5410200"/>
            <a:ext cx="2743200" cy="0"/>
          </a:xfrm>
          <a:prstGeom prst="rect">
            <a:avLst/>
          </a:prstGeom>
          <a:solidFill>
            <a:srgbClr val="000000"/>
          </a:solidFill>
        </p:spPr>
      </p:sp>
      <p:sp>
        <p:nvSpPr>
          <p:cNvPr name="AutoShape 8" id="8"/>
          <p:cNvSpPr/>
          <p:nvPr/>
        </p:nvSpPr>
        <p:spPr>
          <a:xfrm>
            <a:off x="3810000" y="5410200"/>
            <a:ext cx="2743200" cy="0"/>
          </a:xfrm>
          <a:prstGeom prst="rect">
            <a:avLst/>
          </a:prstGeom>
          <a:solidFill>
            <a:srgbClr val="000000"/>
          </a:solidFill>
        </p:spPr>
      </p:sp>
      <p:sp>
        <p:nvSpPr>
          <p:cNvPr name="AutoShape 9" id="9"/>
          <p:cNvSpPr/>
          <p:nvPr/>
        </p:nvSpPr>
        <p:spPr>
          <a:xfrm>
            <a:off x="6870700" y="5410200"/>
            <a:ext cx="2743200" cy="0"/>
          </a:xfrm>
          <a:prstGeom prst="rect">
            <a:avLst/>
          </a:prstGeom>
          <a:solidFill>
            <a:srgbClr val="000000"/>
          </a:solidFill>
        </p:spPr>
      </p:sp>
      <p:pic>
        <p:nvPicPr>
          <p:cNvPr name="Picture 10" id="10"/>
          <p:cNvPicPr>
            <a:picLocks noChangeAspect="true"/>
          </p:cNvPicPr>
          <p:nvPr/>
        </p:nvPicPr>
        <p:blipFill>
          <a:blip r:embed="rId3"/>
          <a:srcRect t="32000" b="3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29000" b="29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1000" b="1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Use Cases for Web Workers in Web Development</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Data Processing Tasks</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Real-time Applications</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Background Synchronization</a:t>
            </a:r>
            <a:endParaRPr lang="en-US" sz="1100"/>
          </a:p>
        </p:txBody>
      </p:sp>
      <p:sp>
        <p:nvSpPr>
          <p:cNvPr name="TextBox 17" id="17"/>
          <p:cNvSpPr txBox="true"/>
          <p:nvPr/>
        </p:nvSpPr>
        <p:spPr>
          <a:xfrm>
            <a:off x="762000" y="3517900"/>
            <a:ext cx="27432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Web Workers are ideal for handling large data processing tasks, such as image manipulation or data analysis, without blocking the main thread, ensuring a responsive user interface during intensive operations.</a:t>
            </a:r>
            <a:endParaRPr lang="en-US" sz="1100"/>
          </a:p>
        </p:txBody>
      </p:sp>
      <p:sp>
        <p:nvSpPr>
          <p:cNvPr name="TextBox 18" id="18"/>
          <p:cNvSpPr txBox="true"/>
          <p:nvPr/>
        </p:nvSpPr>
        <p:spPr>
          <a:xfrm>
            <a:off x="3810000" y="3517900"/>
            <a:ext cx="2743200" cy="12700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In applications like chat or gaming, Web Workers can manage real-time data updates and calculations, allowing seamless interactions and updates without interrupting the user experience or causing lag.</a:t>
            </a:r>
            <a:endParaRPr lang="en-US" sz="1100"/>
          </a:p>
        </p:txBody>
      </p:sp>
      <p:sp>
        <p:nvSpPr>
          <p:cNvPr name="TextBox 19" id="19"/>
          <p:cNvSpPr txBox="true"/>
          <p:nvPr/>
        </p:nvSpPr>
        <p:spPr>
          <a:xfrm>
            <a:off x="6870700" y="3784600"/>
            <a:ext cx="2743200" cy="14859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solidFill>
                <a:latin typeface="苹方-简"/>
              </a:rPr>
              <a:t>Web Workers can perform background synchronization tasks, such as fetching data from APIs or syncing local storage, enabling applications to update content efficiently while users continue interacting with the interface.</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800" b="true">
                <a:solidFill>
                  <a:srgbClr val="000000"/>
                </a:solidFill>
                <a:latin typeface="苹方-简"/>
              </a:rPr>
              <a:t>Responsive Images in HTML5</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1800" b="true">
                <a:solidFill>
                  <a:srgbClr val="000000"/>
                </a:solidFill>
                <a:latin typeface="苹方-简"/>
              </a:rPr>
              <a:t>Section 2</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0" r="10000"/>
          <a:stretch>
            <a:fillRect/>
          </a:stretch>
        </p:blipFill>
        <p:spPr>
          <a:xfrm>
            <a:off x="0" y="0"/>
            <a:ext cx="10388600" cy="7239000"/>
          </a:xfrm>
          <a:prstGeom prst="rect">
            <a:avLst/>
          </a:prstGeom>
        </p:spPr>
      </p:pic>
      <p:sp>
        <p:nvSpPr>
          <p:cNvPr name="AutoShape 3" id="3"/>
          <p:cNvSpPr/>
          <p:nvPr/>
        </p:nvSpPr>
        <p:spPr>
          <a:xfrm>
            <a:off x="0" y="0"/>
            <a:ext cx="10388600" cy="7239000"/>
          </a:xfrm>
          <a:prstGeom prst="rect">
            <a:avLst/>
          </a:prstGeom>
          <a:solidFill>
            <a:srgbClr val="FFFFFF"/>
          </a:solidFill>
        </p:spPr>
      </p:sp>
      <p:pic>
        <p:nvPicPr>
          <p:cNvPr name="Picture 4" id="4"/>
          <p:cNvPicPr>
            <a:picLocks noChangeAspect="true"/>
          </p:cNvPicPr>
          <p:nvPr/>
        </p:nvPicPr>
        <p:blipFill>
          <a:blip r:embed="rId3"/>
          <a:srcRect l="15000" r="15000"/>
          <a:stretch>
            <a:fillRect/>
          </a:stretch>
        </p:blipFill>
        <p:spPr>
          <a:xfrm>
            <a:off x="0" y="0"/>
            <a:ext cx="3454400" cy="7239000"/>
          </a:xfrm>
          <a:prstGeom prst="rect">
            <a:avLst/>
          </a:prstGeom>
        </p:spPr>
      </p:pic>
      <p:sp>
        <p:nvSpPr>
          <p:cNvPr name="AutoShape 5" id="5"/>
          <p:cNvSpPr/>
          <p:nvPr/>
        </p:nvSpPr>
        <p:spPr>
          <a:xfrm>
            <a:off x="4064000" y="14097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1623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4914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239000"/>
          </a:xfrm>
          <a:prstGeom prst="rect">
            <a:avLst/>
          </a:prstGeom>
          <a:solidFill>
            <a:srgbClr val="000000">
              <a:alpha val="0"/>
            </a:srgbClr>
          </a:solidFill>
        </p:spPr>
      </p:sp>
      <p:sp>
        <p:nvSpPr>
          <p:cNvPr name="AutoShape 9" id="9"/>
          <p:cNvSpPr/>
          <p:nvPr/>
        </p:nvSpPr>
        <p:spPr>
          <a:xfrm>
            <a:off x="4064000" y="1562100"/>
            <a:ext cx="0" cy="1219200"/>
          </a:xfrm>
          <a:prstGeom prst="rect">
            <a:avLst/>
          </a:prstGeom>
          <a:solidFill>
            <a:srgbClr val="FFFFFF"/>
          </a:solidFill>
        </p:spPr>
      </p:sp>
      <p:sp>
        <p:nvSpPr>
          <p:cNvPr name="AutoShape 10" id="10"/>
          <p:cNvSpPr/>
          <p:nvPr/>
        </p:nvSpPr>
        <p:spPr>
          <a:xfrm>
            <a:off x="4064000" y="3314700"/>
            <a:ext cx="0" cy="1219200"/>
          </a:xfrm>
          <a:prstGeom prst="rect">
            <a:avLst/>
          </a:prstGeom>
          <a:solidFill>
            <a:srgbClr val="FFFFFF"/>
          </a:solidFill>
        </p:spPr>
      </p:sp>
      <p:sp>
        <p:nvSpPr>
          <p:cNvPr name="AutoShape 11" id="11"/>
          <p:cNvSpPr/>
          <p:nvPr/>
        </p:nvSpPr>
        <p:spPr>
          <a:xfrm>
            <a:off x="4064000" y="5067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2800" b="true">
                <a:solidFill>
                  <a:srgbClr val="000000"/>
                </a:solidFill>
                <a:latin typeface="苹方-简"/>
              </a:rPr>
              <a:t>The Importance of Responsive Images</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Enhanced User Experience</a:t>
            </a:r>
            <a:endParaRPr lang="en-US" sz="1100"/>
          </a:p>
        </p:txBody>
      </p:sp>
      <p:sp>
        <p:nvSpPr>
          <p:cNvPr name="TextBox 15" id="15"/>
          <p:cNvSpPr txBox="true"/>
          <p:nvPr/>
        </p:nvSpPr>
        <p:spPr>
          <a:xfrm>
            <a:off x="4279900" y="33782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Performance Optimization</a:t>
            </a:r>
            <a:endParaRPr lang="en-US" sz="1100"/>
          </a:p>
        </p:txBody>
      </p:sp>
      <p:sp>
        <p:nvSpPr>
          <p:cNvPr name="TextBox 16" id="16"/>
          <p:cNvSpPr txBox="true"/>
          <p:nvPr/>
        </p:nvSpPr>
        <p:spPr>
          <a:xfrm>
            <a:off x="4279900" y="5130800"/>
            <a:ext cx="5397500" cy="2667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800" b="true">
                <a:solidFill>
                  <a:srgbClr val="000000"/>
                </a:solidFill>
                <a:latin typeface="苹方-简"/>
              </a:rPr>
              <a:t>SEO Benefits</a:t>
            </a:r>
            <a:endParaRPr lang="en-US" sz="1100"/>
          </a:p>
        </p:txBody>
      </p:sp>
      <p:sp>
        <p:nvSpPr>
          <p:cNvPr name="TextBox 17" id="17"/>
          <p:cNvSpPr txBox="true"/>
          <p:nvPr/>
        </p:nvSpPr>
        <p:spPr>
          <a:xfrm>
            <a:off x="4279900" y="1993900"/>
            <a:ext cx="5397500" cy="736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Responsive images adapt to different screen sizes and resolutions, ensuring optimal loading times and visual quality across devices, which significantly improves user engagement and satisfaction.</a:t>
            </a:r>
            <a:endParaRPr lang="en-US" sz="1100"/>
          </a:p>
        </p:txBody>
      </p:sp>
      <p:sp>
        <p:nvSpPr>
          <p:cNvPr name="TextBox 18" id="18"/>
          <p:cNvSpPr txBox="true"/>
          <p:nvPr/>
        </p:nvSpPr>
        <p:spPr>
          <a:xfrm>
            <a:off x="4279900" y="3759200"/>
            <a:ext cx="5397500" cy="736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By utilizing the `&lt;picture&gt;` element and `srcset` attribute, developers can serve appropriately sized images, reducing bandwidth usage and enhancing page load speed, crucial for mobile users.</a:t>
            </a:r>
            <a:endParaRPr lang="en-US" sz="1100"/>
          </a:p>
        </p:txBody>
      </p:sp>
      <p:sp>
        <p:nvSpPr>
          <p:cNvPr name="TextBox 19" id="19"/>
          <p:cNvSpPr txBox="true"/>
          <p:nvPr/>
        </p:nvSpPr>
        <p:spPr>
          <a:xfrm>
            <a:off x="4279900" y="5511800"/>
            <a:ext cx="5397500" cy="736600"/>
          </a:xfrm>
          <a:prstGeom prst="rect">
            <a:avLst/>
          </a:prstGeom>
          <a:solidFill>
            <a:srgbClr val="000000">
              <a:alpha val="0"/>
            </a:srgbClr>
          </a:solidFill>
        </p:spPr>
        <p:txBody>
          <a:bodyPr anchor="ctr" rtlCol="false" rIns="0" lIns="0" tIns="0" bIns="0"/>
          <a:lstStyle/>
          <a:p>
            <a:pPr algn="l" indent="0">
              <a:lnSpc>
                <a:spcPct val="100000"/>
              </a:lnSpc>
              <a:defRPr/>
            </a:pPr>
            <a:r>
              <a:rPr lang="en"/>
              <a:t/>
            </a:r>
            <a:r>
              <a:rPr lang="en-US" sz="1400" b="false">
                <a:solidFill>
                  <a:srgbClr val="000000">
                    <a:alpha val="87843"/>
                  </a:srgbClr>
                </a:solidFill>
                <a:latin typeface="苹方-简"/>
              </a:rPr>
              <a:t>Implementing responsive images contributes to better search engine rankings as it improves site performance and user experience, factors that search engines prioritize in their algorithms.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