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Playfair Display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2EAA89-FFC0-4D30-9C41-EEE1F1B51C02}">
  <a:tblStyle styleId="{202EAA89-FFC0-4D30-9C41-EEE1F1B51C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PlayfairDisplay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PlayfairDisplay-italic.fntdata"/><Relationship Id="rId45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regular.fntdata"/><Relationship Id="rId47" Type="http://schemas.openxmlformats.org/officeDocument/2006/relationships/font" Target="fonts/PlayfairDisplay-boldItalic.fntdata"/><Relationship Id="rId49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34254ffdf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34254ffdf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2ae5c3bc5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2ae5c3bc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2ae5c3bc5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2ae5c3bc5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367ea3d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367ea3d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2ae5c3bc5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2ae5c3bc5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2ae5c3bc5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2ae5c3bc5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2ae5c3bc5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2ae5c3bc5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2ae5c3bc5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2ae5c3bc5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2ae5c3bc5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2ae5c3bc5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2ae5c3bc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2ae5c3bc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2ae5c3bc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2ae5c3bc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2f95ac431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2f95ac431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2f95ac431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2f95ac431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2f95ac431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62f95ac431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2f95ac431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62f95ac431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2f95ac431_4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62f95ac431_4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2f95ac431_4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2f95ac431_4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2f95ac431_4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62f95ac431_4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a2dc3b52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a2dc3b52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a2dc3b52b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a2dc3b52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34254ffdf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a34254ffdf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2d787af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2d787af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2dc3b52b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2dc3b52b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a34254ffdf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a34254ffdf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328c673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6328c673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6328c6732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6328c6732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2ae5c3bc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2ae5c3bc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2ae5c3bc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2ae5c3bc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2ae5c3bc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2ae5c3bc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2ae5c3bc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2ae5c3bc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2ae5c3bc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2ae5c3bc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2ae5c3bc5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2ae5c3bc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15.jpg"/><Relationship Id="rId5" Type="http://schemas.openxmlformats.org/officeDocument/2006/relationships/image" Target="../media/image13.jpg"/><Relationship Id="rId6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Relationship Id="rId5" Type="http://schemas.openxmlformats.org/officeDocument/2006/relationships/image" Target="../media/image4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png"/><Relationship Id="rId4" Type="http://schemas.openxmlformats.org/officeDocument/2006/relationships/image" Target="../media/image36.png"/><Relationship Id="rId5" Type="http://schemas.openxmlformats.org/officeDocument/2006/relationships/image" Target="../media/image31.png"/><Relationship Id="rId6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Relationship Id="rId5" Type="http://schemas.openxmlformats.org/officeDocument/2006/relationships/image" Target="../media/image40.png"/><Relationship Id="rId6" Type="http://schemas.openxmlformats.org/officeDocument/2006/relationships/image" Target="../media/image47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5.png"/><Relationship Id="rId4" Type="http://schemas.openxmlformats.org/officeDocument/2006/relationships/image" Target="../media/image41.png"/><Relationship Id="rId5" Type="http://schemas.openxmlformats.org/officeDocument/2006/relationships/image" Target="../media/image4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kaggle.com/datasets/mirichoi0218/insurance." TargetMode="External"/><Relationship Id="rId4" Type="http://schemas.openxmlformats.org/officeDocument/2006/relationships/hyperlink" Target="https://www.forbes.com/advisor/life-insurance/factors-affecting-rates/." TargetMode="External"/><Relationship Id="rId5" Type="http://schemas.openxmlformats.org/officeDocument/2006/relationships/hyperlink" Target="https://www.forbes.com/advisor/life-insurance/factors-affecting-rates/." TargetMode="External"/><Relationship Id="rId6" Type="http://schemas.openxmlformats.org/officeDocument/2006/relationships/hyperlink" Target="https://www.forbes.com/advisor/health-insurance/health-insurance-statistics-and-facts/#:~:text=Factors%20That%20Influence%20Health%20Insurance,of%20your%20health%20insurance%20plan.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of Health Insurance Premium in the United states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403075" y="3559200"/>
            <a:ext cx="2740800" cy="15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GROUP #19</a:t>
            </a:r>
            <a:r>
              <a:rPr b="1" lang="en" sz="17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3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3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Prateek Kaushik,</a:t>
            </a:r>
            <a:endParaRPr sz="17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Prashant </a:t>
            </a:r>
            <a:r>
              <a:rPr lang="en" sz="17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Dhungana</a:t>
            </a:r>
            <a:r>
              <a:rPr b="1" lang="en" sz="17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1" sz="17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Nisha Pillai,</a:t>
            </a:r>
            <a:endParaRPr sz="17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Mariy</a:t>
            </a:r>
            <a:r>
              <a:rPr lang="en" sz="17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a Mathews</a:t>
            </a:r>
            <a:r>
              <a:rPr b="1" lang="en" sz="17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400">
              <a:solidFill>
                <a:srgbClr val="37415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MODEL WITH INTERACTION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0" y="1152475"/>
            <a:ext cx="4508600" cy="384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00" y="710550"/>
            <a:ext cx="4508599" cy="3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2000" y="1152475"/>
            <a:ext cx="4422000" cy="384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2000" y="710550"/>
            <a:ext cx="4422001" cy="357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2"/>
          <p:cNvCxnSpPr/>
          <p:nvPr/>
        </p:nvCxnSpPr>
        <p:spPr>
          <a:xfrm>
            <a:off x="4612100" y="575550"/>
            <a:ext cx="28800" cy="4458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ADDITIVE vs INTERACTION MODEL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60450" y="2348075"/>
            <a:ext cx="8055900" cy="10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/>
              <a:t>Best Model: </a:t>
            </a:r>
            <a:br>
              <a:rPr lang="en" sz="1200"/>
            </a:br>
            <a:endParaRPr sz="1200"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0" l="0" r="0" t="48525"/>
          <a:stretch/>
        </p:blipFill>
        <p:spPr>
          <a:xfrm>
            <a:off x="0" y="1219350"/>
            <a:ext cx="9144001" cy="964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750" y="2777575"/>
            <a:ext cx="5842724" cy="18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HIGHER ORDER MODEL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163" y="662650"/>
            <a:ext cx="6849063" cy="427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HIGHER ORDER MODEL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0" y="569650"/>
            <a:ext cx="8520600" cy="9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Individual Coefficient T-test at significance level of alpha=0.05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9875"/>
            <a:ext cx="3621650" cy="722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1650" y="1155450"/>
            <a:ext cx="5522351" cy="78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2250" y="1792225"/>
            <a:ext cx="5158875" cy="32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0" y="2360475"/>
            <a:ext cx="3679200" cy="21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527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65"/>
              <a:buChar char="●"/>
            </a:pPr>
            <a:r>
              <a:rPr lang="en" sz="1365"/>
              <a:t>The only significant higher order terms are I(age^2) and I(bmi^2).</a:t>
            </a:r>
            <a:endParaRPr sz="136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65"/>
          </a:p>
          <a:p>
            <a:pPr indent="-31527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65"/>
              <a:buChar char="●"/>
            </a:pPr>
            <a:r>
              <a:rPr lang="en" sz="1365"/>
              <a:t> So we move to create a cubic model on the significant predictors from the quad_model.</a:t>
            </a:r>
            <a:endParaRPr sz="136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6"/>
          <p:cNvPicPr preferRelativeResize="0"/>
          <p:nvPr/>
        </p:nvPicPr>
        <p:blipFill rotWithShape="1">
          <a:blip r:embed="rId3">
            <a:alphaModFix/>
          </a:blip>
          <a:srcRect b="-3777" l="0" r="52221" t="13402"/>
          <a:stretch/>
        </p:blipFill>
        <p:spPr>
          <a:xfrm>
            <a:off x="0" y="736200"/>
            <a:ext cx="5719049" cy="448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840105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5587900" y="1845988"/>
            <a:ext cx="3428100" cy="22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 becomes insignificant for the cubic term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Cubic term for BMI is still significant.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we move on to create another model with fourth power on bmi while leaving age at the second order.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133150" cy="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08000"/>
            <a:ext cx="5175300" cy="433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4917650" y="2819950"/>
            <a:ext cx="4188900" cy="12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increase the power to five now for BMI since the fourth power is still significant.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79901" cy="746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46752"/>
            <a:ext cx="4371250" cy="42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4513150" y="1725150"/>
            <a:ext cx="4478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power to the five becomes insignificant for the BMI.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Therefore the model with the fourth order term is the most significant higher order model so far.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Now we compare the adjusted_r2 and rmse to find the best higher order model.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92600" y="2469750"/>
            <a:ext cx="3011100" cy="20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T</a:t>
            </a:r>
            <a:r>
              <a:rPr b="1" lang="en" sz="1700"/>
              <a:t>he fourth_model has the highest adjusted_r2 with lowest rmse therefore this model is the best higher order model.</a:t>
            </a:r>
            <a:endParaRPr b="1" sz="1700"/>
          </a:p>
        </p:txBody>
      </p:sp>
      <p:pic>
        <p:nvPicPr>
          <p:cNvPr id="180" name="Google Shape;180;p29"/>
          <p:cNvPicPr preferRelativeResize="0"/>
          <p:nvPr/>
        </p:nvPicPr>
        <p:blipFill rotWithShape="1">
          <a:blip r:embed="rId3">
            <a:alphaModFix/>
          </a:blip>
          <a:srcRect b="-22910" l="0" r="0" t="0"/>
          <a:stretch/>
        </p:blipFill>
        <p:spPr>
          <a:xfrm>
            <a:off x="43725" y="917925"/>
            <a:ext cx="8618350" cy="155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HIGHER ORDER MODELS</a:t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6100" y="2622150"/>
            <a:ext cx="5887900" cy="23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F-TEST: HIGHER ORDER vs INTERACTION MODEL</a:t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50" y="596950"/>
            <a:ext cx="6853675" cy="87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50" y="1835950"/>
            <a:ext cx="7383199" cy="243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/>
        </p:nvSpPr>
        <p:spPr>
          <a:xfrm>
            <a:off x="58650" y="4429075"/>
            <a:ext cx="738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W</a:t>
            </a:r>
            <a:r>
              <a:rPr b="1" lang="en" sz="1000"/>
              <a:t>e reject the null hypothesis suggesting that the higher order terms added are statistically significant. Therefore the best model so far is the higher order model (fourth_model) which has a I(age^2) and bmi is up to the power of 4.</a:t>
            </a:r>
            <a:endParaRPr b="1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0" y="0"/>
            <a:ext cx="8472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4: Regression Assumptions </a:t>
            </a:r>
            <a:endParaRPr/>
          </a:p>
        </p:txBody>
      </p:sp>
      <p:sp>
        <p:nvSpPr>
          <p:cNvPr id="196" name="Google Shape;196;p31"/>
          <p:cNvSpPr txBox="1"/>
          <p:nvPr>
            <p:ph type="title"/>
          </p:nvPr>
        </p:nvSpPr>
        <p:spPr>
          <a:xfrm>
            <a:off x="43550" y="576000"/>
            <a:ext cx="4414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114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Linearity Assumption</a:t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950" y="1555725"/>
            <a:ext cx="6081425" cy="3395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8" name="Google Shape;198;p31"/>
          <p:cNvSpPr txBox="1"/>
          <p:nvPr/>
        </p:nvSpPr>
        <p:spPr>
          <a:xfrm>
            <a:off x="3476500" y="1152000"/>
            <a:ext cx="24804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Residual vs fitted plot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1861" y="128700"/>
            <a:ext cx="892087" cy="10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00850" y="0"/>
            <a:ext cx="37065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	</a:t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4295400" y="0"/>
            <a:ext cx="4848600" cy="70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79725" y="1168575"/>
            <a:ext cx="7338900" cy="225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None/>
            </a:pPr>
            <a:r>
              <a:rPr b="1"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Objective:</a:t>
            </a: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Predicting Insurance Premiums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None/>
            </a:pPr>
            <a:r>
              <a:t/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None/>
            </a:pPr>
            <a:r>
              <a:rPr b="1"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Methodology:</a:t>
            </a: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Beyond Additive Models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None/>
            </a:pPr>
            <a:r>
              <a:t/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None/>
            </a:pPr>
            <a:r>
              <a:rPr b="1"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Exploration:</a:t>
            </a: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Interactions and Higher-Order Variables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None/>
            </a:pPr>
            <a:r>
              <a:rPr b="1"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Ultimate Goal:</a:t>
            </a: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Informed Healthcare Financial Planning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0" y="152400"/>
            <a:ext cx="5763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Independence</a:t>
            </a:r>
            <a:r>
              <a:rPr lang="en"/>
              <a:t> Assumption</a:t>
            </a:r>
            <a:endParaRPr/>
          </a:p>
        </p:txBody>
      </p:sp>
      <p:sp>
        <p:nvSpPr>
          <p:cNvPr id="205" name="Google Shape;205;p32"/>
          <p:cNvSpPr txBox="1"/>
          <p:nvPr/>
        </p:nvSpPr>
        <p:spPr>
          <a:xfrm>
            <a:off x="137450" y="874100"/>
            <a:ext cx="8903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this dataset the subjects are not related to time but lets check if spatial association exists.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400" y="1528700"/>
            <a:ext cx="4783100" cy="2773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7" name="Google Shape;20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476800"/>
            <a:ext cx="8839200" cy="49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9061" y="82975"/>
            <a:ext cx="892087" cy="10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72400" y="228600"/>
            <a:ext cx="5763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Equal Variance</a:t>
            </a:r>
            <a:r>
              <a:rPr lang="en"/>
              <a:t> Assumption</a:t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 rotWithShape="1">
          <a:blip r:embed="rId3">
            <a:alphaModFix/>
          </a:blip>
          <a:srcRect b="56661" l="0" r="0" t="0"/>
          <a:stretch/>
        </p:blipFill>
        <p:spPr>
          <a:xfrm>
            <a:off x="72400" y="1074900"/>
            <a:ext cx="3575024" cy="789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5" name="Google Shape;2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7425" y="1074900"/>
            <a:ext cx="5327425" cy="3192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6" name="Google Shape;216;p33"/>
          <p:cNvPicPr preferRelativeResize="0"/>
          <p:nvPr/>
        </p:nvPicPr>
        <p:blipFill rotWithShape="1">
          <a:blip r:embed="rId5">
            <a:alphaModFix/>
          </a:blip>
          <a:srcRect b="-6" l="0" r="0" t="36112"/>
          <a:stretch/>
        </p:blipFill>
        <p:spPr>
          <a:xfrm>
            <a:off x="72400" y="2350775"/>
            <a:ext cx="3575026" cy="116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7" name="Google Shape;21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62761" y="47800"/>
            <a:ext cx="892087" cy="10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13550" y="214675"/>
            <a:ext cx="5763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Normality</a:t>
            </a:r>
            <a:r>
              <a:rPr lang="en"/>
              <a:t> Assumption</a:t>
            </a: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550" y="1156425"/>
            <a:ext cx="5255150" cy="3074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24" name="Google Shape;22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38" y="1156425"/>
            <a:ext cx="3596375" cy="791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25" name="Google Shape;225;p34"/>
          <p:cNvPicPr preferRelativeResize="0"/>
          <p:nvPr/>
        </p:nvPicPr>
        <p:blipFill rotWithShape="1">
          <a:blip r:embed="rId5">
            <a:alphaModFix/>
          </a:blip>
          <a:srcRect b="0" l="0" r="0" t="39287"/>
          <a:stretch/>
        </p:blipFill>
        <p:spPr>
          <a:xfrm>
            <a:off x="113550" y="2313425"/>
            <a:ext cx="3596350" cy="1143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26" name="Google Shape;22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83300" y="122050"/>
            <a:ext cx="8001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0" y="0"/>
            <a:ext cx="5763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Multicollinearity</a:t>
            </a:r>
            <a:r>
              <a:rPr lang="en"/>
              <a:t> Assumption</a:t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550" y="1051550"/>
            <a:ext cx="4686249" cy="3404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3" name="Google Shape;23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4711" y="-51750"/>
            <a:ext cx="892087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25" y="1051550"/>
            <a:ext cx="4201849" cy="3404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0" y="0"/>
            <a:ext cx="5763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6. Outliers</a:t>
            </a:r>
            <a:endParaRPr/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453" y="692075"/>
            <a:ext cx="6877736" cy="3759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1" name="Google Shape;241;p36"/>
          <p:cNvSpPr txBox="1"/>
          <p:nvPr/>
        </p:nvSpPr>
        <p:spPr>
          <a:xfrm>
            <a:off x="102850" y="1273275"/>
            <a:ext cx="32598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1037450" y="4533750"/>
            <a:ext cx="6877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Based on this plot everything looks okay. No influential Outliers detected</a:t>
            </a:r>
            <a:endParaRPr b="1" sz="18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/>
        </p:nvSpPr>
        <p:spPr>
          <a:xfrm>
            <a:off x="1136100" y="4562875"/>
            <a:ext cx="64107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Based on this plot t</a:t>
            </a:r>
            <a:r>
              <a:rPr lang="en" sz="17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here are no outliers in the Cook's distance.</a:t>
            </a:r>
            <a:endParaRPr sz="17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100" y="676650"/>
            <a:ext cx="6944824" cy="379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9" name="Google Shape;249;p37"/>
          <p:cNvSpPr txBox="1"/>
          <p:nvPr>
            <p:ph type="title"/>
          </p:nvPr>
        </p:nvSpPr>
        <p:spPr>
          <a:xfrm>
            <a:off x="0" y="0"/>
            <a:ext cx="5763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79"/>
              <a:t> (Contd..)</a:t>
            </a:r>
            <a:endParaRPr sz="1979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/>
        </p:nvSpPr>
        <p:spPr>
          <a:xfrm>
            <a:off x="515725" y="4336525"/>
            <a:ext cx="74001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We do not detect any outliers by using leverage values greater than 3p/n </a:t>
            </a:r>
            <a:endParaRPr sz="16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Hence we can say there are no outliers that could pose problems.</a:t>
            </a:r>
            <a:endParaRPr sz="16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126" y="628600"/>
            <a:ext cx="6344125" cy="3537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56" name="Google Shape;256;p38"/>
          <p:cNvSpPr txBox="1"/>
          <p:nvPr>
            <p:ph type="title"/>
          </p:nvPr>
        </p:nvSpPr>
        <p:spPr>
          <a:xfrm>
            <a:off x="0" y="0"/>
            <a:ext cx="5763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79"/>
              <a:t> (Contd..)</a:t>
            </a:r>
            <a:endParaRPr sz="1979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5: </a:t>
            </a:r>
            <a:r>
              <a:rPr lang="en"/>
              <a:t>Box-Cox </a:t>
            </a:r>
            <a:r>
              <a:rPr lang="en"/>
              <a:t>Transformation</a:t>
            </a:r>
            <a:endParaRPr/>
          </a:p>
        </p:txBody>
      </p:sp>
      <p:pic>
        <p:nvPicPr>
          <p:cNvPr id="262" name="Google Shape;2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50" y="2363500"/>
            <a:ext cx="4790550" cy="219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50" y="685525"/>
            <a:ext cx="8520598" cy="1677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4" name="Google Shape;264;p39"/>
          <p:cNvPicPr preferRelativeResize="0"/>
          <p:nvPr/>
        </p:nvPicPr>
        <p:blipFill rotWithShape="1">
          <a:blip r:embed="rId5">
            <a:alphaModFix/>
          </a:blip>
          <a:srcRect b="0" l="0" r="0" t="37760"/>
          <a:stretch/>
        </p:blipFill>
        <p:spPr>
          <a:xfrm>
            <a:off x="4807500" y="3067750"/>
            <a:ext cx="4260300" cy="182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Transformation</a:t>
            </a:r>
            <a:endParaRPr/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40"/>
          <p:cNvPicPr preferRelativeResize="0"/>
          <p:nvPr/>
        </p:nvPicPr>
        <p:blipFill rotWithShape="1">
          <a:blip r:embed="rId3">
            <a:alphaModFix/>
          </a:blip>
          <a:srcRect b="0" l="0" r="0" t="6777"/>
          <a:stretch/>
        </p:blipFill>
        <p:spPr>
          <a:xfrm>
            <a:off x="311700" y="885075"/>
            <a:ext cx="8446850" cy="1686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72" name="Google Shape;272;p40"/>
          <p:cNvPicPr preferRelativeResize="0"/>
          <p:nvPr/>
        </p:nvPicPr>
        <p:blipFill rotWithShape="1">
          <a:blip r:embed="rId4">
            <a:alphaModFix/>
          </a:blip>
          <a:srcRect b="0" l="0" r="0" t="38766"/>
          <a:stretch/>
        </p:blipFill>
        <p:spPr>
          <a:xfrm>
            <a:off x="311700" y="2775750"/>
            <a:ext cx="7084625" cy="1908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 SUMMARY</a:t>
            </a:r>
            <a:endParaRPr/>
          </a:p>
        </p:txBody>
      </p:sp>
      <p:graphicFrame>
        <p:nvGraphicFramePr>
          <p:cNvPr id="278" name="Google Shape;278;p41"/>
          <p:cNvGraphicFramePr/>
          <p:nvPr/>
        </p:nvGraphicFramePr>
        <p:xfrm>
          <a:off x="656700" y="1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{202EAA89-FFC0-4D30-9C41-EEE1F1B51C02}</a:tableStyleId>
              </a:tblPr>
              <a:tblGrid>
                <a:gridCol w="2610200"/>
                <a:gridCol w="2610200"/>
                <a:gridCol w="2610200"/>
              </a:tblGrid>
              <a:tr h="52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MODELS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Adjusted_R2</a:t>
                      </a:r>
                      <a:endParaRPr b="1"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RMSE</a:t>
                      </a:r>
                      <a:endParaRPr b="1"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59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Additive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6060.2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Interaction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4836.0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00"/>
                          </a:highlight>
                        </a:rPr>
                        <a:t>Higher Order </a:t>
                      </a:r>
                      <a:endParaRPr b="1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</a:rPr>
                        <a:t>0.8454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</a:rPr>
                        <a:t>4760.7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0" y="576925"/>
            <a:ext cx="8520600" cy="22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2794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 Variable: </a:t>
            </a:r>
            <a:endParaRPr b="1" sz="11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Charges: Insured individual medical annual costs billed by the health insurance in USD($) . (Quantitative)</a:t>
            </a:r>
            <a:endParaRPr sz="11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Predictor Variables: </a:t>
            </a:r>
            <a:endParaRPr b="1" sz="11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279400" rtl="0" algn="just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Age: Age of the primary Insured.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(Quantitative)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279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Sex: Insured gender “Male or Female”. </a:t>
            </a:r>
            <a:r>
              <a:rPr lang="en" sz="1100">
                <a:solidFill>
                  <a:srgbClr val="000000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rPr>
              <a:t>(Qualitative)</a:t>
            </a:r>
            <a:endParaRPr sz="1100">
              <a:solidFill>
                <a:srgbClr val="000000"/>
              </a:solidFill>
              <a:highlight>
                <a:schemeClr val="accent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279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BMI: Body Mass Index.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(Quantitative)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279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Children: Insured number of dependents.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(Quantitative)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279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Smoker: Insured smoking habits “Yes or No”. </a:t>
            </a:r>
            <a:r>
              <a:rPr lang="en" sz="1100">
                <a:solidFill>
                  <a:srgbClr val="000000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rPr>
              <a:t>(Qualitative)</a:t>
            </a:r>
            <a:endParaRPr sz="1100">
              <a:solidFill>
                <a:srgbClr val="000000"/>
              </a:solidFill>
              <a:highlight>
                <a:schemeClr val="accent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279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Region: Insured region of residence “Southwest”, ”Southeast”,  “Northwest”,  “Northeast”. </a:t>
            </a:r>
            <a:r>
              <a:rPr lang="en" sz="1100">
                <a:solidFill>
                  <a:srgbClr val="000000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rPr>
              <a:t>(Qualitative)</a:t>
            </a:r>
            <a:endParaRPr>
              <a:highlight>
                <a:schemeClr val="accent3"/>
              </a:highlight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5725"/>
            <a:ext cx="6378441" cy="21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5214100" y="4549300"/>
            <a:ext cx="419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433025" y="4623100"/>
            <a:ext cx="20877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rgbClr val="1B212C"/>
                </a:highlight>
                <a:latin typeface="Lato"/>
                <a:ea typeface="Lato"/>
                <a:cs typeface="Lato"/>
                <a:sym typeface="Lato"/>
              </a:rPr>
              <a:t>Reference: KAGGLE</a:t>
            </a:r>
            <a:endParaRPr sz="1600">
              <a:solidFill>
                <a:schemeClr val="lt1"/>
              </a:solidFill>
              <a:highlight>
                <a:srgbClr val="1B212C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INSURANCE CHARGES</a:t>
            </a:r>
            <a:endParaRPr/>
          </a:p>
        </p:txBody>
      </p:sp>
      <p:sp>
        <p:nvSpPr>
          <p:cNvPr id="284" name="Google Shape;284;p42"/>
          <p:cNvSpPr txBox="1"/>
          <p:nvPr/>
        </p:nvSpPr>
        <p:spPr>
          <a:xfrm>
            <a:off x="255000" y="713975"/>
            <a:ext cx="85821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Scenario_1: (Present) 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Our Dear friend Ahmed is planning on moving to the United Stated on January to start working as a Data Scientist. 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Age:25, BMI:24, Smoking=No, Children= 0 and Region=Southeast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5" name="Google Shape;285;p42"/>
          <p:cNvPicPr preferRelativeResize="0"/>
          <p:nvPr/>
        </p:nvPicPr>
        <p:blipFill rotWithShape="1">
          <a:blip r:embed="rId3">
            <a:alphaModFix/>
          </a:blip>
          <a:srcRect b="0" l="0" r="7045" t="0"/>
          <a:stretch/>
        </p:blipFill>
        <p:spPr>
          <a:xfrm>
            <a:off x="42100" y="2702875"/>
            <a:ext cx="8927050" cy="16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/>
          <p:nvPr>
            <p:ph idx="1" type="body"/>
          </p:nvPr>
        </p:nvSpPr>
        <p:spPr>
          <a:xfrm>
            <a:off x="144150" y="147100"/>
            <a:ext cx="8520600" cy="15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Scenario_2: (Future) 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Ahmed is now: Age:30, BMI:24, Smoking=Yes, Children= 0 and Region=Southeast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5" y="1624650"/>
            <a:ext cx="9058350" cy="18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97" name="Google Shape;297;p44"/>
          <p:cNvSpPr txBox="1"/>
          <p:nvPr/>
        </p:nvSpPr>
        <p:spPr>
          <a:xfrm>
            <a:off x="191875" y="1004950"/>
            <a:ext cx="8520600" cy="3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en" sz="1100"/>
              <a:t>Medical Cost Personal Datasets</a:t>
            </a:r>
            <a:r>
              <a:rPr lang="en" sz="1100"/>
              <a:t>.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 https://www.kaggle.com/datasets/mirichoi0218/insurance.</a:t>
            </a:r>
            <a:r>
              <a:rPr lang="en" sz="1100"/>
              <a:t> Accessed 7 Dec. 2023.</a:t>
            </a:r>
            <a:endParaRPr sz="11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en" sz="1100"/>
              <a:t>10 Factors Affecting Life Insurance Rates – Forbes Advisor</a:t>
            </a:r>
            <a:r>
              <a:rPr lang="en" sz="1100"/>
              <a:t>.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https://www.forbes.com/advisor/life-insurance/factors-affecting-rates/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. </a:t>
            </a:r>
            <a:r>
              <a:rPr lang="en" sz="1100"/>
              <a:t>Accessed 7 Dec. 2023.</a:t>
            </a:r>
            <a:endParaRPr sz="11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en" sz="1100"/>
              <a:t>Health Insurance Statistics And Facts – Forbes Advisor</a:t>
            </a:r>
            <a:r>
              <a:rPr lang="en" sz="1100"/>
              <a:t>.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https://www.forbes.com/advisor/health-insurance/health-insurance-statistics-and-facts/#:~:text=Factors%20That%20Influence%20Health%20Insurance,of%20your%20health%20insurance%20plan.</a:t>
            </a:r>
            <a:r>
              <a:rPr lang="en" sz="1100"/>
              <a:t> Accessed 7 Dec. 2023.</a:t>
            </a:r>
            <a:endParaRPr sz="1100"/>
          </a:p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type="title"/>
          </p:nvPr>
        </p:nvSpPr>
        <p:spPr>
          <a:xfrm>
            <a:off x="169350" y="2184150"/>
            <a:ext cx="85206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0" y="0"/>
            <a:ext cx="57483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MODEL SELECTION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50" y="714000"/>
            <a:ext cx="7247201" cy="43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Stepwise, Forward and Backward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1758"/>
          <a:stretch/>
        </p:blipFill>
        <p:spPr>
          <a:xfrm>
            <a:off x="0" y="858450"/>
            <a:ext cx="4419200" cy="37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950" y="858450"/>
            <a:ext cx="4278174" cy="3796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7"/>
          <p:cNvCxnSpPr/>
          <p:nvPr/>
        </p:nvCxnSpPr>
        <p:spPr>
          <a:xfrm>
            <a:off x="4419200" y="531825"/>
            <a:ext cx="11700" cy="4509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077425" cy="50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5193925" y="1260675"/>
            <a:ext cx="3319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Same results for using Stepwise, Forward and Backward Selection Procedure.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predictor variable “sex” is not statistically significant.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Reduce the model with the exclusion of predictor variable sex.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F-Test (Reduced vs Full) 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25834" l="8833" r="0" t="7768"/>
          <a:stretch/>
        </p:blipFill>
        <p:spPr>
          <a:xfrm>
            <a:off x="69925" y="670249"/>
            <a:ext cx="5221900" cy="11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4">
            <a:alphaModFix/>
          </a:blip>
          <a:srcRect b="0" l="0" r="0" t="21377"/>
          <a:stretch/>
        </p:blipFill>
        <p:spPr>
          <a:xfrm>
            <a:off x="69913" y="2090875"/>
            <a:ext cx="9004175" cy="22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-7925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Possible Regression Selection Procedure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175" y="1649275"/>
            <a:ext cx="5355262" cy="338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49175"/>
            <a:ext cx="78867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ADDITIVE MODEL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b="0" l="0" r="0" t="1912"/>
          <a:stretch/>
        </p:blipFill>
        <p:spPr>
          <a:xfrm>
            <a:off x="4371375" y="840294"/>
            <a:ext cx="4714349" cy="418783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109275" y="677550"/>
            <a:ext cx="42621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●"/>
            </a:pPr>
            <a:r>
              <a:rPr lang="en" sz="15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Charges=</a:t>
            </a:r>
            <a:r>
              <a:rPr i="1" lang="en" sz="15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5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i="1" lang="en" sz="15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5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×Age+ </a:t>
            </a:r>
            <a:r>
              <a:rPr i="1" lang="en" sz="15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5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lang="en" sz="15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BMI+</a:t>
            </a:r>
            <a:r>
              <a:rPr lang="en" sz="15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5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5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×Children+ </a:t>
            </a:r>
            <a:r>
              <a:rPr i="1" lang="en" sz="15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" sz="15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×Smoker</a:t>
            </a: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r>
              <a:rPr lang="en" sz="15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i="1" lang="en" sz="15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" sz="15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×Region</a:t>
            </a: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northwest</a:t>
            </a:r>
            <a:r>
              <a:rPr lang="en" sz="15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i="1" lang="en" sz="15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" sz="15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×Region</a:t>
            </a: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southeast</a:t>
            </a:r>
            <a:r>
              <a:rPr lang="en" sz="15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i="1" lang="en" sz="15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" sz="15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×Region</a:t>
            </a: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southwest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sz="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