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8ff05dac5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8ff05dac5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ff05dac5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ff05dac58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ff05dac5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ff05dac5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8ff05dac5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8ff05dac5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8ff05dac58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8ff05dac58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8ff05dac5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8ff05dac5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8ff05dac58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8ff05dac58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8ff05dac58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8ff05dac58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8ff05dac58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8ff05dac5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8ff05dac58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ff05dac58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d455db9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d455db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ff05dac58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ff05dac58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ff05dac58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ff05dac58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d455db9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d455db9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ff05dac5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8ff05dac5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ff05dac5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ff05dac5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ff05dac5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8ff05dac5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ff05dac5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8ff05dac5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ff05dac58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ff05dac58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8ff05dac58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8ff05dac58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nkitverma2010/ecommerce-customer-churn-analysis-and-predic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384225" y="1202096"/>
            <a:ext cx="5835900" cy="206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400"/>
              <a:t>Analysis of Customer Behavior on E-Commerce Platform</a:t>
            </a:r>
            <a:endParaRPr sz="3400"/>
          </a:p>
        </p:txBody>
      </p:sp>
      <p:sp>
        <p:nvSpPr>
          <p:cNvPr id="129" name="Google Shape;129;p13"/>
          <p:cNvSpPr txBox="1">
            <a:spLocks noGrp="1"/>
          </p:cNvSpPr>
          <p:nvPr>
            <p:ph type="subTitle" idx="1"/>
          </p:nvPr>
        </p:nvSpPr>
        <p:spPr>
          <a:xfrm>
            <a:off x="6262006" y="3845379"/>
            <a:ext cx="2560793" cy="891779"/>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sv-SE" dirty="0"/>
              <a:t>Prashant Dhungana (30080130)</a:t>
            </a:r>
          </a:p>
          <a:p>
            <a:pPr marL="0" lvl="0" indent="0" algn="just" rtl="0">
              <a:spcBef>
                <a:spcPts val="0"/>
              </a:spcBef>
              <a:spcAft>
                <a:spcPts val="0"/>
              </a:spcAft>
              <a:buNone/>
            </a:pPr>
            <a:r>
              <a:rPr lang="sv-SE" dirty="0"/>
              <a:t>Prateek Kaushik (30229287)</a:t>
            </a:r>
          </a:p>
          <a:p>
            <a:pPr marL="0" lvl="0" indent="0" algn="just" rtl="0">
              <a:spcBef>
                <a:spcPts val="0"/>
              </a:spcBef>
              <a:spcAft>
                <a:spcPts val="0"/>
              </a:spcAft>
              <a:buNone/>
            </a:pPr>
            <a:r>
              <a:rPr lang="sv-SE" dirty="0"/>
              <a:t>Mariya Mathews (30192182)</a:t>
            </a:r>
          </a:p>
          <a:p>
            <a:pPr marL="0" lvl="0" indent="0" algn="just" rtl="0">
              <a:spcBef>
                <a:spcPts val="0"/>
              </a:spcBef>
              <a:spcAft>
                <a:spcPts val="0"/>
              </a:spcAft>
              <a:buNone/>
            </a:pPr>
            <a:r>
              <a:rPr lang="sv-SE" dirty="0"/>
              <a:t>Nisha Pillai (30158934)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754925" y="4723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we have any correlation with the number of orders and number of coupons?</a:t>
            </a:r>
            <a:endParaRPr/>
          </a:p>
        </p:txBody>
      </p:sp>
      <p:sp>
        <p:nvSpPr>
          <p:cNvPr id="190" name="Google Shape;190;p22"/>
          <p:cNvSpPr txBox="1">
            <a:spLocks noGrp="1"/>
          </p:cNvSpPr>
          <p:nvPr>
            <p:ph type="body" idx="1"/>
          </p:nvPr>
        </p:nvSpPr>
        <p:spPr>
          <a:xfrm>
            <a:off x="819150" y="1990725"/>
            <a:ext cx="2802600" cy="23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There is no significant correlation between the number of OrderCount and the number of CouponUsed.</a:t>
            </a:r>
            <a:endParaRPr sz="1400"/>
          </a:p>
          <a:p>
            <a:pPr marL="0" lvl="0" indent="0" algn="l" rtl="0">
              <a:spcBef>
                <a:spcPts val="1200"/>
              </a:spcBef>
              <a:spcAft>
                <a:spcPts val="0"/>
              </a:spcAft>
              <a:buNone/>
            </a:pPr>
            <a:r>
              <a:rPr lang="en" sz="1400"/>
              <a:t>There is a significant correlation between the number of OrderCount and the number of CouponUsed</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pic>
        <p:nvPicPr>
          <p:cNvPr id="191" name="Google Shape;191;p22"/>
          <p:cNvPicPr preferRelativeResize="0"/>
          <p:nvPr/>
        </p:nvPicPr>
        <p:blipFill>
          <a:blip r:embed="rId3">
            <a:alphaModFix/>
          </a:blip>
          <a:stretch>
            <a:fillRect/>
          </a:stretch>
        </p:blipFill>
        <p:spPr>
          <a:xfrm>
            <a:off x="3937950" y="1800200"/>
            <a:ext cx="4777609" cy="3038500"/>
          </a:xfrm>
          <a:prstGeom prst="rect">
            <a:avLst/>
          </a:prstGeom>
          <a:noFill/>
          <a:ln>
            <a:noFill/>
          </a:ln>
        </p:spPr>
      </p:pic>
      <p:pic>
        <p:nvPicPr>
          <p:cNvPr id="192" name="Google Shape;192;p22"/>
          <p:cNvPicPr preferRelativeResize="0"/>
          <p:nvPr/>
        </p:nvPicPr>
        <p:blipFill>
          <a:blip r:embed="rId4">
            <a:alphaModFix/>
          </a:blip>
          <a:stretch>
            <a:fillRect/>
          </a:stretch>
        </p:blipFill>
        <p:spPr>
          <a:xfrm>
            <a:off x="308438" y="2825000"/>
            <a:ext cx="571500" cy="323850"/>
          </a:xfrm>
          <a:prstGeom prst="rect">
            <a:avLst/>
          </a:prstGeom>
          <a:noFill/>
          <a:ln>
            <a:noFill/>
          </a:ln>
        </p:spPr>
      </p:pic>
      <p:pic>
        <p:nvPicPr>
          <p:cNvPr id="193" name="Google Shape;193;p22"/>
          <p:cNvPicPr preferRelativeResize="0"/>
          <p:nvPr/>
        </p:nvPicPr>
        <p:blipFill>
          <a:blip r:embed="rId5">
            <a:alphaModFix/>
          </a:blip>
          <a:stretch>
            <a:fillRect/>
          </a:stretch>
        </p:blipFill>
        <p:spPr>
          <a:xfrm>
            <a:off x="341775" y="2068650"/>
            <a:ext cx="504825" cy="371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Assumptions Before Statistical Analysis</a:t>
            </a:r>
            <a:endParaRPr/>
          </a:p>
        </p:txBody>
      </p:sp>
      <p:sp>
        <p:nvSpPr>
          <p:cNvPr id="199" name="Google Shape;199;p23"/>
          <p:cNvSpPr txBox="1">
            <a:spLocks noGrp="1"/>
          </p:cNvSpPr>
          <p:nvPr>
            <p:ph type="body" idx="1"/>
          </p:nvPr>
        </p:nvSpPr>
        <p:spPr>
          <a:xfrm>
            <a:off x="819150" y="1990725"/>
            <a:ext cx="4172400" cy="15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latin typeface="Nunito"/>
                <a:ea typeface="Nunito"/>
                <a:cs typeface="Nunito"/>
                <a:sym typeface="Nunito"/>
              </a:rPr>
              <a:t>1. The data is numeric &amp; continuous</a:t>
            </a:r>
            <a:endParaRPr sz="1500" b="1">
              <a:latin typeface="Nunito"/>
              <a:ea typeface="Nunito"/>
              <a:cs typeface="Nunito"/>
              <a:sym typeface="Nunito"/>
            </a:endParaRPr>
          </a:p>
          <a:p>
            <a:pPr marL="0" lvl="0" indent="0" algn="l" rtl="0">
              <a:spcBef>
                <a:spcPts val="1200"/>
              </a:spcBef>
              <a:spcAft>
                <a:spcPts val="0"/>
              </a:spcAft>
              <a:buNone/>
            </a:pPr>
            <a:r>
              <a:rPr lang="en" sz="1500" b="1">
                <a:latin typeface="Nunito"/>
                <a:ea typeface="Nunito"/>
                <a:cs typeface="Nunito"/>
                <a:sym typeface="Nunito"/>
              </a:rPr>
              <a:t>2. There are no extreme outliers in the data</a:t>
            </a:r>
            <a:endParaRPr sz="1500" b="1">
              <a:latin typeface="Nunito"/>
              <a:ea typeface="Nunito"/>
              <a:cs typeface="Nunito"/>
              <a:sym typeface="Nunito"/>
            </a:endParaRPr>
          </a:p>
          <a:p>
            <a:pPr marL="0" lvl="0" indent="0" algn="l" rtl="0">
              <a:spcBef>
                <a:spcPts val="1200"/>
              </a:spcBef>
              <a:spcAft>
                <a:spcPts val="0"/>
              </a:spcAft>
              <a:buNone/>
            </a:pPr>
            <a:r>
              <a:rPr lang="en" sz="1500" b="1">
                <a:latin typeface="Nunito"/>
                <a:ea typeface="Nunito"/>
                <a:cs typeface="Nunito"/>
                <a:sym typeface="Nunito"/>
              </a:rPr>
              <a:t>3. Normal distribution of the data</a:t>
            </a:r>
            <a:endParaRPr sz="1500" b="1">
              <a:latin typeface="Nunito"/>
              <a:ea typeface="Nunito"/>
              <a:cs typeface="Nunito"/>
              <a:sym typeface="Nunito"/>
            </a:endParaRPr>
          </a:p>
          <a:p>
            <a:pPr marL="0" lvl="0" indent="0" algn="l" rtl="0">
              <a:spcBef>
                <a:spcPts val="1200"/>
              </a:spcBef>
              <a:spcAft>
                <a:spcPts val="1200"/>
              </a:spcAft>
              <a:buNone/>
            </a:pPr>
            <a:endParaRPr sz="15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 us check through Pearson’s Correlation Test</a:t>
            </a:r>
            <a:endParaRPr/>
          </a:p>
        </p:txBody>
      </p:sp>
      <p:pic>
        <p:nvPicPr>
          <p:cNvPr id="205" name="Google Shape;205;p24"/>
          <p:cNvPicPr preferRelativeResize="0"/>
          <p:nvPr/>
        </p:nvPicPr>
        <p:blipFill>
          <a:blip r:embed="rId3">
            <a:alphaModFix/>
          </a:blip>
          <a:stretch>
            <a:fillRect/>
          </a:stretch>
        </p:blipFill>
        <p:spPr>
          <a:xfrm>
            <a:off x="819152" y="1648400"/>
            <a:ext cx="6854550" cy="2831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Inference</a:t>
            </a:r>
            <a:endParaRPr/>
          </a:p>
        </p:txBody>
      </p:sp>
      <p:sp>
        <p:nvSpPr>
          <p:cNvPr id="211" name="Google Shape;211;p25"/>
          <p:cNvSpPr txBox="1">
            <a:spLocks noGrp="1"/>
          </p:cNvSpPr>
          <p:nvPr>
            <p:ph type="body" idx="1"/>
          </p:nvPr>
        </p:nvSpPr>
        <p:spPr>
          <a:xfrm>
            <a:off x="819150" y="1740075"/>
            <a:ext cx="7505700" cy="2448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Nunito"/>
              <a:buChar char="●"/>
            </a:pPr>
            <a:r>
              <a:rPr lang="en" sz="1500">
                <a:latin typeface="Nunito"/>
                <a:ea typeface="Nunito"/>
                <a:cs typeface="Nunito"/>
                <a:sym typeface="Nunito"/>
              </a:rPr>
              <a:t>As per our Pearson's correlation test, we can confidently say that there's a very strong relationship between Order Count and Coupon Used. </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With a very small p-value which is 2.2e-16, stating that we can reject the null hypothesis (we reject the null hypothesis if the significance value is smaller than 0.05) because we have high correlation between the Order Count and Coupon Used. </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On the other hand, the 95 percent confidence interval for the correlation coefficient falls between approximately 0.6255 and 0.6563. This interval provides a range of values within which the true population correlation is likely to lie.</a:t>
            </a:r>
            <a:endParaRPr sz="1500">
              <a:latin typeface="Nunito"/>
              <a:ea typeface="Nunito"/>
              <a:cs typeface="Nunito"/>
              <a:sym typeface="Nunito"/>
            </a:endParaRPr>
          </a:p>
          <a:p>
            <a:pPr marL="0" lvl="0" indent="0" algn="l" rtl="0">
              <a:spcBef>
                <a:spcPts val="1200"/>
              </a:spcBef>
              <a:spcAft>
                <a:spcPts val="1200"/>
              </a:spcAft>
              <a:buNone/>
            </a:pPr>
            <a:endParaRPr sz="150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819150" y="4195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we find any relationship between the number of orders and cashback amount received?</a:t>
            </a:r>
            <a:endParaRPr/>
          </a:p>
        </p:txBody>
      </p:sp>
      <p:sp>
        <p:nvSpPr>
          <p:cNvPr id="217" name="Google Shape;217;p26"/>
          <p:cNvSpPr txBox="1">
            <a:spLocks noGrp="1"/>
          </p:cNvSpPr>
          <p:nvPr>
            <p:ph type="body" idx="1"/>
          </p:nvPr>
        </p:nvSpPr>
        <p:spPr>
          <a:xfrm>
            <a:off x="819150" y="1990725"/>
            <a:ext cx="2975400" cy="23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There is </a:t>
            </a:r>
            <a:r>
              <a:rPr lang="en" sz="1400" b="1" u="sng"/>
              <a:t>no</a:t>
            </a:r>
            <a:r>
              <a:rPr lang="en" sz="1400"/>
              <a:t> significant correlation between the number of orders ("OrderCount") and the cashback amount received ("CashbackAmount")</a:t>
            </a:r>
            <a:endParaRPr sz="1400"/>
          </a:p>
          <a:p>
            <a:pPr marL="0" lvl="0" indent="0" algn="l" rtl="0">
              <a:spcBef>
                <a:spcPts val="1200"/>
              </a:spcBef>
              <a:spcAft>
                <a:spcPts val="0"/>
              </a:spcAft>
              <a:buNone/>
            </a:pPr>
            <a:r>
              <a:rPr lang="en" sz="1400"/>
              <a:t>There is </a:t>
            </a:r>
            <a:r>
              <a:rPr lang="en" sz="1400" b="1" u="sng"/>
              <a:t>a </a:t>
            </a:r>
            <a:r>
              <a:rPr lang="en" sz="1400"/>
              <a:t>significant correlation between the number of orders ("OrderCount") and the cashback amount received ("CashbackAmount")</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pic>
        <p:nvPicPr>
          <p:cNvPr id="218" name="Google Shape;218;p26"/>
          <p:cNvPicPr preferRelativeResize="0"/>
          <p:nvPr/>
        </p:nvPicPr>
        <p:blipFill>
          <a:blip r:embed="rId3">
            <a:alphaModFix/>
          </a:blip>
          <a:stretch>
            <a:fillRect/>
          </a:stretch>
        </p:blipFill>
        <p:spPr>
          <a:xfrm>
            <a:off x="308450" y="3258725"/>
            <a:ext cx="571500" cy="323850"/>
          </a:xfrm>
          <a:prstGeom prst="rect">
            <a:avLst/>
          </a:prstGeom>
          <a:noFill/>
          <a:ln>
            <a:noFill/>
          </a:ln>
        </p:spPr>
      </p:pic>
      <p:pic>
        <p:nvPicPr>
          <p:cNvPr id="219" name="Google Shape;219;p26"/>
          <p:cNvPicPr preferRelativeResize="0"/>
          <p:nvPr/>
        </p:nvPicPr>
        <p:blipFill>
          <a:blip r:embed="rId4">
            <a:alphaModFix/>
          </a:blip>
          <a:stretch>
            <a:fillRect/>
          </a:stretch>
        </p:blipFill>
        <p:spPr>
          <a:xfrm>
            <a:off x="341788" y="1990725"/>
            <a:ext cx="504825" cy="371475"/>
          </a:xfrm>
          <a:prstGeom prst="rect">
            <a:avLst/>
          </a:prstGeom>
          <a:noFill/>
          <a:ln>
            <a:noFill/>
          </a:ln>
        </p:spPr>
      </p:pic>
      <p:pic>
        <p:nvPicPr>
          <p:cNvPr id="220" name="Google Shape;220;p26"/>
          <p:cNvPicPr preferRelativeResize="0"/>
          <p:nvPr/>
        </p:nvPicPr>
        <p:blipFill>
          <a:blip r:embed="rId5">
            <a:alphaModFix/>
          </a:blip>
          <a:stretch>
            <a:fillRect/>
          </a:stretch>
        </p:blipFill>
        <p:spPr>
          <a:xfrm>
            <a:off x="3703750" y="1779825"/>
            <a:ext cx="5044651" cy="30133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Pearson's product-moment correlation</a:t>
            </a:r>
            <a:endParaRPr/>
          </a:p>
        </p:txBody>
      </p:sp>
      <p:pic>
        <p:nvPicPr>
          <p:cNvPr id="226" name="Google Shape;226;p27"/>
          <p:cNvPicPr preferRelativeResize="0"/>
          <p:nvPr/>
        </p:nvPicPr>
        <p:blipFill>
          <a:blip r:embed="rId3">
            <a:alphaModFix/>
          </a:blip>
          <a:stretch>
            <a:fillRect/>
          </a:stretch>
        </p:blipFill>
        <p:spPr>
          <a:xfrm>
            <a:off x="915313" y="1667625"/>
            <a:ext cx="5857875" cy="2514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BOOTSTRAP CONFIDENCE INTERVAL CALCULATIONS</a:t>
            </a:r>
            <a:endParaRPr/>
          </a:p>
        </p:txBody>
      </p:sp>
      <p:pic>
        <p:nvPicPr>
          <p:cNvPr id="232" name="Google Shape;232;p28"/>
          <p:cNvPicPr preferRelativeResize="0"/>
          <p:nvPr/>
        </p:nvPicPr>
        <p:blipFill rotWithShape="1">
          <a:blip r:embed="rId3">
            <a:alphaModFix/>
          </a:blip>
          <a:srcRect l="2047"/>
          <a:stretch/>
        </p:blipFill>
        <p:spPr>
          <a:xfrm>
            <a:off x="819150" y="1967375"/>
            <a:ext cx="5391199" cy="2569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Inference</a:t>
            </a:r>
            <a:endParaRPr/>
          </a:p>
        </p:txBody>
      </p:sp>
      <p:sp>
        <p:nvSpPr>
          <p:cNvPr id="238" name="Google Shape;238;p29"/>
          <p:cNvSpPr txBox="1">
            <a:spLocks noGrp="1"/>
          </p:cNvSpPr>
          <p:nvPr>
            <p:ph type="body" idx="1"/>
          </p:nvPr>
        </p:nvSpPr>
        <p:spPr>
          <a:xfrm>
            <a:off x="819150" y="171387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Nunito"/>
              <a:buChar char="●"/>
            </a:pPr>
            <a:r>
              <a:rPr lang="en">
                <a:latin typeface="Nunito"/>
                <a:ea typeface="Nunito"/>
                <a:cs typeface="Nunito"/>
                <a:sym typeface="Nunito"/>
              </a:rPr>
              <a:t>The bootstrap analysis indicates that the 95% confidence interval for the correlation coefficient (Pearson's r) between "OrderCount" and "CashbackAmount" is between 0.2923 and 0.3511. </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en">
                <a:latin typeface="Nunito"/>
                <a:ea typeface="Nunito"/>
                <a:cs typeface="Nunito"/>
                <a:sym typeface="Nunito"/>
              </a:rPr>
              <a:t>This means that we can be 95% confident that the true correlation in the population falls within this interval.</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en">
                <a:latin typeface="Nunito"/>
                <a:ea typeface="Nunito"/>
                <a:cs typeface="Nunito"/>
                <a:sym typeface="Nunito"/>
              </a:rPr>
              <a:t>In simpler terms, it suggests that there is a statistically significant positive correlation between the number of orders and the cashback amount received, and the correlation is estimated to be within the specified interval. </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en">
                <a:latin typeface="Nunito"/>
                <a:ea typeface="Nunito"/>
                <a:cs typeface="Nunito"/>
                <a:sym typeface="Nunito"/>
              </a:rPr>
              <a:t>This information provides a measure of the relationship's strength and the uncertainty associated with the estimate.</a:t>
            </a:r>
            <a:endParaRPr>
              <a:latin typeface="Nunito"/>
              <a:ea typeface="Nunito"/>
              <a:cs typeface="Nunito"/>
              <a:sym typeface="Nunito"/>
            </a:endParaRPr>
          </a:p>
          <a:p>
            <a:pPr marL="0" lvl="0" indent="0" algn="l" rtl="0">
              <a:spcBef>
                <a:spcPts val="1200"/>
              </a:spcBef>
              <a:spcAft>
                <a:spcPts val="1200"/>
              </a:spcAft>
              <a:buNone/>
            </a:pPr>
            <a:endParaRPr>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739125" y="5598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 there enough evidence to suggest churn is independent of Complaints registered or not?</a:t>
            </a:r>
            <a:endParaRPr/>
          </a:p>
        </p:txBody>
      </p:sp>
      <p:sp>
        <p:nvSpPr>
          <p:cNvPr id="244" name="Google Shape;244;p30"/>
          <p:cNvSpPr txBox="1">
            <a:spLocks noGrp="1"/>
          </p:cNvSpPr>
          <p:nvPr>
            <p:ph type="body" idx="1"/>
          </p:nvPr>
        </p:nvSpPr>
        <p:spPr>
          <a:xfrm>
            <a:off x="819150" y="1990725"/>
            <a:ext cx="3092100" cy="25515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ts val="1400"/>
              <a:buFont typeface="Arial"/>
              <a:buChar char="●"/>
            </a:pPr>
            <a:r>
              <a:rPr lang="en"/>
              <a:t>There is no relationship between customer registering complaint and Decision to churn</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Clr>
                <a:srgbClr val="000000"/>
              </a:buClr>
              <a:buSzPts val="1400"/>
              <a:buFont typeface="Arial"/>
              <a:buChar char="●"/>
            </a:pPr>
            <a:r>
              <a:rPr lang="en"/>
              <a:t> There is a relationship between customer registering complaint and Decision to churn</a:t>
            </a:r>
            <a:endParaRPr/>
          </a:p>
          <a:p>
            <a:pPr marL="0" lvl="0" indent="0" algn="l" rtl="0">
              <a:lnSpc>
                <a:spcPct val="100000"/>
              </a:lnSpc>
              <a:spcBef>
                <a:spcPts val="0"/>
              </a:spcBef>
              <a:spcAft>
                <a:spcPts val="0"/>
              </a:spcAft>
              <a:buNone/>
            </a:pPr>
            <a:endParaRPr/>
          </a:p>
          <a:p>
            <a:pPr marL="0" lvl="0" indent="0" algn="l" rtl="0">
              <a:spcBef>
                <a:spcPts val="0"/>
              </a:spcBef>
              <a:spcAft>
                <a:spcPts val="1200"/>
              </a:spcAft>
              <a:buNone/>
            </a:pPr>
            <a:endParaRPr/>
          </a:p>
        </p:txBody>
      </p:sp>
      <p:pic>
        <p:nvPicPr>
          <p:cNvPr id="245" name="Google Shape;245;p30"/>
          <p:cNvPicPr preferRelativeResize="0"/>
          <p:nvPr/>
        </p:nvPicPr>
        <p:blipFill>
          <a:blip r:embed="rId3">
            <a:alphaModFix/>
          </a:blip>
          <a:stretch>
            <a:fillRect/>
          </a:stretch>
        </p:blipFill>
        <p:spPr>
          <a:xfrm>
            <a:off x="3812200" y="1785925"/>
            <a:ext cx="4927951" cy="2961093"/>
          </a:xfrm>
          <a:prstGeom prst="rect">
            <a:avLst/>
          </a:prstGeom>
          <a:noFill/>
          <a:ln>
            <a:noFill/>
          </a:ln>
        </p:spPr>
      </p:pic>
      <p:pic>
        <p:nvPicPr>
          <p:cNvPr id="246" name="Google Shape;246;p30"/>
          <p:cNvPicPr preferRelativeResize="0"/>
          <p:nvPr/>
        </p:nvPicPr>
        <p:blipFill>
          <a:blip r:embed="rId4">
            <a:alphaModFix/>
          </a:blip>
          <a:stretch>
            <a:fillRect/>
          </a:stretch>
        </p:blipFill>
        <p:spPr>
          <a:xfrm>
            <a:off x="722150" y="3073600"/>
            <a:ext cx="571500" cy="323850"/>
          </a:xfrm>
          <a:prstGeom prst="rect">
            <a:avLst/>
          </a:prstGeom>
          <a:noFill/>
          <a:ln>
            <a:noFill/>
          </a:ln>
        </p:spPr>
      </p:pic>
      <p:pic>
        <p:nvPicPr>
          <p:cNvPr id="247" name="Google Shape;247;p30"/>
          <p:cNvPicPr preferRelativeResize="0"/>
          <p:nvPr/>
        </p:nvPicPr>
        <p:blipFill>
          <a:blip r:embed="rId5">
            <a:alphaModFix/>
          </a:blip>
          <a:stretch>
            <a:fillRect/>
          </a:stretch>
        </p:blipFill>
        <p:spPr>
          <a:xfrm>
            <a:off x="755488" y="1990725"/>
            <a:ext cx="504825" cy="371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Pearson’s Chi-squared test Summary</a:t>
            </a:r>
            <a:endParaRPr/>
          </a:p>
          <a:p>
            <a:pPr marL="0" lvl="0" indent="0" algn="l" rtl="0">
              <a:spcBef>
                <a:spcPts val="0"/>
              </a:spcBef>
              <a:spcAft>
                <a:spcPts val="0"/>
              </a:spcAft>
              <a:buNone/>
            </a:pPr>
            <a:endParaRPr/>
          </a:p>
        </p:txBody>
      </p:sp>
      <p:pic>
        <p:nvPicPr>
          <p:cNvPr id="253" name="Google Shape;253;p31"/>
          <p:cNvPicPr preferRelativeResize="0"/>
          <p:nvPr/>
        </p:nvPicPr>
        <p:blipFill>
          <a:blip r:embed="rId3">
            <a:alphaModFix/>
          </a:blip>
          <a:stretch>
            <a:fillRect/>
          </a:stretch>
        </p:blipFill>
        <p:spPr>
          <a:xfrm>
            <a:off x="970225" y="1853900"/>
            <a:ext cx="7599550" cy="2738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5575" y="6449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135" name="Google Shape;135;p14"/>
          <p:cNvSpPr txBox="1">
            <a:spLocks noGrp="1"/>
          </p:cNvSpPr>
          <p:nvPr>
            <p:ph type="body" idx="1"/>
          </p:nvPr>
        </p:nvSpPr>
        <p:spPr>
          <a:xfrm>
            <a:off x="906575" y="1604575"/>
            <a:ext cx="7882200" cy="2424300"/>
          </a:xfrm>
          <a:prstGeom prst="rect">
            <a:avLst/>
          </a:prstGeom>
        </p:spPr>
        <p:txBody>
          <a:bodyPr spcFirstLastPara="1" wrap="square" lIns="91425" tIns="91425" rIns="91425" bIns="91425" anchor="t" anchorCtr="0">
            <a:normAutofit fontScale="70000" lnSpcReduction="10000"/>
          </a:bodyPr>
          <a:lstStyle/>
          <a:p>
            <a:pPr marL="457200" lvl="0" indent="-315912" algn="l" rtl="0">
              <a:lnSpc>
                <a:spcPct val="200000"/>
              </a:lnSpc>
              <a:spcBef>
                <a:spcPts val="0"/>
              </a:spcBef>
              <a:spcAft>
                <a:spcPts val="0"/>
              </a:spcAft>
              <a:buSzPct val="100000"/>
              <a:buChar char="●"/>
            </a:pPr>
            <a:r>
              <a:rPr lang="en" sz="2200"/>
              <a:t>E-commerce has redefined the way we shop over the past decades. </a:t>
            </a:r>
            <a:endParaRPr sz="2200"/>
          </a:p>
          <a:p>
            <a:pPr marL="457200" lvl="0" indent="-315912" algn="l" rtl="0">
              <a:lnSpc>
                <a:spcPct val="100000"/>
              </a:lnSpc>
              <a:spcBef>
                <a:spcPts val="0"/>
              </a:spcBef>
              <a:spcAft>
                <a:spcPts val="0"/>
              </a:spcAft>
              <a:buSzPct val="100000"/>
              <a:buChar char="●"/>
            </a:pPr>
            <a:r>
              <a:rPr lang="en" sz="2200"/>
              <a:t>The objective of our project is to conduct statistical analysis to understand attributes and factors that influence customer behavior on e-commerce platforms.</a:t>
            </a:r>
            <a:endParaRPr sz="2200"/>
          </a:p>
          <a:p>
            <a:pPr marL="457200" lvl="0" indent="0" algn="l" rtl="0">
              <a:lnSpc>
                <a:spcPct val="100000"/>
              </a:lnSpc>
              <a:spcBef>
                <a:spcPts val="1200"/>
              </a:spcBef>
              <a:spcAft>
                <a:spcPts val="0"/>
              </a:spcAft>
              <a:buNone/>
            </a:pPr>
            <a:endParaRPr sz="2200"/>
          </a:p>
          <a:p>
            <a:pPr marL="457200" lvl="0" indent="-315912" algn="l" rtl="0">
              <a:lnSpc>
                <a:spcPct val="200000"/>
              </a:lnSpc>
              <a:spcBef>
                <a:spcPts val="1200"/>
              </a:spcBef>
              <a:spcAft>
                <a:spcPts val="0"/>
              </a:spcAft>
              <a:buSzPct val="100000"/>
              <a:buChar char="●"/>
            </a:pPr>
            <a:r>
              <a:rPr lang="en" sz="2200"/>
              <a:t>Understanding customer behavior can help business to strategize on increasing customer satisfaction.</a:t>
            </a:r>
            <a:endParaRPr sz="2200"/>
          </a:p>
          <a:p>
            <a:pPr marL="914400" lvl="0" indent="0" algn="l" rtl="0">
              <a:lnSpc>
                <a:spcPct val="200000"/>
              </a:lnSpc>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773425" y="399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59" name="Google Shape;259;p32"/>
          <p:cNvSpPr txBox="1">
            <a:spLocks noGrp="1"/>
          </p:cNvSpPr>
          <p:nvPr>
            <p:ph type="body" idx="1"/>
          </p:nvPr>
        </p:nvSpPr>
        <p:spPr>
          <a:xfrm>
            <a:off x="819150" y="1193300"/>
            <a:ext cx="7505700" cy="2703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Nunito"/>
              <a:buChar char="●"/>
            </a:pPr>
            <a:r>
              <a:rPr lang="en" sz="1400">
                <a:latin typeface="Nunito"/>
                <a:ea typeface="Nunito"/>
                <a:cs typeface="Nunito"/>
                <a:sym typeface="Nunito"/>
              </a:rPr>
              <a:t>A linear relationship exists between "Order Count" and "Hours Spent on the App."</a:t>
            </a:r>
            <a:endParaRPr sz="1400">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sz="1400">
                <a:latin typeface="Nunito"/>
                <a:ea typeface="Nunito"/>
                <a:cs typeface="Nunito"/>
                <a:sym typeface="Nunito"/>
              </a:rPr>
              <a:t>"Preferred Order Category" is also dependent on "Marital Status."</a:t>
            </a:r>
            <a:endParaRPr sz="1400">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sz="1400">
                <a:latin typeface="Nunito"/>
                <a:ea typeface="Nunito"/>
                <a:cs typeface="Nunito"/>
                <a:sym typeface="Nunito"/>
              </a:rPr>
              <a:t>"Order Count" depends on "Cashback Amount."</a:t>
            </a:r>
            <a:endParaRPr sz="1400">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sz="1400">
                <a:latin typeface="Nunito"/>
                <a:ea typeface="Nunito"/>
                <a:cs typeface="Nunito"/>
                <a:sym typeface="Nunito"/>
              </a:rPr>
              <a:t>"Order Count" is influenced by "Coupons Used."</a:t>
            </a:r>
            <a:endParaRPr sz="1400">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sz="1400">
                <a:latin typeface="Nunito"/>
                <a:ea typeface="Nunito"/>
                <a:cs typeface="Nunito"/>
                <a:sym typeface="Nunito"/>
              </a:rPr>
              <a:t>"Churn" is also associated with user "Complaints."</a:t>
            </a:r>
            <a:endParaRPr sz="140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819150" y="5587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65" name="Google Shape;265;p33"/>
          <p:cNvSpPr txBox="1">
            <a:spLocks noGrp="1"/>
          </p:cNvSpPr>
          <p:nvPr>
            <p:ph type="body" idx="1"/>
          </p:nvPr>
        </p:nvSpPr>
        <p:spPr>
          <a:xfrm>
            <a:off x="819150" y="1513325"/>
            <a:ext cx="7505700" cy="31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Verma,(2021, January 26) A. Ecommerce customer churn analysis and prediction. Kaggle. https://www.kaggle.com/datasets/ankitverma2010/ecommerce-customer-churn-analysis-and-prediction</a:t>
            </a:r>
            <a:endParaRPr/>
          </a:p>
          <a:p>
            <a:pPr marL="0" lvl="0" indent="0" algn="l" rtl="0">
              <a:spcBef>
                <a:spcPts val="1200"/>
              </a:spcBef>
              <a:spcAft>
                <a:spcPts val="0"/>
              </a:spcAft>
              <a:buNone/>
            </a:pPr>
            <a:r>
              <a:rPr lang="en"/>
              <a:t>Countants. (2020, January 5). Why consumer behavior analysis is so relevant to the ecommerce business? Medium https://medium.datadriveninvestor.com/why-consumer-behavior-analysis-is-so-relevant-to-the-ecommerce-business-8f49c250ca9c</a:t>
            </a:r>
            <a:endParaRPr/>
          </a:p>
          <a:p>
            <a:pPr marL="0" lvl="0" indent="0" algn="l" rtl="0">
              <a:spcBef>
                <a:spcPts val="1200"/>
              </a:spcBef>
              <a:spcAft>
                <a:spcPts val="0"/>
              </a:spcAft>
              <a:buNone/>
            </a:pPr>
            <a:r>
              <a:rPr lang="en"/>
              <a:t>Zanzana, Salim, and Jessica Martin. (2023, February 21). Retail e-commerce and COVID-19: How online sales evolved as in-person shopping resumed. https://www150.statcan.gc.ca/n1/pub/11-621-m/11-621-m2023002-eng.html</a:t>
            </a:r>
            <a:endParaRPr/>
          </a:p>
          <a:p>
            <a:pPr marL="0" lvl="0" indent="0" algn="l" rtl="0">
              <a:spcBef>
                <a:spcPts val="1200"/>
              </a:spcBef>
              <a:spcAft>
                <a:spcPts val="0"/>
              </a:spcAft>
              <a:buNone/>
            </a:pPr>
            <a:r>
              <a:rPr lang="en"/>
              <a:t>Verma, Ankit.(2023, July 6). “E-commerce Dataset.” (CC BY-NC-SA 4.0) creativecommon.org  https://creativecommons.org/licenses/by-nc-sa/4.0/</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306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141" name="Google Shape;141;p15"/>
          <p:cNvSpPr txBox="1">
            <a:spLocks noGrp="1"/>
          </p:cNvSpPr>
          <p:nvPr>
            <p:ph type="body" idx="1"/>
          </p:nvPr>
        </p:nvSpPr>
        <p:spPr>
          <a:xfrm>
            <a:off x="782725" y="1568175"/>
            <a:ext cx="7505700" cy="286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5300+ rows</a:t>
            </a:r>
            <a:endParaRPr dirty="0"/>
          </a:p>
          <a:p>
            <a:pPr marL="457200" lvl="0" indent="-311150" algn="l" rtl="0">
              <a:spcBef>
                <a:spcPts val="0"/>
              </a:spcBef>
              <a:spcAft>
                <a:spcPts val="0"/>
              </a:spcAft>
              <a:buSzPts val="1300"/>
              <a:buChar char="●"/>
            </a:pPr>
            <a:r>
              <a:rPr lang="en" dirty="0"/>
              <a:t>20 columns</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lang="en" dirty="0"/>
          </a:p>
          <a:p>
            <a:pPr marL="0" lvl="0" indent="0" algn="l" rtl="0">
              <a:spcBef>
                <a:spcPts val="1200"/>
              </a:spcBef>
              <a:spcAft>
                <a:spcPts val="0"/>
              </a:spcAft>
              <a:buNone/>
            </a:pPr>
            <a:r>
              <a:rPr lang="en" dirty="0"/>
              <a:t>Reference: </a:t>
            </a:r>
            <a:r>
              <a:rPr lang="en" u="sng" dirty="0">
                <a:solidFill>
                  <a:schemeClr val="hlink"/>
                </a:solidFill>
                <a:hlinkClick r:id="rId3"/>
              </a:rPr>
              <a:t>https://www.kaggle.com/datasets/ankitverma2010/ecommerce-customer-churn-analysis-and-prediction</a:t>
            </a:r>
            <a:endParaRPr dirty="0"/>
          </a:p>
          <a:p>
            <a:pPr marL="0" lvl="0" indent="0" algn="l" rtl="0">
              <a:spcBef>
                <a:spcPts val="1200"/>
              </a:spcBef>
              <a:spcAft>
                <a:spcPts val="1200"/>
              </a:spcAft>
              <a:buNone/>
            </a:pPr>
            <a:endParaRPr dirty="0"/>
          </a:p>
        </p:txBody>
      </p:sp>
      <p:pic>
        <p:nvPicPr>
          <p:cNvPr id="142" name="Google Shape;142;p15"/>
          <p:cNvPicPr preferRelativeResize="0"/>
          <p:nvPr/>
        </p:nvPicPr>
        <p:blipFill>
          <a:blip r:embed="rId4">
            <a:alphaModFix/>
          </a:blip>
          <a:stretch>
            <a:fillRect/>
          </a:stretch>
        </p:blipFill>
        <p:spPr>
          <a:xfrm>
            <a:off x="2818175" y="1124100"/>
            <a:ext cx="4953000" cy="2476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108650" y="1690200"/>
            <a:ext cx="4746900" cy="19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600"/>
              <a:t>DATA </a:t>
            </a:r>
            <a:endParaRPr sz="5600"/>
          </a:p>
          <a:p>
            <a:pPr marL="0" lvl="0" indent="0" algn="ctr" rtl="0">
              <a:spcBef>
                <a:spcPts val="0"/>
              </a:spcBef>
              <a:spcAft>
                <a:spcPts val="0"/>
              </a:spcAft>
              <a:buSzPts val="990"/>
              <a:buNone/>
            </a:pPr>
            <a:r>
              <a:rPr lang="en" sz="5600"/>
              <a:t>ANALYSIS</a:t>
            </a:r>
            <a:endParaRPr sz="5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39000" y="291900"/>
            <a:ext cx="8025300" cy="100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77"/>
              <a:t>Can the number of hours spent on the app predict the purchase frequency of a user?-Linear Regression</a:t>
            </a:r>
            <a:r>
              <a:rPr lang="en"/>
              <a:t> </a:t>
            </a:r>
            <a:endParaRPr/>
          </a:p>
        </p:txBody>
      </p:sp>
      <p:sp>
        <p:nvSpPr>
          <p:cNvPr id="153" name="Google Shape;153;p17"/>
          <p:cNvSpPr txBox="1">
            <a:spLocks noGrp="1"/>
          </p:cNvSpPr>
          <p:nvPr>
            <p:ph type="body" idx="1"/>
          </p:nvPr>
        </p:nvSpPr>
        <p:spPr>
          <a:xfrm>
            <a:off x="688000" y="1386900"/>
            <a:ext cx="2928600" cy="236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There is </a:t>
            </a:r>
            <a:r>
              <a:rPr lang="en" b="1" u="sng"/>
              <a:t>no</a:t>
            </a:r>
            <a:r>
              <a:rPr lang="en" u="sng"/>
              <a:t> </a:t>
            </a:r>
            <a:r>
              <a:rPr lang="en"/>
              <a:t>relationship between hours spent on the app and the order count.</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 There is </a:t>
            </a:r>
            <a:r>
              <a:rPr lang="en" b="1" u="sng"/>
              <a:t>a</a:t>
            </a:r>
            <a:r>
              <a:rPr lang="en"/>
              <a:t> relationship between hours spent on the app and the order count.</a:t>
            </a:r>
            <a:endParaRPr/>
          </a:p>
          <a:p>
            <a:pPr marL="0" lvl="0" indent="0" algn="l" rtl="0">
              <a:spcBef>
                <a:spcPts val="1200"/>
              </a:spcBef>
              <a:spcAft>
                <a:spcPts val="1200"/>
              </a:spcAft>
              <a:buNone/>
            </a:pPr>
            <a:endParaRPr/>
          </a:p>
        </p:txBody>
      </p:sp>
      <p:pic>
        <p:nvPicPr>
          <p:cNvPr id="154" name="Google Shape;154;p17"/>
          <p:cNvPicPr preferRelativeResize="0"/>
          <p:nvPr/>
        </p:nvPicPr>
        <p:blipFill>
          <a:blip r:embed="rId3">
            <a:alphaModFix/>
          </a:blip>
          <a:stretch>
            <a:fillRect/>
          </a:stretch>
        </p:blipFill>
        <p:spPr>
          <a:xfrm>
            <a:off x="3747800" y="1730875"/>
            <a:ext cx="5176825" cy="3222750"/>
          </a:xfrm>
          <a:prstGeom prst="rect">
            <a:avLst/>
          </a:prstGeom>
          <a:noFill/>
          <a:ln>
            <a:noFill/>
          </a:ln>
        </p:spPr>
      </p:pic>
      <p:pic>
        <p:nvPicPr>
          <p:cNvPr id="155" name="Google Shape;155;p17"/>
          <p:cNvPicPr preferRelativeResize="0"/>
          <p:nvPr/>
        </p:nvPicPr>
        <p:blipFill>
          <a:blip r:embed="rId4">
            <a:alphaModFix/>
          </a:blip>
          <a:stretch>
            <a:fillRect/>
          </a:stretch>
        </p:blipFill>
        <p:spPr>
          <a:xfrm>
            <a:off x="589463" y="1386900"/>
            <a:ext cx="504825" cy="371475"/>
          </a:xfrm>
          <a:prstGeom prst="rect">
            <a:avLst/>
          </a:prstGeom>
          <a:noFill/>
          <a:ln>
            <a:noFill/>
          </a:ln>
        </p:spPr>
      </p:pic>
      <p:pic>
        <p:nvPicPr>
          <p:cNvPr id="156" name="Google Shape;156;p17"/>
          <p:cNvPicPr preferRelativeResize="0"/>
          <p:nvPr/>
        </p:nvPicPr>
        <p:blipFill>
          <a:blip r:embed="rId5">
            <a:alphaModFix/>
          </a:blip>
          <a:stretch>
            <a:fillRect/>
          </a:stretch>
        </p:blipFill>
        <p:spPr>
          <a:xfrm>
            <a:off x="556125" y="2613700"/>
            <a:ext cx="571500" cy="323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418450" y="3356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Condition Check</a:t>
            </a:r>
            <a:endParaRPr/>
          </a:p>
        </p:txBody>
      </p:sp>
      <p:pic>
        <p:nvPicPr>
          <p:cNvPr id="162" name="Google Shape;162;p18"/>
          <p:cNvPicPr preferRelativeResize="0"/>
          <p:nvPr/>
        </p:nvPicPr>
        <p:blipFill>
          <a:blip r:embed="rId3">
            <a:alphaModFix/>
          </a:blip>
          <a:stretch>
            <a:fillRect/>
          </a:stretch>
        </p:blipFill>
        <p:spPr>
          <a:xfrm>
            <a:off x="208750" y="898800"/>
            <a:ext cx="4520276" cy="2833225"/>
          </a:xfrm>
          <a:prstGeom prst="rect">
            <a:avLst/>
          </a:prstGeom>
          <a:noFill/>
          <a:ln>
            <a:noFill/>
          </a:ln>
        </p:spPr>
      </p:pic>
      <p:pic>
        <p:nvPicPr>
          <p:cNvPr id="163" name="Google Shape;163;p18"/>
          <p:cNvPicPr preferRelativeResize="0"/>
          <p:nvPr/>
        </p:nvPicPr>
        <p:blipFill>
          <a:blip r:embed="rId4">
            <a:alphaModFix/>
          </a:blip>
          <a:stretch>
            <a:fillRect/>
          </a:stretch>
        </p:blipFill>
        <p:spPr>
          <a:xfrm>
            <a:off x="4729025" y="2323844"/>
            <a:ext cx="4203701" cy="26108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578738" y="2129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Linear Regression Summary</a:t>
            </a:r>
            <a:endParaRPr/>
          </a:p>
        </p:txBody>
      </p:sp>
      <p:pic>
        <p:nvPicPr>
          <p:cNvPr id="169" name="Google Shape;169;p19"/>
          <p:cNvPicPr preferRelativeResize="0"/>
          <p:nvPr/>
        </p:nvPicPr>
        <p:blipFill>
          <a:blip r:embed="rId3">
            <a:alphaModFix/>
          </a:blip>
          <a:stretch>
            <a:fillRect/>
          </a:stretch>
        </p:blipFill>
        <p:spPr>
          <a:xfrm>
            <a:off x="635900" y="1042025"/>
            <a:ext cx="7391400" cy="3638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575225" y="4956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Is there enough evidence to suggest Order Category Preference is independent of Marital Status? -Chi-Squared Test</a:t>
            </a:r>
            <a:endParaRPr sz="2000"/>
          </a:p>
        </p:txBody>
      </p:sp>
      <p:sp>
        <p:nvSpPr>
          <p:cNvPr id="175" name="Google Shape;175;p20"/>
          <p:cNvSpPr txBox="1">
            <a:spLocks noGrp="1"/>
          </p:cNvSpPr>
          <p:nvPr>
            <p:ph type="body" idx="1"/>
          </p:nvPr>
        </p:nvSpPr>
        <p:spPr>
          <a:xfrm>
            <a:off x="575225" y="1698075"/>
            <a:ext cx="29244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Order Category Preference is Independent of Marital Status</a:t>
            </a:r>
            <a:endParaRPr sz="1400">
              <a:latin typeface="Arial"/>
              <a:ea typeface="Arial"/>
              <a:cs typeface="Arial"/>
              <a:sym typeface="Arial"/>
            </a:endParaRPr>
          </a:p>
          <a:p>
            <a:pPr marL="457200" lvl="0" indent="0" algn="l" rtl="0">
              <a:spcBef>
                <a:spcPts val="1200"/>
              </a:spcBef>
              <a:spcAft>
                <a:spcPts val="0"/>
              </a:spcAft>
              <a:buNone/>
            </a:pPr>
            <a:endParaRPr sz="1400">
              <a:latin typeface="Arial"/>
              <a:ea typeface="Arial"/>
              <a:cs typeface="Arial"/>
              <a:sym typeface="Arial"/>
            </a:endParaRPr>
          </a:p>
          <a:p>
            <a:pPr marL="457200" lvl="0" indent="-317500" algn="l" rtl="0">
              <a:spcBef>
                <a:spcPts val="1200"/>
              </a:spcBef>
              <a:spcAft>
                <a:spcPts val="0"/>
              </a:spcAft>
              <a:buSzPts val="1400"/>
              <a:buFont typeface="Arial"/>
              <a:buChar char="●"/>
            </a:pPr>
            <a:r>
              <a:rPr lang="en" sz="1400">
                <a:latin typeface="Arial"/>
                <a:ea typeface="Arial"/>
                <a:cs typeface="Arial"/>
                <a:sym typeface="Arial"/>
              </a:rPr>
              <a:t>Order Category Preference is </a:t>
            </a:r>
            <a:r>
              <a:rPr lang="en" sz="1400" b="1">
                <a:latin typeface="Arial"/>
                <a:ea typeface="Arial"/>
                <a:cs typeface="Arial"/>
                <a:sym typeface="Arial"/>
              </a:rPr>
              <a:t>NOT </a:t>
            </a:r>
            <a:r>
              <a:rPr lang="en" sz="1400">
                <a:latin typeface="Arial"/>
                <a:ea typeface="Arial"/>
                <a:cs typeface="Arial"/>
                <a:sym typeface="Arial"/>
              </a:rPr>
              <a:t>Independent of Marital Status</a:t>
            </a:r>
            <a:endParaRPr sz="1400">
              <a:latin typeface="Arial"/>
              <a:ea typeface="Arial"/>
              <a:cs typeface="Arial"/>
              <a:sym typeface="Arial"/>
            </a:endParaRPr>
          </a:p>
        </p:txBody>
      </p:sp>
      <p:pic>
        <p:nvPicPr>
          <p:cNvPr id="176" name="Google Shape;176;p20"/>
          <p:cNvPicPr preferRelativeResize="0"/>
          <p:nvPr/>
        </p:nvPicPr>
        <p:blipFill>
          <a:blip r:embed="rId3">
            <a:alphaModFix/>
          </a:blip>
          <a:stretch>
            <a:fillRect/>
          </a:stretch>
        </p:blipFill>
        <p:spPr>
          <a:xfrm>
            <a:off x="3499625" y="1348100"/>
            <a:ext cx="5339575" cy="3320670"/>
          </a:xfrm>
          <a:prstGeom prst="rect">
            <a:avLst/>
          </a:prstGeom>
          <a:noFill/>
          <a:ln>
            <a:noFill/>
          </a:ln>
        </p:spPr>
      </p:pic>
      <p:pic>
        <p:nvPicPr>
          <p:cNvPr id="177" name="Google Shape;177;p20"/>
          <p:cNvPicPr preferRelativeResize="0"/>
          <p:nvPr/>
        </p:nvPicPr>
        <p:blipFill>
          <a:blip r:embed="rId4">
            <a:alphaModFix/>
          </a:blip>
          <a:stretch>
            <a:fillRect/>
          </a:stretch>
        </p:blipFill>
        <p:spPr>
          <a:xfrm>
            <a:off x="575213" y="1765750"/>
            <a:ext cx="504825" cy="371475"/>
          </a:xfrm>
          <a:prstGeom prst="rect">
            <a:avLst/>
          </a:prstGeom>
          <a:noFill/>
          <a:ln>
            <a:noFill/>
          </a:ln>
        </p:spPr>
      </p:pic>
      <p:pic>
        <p:nvPicPr>
          <p:cNvPr id="178" name="Google Shape;178;p20"/>
          <p:cNvPicPr preferRelativeResize="0"/>
          <p:nvPr/>
        </p:nvPicPr>
        <p:blipFill>
          <a:blip r:embed="rId5">
            <a:alphaModFix/>
          </a:blip>
          <a:stretch>
            <a:fillRect/>
          </a:stretch>
        </p:blipFill>
        <p:spPr>
          <a:xfrm>
            <a:off x="508550" y="3109100"/>
            <a:ext cx="571500" cy="323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10550" y="3655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Pearson’s Chi-squared test Summary</a:t>
            </a:r>
            <a:endParaRPr/>
          </a:p>
        </p:txBody>
      </p:sp>
      <p:pic>
        <p:nvPicPr>
          <p:cNvPr id="184" name="Google Shape;184;p21"/>
          <p:cNvPicPr preferRelativeResize="0"/>
          <p:nvPr/>
        </p:nvPicPr>
        <p:blipFill>
          <a:blip r:embed="rId3">
            <a:alphaModFix/>
          </a:blip>
          <a:stretch>
            <a:fillRect/>
          </a:stretch>
        </p:blipFill>
        <p:spPr>
          <a:xfrm>
            <a:off x="752475" y="1379200"/>
            <a:ext cx="6507850" cy="3130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805</Words>
  <Application>Microsoft Office PowerPoint</Application>
  <PresentationFormat>On-screen Show (16:9)</PresentationFormat>
  <Paragraphs>72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Nunito</vt:lpstr>
      <vt:lpstr>Calibri</vt:lpstr>
      <vt:lpstr>Arial</vt:lpstr>
      <vt:lpstr>Shift</vt:lpstr>
      <vt:lpstr>Analysis of Customer Behavior on E-Commerce Platform</vt:lpstr>
      <vt:lpstr>MOTIVATION</vt:lpstr>
      <vt:lpstr>DATASET</vt:lpstr>
      <vt:lpstr>DATA  ANALYSIS</vt:lpstr>
      <vt:lpstr>Can the number of hours spent on the app predict the purchase frequency of a user?-Linear Regression </vt:lpstr>
      <vt:lpstr>Condition Check</vt:lpstr>
      <vt:lpstr>Linear Regression Summary</vt:lpstr>
      <vt:lpstr>Is there enough evidence to suggest Order Category Preference is independent of Marital Status? -Chi-Squared Test</vt:lpstr>
      <vt:lpstr>Pearson’s Chi-squared test Summary</vt:lpstr>
      <vt:lpstr>Do we have any correlation with the number of orders and number of coupons?</vt:lpstr>
      <vt:lpstr>Assumptions Before Statistical Analysis</vt:lpstr>
      <vt:lpstr>Let us check through Pearson’s Correlation Test</vt:lpstr>
      <vt:lpstr>Inference</vt:lpstr>
      <vt:lpstr>Can we find any relationship between the number of orders and cashback amount received?</vt:lpstr>
      <vt:lpstr>Pearson's product-moment correlation</vt:lpstr>
      <vt:lpstr>BOOTSTRAP CONFIDENCE INTERVAL CALCULATIONS</vt:lpstr>
      <vt:lpstr>Inference</vt:lpstr>
      <vt:lpstr>Is there enough evidence to suggest churn is independent of Complaints registered or not?</vt:lpstr>
      <vt:lpstr>Pearson’s Chi-squared test Summary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Behavior on E-Commerce Platform</dc:title>
  <cp:lastModifiedBy>Prateek Kaushik</cp:lastModifiedBy>
  <cp:revision>2</cp:revision>
  <dcterms:modified xsi:type="dcterms:W3CDTF">2023-10-17T04:53:22Z</dcterms:modified>
</cp:coreProperties>
</file>