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90" r:id="rId1"/>
  </p:sldMasterIdLst>
  <p:notesMasterIdLst>
    <p:notesMasterId r:id="rId11"/>
  </p:notesMasterIdLst>
  <p:sldIdLst>
    <p:sldId id="256" r:id="rId2"/>
    <p:sldId id="284" r:id="rId3"/>
    <p:sldId id="258" r:id="rId4"/>
    <p:sldId id="292" r:id="rId5"/>
    <p:sldId id="293" r:id="rId6"/>
    <p:sldId id="287" r:id="rId7"/>
    <p:sldId id="271" r:id="rId8"/>
    <p:sldId id="277" r:id="rId9"/>
    <p:sldId id="289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DF724-5F93-4100-8288-5700AC3A3F78}" v="226" dt="2021-10-10T11:23:25.392"/>
    <p1510:client id="{1D1B6C77-A756-4CDC-A65E-506DF4E8A36E}" v="4" dt="2021-10-09T13:09:21.108"/>
    <p1510:client id="{42872CA9-D417-4ECD-8DF8-1BBF7A2A7FD4}" v="1322" dt="2021-10-08T18:44:24.794"/>
    <p1510:client id="{670F242B-C67D-4D7F-927A-186624641121}" v="10" dt="2021-10-08T16:39:14.237"/>
    <p1510:client id="{91A4BCDD-88DF-4E03-86B7-92BDB80E319A}" v="227" dt="2021-10-09T14:56:17.586"/>
    <p1510:client id="{9447FE78-56D6-4FB2-8E45-BF96AE1C360C}" v="573" dt="2021-10-09T13:41:20.901"/>
    <p1510:client id="{AADDF8BE-2033-448E-BEC4-96367479C1AB}" v="468" dt="2021-10-09T06:10:35.438"/>
    <p1510:client id="{AC45ED8E-1945-4E38-910F-A82D582099A4}" v="94" dt="2021-10-09T16:24:53.889"/>
    <p1510:client id="{DB525A4E-E695-4450-8924-35EAB74987AD}" v="170" dt="2021-10-10T11:24:45.902"/>
    <p1510:client id="{EDEDCD73-3582-466D-B7C0-DD3669E204E8}" v="5" dt="2021-10-08T11:25:20.9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9" y="33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90656-E747-4EE2-A29F-641D2AEE6566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5DF9A-86D6-48EA-A0BB-7A45CA671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5DF9A-86D6-48EA-A0BB-7A45CA67129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B41-86DE-4504-9166-164D86112467}" type="datetime4">
              <a:rPr lang="en-US" smtClean="0"/>
              <a:pPr/>
              <a:t>October 11, 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CCBD-9F56-4B2C-B1FE-A01396EA9708}" type="datetime4">
              <a:rPr lang="en-US" smtClean="0"/>
              <a:pPr/>
              <a:t>October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CAE6-B2CE-4D37-9D42-56F7CEF7A233}" type="datetime4">
              <a:rPr lang="en-US" smtClean="0"/>
              <a:pPr/>
              <a:t>October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69D7-CD0B-4CB3-8C02-57EF95E9942B}" type="datetime4">
              <a:rPr lang="en-US" smtClean="0"/>
              <a:pPr/>
              <a:t>October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4C5E-A4C5-4099-A168-A04EB6A56D48}" type="datetime4">
              <a:rPr lang="en-US" smtClean="0"/>
              <a:pPr/>
              <a:t>October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FA0C-578A-4446-B694-E84A69F6381E}" type="datetime4">
              <a:rPr lang="en-US" smtClean="0"/>
              <a:pPr/>
              <a:t>October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66E4-E12D-4C62-A232-D873574549E3}" type="datetime4">
              <a:rPr lang="en-US" smtClean="0"/>
              <a:pPr/>
              <a:t>October 11,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8B90-A761-48E6-9B5D-A2168C4C7E41}" type="datetime4">
              <a:rPr lang="en-US" smtClean="0"/>
              <a:pPr/>
              <a:t>October 11,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BFB1-D736-4F99-9156-49996802FA5C}" type="datetime4">
              <a:rPr lang="en-US" smtClean="0"/>
              <a:pPr/>
              <a:t>October 11,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CA69-81A6-499B-8F71-D39CD103B649}" type="datetime4">
              <a:rPr lang="en-US" smtClean="0"/>
              <a:pPr/>
              <a:t>October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F501-F91C-45DF-8C77-62C7315D19D9}" type="datetime4">
              <a:rPr lang="en-US" smtClean="0"/>
              <a:pPr/>
              <a:t>October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CEB1DC-71B5-4A15-BC17-E36E5AD29B23}" type="datetime4">
              <a:rPr lang="en-US" smtClean="0"/>
              <a:pPr/>
              <a:t>October 11,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Title of project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653.761&amp;rep=rep1&amp;type=pdf" TargetMode="External"/><Relationship Id="rId2" Type="http://schemas.openxmlformats.org/officeDocument/2006/relationships/hyperlink" Target="https://doi.org/10.21273/HORTTECH04574-2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260" y="190344"/>
            <a:ext cx="9000435" cy="1596591"/>
          </a:xfrm>
          <a:prstGeom prst="rect">
            <a:avLst/>
          </a:prstGeom>
        </p:spPr>
        <p:txBody>
          <a:bodyPr vert="horz" wrap="square" lIns="0" tIns="97790" rIns="0" bIns="0" rtlCol="0" anchor="t">
            <a:spAutoFit/>
          </a:bodyPr>
          <a:lstStyle/>
          <a:p>
            <a:pPr marR="287020" algn="ctr">
              <a:spcBef>
                <a:spcPts val="770"/>
              </a:spcBef>
            </a:pPr>
            <a:r>
              <a:rPr lang="en-US" sz="2800" b="1" spc="-5" dirty="0">
                <a:latin typeface="Times New Roman"/>
                <a:cs typeface="Times New Roman"/>
              </a:rPr>
              <a:t>     </a:t>
            </a:r>
            <a:r>
              <a:rPr lang="en-US" sz="2800" spc="-5" dirty="0">
                <a:latin typeface="Times New Roman"/>
                <a:cs typeface="Times New Roman"/>
              </a:rPr>
              <a:t>Progress </a:t>
            </a:r>
            <a:r>
              <a:rPr sz="2800" spc="-5" dirty="0">
                <a:latin typeface="Times New Roman"/>
                <a:cs typeface="Times New Roman"/>
              </a:rPr>
              <a:t>Seminar</a:t>
            </a:r>
            <a:r>
              <a:rPr lang="en-US" sz="2800" spc="-5" dirty="0">
                <a:latin typeface="Times New Roman"/>
                <a:cs typeface="Times New Roman"/>
              </a:rPr>
              <a:t> I - </a:t>
            </a:r>
            <a:endParaRPr lang="en-US" sz="2800" spc="-10" dirty="0">
              <a:latin typeface="Times New Roman"/>
              <a:cs typeface="Times New Roman"/>
            </a:endParaRPr>
          </a:p>
          <a:p>
            <a:pPr marR="287020" algn="ctr">
              <a:spcBef>
                <a:spcPts val="770"/>
              </a:spcBef>
            </a:pPr>
            <a:r>
              <a:rPr sz="2800" spc="-10" dirty="0">
                <a:latin typeface="Times New Roman"/>
                <a:cs typeface="Times New Roman"/>
              </a:rPr>
              <a:t>On</a:t>
            </a:r>
            <a:endParaRPr lang="en-US" sz="2800" b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R="287020" algn="ctr">
              <a:spcBef>
                <a:spcPts val="770"/>
              </a:spcBef>
            </a:pPr>
            <a:r>
              <a:rPr lang="en-US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AI Powered Smart Hydroponics Cultivation System</a:t>
            </a:r>
            <a:endParaRPr sz="2800" b="1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78FFC-1D16-4C04-8FCC-CDD7E132653F}"/>
              </a:ext>
            </a:extLst>
          </p:cNvPr>
          <p:cNvSpPr txBox="1"/>
          <p:nvPr/>
        </p:nvSpPr>
        <p:spPr>
          <a:xfrm>
            <a:off x="644652" y="1761241"/>
            <a:ext cx="7854696" cy="39887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- 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Pratik Shastrakar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Sanskruti Zade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B.E. Sem V, EN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- Prof. S.V. Laddha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506095" algn="ctr">
              <a:lnSpc>
                <a:spcPct val="120000"/>
              </a:lnSpc>
            </a:pPr>
            <a:r>
              <a:rPr lang="en-GB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Department of Electronics Engineering </a:t>
            </a:r>
          </a:p>
          <a:p>
            <a:pPr marL="12700" marR="5080" indent="506095" algn="ctr">
              <a:lnSpc>
                <a:spcPct val="120000"/>
              </a:lnSpc>
            </a:pPr>
            <a:r>
              <a:rPr lang="en-GB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 Ramdeobaba College of Engineering</a:t>
            </a:r>
            <a:r>
              <a:rPr lang="en-GB" sz="24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Management, Nagpur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>
            <a:spLocks/>
          </p:cNvSpPr>
          <p:nvPr/>
        </p:nvSpPr>
        <p:spPr>
          <a:xfrm>
            <a:off x="3544252" y="456415"/>
            <a:ext cx="20554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Contents: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1387348" y="1500433"/>
            <a:ext cx="6978904" cy="2629566"/>
          </a:xfrm>
          <a:prstGeom prst="rect">
            <a:avLst/>
          </a:prstGeom>
        </p:spPr>
        <p:txBody>
          <a:bodyPr vert="horz" wrap="square" lIns="0" tIns="140335" rIns="0" bIns="0" rtlCol="0" anchor="t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0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dirty="0">
                <a:latin typeface="Bookman Old Style"/>
                <a:cs typeface="Times New Roman"/>
              </a:rPr>
              <a:t>Introduction </a:t>
            </a:r>
            <a:r>
              <a:rPr lang="en-US" sz="2000" spc="-5" dirty="0">
                <a:latin typeface="Bookman Old Style"/>
                <a:cs typeface="Times New Roman"/>
              </a:rPr>
              <a:t>of Project: </a:t>
            </a:r>
            <a:r>
              <a:rPr lang="en-US" sz="2000" spc="-10" dirty="0">
                <a:latin typeface="Bookman Old Style"/>
                <a:cs typeface="Times New Roman"/>
              </a:rPr>
              <a:t>An</a:t>
            </a:r>
            <a:r>
              <a:rPr lang="en-US" sz="2000" spc="15" dirty="0">
                <a:latin typeface="Bookman Old Style"/>
                <a:cs typeface="Times New Roman"/>
              </a:rPr>
              <a:t> </a:t>
            </a:r>
            <a:r>
              <a:rPr lang="en-US" sz="2000" spc="-5" dirty="0">
                <a:latin typeface="Bookman Old Style"/>
                <a:cs typeface="Times New Roman"/>
              </a:rPr>
              <a:t>overview</a:t>
            </a:r>
            <a:endParaRPr lang="en-US" sz="2000" dirty="0">
              <a:latin typeface="Bookman Old Style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spc="-5" dirty="0">
                <a:latin typeface="Bookman Old Style"/>
                <a:cs typeface="Times New Roman"/>
              </a:rPr>
              <a:t>Literature Survey</a:t>
            </a:r>
            <a:endParaRPr lang="en-US" sz="2000" dirty="0">
              <a:highlight>
                <a:srgbClr val="FFFF00"/>
              </a:highlight>
              <a:latin typeface="Bookman Old Style"/>
              <a:cs typeface="Times New Roman"/>
            </a:endParaRPr>
          </a:p>
          <a:p>
            <a:pPr marL="298450" indent="-285750"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spc="-5" dirty="0">
                <a:latin typeface="Bookman Old Style"/>
                <a:cs typeface="Times New Roman"/>
              </a:rPr>
              <a:t>Project</a:t>
            </a:r>
            <a:r>
              <a:rPr lang="en-US" sz="2000" spc="5" dirty="0">
                <a:latin typeface="Bookman Old Style"/>
                <a:cs typeface="Times New Roman"/>
              </a:rPr>
              <a:t> </a:t>
            </a:r>
            <a:r>
              <a:rPr lang="en-US" sz="2000" dirty="0">
                <a:latin typeface="Bookman Old Style"/>
                <a:cs typeface="Times New Roman"/>
              </a:rPr>
              <a:t>Objectives</a:t>
            </a: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spc="-5" dirty="0">
                <a:latin typeface="Bookman Old Style"/>
                <a:cs typeface="Times New Roman"/>
              </a:rPr>
              <a:t>Work Done till</a:t>
            </a:r>
            <a:r>
              <a:rPr lang="en-US" sz="2000" spc="25" dirty="0">
                <a:latin typeface="Bookman Old Style"/>
                <a:cs typeface="Times New Roman"/>
              </a:rPr>
              <a:t> </a:t>
            </a:r>
            <a:r>
              <a:rPr lang="en-US" sz="2000" spc="-5" dirty="0">
                <a:latin typeface="Bookman Old Style"/>
                <a:cs typeface="Times New Roman"/>
              </a:rPr>
              <a:t>Date</a:t>
            </a:r>
            <a:endParaRPr lang="en-US" sz="2000" dirty="0">
              <a:latin typeface="Bookman Old Style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spc="-5" dirty="0">
                <a:latin typeface="Bookman Old Style"/>
                <a:cs typeface="Times New Roman"/>
              </a:rPr>
              <a:t>Plan of Work</a:t>
            </a:r>
            <a:endParaRPr lang="en-US" sz="2000" dirty="0">
              <a:latin typeface="Bookman Old Style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spc="-5" dirty="0">
                <a:latin typeface="Bookman Old Style"/>
                <a:cs typeface="Times New Roman"/>
              </a:rPr>
              <a:t>References</a:t>
            </a:r>
            <a:endParaRPr lang="en-US" sz="2000" dirty="0">
              <a:latin typeface="Bookman Old Style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7AC3-646B-473C-840D-87FE4E2ADD1B}" type="datetime4">
              <a:rPr lang="en-US" smtClean="0"/>
              <a:pPr/>
              <a:t>October 11, 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AI Powered Smart Hydroponics Cultivation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04" y="435099"/>
            <a:ext cx="8864188" cy="44307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algn="ctr">
              <a:spcBef>
                <a:spcPts val="95"/>
              </a:spcBef>
              <a:tabLst>
                <a:tab pos="2416175" algn="l"/>
              </a:tabLst>
            </a:pPr>
            <a:r>
              <a:rPr lang="en-US" sz="2800" b="1" dirty="0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06BF-636B-4137-AF4A-1310571BB2C7}" type="datetime4">
              <a:rPr lang="en-US" smtClean="0"/>
              <a:pPr/>
              <a:t>October 11, 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AI Powered Smart Hydroponics Cultivation System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FFFC9-BDF6-4D4D-A526-4F2C56B02A6E}"/>
              </a:ext>
            </a:extLst>
          </p:cNvPr>
          <p:cNvSpPr txBox="1"/>
          <p:nvPr/>
        </p:nvSpPr>
        <p:spPr>
          <a:xfrm>
            <a:off x="334937" y="1476040"/>
            <a:ext cx="835771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dirty="0"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dirty="0">
                <a:latin typeface="Bookman Old Style"/>
                <a:ea typeface="+mn-lt"/>
                <a:cs typeface="+mn-lt"/>
              </a:rPr>
              <a:t>Hydroponics system is a growing plant system that does not  use soil but uses water with nutrients to save space planting and not contaminated with chemicals in the soil. </a:t>
            </a:r>
          </a:p>
          <a:p>
            <a:pPr algn="just"/>
            <a:endParaRPr lang="en-US" dirty="0"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dirty="0">
                <a:latin typeface="Bookman Old Style"/>
                <a:ea typeface="+mn-lt"/>
                <a:cs typeface="+mn-lt"/>
              </a:rPr>
              <a:t>Hydroponics  has several innovative techniques, and it is not limited to  plant with water culture like nutrient film technique, deep  flow technique, dynamic root floating technique etc.</a:t>
            </a:r>
            <a:r>
              <a:rPr lang="en-US" dirty="0">
                <a:solidFill>
                  <a:srgbClr val="FF0000"/>
                </a:solidFill>
                <a:latin typeface="Bookman Old Style"/>
                <a:ea typeface="+mn-lt"/>
                <a:cs typeface="+mn-lt"/>
              </a:rPr>
              <a:t> </a:t>
            </a:r>
          </a:p>
          <a:p>
            <a:pPr algn="just"/>
            <a:endParaRPr lang="en-US" dirty="0">
              <a:solidFill>
                <a:srgbClr val="FF0000"/>
              </a:solidFill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dirty="0">
                <a:latin typeface="Bookman Old Style"/>
                <a:ea typeface="+mn-lt"/>
                <a:cs typeface="+mn-lt"/>
              </a:rPr>
              <a:t>AI-driven’  Hydroponics’ can determine optimum growth for a plant through a combination of hardware setup and a software tool that can recreate its growth Direction.</a:t>
            </a:r>
            <a:endParaRPr lang="en-US" dirty="0">
              <a:latin typeface="Bookman Old Style"/>
            </a:endParaRPr>
          </a:p>
          <a:p>
            <a:pPr algn="just"/>
            <a:r>
              <a:rPr lang="en-US" dirty="0">
                <a:latin typeface="Bookman Old Style"/>
              </a:rPr>
              <a:t> 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61083-8F69-4232-8DAE-DF9B85A1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BFB1-D736-4F99-9156-49996802FA5C}" type="datetime4">
              <a:rPr lang="en-US" smtClean="0"/>
              <a:pPr/>
              <a:t>October 11,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24C76-8C70-4017-BB32-0F381123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91440" tIns="45720" rIns="91440" bIns="45720" anchor="ctr" anchorCtr="0"/>
          <a:lstStyle/>
          <a:p>
            <a:r>
              <a:rPr lang="en-GB">
                <a:ea typeface="+mn-lt"/>
                <a:cs typeface="+mn-lt"/>
              </a:rPr>
              <a:t>AI Powered Smart Hydroponics Cultivation System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60F2D-BD72-4543-B845-628E3313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E66CA-38D5-498D-8DDF-3CBC42020BEC}"/>
              </a:ext>
            </a:extLst>
          </p:cNvPr>
          <p:cNvSpPr txBox="1"/>
          <p:nvPr/>
        </p:nvSpPr>
        <p:spPr>
          <a:xfrm>
            <a:off x="138711" y="432389"/>
            <a:ext cx="88502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Times New Roman"/>
              </a:rPr>
              <a:t>Literature</a:t>
            </a:r>
            <a:r>
              <a:rPr lang="en-US" sz="2400" b="1" dirty="0">
                <a:latin typeface="Times New Roman"/>
              </a:rPr>
              <a:t> </a:t>
            </a:r>
            <a:r>
              <a:rPr lang="en-US" sz="2800" b="1" dirty="0">
                <a:latin typeface="Times New Roman"/>
              </a:rPr>
              <a:t>Review</a:t>
            </a: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73F2F30-799C-4578-B5DB-D2F5E2781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847106"/>
              </p:ext>
            </p:extLst>
          </p:nvPr>
        </p:nvGraphicFramePr>
        <p:xfrm>
          <a:off x="459752" y="1032034"/>
          <a:ext cx="8224495" cy="479393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32092">
                  <a:extLst>
                    <a:ext uri="{9D8B030D-6E8A-4147-A177-3AD203B41FA5}">
                      <a16:colId xmlns:a16="http://schemas.microsoft.com/office/drawing/2014/main" val="3323910328"/>
                    </a:ext>
                  </a:extLst>
                </a:gridCol>
                <a:gridCol w="2390670">
                  <a:extLst>
                    <a:ext uri="{9D8B030D-6E8A-4147-A177-3AD203B41FA5}">
                      <a16:colId xmlns:a16="http://schemas.microsoft.com/office/drawing/2014/main" val="2207245721"/>
                    </a:ext>
                  </a:extLst>
                </a:gridCol>
                <a:gridCol w="3093856">
                  <a:extLst>
                    <a:ext uri="{9D8B030D-6E8A-4147-A177-3AD203B41FA5}">
                      <a16:colId xmlns:a16="http://schemas.microsoft.com/office/drawing/2014/main" val="3431746013"/>
                    </a:ext>
                  </a:extLst>
                </a:gridCol>
                <a:gridCol w="1907877">
                  <a:extLst>
                    <a:ext uri="{9D8B030D-6E8A-4147-A177-3AD203B41FA5}">
                      <a16:colId xmlns:a16="http://schemas.microsoft.com/office/drawing/2014/main" val="4174874606"/>
                    </a:ext>
                  </a:extLst>
                </a:gridCol>
              </a:tblGrid>
              <a:tr h="5337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SR 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NAME OF PAPER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KEY POINTS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AUTHOR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111600"/>
                  </a:ext>
                </a:extLst>
              </a:tr>
              <a:tr h="15912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Automated smart hydroponics system using IOT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This paper presents implementation of an automated smart hydroponics system using IOT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Ravi Lakshmanan, Mohamed </a:t>
                      </a:r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Djama</a:t>
                      </a:r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, Sathish Kumar </a:t>
                      </a:r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Selvaperumal</a:t>
                      </a:r>
                      <a:endParaRPr lang="en-US" sz="15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301800"/>
                  </a:ext>
                </a:extLst>
              </a:tr>
              <a:tr h="1601333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An Automated Hydroponics System Based on Mobile Application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Hydroponics system is Automated using IOT and them monitored/ controlled using an Android app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Kunyanuth</a:t>
                      </a:r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Kularbphettong</a:t>
                      </a:r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, </a:t>
                      </a:r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Udomlux</a:t>
                      </a:r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Ampant</a:t>
                      </a:r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, </a:t>
                      </a:r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Nutthaphol</a:t>
                      </a:r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Kongrodj</a:t>
                      </a:r>
                      <a:endParaRPr lang="en-US" sz="15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257096"/>
                  </a:ext>
                </a:extLst>
              </a:tr>
              <a:tr h="1067558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Bookman Old Style" panose="02050604050505020204" pitchFamily="18" charset="0"/>
                        </a:rPr>
                        <a:t>A Survey of Smart Hydroponic Systems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Detailed review of smart hydroponics systems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Falmata</a:t>
                      </a:r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Modu</a:t>
                      </a:r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, Adam </a:t>
                      </a:r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Adam</a:t>
                      </a:r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, Farouq Aliyu, </a:t>
                      </a:r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Audu</a:t>
                      </a:r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Mabu</a:t>
                      </a:r>
                      <a:endParaRPr lang="en-US" sz="15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560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57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61083-8F69-4232-8DAE-DF9B85A1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BFB1-D736-4F99-9156-49996802FA5C}" type="datetime4">
              <a:rPr lang="en-US" smtClean="0"/>
              <a:pPr/>
              <a:t>October 11,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24C76-8C70-4017-BB32-0F381123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91440" tIns="45720" rIns="91440" bIns="45720" anchor="ctr" anchorCtr="0"/>
          <a:lstStyle/>
          <a:p>
            <a:r>
              <a:rPr lang="en-GB">
                <a:ea typeface="+mn-lt"/>
                <a:cs typeface="+mn-lt"/>
              </a:rPr>
              <a:t>AI Powered Smart Hydroponics Cultivation System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60F2D-BD72-4543-B845-628E3313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E66CA-38D5-498D-8DDF-3CBC42020BEC}"/>
              </a:ext>
            </a:extLst>
          </p:cNvPr>
          <p:cNvSpPr txBox="1"/>
          <p:nvPr/>
        </p:nvSpPr>
        <p:spPr>
          <a:xfrm>
            <a:off x="138711" y="432389"/>
            <a:ext cx="88502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Times New Roman"/>
              </a:rPr>
              <a:t>Literature</a:t>
            </a:r>
            <a:r>
              <a:rPr lang="en-US" sz="2400" b="1" dirty="0">
                <a:latin typeface="Times New Roman"/>
              </a:rPr>
              <a:t> </a:t>
            </a:r>
            <a:r>
              <a:rPr lang="en-US" sz="2800" b="1" dirty="0">
                <a:latin typeface="Times New Roman"/>
              </a:rPr>
              <a:t>Review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E199CF-EB14-47E7-B613-9DA4AC022644}"/>
              </a:ext>
            </a:extLst>
          </p:cNvPr>
          <p:cNvSpPr txBox="1"/>
          <p:nvPr/>
        </p:nvSpPr>
        <p:spPr>
          <a:xfrm>
            <a:off x="498764" y="1282805"/>
            <a:ext cx="78914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33079F5-3780-4016-BB37-96D588137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183494"/>
              </p:ext>
            </p:extLst>
          </p:nvPr>
        </p:nvGraphicFramePr>
        <p:xfrm>
          <a:off x="498764" y="1109450"/>
          <a:ext cx="8087906" cy="494700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42177">
                  <a:extLst>
                    <a:ext uri="{9D8B030D-6E8A-4147-A177-3AD203B41FA5}">
                      <a16:colId xmlns:a16="http://schemas.microsoft.com/office/drawing/2014/main" val="1431389836"/>
                    </a:ext>
                  </a:extLst>
                </a:gridCol>
                <a:gridCol w="3265558">
                  <a:extLst>
                    <a:ext uri="{9D8B030D-6E8A-4147-A177-3AD203B41FA5}">
                      <a16:colId xmlns:a16="http://schemas.microsoft.com/office/drawing/2014/main" val="81553131"/>
                    </a:ext>
                  </a:extLst>
                </a:gridCol>
                <a:gridCol w="2017822">
                  <a:extLst>
                    <a:ext uri="{9D8B030D-6E8A-4147-A177-3AD203B41FA5}">
                      <a16:colId xmlns:a16="http://schemas.microsoft.com/office/drawing/2014/main" val="762045527"/>
                    </a:ext>
                  </a:extLst>
                </a:gridCol>
                <a:gridCol w="2162349">
                  <a:extLst>
                    <a:ext uri="{9D8B030D-6E8A-4147-A177-3AD203B41FA5}">
                      <a16:colId xmlns:a16="http://schemas.microsoft.com/office/drawing/2014/main" val="1004819383"/>
                    </a:ext>
                  </a:extLst>
                </a:gridCol>
              </a:tblGrid>
              <a:tr h="6134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SR. NO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NAME OF PAPER </a:t>
                      </a:r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KEYPOINTS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043899"/>
                  </a:ext>
                </a:extLst>
              </a:tr>
              <a:tr h="19795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An Optimization Scheme Based on Fuzzy Logic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Control for Efficient Energy Consumption in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Hydroponics Environment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Optimization scheme with novel objective function for hydroponics management with efficient energy consumption.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Israr Ullah, Shabir Ahmad ,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DoHyeun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Kim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17399"/>
                  </a:ext>
                </a:extLst>
              </a:tr>
              <a:tr h="13375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Indoor Gardening with Hydroponics: 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Reddit Community Analysis to Identify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Knowledge Gaps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Efficient Gardening of plants indoor in Unfavorable conditions using Hydroponics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Elisa Solis-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Toapanta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, Andrei Kirilenko, Celina Gomez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50420"/>
                  </a:ext>
                </a:extLst>
              </a:tr>
              <a:tr h="10165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A Survey of Smart Hydroponic Systems</a:t>
                      </a:r>
                      <a:b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Recent advances in the field of Hydroponics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Falmata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ModuAdam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Adam, Farouq Aliyu,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Audu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Mabu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, Mahdi Musa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171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00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4598" y="338017"/>
            <a:ext cx="8856294" cy="531556"/>
          </a:xfrm>
          <a:prstGeom prst="rect">
            <a:avLst/>
          </a:prstGeom>
        </p:spPr>
        <p:txBody>
          <a:bodyPr vert="horz" wrap="square" lIns="0" tIns="99695" rIns="0" bIns="0" rtlCol="0" anchor="t">
            <a:spAutoFit/>
          </a:bodyPr>
          <a:lstStyle/>
          <a:p>
            <a:pPr marL="12700" algn="ctr">
              <a:spcBef>
                <a:spcPts val="785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 </a:t>
            </a:r>
            <a:r>
              <a:rPr sz="2800" b="1" spc="-5" dirty="0">
                <a:latin typeface="Times New Roman"/>
                <a:cs typeface="Times New Roman"/>
              </a:rPr>
              <a:t>Project</a:t>
            </a:r>
            <a:r>
              <a:rPr sz="2800" b="1" spc="-2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Objectives</a:t>
            </a:r>
            <a:r>
              <a:rPr lang="en-US" sz="2800" b="1" spc="-5" dirty="0">
                <a:latin typeface="Times New Roman"/>
                <a:cs typeface="Times New Roman"/>
              </a:rPr>
              <a:t>                  </a:t>
            </a:r>
            <a:r>
              <a:rPr lang="en-US" sz="2800" b="1" spc="-5" dirty="0">
                <a:latin typeface="Times New Roman"/>
                <a:cs typeface="Times New Roman"/>
                <a:sym typeface="Wingdings" pitchFamily="2" charset="2"/>
              </a:rPr>
              <a:t>                           </a:t>
            </a:r>
            <a:endParaRPr lang="en-US" sz="2800" b="1" i="1" spc="-5" dirty="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63E6-3B0E-446D-8A9E-060D49029C3C}" type="datetime4">
              <a:rPr lang="en-US" smtClean="0"/>
              <a:pPr/>
              <a:t>October 11, 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AI Powered Smart Hydroponics Cultivation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5677" y="1524000"/>
            <a:ext cx="7980628" cy="42165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  <a:ea typeface="+mn-lt"/>
                <a:cs typeface="+mn-lt"/>
              </a:rPr>
              <a:t>In this project we will demonstrate many potential use of Arduino. To design and develop sustainable Automated Hydroponics Cultivation System.</a:t>
            </a:r>
            <a:br>
              <a:rPr lang="en-US" sz="1400" dirty="0">
                <a:latin typeface="Bookman Old Style" panose="02050604050505020204" pitchFamily="18" charset="0"/>
              </a:rPr>
            </a:br>
            <a:endParaRPr lang="en-US" sz="1400" dirty="0"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  <a:ea typeface="+mn-lt"/>
                <a:cs typeface="+mn-lt"/>
              </a:rPr>
              <a:t>To design and implement hydroponics system using IoT and AI  for monitoring various parameters such as pH level of water, nutrients contain in water, temperature and humidity.</a:t>
            </a:r>
            <a:endParaRPr lang="en-US" sz="14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  <a:ea typeface="+mn-lt"/>
                <a:cs typeface="+mn-lt"/>
              </a:rPr>
              <a:t>This project would be beneficial to conserve water, save space, facilitate a microclimate , produce higher quality food with no harmful pesticides.</a:t>
            </a:r>
            <a:endParaRPr lang="en-US" sz="14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000" dirty="0">
              <a:latin typeface="Bookman Old Style" panose="02050604050505020204" pitchFamily="18" charset="0"/>
            </a:endParaRPr>
          </a:p>
          <a:p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DDE2E-938D-4F4E-B5D8-C758DA5E0D4C}"/>
              </a:ext>
            </a:extLst>
          </p:cNvPr>
          <p:cNvSpPr txBox="1"/>
          <p:nvPr/>
        </p:nvSpPr>
        <p:spPr>
          <a:xfrm>
            <a:off x="3200400" y="6638846"/>
            <a:ext cx="2743200" cy="6432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9317" y="397565"/>
            <a:ext cx="3618231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770"/>
              </a:spcBef>
              <a:tabLst>
                <a:tab pos="1422400" algn="l"/>
              </a:tabLst>
            </a:pP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sz="28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done </a:t>
            </a:r>
            <a:r>
              <a:rPr sz="2800" b="1" dirty="0">
                <a:latin typeface="Times New Roman" pitchFamily="18" charset="0"/>
                <a:cs typeface="Times New Roman" pitchFamily="18" charset="0"/>
              </a:rPr>
              <a:t>till </a:t>
            </a: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date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 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4299-8FC7-414A-AEF1-3D2462E54A3B}" type="datetime4">
              <a:rPr lang="en-US" smtClean="0"/>
              <a:pPr/>
              <a:t>October 11, 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AI Powered Smart Hydroponics Cultivation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1A4C1-14B5-4A75-A8C8-8757FD00B751}"/>
              </a:ext>
            </a:extLst>
          </p:cNvPr>
          <p:cNvSpPr txBox="1"/>
          <p:nvPr/>
        </p:nvSpPr>
        <p:spPr>
          <a:xfrm>
            <a:off x="603504" y="2090172"/>
            <a:ext cx="802198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We read and collected multiple research papers about implementation of AI in Hydroponics and Hydroponics in general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How AI has been implemented in Hydroponics and related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Analyzed how AI and IOT has been used to automate various processes in Hydroponics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8096" y="379698"/>
            <a:ext cx="286410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Plan</a:t>
            </a:r>
            <a:r>
              <a:rPr lang="en-US" sz="2800" b="1" spc="-5" dirty="0">
                <a:latin typeface="Times New Roman"/>
                <a:cs typeface="Times New Roman"/>
              </a:rPr>
              <a:t> of Work</a:t>
            </a:r>
            <a:r>
              <a:rPr sz="2800" b="1" spc="-5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41769"/>
              </p:ext>
            </p:extLst>
          </p:nvPr>
        </p:nvGraphicFramePr>
        <p:xfrm>
          <a:off x="615468" y="1252795"/>
          <a:ext cx="7943531" cy="4521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3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3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039">
                <a:tc>
                  <a:txBody>
                    <a:bodyPr/>
                    <a:lstStyle/>
                    <a:p>
                      <a:pPr marL="2076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Activity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29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Duration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902">
                <a:tc>
                  <a:txBody>
                    <a:bodyPr/>
                    <a:lstStyle/>
                    <a:p>
                      <a:pPr marL="628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1.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00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Literature</a:t>
                      </a:r>
                      <a:r>
                        <a:rPr sz="1600" dirty="0">
                          <a:latin typeface="Bookman Old Style" panose="02050604050505020204" pitchFamily="18" charset="0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Survey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0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1 month</a:t>
                      </a: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 (September)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00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9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2.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00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Study </a:t>
                      </a:r>
                      <a:r>
                        <a:rPr sz="1600" dirty="0">
                          <a:latin typeface="Bookman Old Style" panose="02050604050505020204" pitchFamily="18" charset="0"/>
                          <a:cs typeface="Times New Roman"/>
                        </a:rPr>
                        <a:t>of</a:t>
                      </a: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 software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0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1 month</a:t>
                      </a: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 (October)</a:t>
                      </a:r>
                      <a:endParaRPr sz="1600" dirty="0">
                        <a:latin typeface="Bookman Old Style" panose="02050604050505020204" pitchFamily="18" charset="0"/>
                        <a:cs typeface="Times New Roman" pitchFamily="18" charset="0"/>
                      </a:endParaRPr>
                    </a:p>
                  </a:txBody>
                  <a:tcPr marL="0" marR="0" marT="4000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4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Bookman Old Style" panose="02050604050505020204" pitchFamily="18" charset="0"/>
                          <a:cs typeface="Times New Roman"/>
                        </a:rPr>
                        <a:t>3.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00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Device</a:t>
                      </a:r>
                      <a:r>
                        <a:rPr sz="1600" spc="10" dirty="0">
                          <a:latin typeface="Bookman Old Style" panose="02050604050505020204" pitchFamily="18" charset="0"/>
                          <a:cs typeface="Times New Roman"/>
                        </a:rPr>
                        <a:t> </a:t>
                      </a: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design and</a:t>
                      </a:r>
                      <a:r>
                        <a:rPr sz="1600" dirty="0">
                          <a:latin typeface="Bookman Old Style" panose="02050604050505020204" pitchFamily="18" charset="0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optimization</a:t>
                      </a:r>
                      <a:endParaRPr lang="en-US"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0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Bookman Old Style" panose="02050604050505020204" pitchFamily="18" charset="0"/>
                          <a:cs typeface="Times New Roman"/>
                        </a:rPr>
                        <a:t>1</a:t>
                      </a:r>
                      <a:r>
                        <a:rPr sz="1600" spc="-10" dirty="0">
                          <a:latin typeface="Bookman Old Style" panose="02050604050505020204" pitchFamily="18" charset="0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month</a:t>
                      </a: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 (November)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00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1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4.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088390" algn="l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600" spc="-30" dirty="0">
                          <a:latin typeface="Bookman Old Style" panose="02050604050505020204" pitchFamily="18" charset="0"/>
                          <a:cs typeface="Times New Roman"/>
                        </a:rPr>
                        <a:t>D</a:t>
                      </a: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evice </a:t>
                      </a: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 fabrication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6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algn="l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1</a:t>
                      </a:r>
                      <a:r>
                        <a:rPr sz="1600" spc="-10" dirty="0">
                          <a:latin typeface="Bookman Old Style" panose="02050604050505020204" pitchFamily="18" charset="0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months</a:t>
                      </a: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 (December)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0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5.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Development </a:t>
                      </a:r>
                      <a:r>
                        <a:rPr sz="1600" dirty="0">
                          <a:latin typeface="Bookman Old Style" panose="02050604050505020204" pitchFamily="18" charset="0"/>
                          <a:cs typeface="Times New Roman"/>
                        </a:rPr>
                        <a:t>of</a:t>
                      </a:r>
                      <a:r>
                        <a:rPr sz="1600" spc="10" dirty="0">
                          <a:latin typeface="Bookman Old Style" panose="02050604050505020204" pitchFamily="18" charset="0"/>
                          <a:cs typeface="Times New Roman"/>
                        </a:rPr>
                        <a:t> </a:t>
                      </a: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Automated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  <a:p>
                      <a:pPr marL="92075" algn="l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system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6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algn="l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1</a:t>
                      </a:r>
                      <a:r>
                        <a:rPr sz="1600" spc="-10" dirty="0">
                          <a:latin typeface="Bookman Old Style" panose="02050604050505020204" pitchFamily="18" charset="0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months</a:t>
                      </a: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 (January)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6.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Device</a:t>
                      </a:r>
                      <a:r>
                        <a:rPr sz="1600" dirty="0">
                          <a:latin typeface="Bookman Old Style" panose="02050604050505020204" pitchFamily="18" charset="0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testing</a:t>
                      </a: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 &amp; Report Writing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12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algn="l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1</a:t>
                      </a:r>
                      <a:r>
                        <a:rPr sz="1600" spc="-10" dirty="0">
                          <a:latin typeface="Bookman Old Style" panose="02050604050505020204" pitchFamily="18" charset="0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months</a:t>
                      </a: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 (February)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7.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Publication/Patent filing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12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algn="l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1 month</a:t>
                      </a: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 (</a:t>
                      </a:r>
                      <a:r>
                        <a:rPr lang="en-US" sz="1600" b="0" i="0" u="none" strike="noStrike" spc="-5" noProof="0" dirty="0">
                          <a:latin typeface="Bookman Old Style" panose="02050604050505020204" pitchFamily="18" charset="0"/>
                        </a:rPr>
                        <a:t>February</a:t>
                      </a: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)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5CBC-A880-4502-B130-C1AF5337DB85}" type="datetime4">
              <a:rPr lang="en-US" smtClean="0"/>
              <a:pPr/>
              <a:t>October 11, 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AI Powered Smart Hydroponics Cultivation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959A0AC-BA7D-4DAE-8F6B-24BBDAB1212B}"/>
              </a:ext>
            </a:extLst>
          </p:cNvPr>
          <p:cNvSpPr txBox="1">
            <a:spLocks/>
          </p:cNvSpPr>
          <p:nvPr/>
        </p:nvSpPr>
        <p:spPr>
          <a:xfrm>
            <a:off x="120073" y="969818"/>
            <a:ext cx="8795327" cy="392545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342900" marR="0" lvl="0" indent="-34290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Symbol" panose="05050102010706020507" pitchFamily="18" charset="2"/>
              <a:buChar char=""/>
              <a:tabLst/>
              <a:defRPr/>
            </a:pPr>
            <a:endParaRPr lang="en-US" sz="155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1400" y="457200"/>
            <a:ext cx="1850122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</a:rPr>
              <a:t>References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5266-9E17-4A10-93E6-C0FED9A328FF}" type="datetime4">
              <a:rPr lang="en-US" smtClean="0"/>
              <a:pPr/>
              <a:t>October 11, 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AI Powered Smart Hydroponics Cultivation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8C451-4FE2-4937-A305-2BB34FB3EC0F}"/>
              </a:ext>
            </a:extLst>
          </p:cNvPr>
          <p:cNvSpPr txBox="1"/>
          <p:nvPr/>
        </p:nvSpPr>
        <p:spPr>
          <a:xfrm>
            <a:off x="597454" y="1358376"/>
            <a:ext cx="807404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https://doi.org/10.21273/HORTTECH04574-20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Sun Park &amp; Jong Won Kim, Lei Shu, Simon Pearson, Ye Liu, Mohamed Amine </a:t>
            </a:r>
            <a:r>
              <a:rPr lang="en-US" dirty="0" err="1">
                <a:ea typeface="+mn-lt"/>
                <a:cs typeface="+mn-lt"/>
              </a:rPr>
              <a:t>Ferrag</a:t>
            </a:r>
            <a:r>
              <a:rPr lang="en-US" dirty="0">
                <a:ea typeface="+mn-lt"/>
                <a:cs typeface="+mn-lt"/>
              </a:rPr>
              <a:t> and Leandros Maglaras.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Design and Implementation of a Hydroponic Strawberry Monitoring and Harvesting Timing Information Supporting System Based on Nano AI-Cloud and IoT-Edge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Ravi Lakshmanan, Mohamed Djama, Sathish Kumar </a:t>
            </a:r>
            <a:r>
              <a:rPr lang="en-US" dirty="0" err="1">
                <a:ea typeface="+mn-lt"/>
                <a:cs typeface="+mn-lt"/>
              </a:rPr>
              <a:t>Selvaperumal</a:t>
            </a:r>
            <a:r>
              <a:rPr lang="en-US" dirty="0">
                <a:ea typeface="+mn-lt"/>
                <a:cs typeface="+mn-lt"/>
              </a:rPr>
              <a:t> Automated smart hydroponics system using 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J. Bio. &amp; Env. Sci. (psu.edu)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and Implementation of a Hydroponic Strawberry Monitoring and Harvesting Timing Information Supporting System Based on Nano AI-Cloud and IoT-Edge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I</a:t>
            </a:r>
            <a:r>
              <a:rPr lang="en-US" dirty="0"/>
              <a:t>oT for Agriculture: Smart Farming Solutions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271</TotalTime>
  <Words>750</Words>
  <Application>Microsoft Office PowerPoint</Application>
  <PresentationFormat>On-screen Show (4:3)</PresentationFormat>
  <Paragraphs>130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Perpetua</vt:lpstr>
      <vt:lpstr>Symbol</vt:lpstr>
      <vt:lpstr>Times New Roman</vt:lpstr>
      <vt:lpstr>Wingdings 2</vt:lpstr>
      <vt:lpstr>Equity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Pratik Shastrakar</cp:lastModifiedBy>
  <cp:revision>89</cp:revision>
  <dcterms:created xsi:type="dcterms:W3CDTF">2020-09-29T08:51:19Z</dcterms:created>
  <dcterms:modified xsi:type="dcterms:W3CDTF">2021-10-11T10:12:03Z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2017-08-31T00:00:00Z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2020-09-29T00:00:00Z</vt:filetime>
  </property>
</Properties>
</file>