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304" r:id="rId3"/>
    <p:sldId id="258" r:id="rId4"/>
    <p:sldId id="308" r:id="rId5"/>
    <p:sldId id="275" r:id="rId6"/>
    <p:sldId id="259" r:id="rId7"/>
    <p:sldId id="287" r:id="rId8"/>
    <p:sldId id="312" r:id="rId9"/>
    <p:sldId id="265" r:id="rId10"/>
    <p:sldId id="289" r:id="rId11"/>
    <p:sldId id="316" r:id="rId12"/>
    <p:sldId id="315" r:id="rId13"/>
    <p:sldId id="269" r:id="rId14"/>
    <p:sldId id="270" r:id="rId15"/>
    <p:sldId id="31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p:cViewPr>
        <p:scale>
          <a:sx n="75" d="100"/>
          <a:sy n="75" d="100"/>
        </p:scale>
        <p:origin x="1560" y="3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1F97A2-53FB-42F0-9218-47E35EEE7BB5}" type="doc">
      <dgm:prSet loTypeId="urn:microsoft.com/office/officeart/2005/8/layout/vList5" loCatId="list" qsTypeId="urn:microsoft.com/office/officeart/2005/8/quickstyle/simple3" qsCatId="simple" csTypeId="urn:microsoft.com/office/officeart/2005/8/colors/accent2_2" csCatId="accent2" phldr="1"/>
      <dgm:spPr/>
      <dgm:t>
        <a:bodyPr/>
        <a:lstStyle/>
        <a:p>
          <a:endParaRPr lang="en-US"/>
        </a:p>
      </dgm:t>
    </dgm:pt>
    <dgm:pt modelId="{97BF4ECB-9A98-4CFC-9B21-B3529AC92F18}" type="pres">
      <dgm:prSet presAssocID="{AE1F97A2-53FB-42F0-9218-47E35EEE7BB5}" presName="Name0" presStyleCnt="0">
        <dgm:presLayoutVars>
          <dgm:dir/>
          <dgm:animLvl val="lvl"/>
          <dgm:resizeHandles val="exact"/>
        </dgm:presLayoutVars>
      </dgm:prSet>
      <dgm:spPr/>
    </dgm:pt>
  </dgm:ptLst>
  <dgm:cxnLst>
    <dgm:cxn modelId="{4B7EA34D-AE43-46E1-96D9-6F5AC25028A2}" type="presOf" srcId="{AE1F97A2-53FB-42F0-9218-47E35EEE7BB5}" destId="{97BF4ECB-9A98-4CFC-9B21-B3529AC92F1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866BF-25EA-488D-AC02-7C3CFD45C932}" type="datetimeFigureOut">
              <a:rPr lang="en-IN" smtClean="0"/>
              <a:pPr/>
              <a:t>01-11-2021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9E3E4-437B-4961-BDC7-A22AE1E23D57}" type="slidenum">
              <a:rPr lang="en-IN" smtClean="0"/>
              <a:pPr/>
              <a:t>‹#›</a:t>
            </a:fld>
            <a:endParaRPr lang="en-IN"/>
          </a:p>
        </p:txBody>
      </p:sp>
    </p:spTree>
    <p:extLst>
      <p:ext uri="{BB962C8B-B14F-4D97-AF65-F5344CB8AC3E}">
        <p14:creationId xmlns:p14="http://schemas.microsoft.com/office/powerpoint/2010/main" val="22142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89E3E4-437B-4961-BDC7-A22AE1E23D57}" type="slidenum">
              <a:rPr lang="en-IN" smtClean="0"/>
              <a:pPr/>
              <a:t>1</a:t>
            </a:fld>
            <a:endParaRPr lang="en-IN"/>
          </a:p>
        </p:txBody>
      </p:sp>
    </p:spTree>
    <p:extLst>
      <p:ext uri="{BB962C8B-B14F-4D97-AF65-F5344CB8AC3E}">
        <p14:creationId xmlns:p14="http://schemas.microsoft.com/office/powerpoint/2010/main" val="1997950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B976BF-F925-49BD-B4EF-4BFACF54E657}" type="datetime1">
              <a:rPr lang="en-US" smtClean="0"/>
              <a:pPr/>
              <a:t>11/1/2021</a:t>
            </a:fld>
            <a:endParaRPr lang="en-US"/>
          </a:p>
        </p:txBody>
      </p:sp>
      <p:sp>
        <p:nvSpPr>
          <p:cNvPr id="5" name="Footer Placeholder 4"/>
          <p:cNvSpPr>
            <a:spLocks noGrp="1"/>
          </p:cNvSpPr>
          <p:nvPr>
            <p:ph type="ftr" sz="quarter" idx="11"/>
          </p:nvPr>
        </p:nvSpPr>
        <p:spPr/>
        <p:txBody>
          <a:bodyPr/>
          <a:lstStyle/>
          <a:p>
            <a:r>
              <a:rPr lang="en-US"/>
              <a:t>Title of Project</a:t>
            </a:r>
          </a:p>
        </p:txBody>
      </p:sp>
      <p:sp>
        <p:nvSpPr>
          <p:cNvPr id="6" name="Slide Number Placeholder 5"/>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9A6E6B-CFB5-483E-A7E9-08623A1F4BE2}" type="datetime1">
              <a:rPr lang="en-US" smtClean="0"/>
              <a:pPr/>
              <a:t>11/1/2021</a:t>
            </a:fld>
            <a:endParaRPr lang="en-US"/>
          </a:p>
        </p:txBody>
      </p:sp>
      <p:sp>
        <p:nvSpPr>
          <p:cNvPr id="5" name="Footer Placeholder 4"/>
          <p:cNvSpPr>
            <a:spLocks noGrp="1"/>
          </p:cNvSpPr>
          <p:nvPr>
            <p:ph type="ftr" sz="quarter" idx="11"/>
          </p:nvPr>
        </p:nvSpPr>
        <p:spPr/>
        <p:txBody>
          <a:bodyPr/>
          <a:lstStyle/>
          <a:p>
            <a:r>
              <a:rPr lang="en-US"/>
              <a:t>Title of Project</a:t>
            </a:r>
          </a:p>
        </p:txBody>
      </p:sp>
      <p:sp>
        <p:nvSpPr>
          <p:cNvPr id="6" name="Slide Number Placeholder 5"/>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C097B-CA32-42A6-BBE2-E4B85425BF6D}" type="datetime1">
              <a:rPr lang="en-US" smtClean="0"/>
              <a:pPr/>
              <a:t>11/1/2021</a:t>
            </a:fld>
            <a:endParaRPr lang="en-US"/>
          </a:p>
        </p:txBody>
      </p:sp>
      <p:sp>
        <p:nvSpPr>
          <p:cNvPr id="5" name="Footer Placeholder 4"/>
          <p:cNvSpPr>
            <a:spLocks noGrp="1"/>
          </p:cNvSpPr>
          <p:nvPr>
            <p:ph type="ftr" sz="quarter" idx="11"/>
          </p:nvPr>
        </p:nvSpPr>
        <p:spPr/>
        <p:txBody>
          <a:bodyPr/>
          <a:lstStyle/>
          <a:p>
            <a:r>
              <a:rPr lang="en-US"/>
              <a:t>Title of Project</a:t>
            </a:r>
          </a:p>
        </p:txBody>
      </p:sp>
      <p:sp>
        <p:nvSpPr>
          <p:cNvPr id="6" name="Slide Number Placeholder 5"/>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CAA646-623F-48D6-9A75-5641CBEFE89F}" type="datetime1">
              <a:rPr lang="en-US" smtClean="0"/>
              <a:pPr/>
              <a:t>11/1/2021</a:t>
            </a:fld>
            <a:endParaRPr lang="en-US"/>
          </a:p>
        </p:txBody>
      </p:sp>
      <p:sp>
        <p:nvSpPr>
          <p:cNvPr id="5" name="Footer Placeholder 4"/>
          <p:cNvSpPr>
            <a:spLocks noGrp="1"/>
          </p:cNvSpPr>
          <p:nvPr>
            <p:ph type="ftr" sz="quarter" idx="11"/>
          </p:nvPr>
        </p:nvSpPr>
        <p:spPr/>
        <p:txBody>
          <a:bodyPr/>
          <a:lstStyle/>
          <a:p>
            <a:r>
              <a:rPr lang="en-US"/>
              <a:t>Title of Project</a:t>
            </a:r>
          </a:p>
        </p:txBody>
      </p:sp>
      <p:sp>
        <p:nvSpPr>
          <p:cNvPr id="6" name="Slide Number Placeholder 5"/>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2A08D7-714A-4058-99D6-59AD132B2343}" type="datetime1">
              <a:rPr lang="en-US" smtClean="0"/>
              <a:pPr/>
              <a:t>11/1/2021</a:t>
            </a:fld>
            <a:endParaRPr lang="en-US"/>
          </a:p>
        </p:txBody>
      </p:sp>
      <p:sp>
        <p:nvSpPr>
          <p:cNvPr id="5" name="Footer Placeholder 4"/>
          <p:cNvSpPr>
            <a:spLocks noGrp="1"/>
          </p:cNvSpPr>
          <p:nvPr>
            <p:ph type="ftr" sz="quarter" idx="11"/>
          </p:nvPr>
        </p:nvSpPr>
        <p:spPr/>
        <p:txBody>
          <a:bodyPr/>
          <a:lstStyle/>
          <a:p>
            <a:r>
              <a:rPr lang="en-US"/>
              <a:t>Title of Project</a:t>
            </a:r>
          </a:p>
        </p:txBody>
      </p:sp>
      <p:sp>
        <p:nvSpPr>
          <p:cNvPr id="6" name="Slide Number Placeholder 5"/>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4A0BD7-E5E0-45EA-A20F-64730309A249}" type="datetime1">
              <a:rPr lang="en-US" smtClean="0"/>
              <a:pPr/>
              <a:t>11/1/2021</a:t>
            </a:fld>
            <a:endParaRPr lang="en-US"/>
          </a:p>
        </p:txBody>
      </p:sp>
      <p:sp>
        <p:nvSpPr>
          <p:cNvPr id="6" name="Footer Placeholder 5"/>
          <p:cNvSpPr>
            <a:spLocks noGrp="1"/>
          </p:cNvSpPr>
          <p:nvPr>
            <p:ph type="ftr" sz="quarter" idx="11"/>
          </p:nvPr>
        </p:nvSpPr>
        <p:spPr/>
        <p:txBody>
          <a:bodyPr/>
          <a:lstStyle/>
          <a:p>
            <a:r>
              <a:rPr lang="en-US"/>
              <a:t>Title of Project</a:t>
            </a:r>
          </a:p>
        </p:txBody>
      </p:sp>
      <p:sp>
        <p:nvSpPr>
          <p:cNvPr id="7" name="Slide Number Placeholder 6"/>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F807F7-65DD-4092-9BEA-9F997D4BB427}" type="datetime1">
              <a:rPr lang="en-US" smtClean="0"/>
              <a:pPr/>
              <a:t>11/1/2021</a:t>
            </a:fld>
            <a:endParaRPr lang="en-US"/>
          </a:p>
        </p:txBody>
      </p:sp>
      <p:sp>
        <p:nvSpPr>
          <p:cNvPr id="8" name="Footer Placeholder 7"/>
          <p:cNvSpPr>
            <a:spLocks noGrp="1"/>
          </p:cNvSpPr>
          <p:nvPr>
            <p:ph type="ftr" sz="quarter" idx="11"/>
          </p:nvPr>
        </p:nvSpPr>
        <p:spPr/>
        <p:txBody>
          <a:bodyPr/>
          <a:lstStyle/>
          <a:p>
            <a:r>
              <a:rPr lang="en-US"/>
              <a:t>Title of Project</a:t>
            </a:r>
          </a:p>
        </p:txBody>
      </p:sp>
      <p:sp>
        <p:nvSpPr>
          <p:cNvPr id="9" name="Slide Number Placeholder 8"/>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30B166-19DF-4DAF-8C09-E29341EFEF9A}" type="datetime1">
              <a:rPr lang="en-US" smtClean="0"/>
              <a:pPr/>
              <a:t>11/1/2021</a:t>
            </a:fld>
            <a:endParaRPr lang="en-US"/>
          </a:p>
        </p:txBody>
      </p:sp>
      <p:sp>
        <p:nvSpPr>
          <p:cNvPr id="4" name="Footer Placeholder 3"/>
          <p:cNvSpPr>
            <a:spLocks noGrp="1"/>
          </p:cNvSpPr>
          <p:nvPr>
            <p:ph type="ftr" sz="quarter" idx="11"/>
          </p:nvPr>
        </p:nvSpPr>
        <p:spPr/>
        <p:txBody>
          <a:bodyPr/>
          <a:lstStyle/>
          <a:p>
            <a:r>
              <a:rPr lang="en-US"/>
              <a:t>Title of Project</a:t>
            </a:r>
          </a:p>
        </p:txBody>
      </p:sp>
      <p:sp>
        <p:nvSpPr>
          <p:cNvPr id="5" name="Slide Number Placeholder 4"/>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24DBB-EEAF-45B6-AFDB-4D07A6E22A8F}" type="datetime1">
              <a:rPr lang="en-US" smtClean="0"/>
              <a:pPr/>
              <a:t>11/1/2021</a:t>
            </a:fld>
            <a:endParaRPr lang="en-US"/>
          </a:p>
        </p:txBody>
      </p:sp>
      <p:sp>
        <p:nvSpPr>
          <p:cNvPr id="3" name="Footer Placeholder 2"/>
          <p:cNvSpPr>
            <a:spLocks noGrp="1"/>
          </p:cNvSpPr>
          <p:nvPr>
            <p:ph type="ftr" sz="quarter" idx="11"/>
          </p:nvPr>
        </p:nvSpPr>
        <p:spPr/>
        <p:txBody>
          <a:bodyPr/>
          <a:lstStyle/>
          <a:p>
            <a:r>
              <a:rPr lang="en-US"/>
              <a:t>Title of Project</a:t>
            </a:r>
          </a:p>
        </p:txBody>
      </p:sp>
      <p:sp>
        <p:nvSpPr>
          <p:cNvPr id="4" name="Slide Number Placeholder 3"/>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F731A6-271A-4FD5-8EBF-614766F42159}" type="datetime1">
              <a:rPr lang="en-US" smtClean="0"/>
              <a:pPr/>
              <a:t>11/1/2021</a:t>
            </a:fld>
            <a:endParaRPr lang="en-US"/>
          </a:p>
        </p:txBody>
      </p:sp>
      <p:sp>
        <p:nvSpPr>
          <p:cNvPr id="6" name="Footer Placeholder 5"/>
          <p:cNvSpPr>
            <a:spLocks noGrp="1"/>
          </p:cNvSpPr>
          <p:nvPr>
            <p:ph type="ftr" sz="quarter" idx="11"/>
          </p:nvPr>
        </p:nvSpPr>
        <p:spPr/>
        <p:txBody>
          <a:bodyPr/>
          <a:lstStyle/>
          <a:p>
            <a:r>
              <a:rPr lang="en-US"/>
              <a:t>Title of Project</a:t>
            </a:r>
          </a:p>
        </p:txBody>
      </p:sp>
      <p:sp>
        <p:nvSpPr>
          <p:cNvPr id="7" name="Slide Number Placeholder 6"/>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38014B-86F0-4692-95B4-7D6C361EC71B}" type="datetime1">
              <a:rPr lang="en-US" smtClean="0"/>
              <a:pPr/>
              <a:t>11/1/2021</a:t>
            </a:fld>
            <a:endParaRPr lang="en-US"/>
          </a:p>
        </p:txBody>
      </p:sp>
      <p:sp>
        <p:nvSpPr>
          <p:cNvPr id="6" name="Footer Placeholder 5"/>
          <p:cNvSpPr>
            <a:spLocks noGrp="1"/>
          </p:cNvSpPr>
          <p:nvPr>
            <p:ph type="ftr" sz="quarter" idx="11"/>
          </p:nvPr>
        </p:nvSpPr>
        <p:spPr/>
        <p:txBody>
          <a:bodyPr/>
          <a:lstStyle/>
          <a:p>
            <a:r>
              <a:rPr lang="en-US"/>
              <a:t>Title of Project</a:t>
            </a:r>
          </a:p>
        </p:txBody>
      </p:sp>
      <p:sp>
        <p:nvSpPr>
          <p:cNvPr id="7" name="Slide Number Placeholder 6"/>
          <p:cNvSpPr>
            <a:spLocks noGrp="1"/>
          </p:cNvSpPr>
          <p:nvPr>
            <p:ph type="sldNum" sz="quarter" idx="12"/>
          </p:nvPr>
        </p:nvSpPr>
        <p:spPr/>
        <p:txBody>
          <a:bodyPr/>
          <a:lstStyle/>
          <a:p>
            <a:fld id="{7C6D2929-95A0-447C-A8A5-A12135127D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EC83E-7DFB-4751-BC45-8F02AA7B52BC}" type="datetime1">
              <a:rPr lang="en-US" smtClean="0"/>
              <a:pPr/>
              <a:t>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Title of Project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D2929-95A0-447C-A8A5-A12135127D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8186857"/>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Project Seminar on</a:t>
            </a:r>
            <a:endParaRPr lang="en-US" i="1" dirty="0">
              <a:latin typeface="Times New Roman" panose="02020603050405020304" pitchFamily="18" charset="0"/>
              <a:cs typeface="Times New Roman" panose="02020603050405020304" pitchFamily="18" charset="0"/>
            </a:endParaRPr>
          </a:p>
          <a:p>
            <a:pPr algn="ctr"/>
            <a:r>
              <a:rPr lang="en-US" sz="2000" b="1" dirty="0">
                <a:solidFill>
                  <a:srgbClr val="002060"/>
                </a:solidFill>
                <a:latin typeface="Times New Roman" panose="02020603050405020304" pitchFamily="18" charset="0"/>
                <a:cs typeface="Times New Roman" panose="02020603050405020304" pitchFamily="18" charset="0"/>
              </a:rPr>
              <a:t>IOT based Automated Hydroponics </a:t>
            </a:r>
          </a:p>
          <a:p>
            <a:pPr algn="ctr"/>
            <a:r>
              <a:rPr lang="en-US" sz="2000" b="1" dirty="0">
                <a:solidFill>
                  <a:srgbClr val="002060"/>
                </a:solidFill>
                <a:latin typeface="Times New Roman" panose="02020603050405020304" pitchFamily="18" charset="0"/>
                <a:cs typeface="Times New Roman" panose="02020603050405020304" pitchFamily="18" charset="0"/>
              </a:rPr>
              <a:t>Cultivation System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8434" name="Rectangle 2"/>
          <p:cNvSpPr>
            <a:spLocks noChangeArrowheads="1"/>
          </p:cNvSpPr>
          <p:nvPr/>
        </p:nvSpPr>
        <p:spPr bwMode="auto">
          <a:xfrm>
            <a:off x="428596" y="5072074"/>
            <a:ext cx="785818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IN" dirty="0">
              <a:latin typeface="Times New Roman" panose="02020603050405020304" pitchFamily="18" charset="0"/>
              <a:ea typeface="Times New Roman"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IN" dirty="0">
                <a:latin typeface="Times New Roman" panose="02020603050405020304" pitchFamily="18" charset="0"/>
                <a:ea typeface="Times New Roman" pitchFamily="18" charset="0"/>
                <a:cs typeface="Times New Roman" panose="02020603050405020304" pitchFamily="18" charset="0"/>
              </a:rPr>
              <a:t>Department of Electronics Engineering</a:t>
            </a:r>
            <a:endParaRPr kumimoji="0" lang="en-US" b="0"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Shri</a:t>
            </a:r>
            <a:r>
              <a:rPr kumimoji="0" lang="en-US" b="0"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a:t>
            </a:r>
            <a:r>
              <a:rPr kumimoji="0" lang="en-US" b="0" i="0" u="none" strike="noStrike" cap="none" normalizeH="0" baseline="0" dirty="0" err="1">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Ramdeobaba</a:t>
            </a:r>
            <a:r>
              <a:rPr kumimoji="0" lang="en-US" b="0"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College of Engineering and Management,</a:t>
            </a:r>
          </a:p>
          <a:p>
            <a:pPr algn="ctr" eaLnBrk="0" fontAlgn="base" hangingPunct="0">
              <a:spcBef>
                <a:spcPct val="0"/>
              </a:spcBef>
              <a:spcAft>
                <a:spcPct val="0"/>
              </a:spcAft>
            </a:pPr>
            <a:r>
              <a:rPr kumimoji="0" lang="en-US" b="0" i="0" u="none" strike="noStrike" cap="none" normalizeH="0" baseline="0" dirty="0" err="1">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Ramdeo</a:t>
            </a:r>
            <a:r>
              <a:rPr kumimoji="0" lang="en-US" b="0"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a:t>
            </a:r>
            <a:r>
              <a:rPr kumimoji="0" lang="en-US" b="0" i="0" u="none" strike="noStrike" cap="none" normalizeH="0" baseline="0" dirty="0" err="1">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Tekadi</a:t>
            </a:r>
            <a:r>
              <a:rPr kumimoji="0" lang="en-US" b="0"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a:t>
            </a:r>
            <a:r>
              <a:rPr kumimoji="0" lang="en-US" b="0" i="0" u="none" strike="noStrike" cap="none" normalizeH="0" baseline="0" dirty="0" err="1">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Gittikhadan</a:t>
            </a:r>
            <a:r>
              <a:rPr kumimoji="0" lang="en-US" b="0"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a:t>
            </a:r>
            <a:r>
              <a:rPr kumimoji="0" lang="en-US" b="0" i="0" u="none" strike="noStrike" cap="none" normalizeH="0" baseline="0" dirty="0" err="1">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Katol</a:t>
            </a:r>
            <a:r>
              <a:rPr kumimoji="0" lang="en-US" b="0"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Road, Nagpur 440013, India.</a:t>
            </a: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algn="ctr" eaLnBrk="0" fontAlgn="base" hangingPunct="0">
              <a:spcBef>
                <a:spcPct val="0"/>
              </a:spcBef>
              <a:spcAft>
                <a:spcPct val="0"/>
              </a:spcAft>
            </a:pP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Session 2019-20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8435" name="Picture 3" descr="G:\Downloads\Ramdeobaba-Logo.jpg"/>
          <p:cNvPicPr>
            <a:picLocks noChangeAspect="1" noChangeArrowheads="1"/>
          </p:cNvPicPr>
          <p:nvPr/>
        </p:nvPicPr>
        <p:blipFill>
          <a:blip r:embed="rId3" cstate="print"/>
          <a:srcRect/>
          <a:stretch>
            <a:fillRect/>
          </a:stretch>
        </p:blipFill>
        <p:spPr bwMode="auto">
          <a:xfrm>
            <a:off x="7407265" y="485496"/>
            <a:ext cx="1343842" cy="1357322"/>
          </a:xfrm>
          <a:prstGeom prst="rect">
            <a:avLst/>
          </a:prstGeom>
          <a:noFill/>
        </p:spPr>
      </p:pic>
      <p:sp>
        <p:nvSpPr>
          <p:cNvPr id="6" name="Text Box 2"/>
          <p:cNvSpPr txBox="1">
            <a:spLocks noChangeArrowheads="1"/>
          </p:cNvSpPr>
          <p:nvPr/>
        </p:nvSpPr>
        <p:spPr bwMode="auto">
          <a:xfrm>
            <a:off x="899592" y="1484784"/>
            <a:ext cx="7458622"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AR PL UMing HK"/>
                <a:cs typeface="AR PL UMing HK"/>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AR PL UMing HK"/>
                <a:cs typeface="AR PL UMing HK"/>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AR PL UMing HK"/>
                <a:cs typeface="AR PL UMing HK"/>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AR PL UMing HK"/>
                <a:cs typeface="AR PL UMing HK"/>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AR PL UMing HK"/>
                <a:cs typeface="AR PL UMing HK"/>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AR PL UMing HK"/>
                <a:cs typeface="AR PL UMing HK"/>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AR PL UMing HK"/>
                <a:cs typeface="AR PL UMing HK"/>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AR PL UMing HK"/>
                <a:cs typeface="AR PL UMing HK"/>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AR PL UMing HK"/>
                <a:cs typeface="AR PL UMing HK"/>
              </a:defRPr>
            </a:lvl9pPr>
          </a:lstStyle>
          <a:p>
            <a:pPr algn="ctr" eaLnBrk="1" hangingPunct="1">
              <a:lnSpc>
                <a:spcPct val="85000"/>
              </a:lnSpc>
              <a:buSzPct val="100000"/>
            </a:pPr>
            <a:r>
              <a:rPr lang="en-IN" altLang="en-US" sz="2000" b="1" dirty="0">
                <a:solidFill>
                  <a:srgbClr val="262626"/>
                </a:solidFill>
                <a:latin typeface="Times New Roman" panose="02020603050405020304" pitchFamily="18" charset="0"/>
                <a:cs typeface="Times New Roman" panose="02020603050405020304" pitchFamily="18" charset="0"/>
              </a:rPr>
              <a:t> </a:t>
            </a:r>
          </a:p>
          <a:p>
            <a:pPr lvl="0" algn="ctr" eaLnBrk="0" fontAlgn="base" hangingPunct="0">
              <a:spcBef>
                <a:spcPct val="0"/>
              </a:spcBef>
              <a:spcAft>
                <a:spcPct val="0"/>
              </a:spcAft>
              <a:tabLst/>
            </a:pPr>
            <a:r>
              <a:rPr lang="en-US" altLang="en-US" sz="1400" i="1" dirty="0">
                <a:solidFill>
                  <a:srgbClr val="000000"/>
                </a:solidFill>
                <a:latin typeface="Times New Roman" panose="02020603050405020304" pitchFamily="18" charset="0"/>
                <a:cs typeface="Times New Roman" panose="02020603050405020304" pitchFamily="18" charset="0"/>
              </a:rPr>
              <a:t>in partial fulfillment of </a:t>
            </a:r>
          </a:p>
          <a:p>
            <a:pPr lvl="0" algn="ctr" eaLnBrk="0" fontAlgn="base" hangingPunct="0">
              <a:spcBef>
                <a:spcPct val="0"/>
              </a:spcBef>
              <a:spcAft>
                <a:spcPct val="0"/>
              </a:spcAft>
              <a:tabLst/>
            </a:pPr>
            <a:r>
              <a:rPr lang="en-US" altLang="en-US" b="1" dirty="0">
                <a:solidFill>
                  <a:srgbClr val="000000"/>
                </a:solidFill>
                <a:latin typeface="Times New Roman" panose="02020603050405020304" pitchFamily="18" charset="0"/>
                <a:cs typeface="Times New Roman" panose="02020603050405020304" pitchFamily="18" charset="0"/>
              </a:rPr>
              <a:t>VII  Semester Bachelor of Engineering (B.E.)</a:t>
            </a:r>
          </a:p>
          <a:p>
            <a:pPr lvl="0" algn="ctr" eaLnBrk="0" fontAlgn="base" hangingPunct="0">
              <a:spcBef>
                <a:spcPct val="0"/>
              </a:spcBef>
              <a:spcAft>
                <a:spcPct val="0"/>
              </a:spcAft>
              <a:tabLst/>
            </a:pPr>
            <a:r>
              <a:rPr lang="en-GB" altLang="en-US" b="1" dirty="0">
                <a:solidFill>
                  <a:srgbClr val="000000"/>
                </a:solidFill>
                <a:latin typeface="Times New Roman" panose="02020603050405020304" pitchFamily="18" charset="0"/>
                <a:cs typeface="Times New Roman" panose="02020603050405020304" pitchFamily="18" charset="0"/>
              </a:rPr>
              <a:t>in</a:t>
            </a:r>
          </a:p>
          <a:p>
            <a:pPr lvl="0" algn="ctr" eaLnBrk="0" fontAlgn="base" hangingPunct="0">
              <a:spcBef>
                <a:spcPct val="0"/>
              </a:spcBef>
              <a:spcAft>
                <a:spcPct val="0"/>
              </a:spcAft>
              <a:tabLst/>
            </a:pPr>
            <a:r>
              <a:rPr lang="en-GB" altLang="en-US" b="1" dirty="0">
                <a:solidFill>
                  <a:srgbClr val="000000"/>
                </a:solidFill>
                <a:latin typeface="Times New Roman" panose="02020603050405020304" pitchFamily="18" charset="0"/>
                <a:cs typeface="Times New Roman" panose="02020603050405020304" pitchFamily="18" charset="0"/>
              </a:rPr>
              <a:t>Electronics Engineering </a:t>
            </a:r>
          </a:p>
          <a:p>
            <a:pPr lvl="0" algn="ctr" eaLnBrk="0" fontAlgn="base" hangingPunct="0">
              <a:spcBef>
                <a:spcPct val="0"/>
              </a:spcBef>
              <a:spcAft>
                <a:spcPct val="0"/>
              </a:spcAft>
              <a:tabLst/>
            </a:pPr>
            <a:endParaRPr lang="en-US" altLang="en-US" b="1" dirty="0">
              <a:solidFill>
                <a:srgbClr val="000000"/>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tabLst/>
            </a:pPr>
            <a:r>
              <a:rPr lang="en-US" altLang="en-US" b="1" dirty="0">
                <a:solidFill>
                  <a:srgbClr val="000000"/>
                </a:solidFill>
                <a:latin typeface="Times New Roman" panose="02020603050405020304" pitchFamily="18" charset="0"/>
                <a:cs typeface="Times New Roman" panose="02020603050405020304" pitchFamily="18" charset="0"/>
              </a:rPr>
              <a:t> PROJECT  PHASE- I (ENP 406)</a:t>
            </a:r>
            <a:endParaRPr lang="en-US" altLang="en-US" dirty="0">
              <a:solidFill>
                <a:schemeClr val="tx1"/>
              </a:solidFill>
            </a:endParaRPr>
          </a:p>
          <a:p>
            <a:pPr algn="ctr">
              <a:lnSpc>
                <a:spcPct val="85000"/>
              </a:lnSpc>
              <a:buSzPct val="100000"/>
            </a:pPr>
            <a:endParaRPr lang="en-US" altLang="en-US" sz="2000" dirty="0">
              <a:solidFill>
                <a:schemeClr val="tx1"/>
              </a:solidFill>
              <a:cs typeface="Times New Roman" panose="02020603050405020304" pitchFamily="18" charset="0"/>
            </a:endParaRPr>
          </a:p>
          <a:p>
            <a:pPr algn="ctr">
              <a:lnSpc>
                <a:spcPct val="85000"/>
              </a:lnSpc>
              <a:buSzPct val="100000"/>
            </a:pPr>
            <a:r>
              <a:rPr lang="en-IN" altLang="en-US" b="1" dirty="0" err="1">
                <a:solidFill>
                  <a:srgbClr val="262626"/>
                </a:solidFill>
                <a:latin typeface="Times New Roman" panose="02020603050405020304" pitchFamily="18" charset="0"/>
                <a:cs typeface="Times New Roman" panose="02020603050405020304" pitchFamily="18" charset="0"/>
              </a:rPr>
              <a:t>Mitali</a:t>
            </a:r>
            <a:r>
              <a:rPr lang="en-IN" altLang="en-US" b="1" dirty="0">
                <a:solidFill>
                  <a:srgbClr val="262626"/>
                </a:solidFill>
                <a:latin typeface="Times New Roman" panose="02020603050405020304" pitchFamily="18" charset="0"/>
                <a:cs typeface="Times New Roman" panose="02020603050405020304" pitchFamily="18" charset="0"/>
              </a:rPr>
              <a:t> </a:t>
            </a:r>
            <a:r>
              <a:rPr lang="en-IN" altLang="en-US" b="1" dirty="0" err="1">
                <a:solidFill>
                  <a:srgbClr val="262626"/>
                </a:solidFill>
                <a:latin typeface="Times New Roman" panose="02020603050405020304" pitchFamily="18" charset="0"/>
                <a:cs typeface="Times New Roman" panose="02020603050405020304" pitchFamily="18" charset="0"/>
              </a:rPr>
              <a:t>Waghwani</a:t>
            </a:r>
            <a:r>
              <a:rPr lang="en-IN" altLang="en-US" b="1" dirty="0">
                <a:solidFill>
                  <a:srgbClr val="262626"/>
                </a:solidFill>
                <a:latin typeface="Times New Roman" panose="02020603050405020304" pitchFamily="18" charset="0"/>
                <a:cs typeface="Times New Roman" panose="02020603050405020304" pitchFamily="18" charset="0"/>
              </a:rPr>
              <a:t> A-12</a:t>
            </a:r>
          </a:p>
          <a:p>
            <a:pPr algn="ctr">
              <a:lnSpc>
                <a:spcPct val="85000"/>
              </a:lnSpc>
              <a:buSzPct val="100000"/>
            </a:pPr>
            <a:r>
              <a:rPr lang="en-IN" altLang="en-US" b="1" dirty="0">
                <a:solidFill>
                  <a:srgbClr val="262626"/>
                </a:solidFill>
                <a:latin typeface="Times New Roman" panose="02020603050405020304" pitchFamily="18" charset="0"/>
                <a:cs typeface="Times New Roman" panose="02020603050405020304" pitchFamily="18" charset="0"/>
              </a:rPr>
              <a:t>Esha </a:t>
            </a:r>
            <a:r>
              <a:rPr lang="en-IN" altLang="en-US" b="1" dirty="0" err="1">
                <a:solidFill>
                  <a:srgbClr val="262626"/>
                </a:solidFill>
                <a:latin typeface="Times New Roman" panose="02020603050405020304" pitchFamily="18" charset="0"/>
                <a:cs typeface="Times New Roman" panose="02020603050405020304" pitchFamily="18" charset="0"/>
              </a:rPr>
              <a:t>Choudhari</a:t>
            </a:r>
            <a:r>
              <a:rPr lang="en-IN" altLang="en-US" b="1" dirty="0">
                <a:solidFill>
                  <a:srgbClr val="262626"/>
                </a:solidFill>
                <a:latin typeface="Times New Roman" panose="02020603050405020304" pitchFamily="18" charset="0"/>
                <a:cs typeface="Times New Roman" panose="02020603050405020304" pitchFamily="18" charset="0"/>
              </a:rPr>
              <a:t> A-07</a:t>
            </a:r>
          </a:p>
          <a:p>
            <a:pPr algn="ctr">
              <a:lnSpc>
                <a:spcPct val="85000"/>
              </a:lnSpc>
              <a:buSzPct val="100000"/>
            </a:pPr>
            <a:r>
              <a:rPr lang="en-IN" altLang="en-US" b="1" dirty="0">
                <a:solidFill>
                  <a:srgbClr val="262626"/>
                </a:solidFill>
                <a:latin typeface="Times New Roman" panose="02020603050405020304" pitchFamily="18" charset="0"/>
                <a:cs typeface="Times New Roman" panose="02020603050405020304" pitchFamily="18" charset="0"/>
              </a:rPr>
              <a:t>Ketaki </a:t>
            </a:r>
            <a:r>
              <a:rPr lang="en-IN" altLang="en-US" b="1" dirty="0" err="1">
                <a:solidFill>
                  <a:srgbClr val="262626"/>
                </a:solidFill>
                <a:latin typeface="Times New Roman" panose="02020603050405020304" pitchFamily="18" charset="0"/>
                <a:cs typeface="Times New Roman" panose="02020603050405020304" pitchFamily="18" charset="0"/>
              </a:rPr>
              <a:t>Salway</a:t>
            </a:r>
            <a:r>
              <a:rPr lang="en-IN" altLang="en-US" b="1" dirty="0">
                <a:solidFill>
                  <a:srgbClr val="262626"/>
                </a:solidFill>
                <a:latin typeface="Times New Roman" panose="02020603050405020304" pitchFamily="18" charset="0"/>
                <a:cs typeface="Times New Roman" panose="02020603050405020304" pitchFamily="18" charset="0"/>
              </a:rPr>
              <a:t> C-19</a:t>
            </a:r>
          </a:p>
          <a:p>
            <a:pPr algn="ctr">
              <a:lnSpc>
                <a:spcPct val="85000"/>
              </a:lnSpc>
              <a:buSzPct val="100000"/>
            </a:pPr>
            <a:r>
              <a:rPr lang="en-IN" altLang="en-US" b="1" dirty="0">
                <a:solidFill>
                  <a:srgbClr val="262626"/>
                </a:solidFill>
                <a:latin typeface="Times New Roman" panose="02020603050405020304" pitchFamily="18" charset="0"/>
                <a:cs typeface="Times New Roman" panose="02020603050405020304" pitchFamily="18" charset="0"/>
              </a:rPr>
              <a:t>Manish Rai A-41 </a:t>
            </a:r>
          </a:p>
          <a:p>
            <a:pPr algn="ctr">
              <a:lnSpc>
                <a:spcPct val="85000"/>
              </a:lnSpc>
              <a:buSzPct val="100000"/>
            </a:pPr>
            <a:endParaRPr lang="en-IN" altLang="en-US" b="1" dirty="0">
              <a:solidFill>
                <a:srgbClr val="262626"/>
              </a:solidFill>
              <a:latin typeface="Times New Roman" panose="02020603050405020304" pitchFamily="18" charset="0"/>
              <a:cs typeface="Times New Roman" panose="02020603050405020304" pitchFamily="18" charset="0"/>
            </a:endParaRPr>
          </a:p>
          <a:p>
            <a:pPr algn="ctr">
              <a:lnSpc>
                <a:spcPct val="85000"/>
              </a:lnSpc>
              <a:buSzPct val="100000"/>
            </a:pPr>
            <a:r>
              <a:rPr lang="en-IN" altLang="en-US" b="1" dirty="0">
                <a:solidFill>
                  <a:srgbClr val="262626"/>
                </a:solidFill>
                <a:latin typeface="Times New Roman" panose="02020603050405020304" pitchFamily="18" charset="0"/>
                <a:cs typeface="Times New Roman" panose="02020603050405020304" pitchFamily="18" charset="0"/>
              </a:rPr>
              <a:t>Guided  by</a:t>
            </a:r>
          </a:p>
          <a:p>
            <a:pPr algn="ctr" eaLnBrk="1" hangingPunct="1">
              <a:lnSpc>
                <a:spcPct val="85000"/>
              </a:lnSpc>
              <a:buSzPct val="100000"/>
            </a:pPr>
            <a:r>
              <a:rPr lang="en-US" altLang="en-US" b="1" dirty="0" err="1">
                <a:solidFill>
                  <a:srgbClr val="262626"/>
                </a:solidFill>
                <a:latin typeface="Times New Roman" panose="02020603050405020304" pitchFamily="18" charset="0"/>
                <a:cs typeface="Times New Roman" panose="02020603050405020304" pitchFamily="18" charset="0"/>
              </a:rPr>
              <a:t>Prof.Snehal</a:t>
            </a:r>
            <a:r>
              <a:rPr lang="en-US" altLang="en-US" b="1" dirty="0">
                <a:solidFill>
                  <a:srgbClr val="262626"/>
                </a:solidFill>
                <a:latin typeface="Times New Roman" panose="02020603050405020304" pitchFamily="18" charset="0"/>
                <a:cs typeface="Times New Roman" panose="02020603050405020304" pitchFamily="18" charset="0"/>
              </a:rPr>
              <a:t> </a:t>
            </a:r>
            <a:r>
              <a:rPr lang="en-US" altLang="en-US" b="1" dirty="0" err="1">
                <a:solidFill>
                  <a:srgbClr val="262626"/>
                </a:solidFill>
                <a:latin typeface="Times New Roman" panose="02020603050405020304" pitchFamily="18" charset="0"/>
                <a:cs typeface="Times New Roman" panose="02020603050405020304" pitchFamily="18" charset="0"/>
              </a:rPr>
              <a:t>Laddha</a:t>
            </a:r>
            <a:endParaRPr lang="en-US" altLang="en-US"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85000"/>
              </a:lnSpc>
              <a:buSzPct val="100000"/>
            </a:pPr>
            <a:endParaRPr lang="en-US" altLang="en-US" sz="2000" b="1" dirty="0">
              <a:solidFill>
                <a:srgbClr val="262626"/>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C6D2929-95A0-447C-A8A5-A12135127D4C}"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07288" cy="5069160"/>
          </a:xfrm>
        </p:spPr>
        <p:txBody>
          <a:bodyPr>
            <a:normAutofit/>
          </a:bodyPr>
          <a:lstStyle/>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p:txBody>
      </p:sp>
      <p:sp>
        <p:nvSpPr>
          <p:cNvPr id="5" name="Title 1"/>
          <p:cNvSpPr txBox="1">
            <a:spLocks/>
          </p:cNvSpPr>
          <p:nvPr/>
        </p:nvSpPr>
        <p:spPr>
          <a:xfrm>
            <a:off x="0" y="0"/>
            <a:ext cx="9144000" cy="1143000"/>
          </a:xfrm>
          <a:prstGeom prst="rect">
            <a:avLst/>
          </a:prstGeom>
          <a:solidFill>
            <a:schemeClr val="accent5">
              <a:lumMod val="20000"/>
              <a:lumOff val="80000"/>
            </a:schemeClr>
          </a:solidFill>
          <a:ln>
            <a:solidFill>
              <a:schemeClr val="accent5">
                <a:lumMod val="75000"/>
              </a:schemeClr>
            </a:solidFill>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p>
            <a:pPr lvl="0" algn="ctr"/>
            <a:r>
              <a:rPr lang="en-US" sz="4400" b="1" dirty="0">
                <a:latin typeface="Times New Roman" pitchFamily="18" charset="0"/>
                <a:cs typeface="Times New Roman" pitchFamily="18" charset="0"/>
              </a:rPr>
              <a:t>6. Software Implementation</a:t>
            </a:r>
            <a:endParaRPr lang="en-US" sz="4400" dirty="0">
              <a:latin typeface="Times New Roman" pitchFamily="18" charset="0"/>
              <a:cs typeface="Times New Roman" pitchFamily="18" charset="0"/>
            </a:endParaRPr>
          </a:p>
        </p:txBody>
      </p:sp>
      <p:sp>
        <p:nvSpPr>
          <p:cNvPr id="2" name="Footer Placeholder 1"/>
          <p:cNvSpPr>
            <a:spLocks noGrp="1"/>
          </p:cNvSpPr>
          <p:nvPr>
            <p:ph type="ftr" sz="quarter" idx="11"/>
          </p:nvPr>
        </p:nvSpPr>
        <p:spPr>
          <a:xfrm>
            <a:off x="2123728" y="6356350"/>
            <a:ext cx="3896072" cy="365125"/>
          </a:xfrm>
        </p:spPr>
        <p:txBody>
          <a:bodyPr/>
          <a:lstStyle/>
          <a:p>
            <a:r>
              <a:rPr lang="en-US" dirty="0"/>
              <a:t>IOT based Automated Hydroponics Cultivation system  </a:t>
            </a:r>
          </a:p>
          <a:p>
            <a:endParaRPr lang="en-US" dirty="0"/>
          </a:p>
        </p:txBody>
      </p:sp>
      <p:sp>
        <p:nvSpPr>
          <p:cNvPr id="4" name="Slide Number Placeholder 3"/>
          <p:cNvSpPr>
            <a:spLocks noGrp="1"/>
          </p:cNvSpPr>
          <p:nvPr>
            <p:ph type="sldNum" sz="quarter" idx="12"/>
          </p:nvPr>
        </p:nvSpPr>
        <p:spPr/>
        <p:txBody>
          <a:bodyPr/>
          <a:lstStyle/>
          <a:p>
            <a:fld id="{7C6D2929-95A0-447C-A8A5-A12135127D4C}" type="slidenum">
              <a:rPr lang="en-US" smtClean="0"/>
              <a:pPr/>
              <a:t>10</a:t>
            </a:fld>
            <a:endParaRPr lang="en-US"/>
          </a:p>
        </p:txBody>
      </p:sp>
      <p:sp>
        <p:nvSpPr>
          <p:cNvPr id="9" name="TextBox 8">
            <a:extLst>
              <a:ext uri="{FF2B5EF4-FFF2-40B4-BE49-F238E27FC236}">
                <a16:creationId xmlns:a16="http://schemas.microsoft.com/office/drawing/2014/main" id="{2AE81E63-AD10-4ECB-9272-C2D1544DA0EA}"/>
              </a:ext>
            </a:extLst>
          </p:cNvPr>
          <p:cNvSpPr txBox="1"/>
          <p:nvPr/>
        </p:nvSpPr>
        <p:spPr>
          <a:xfrm>
            <a:off x="457200" y="1216108"/>
            <a:ext cx="7931224" cy="646331"/>
          </a:xfrm>
          <a:prstGeom prst="rect">
            <a:avLst/>
          </a:prstGeom>
          <a:noFill/>
        </p:spPr>
        <p:txBody>
          <a:bodyPr wrap="square" rtlCol="0">
            <a:spAutoFit/>
          </a:bodyPr>
          <a:lstStyle/>
          <a:p>
            <a:pPr marL="0" indent="0">
              <a:buNone/>
            </a:pPr>
            <a:r>
              <a:rPr lang="en-US" sz="1800" dirty="0">
                <a:latin typeface="Times New Roman" panose="02020603050405020304" pitchFamily="18" charset="0"/>
                <a:cs typeface="Times New Roman" panose="02020603050405020304" pitchFamily="18" charset="0"/>
              </a:rPr>
              <a:t>Values of DHT 11 and  TDS meter displayed on </a:t>
            </a:r>
            <a:r>
              <a:rPr lang="en-US" sz="1800" dirty="0" err="1">
                <a:latin typeface="Times New Roman" panose="02020603050405020304" pitchFamily="18" charset="0"/>
                <a:cs typeface="Times New Roman" panose="02020603050405020304" pitchFamily="18" charset="0"/>
              </a:rPr>
              <a:t>Thingspeak</a:t>
            </a:r>
            <a:r>
              <a:rPr lang="en-US" sz="1800" dirty="0">
                <a:latin typeface="Times New Roman" panose="02020603050405020304" pitchFamily="18" charset="0"/>
                <a:cs typeface="Times New Roman" panose="02020603050405020304" pitchFamily="18" charset="0"/>
              </a:rPr>
              <a:t> Cloud Platform.</a:t>
            </a:r>
            <a:endParaRPr lang="en-IN" sz="3200" dirty="0">
              <a:latin typeface="Times New Roman" pitchFamily="18" charset="0"/>
              <a:cs typeface="Times New Roman" pitchFamily="18" charset="0"/>
            </a:endParaRPr>
          </a:p>
          <a:p>
            <a:endParaRPr lang="en-IN" dirty="0"/>
          </a:p>
        </p:txBody>
      </p:sp>
      <p:pic>
        <p:nvPicPr>
          <p:cNvPr id="15" name="Picture 14">
            <a:extLst>
              <a:ext uri="{FF2B5EF4-FFF2-40B4-BE49-F238E27FC236}">
                <a16:creationId xmlns:a16="http://schemas.microsoft.com/office/drawing/2014/main" id="{10F5EABC-C07F-4412-8C5B-D280F3048E0E}"/>
              </a:ext>
            </a:extLst>
          </p:cNvPr>
          <p:cNvPicPr>
            <a:picLocks noChangeAspect="1"/>
          </p:cNvPicPr>
          <p:nvPr/>
        </p:nvPicPr>
        <p:blipFill rotWithShape="1">
          <a:blip r:embed="rId2">
            <a:extLst>
              <a:ext uri="{28A0092B-C50C-407E-A947-70E740481C1C}">
                <a14:useLocalDpi xmlns:a14="http://schemas.microsoft.com/office/drawing/2010/main" val="0"/>
              </a:ext>
            </a:extLst>
          </a:blip>
          <a:srcRect l="4278" t="13073" r="528" b="5162"/>
          <a:stretch/>
        </p:blipFill>
        <p:spPr>
          <a:xfrm>
            <a:off x="1266096" y="1626093"/>
            <a:ext cx="5611336" cy="2711095"/>
          </a:xfrm>
          <a:prstGeom prst="rect">
            <a:avLst/>
          </a:prstGeom>
        </p:spPr>
      </p:pic>
      <p:pic>
        <p:nvPicPr>
          <p:cNvPr id="17" name="Picture 16">
            <a:extLst>
              <a:ext uri="{FF2B5EF4-FFF2-40B4-BE49-F238E27FC236}">
                <a16:creationId xmlns:a16="http://schemas.microsoft.com/office/drawing/2014/main" id="{776513E1-0C9D-4D65-B3B9-68018ADDD047}"/>
              </a:ext>
            </a:extLst>
          </p:cNvPr>
          <p:cNvPicPr>
            <a:picLocks noChangeAspect="1"/>
          </p:cNvPicPr>
          <p:nvPr/>
        </p:nvPicPr>
        <p:blipFill rotWithShape="1">
          <a:blip r:embed="rId3">
            <a:extLst>
              <a:ext uri="{28A0092B-C50C-407E-A947-70E740481C1C}">
                <a14:useLocalDpi xmlns:a14="http://schemas.microsoft.com/office/drawing/2010/main" val="0"/>
              </a:ext>
            </a:extLst>
          </a:blip>
          <a:srcRect l="1495" t="12078" b="32221"/>
          <a:stretch/>
        </p:blipFill>
        <p:spPr>
          <a:xfrm>
            <a:off x="1437821" y="4363081"/>
            <a:ext cx="5439611" cy="1730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808B-EDC1-41C8-8D00-1897DD40801C}"/>
              </a:ext>
            </a:extLst>
          </p:cNvPr>
          <p:cNvSpPr>
            <a:spLocks noGrp="1"/>
          </p:cNvSpPr>
          <p:nvPr>
            <p:ph type="title"/>
          </p:nvPr>
        </p:nvSpPr>
        <p:spPr/>
        <p:txBody>
          <a:bodyPr/>
          <a:lstStyle/>
          <a:p>
            <a:endParaRPr lang="en-IN"/>
          </a:p>
        </p:txBody>
      </p:sp>
      <p:pic>
        <p:nvPicPr>
          <p:cNvPr id="12" name="Content Placeholder 11">
            <a:extLst>
              <a:ext uri="{FF2B5EF4-FFF2-40B4-BE49-F238E27FC236}">
                <a16:creationId xmlns:a16="http://schemas.microsoft.com/office/drawing/2014/main" id="{611BCB69-BF4C-40A5-B3EF-0CAAF67036C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59832" y="1743291"/>
            <a:ext cx="2296075" cy="4695251"/>
          </a:xfrm>
        </p:spPr>
      </p:pic>
      <p:sp>
        <p:nvSpPr>
          <p:cNvPr id="4" name="Footer Placeholder 3">
            <a:extLst>
              <a:ext uri="{FF2B5EF4-FFF2-40B4-BE49-F238E27FC236}">
                <a16:creationId xmlns:a16="http://schemas.microsoft.com/office/drawing/2014/main" id="{58398DE8-851D-434E-988D-DE152A88F8E0}"/>
              </a:ext>
            </a:extLst>
          </p:cNvPr>
          <p:cNvSpPr>
            <a:spLocks noGrp="1"/>
          </p:cNvSpPr>
          <p:nvPr>
            <p:ph type="ftr" sz="quarter" idx="11"/>
          </p:nvPr>
        </p:nvSpPr>
        <p:spPr>
          <a:xfrm>
            <a:off x="1723864" y="6544944"/>
            <a:ext cx="5336232" cy="365125"/>
          </a:xfrm>
        </p:spPr>
        <p:txBody>
          <a:bodyPr/>
          <a:lstStyle/>
          <a:p>
            <a:r>
              <a:rPr lang="en-US" dirty="0"/>
              <a:t>IOT based Automated Hydroponics Cultivation system  </a:t>
            </a:r>
          </a:p>
          <a:p>
            <a:endParaRPr lang="en-US" dirty="0"/>
          </a:p>
        </p:txBody>
      </p:sp>
      <p:sp>
        <p:nvSpPr>
          <p:cNvPr id="5" name="Slide Number Placeholder 4">
            <a:extLst>
              <a:ext uri="{FF2B5EF4-FFF2-40B4-BE49-F238E27FC236}">
                <a16:creationId xmlns:a16="http://schemas.microsoft.com/office/drawing/2014/main" id="{C42453D9-319F-4312-B022-BE70536617B0}"/>
              </a:ext>
            </a:extLst>
          </p:cNvPr>
          <p:cNvSpPr>
            <a:spLocks noGrp="1"/>
          </p:cNvSpPr>
          <p:nvPr>
            <p:ph type="sldNum" sz="quarter" idx="12"/>
          </p:nvPr>
        </p:nvSpPr>
        <p:spPr/>
        <p:txBody>
          <a:bodyPr/>
          <a:lstStyle/>
          <a:p>
            <a:fld id="{7C6D2929-95A0-447C-A8A5-A12135127D4C}" type="slidenum">
              <a:rPr lang="en-US" smtClean="0"/>
              <a:pPr/>
              <a:t>11</a:t>
            </a:fld>
            <a:endParaRPr lang="en-US"/>
          </a:p>
        </p:txBody>
      </p:sp>
      <p:sp>
        <p:nvSpPr>
          <p:cNvPr id="8" name="Title 1">
            <a:extLst>
              <a:ext uri="{FF2B5EF4-FFF2-40B4-BE49-F238E27FC236}">
                <a16:creationId xmlns:a16="http://schemas.microsoft.com/office/drawing/2014/main" id="{A88A74B4-BCD8-4844-8FFB-E5F40BEE2688}"/>
              </a:ext>
            </a:extLst>
          </p:cNvPr>
          <p:cNvSpPr txBox="1">
            <a:spLocks/>
          </p:cNvSpPr>
          <p:nvPr/>
        </p:nvSpPr>
        <p:spPr>
          <a:xfrm>
            <a:off x="0" y="-115474"/>
            <a:ext cx="9144000" cy="1143000"/>
          </a:xfrm>
          <a:prstGeom prst="rect">
            <a:avLst/>
          </a:prstGeom>
          <a:solidFill>
            <a:schemeClr val="accent5">
              <a:lumMod val="20000"/>
              <a:lumOff val="80000"/>
            </a:schemeClr>
          </a:solidFill>
          <a:ln>
            <a:solidFill>
              <a:schemeClr val="accent5">
                <a:lumMod val="75000"/>
              </a:schemeClr>
            </a:solidFill>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p>
            <a:pPr lvl="0" algn="ctr"/>
            <a:r>
              <a:rPr lang="en-US" sz="4400" b="1" dirty="0">
                <a:latin typeface="Times New Roman" pitchFamily="18" charset="0"/>
                <a:cs typeface="Times New Roman" pitchFamily="18" charset="0"/>
              </a:rPr>
              <a:t>6. Software Implementation</a:t>
            </a:r>
            <a:endParaRPr lang="en-US" sz="4400"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15FED070-F953-4A60-BED5-DCE03074CFD1}"/>
              </a:ext>
            </a:extLst>
          </p:cNvPr>
          <p:cNvSpPr txBox="1"/>
          <p:nvPr/>
        </p:nvSpPr>
        <p:spPr>
          <a:xfrm>
            <a:off x="251520" y="1268760"/>
            <a:ext cx="8280920"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Values of DHT 11 and  TDS meter displayed on MIT AI Companion Application on Mobile phone.</a:t>
            </a:r>
            <a:endParaRPr lang="en-IN" dirty="0"/>
          </a:p>
        </p:txBody>
      </p:sp>
    </p:spTree>
    <p:extLst>
      <p:ext uri="{BB962C8B-B14F-4D97-AF65-F5344CB8AC3E}">
        <p14:creationId xmlns:p14="http://schemas.microsoft.com/office/powerpoint/2010/main" val="148949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a:xfrm>
            <a:off x="2771800" y="6417391"/>
            <a:ext cx="4040088" cy="365125"/>
          </a:xfrm>
        </p:spPr>
        <p:txBody>
          <a:bodyPr/>
          <a:lstStyle/>
          <a:p>
            <a:r>
              <a:rPr lang="en-US" dirty="0"/>
              <a:t>IOT based Automated Hydroponics Cultivation system  </a:t>
            </a:r>
          </a:p>
          <a:p>
            <a:endParaRPr lang="en-US" dirty="0"/>
          </a:p>
        </p:txBody>
      </p:sp>
      <p:sp>
        <p:nvSpPr>
          <p:cNvPr id="5" name="Slide Number Placeholder 4"/>
          <p:cNvSpPr>
            <a:spLocks noGrp="1"/>
          </p:cNvSpPr>
          <p:nvPr>
            <p:ph type="sldNum" sz="quarter" idx="12"/>
          </p:nvPr>
        </p:nvSpPr>
        <p:spPr/>
        <p:txBody>
          <a:bodyPr/>
          <a:lstStyle/>
          <a:p>
            <a:fld id="{7C6D2929-95A0-447C-A8A5-A12135127D4C}" type="slidenum">
              <a:rPr lang="en-US" smtClean="0"/>
              <a:pPr/>
              <a:t>12</a:t>
            </a:fld>
            <a:endParaRPr lang="en-US"/>
          </a:p>
        </p:txBody>
      </p:sp>
      <p:sp>
        <p:nvSpPr>
          <p:cNvPr id="6" name="Title 1">
            <a:extLst>
              <a:ext uri="{FF2B5EF4-FFF2-40B4-BE49-F238E27FC236}">
                <a16:creationId xmlns:a16="http://schemas.microsoft.com/office/drawing/2014/main" id="{80C571F3-F5AE-4835-A8CF-2709CA0FA8B4}"/>
              </a:ext>
            </a:extLst>
          </p:cNvPr>
          <p:cNvSpPr txBox="1">
            <a:spLocks/>
          </p:cNvSpPr>
          <p:nvPr/>
        </p:nvSpPr>
        <p:spPr>
          <a:xfrm>
            <a:off x="-15782" y="0"/>
            <a:ext cx="9144000" cy="1143000"/>
          </a:xfrm>
          <a:prstGeom prst="rect">
            <a:avLst/>
          </a:prstGeom>
          <a:solidFill>
            <a:schemeClr val="accent5">
              <a:lumMod val="20000"/>
              <a:lumOff val="80000"/>
            </a:schemeClr>
          </a:solidFill>
          <a:ln>
            <a:solidFill>
              <a:schemeClr val="accent5">
                <a:lumMod val="75000"/>
              </a:schemeClr>
            </a:solidFill>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p>
            <a:pPr lvl="0" algn="ctr"/>
            <a:r>
              <a:rPr lang="en-IN" sz="4400" b="1" dirty="0">
                <a:latin typeface="Times New Roman" pitchFamily="18" charset="0"/>
                <a:cs typeface="Times New Roman" pitchFamily="18" charset="0"/>
              </a:rPr>
              <a:t>7.Hardware Implementation</a:t>
            </a:r>
            <a:endParaRPr lang="en-US" sz="44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DE15D28F-37B1-4D60-89C0-07DD771E0850}"/>
              </a:ext>
            </a:extLst>
          </p:cNvPr>
          <p:cNvSpPr>
            <a:spLocks noGrp="1"/>
          </p:cNvSpPr>
          <p:nvPr>
            <p:ph idx="1"/>
          </p:nvPr>
        </p:nvSpPr>
        <p:spPr/>
        <p:txBody>
          <a:bodyPr/>
          <a:lstStyle/>
          <a:p>
            <a:endParaRPr lang="en-IN"/>
          </a:p>
        </p:txBody>
      </p:sp>
      <p:pic>
        <p:nvPicPr>
          <p:cNvPr id="8" name="Picture 2">
            <a:extLst>
              <a:ext uri="{FF2B5EF4-FFF2-40B4-BE49-F238E27FC236}">
                <a16:creationId xmlns:a16="http://schemas.microsoft.com/office/drawing/2014/main" id="{7418740F-A66F-4891-9395-FB0BD4F77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6" y="1781659"/>
            <a:ext cx="8231504" cy="416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46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20000"/>
              <a:lumOff val="80000"/>
            </a:schemeClr>
          </a:solidFill>
          <a:ln>
            <a:solidFill>
              <a:schemeClr val="accent5">
                <a:lumMod val="75000"/>
              </a:schemeClr>
            </a:solidFill>
          </a:ln>
        </p:spPr>
        <p:style>
          <a:lnRef idx="1">
            <a:schemeClr val="accent2"/>
          </a:lnRef>
          <a:fillRef idx="2">
            <a:schemeClr val="accent2"/>
          </a:fillRef>
          <a:effectRef idx="1">
            <a:schemeClr val="accent2"/>
          </a:effectRef>
          <a:fontRef idx="minor">
            <a:schemeClr val="dk1"/>
          </a:fontRef>
        </p:style>
        <p:txBody>
          <a:bodyPr/>
          <a:lstStyle/>
          <a:p>
            <a:r>
              <a:rPr lang="en-US" b="1" dirty="0">
                <a:latin typeface="Times New Roman" pitchFamily="18" charset="0"/>
                <a:cs typeface="Times New Roman" pitchFamily="18" charset="0"/>
              </a:rPr>
              <a:t>8.Advantages</a:t>
            </a:r>
          </a:p>
        </p:txBody>
      </p:sp>
      <p:sp>
        <p:nvSpPr>
          <p:cNvPr id="3" name="Content Placeholder 2"/>
          <p:cNvSpPr>
            <a:spLocks noGrp="1"/>
          </p:cNvSpPr>
          <p:nvPr>
            <p:ph idx="1"/>
          </p:nvPr>
        </p:nvSpPr>
        <p:spPr>
          <a:xfrm>
            <a:off x="457200" y="1340768"/>
            <a:ext cx="8398768" cy="5015582"/>
          </a:xfrm>
          <a:solidFill>
            <a:schemeClr val="bg1"/>
          </a:solidFill>
          <a:ln>
            <a:solidFill>
              <a:schemeClr val="bg1"/>
            </a:solidFill>
          </a:ln>
          <a:effectLst/>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Systems advantages are discussed as follows:</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Soil-less agriculture</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Plants can grow all year around – both indoors and</a:t>
            </a:r>
          </a:p>
          <a:p>
            <a:pPr marL="0" indent="0">
              <a:buNone/>
            </a:pPr>
            <a:r>
              <a:rPr lang="en-US" sz="2000" dirty="0">
                <a:latin typeface="Times New Roman" panose="02020603050405020304" pitchFamily="18" charset="0"/>
                <a:cs typeface="Times New Roman" panose="02020603050405020304" pitchFamily="18" charset="0"/>
              </a:rPr>
              <a:t>outdoors.</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Reduces water usage.</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Crop yield per area increases due to multilevel</a:t>
            </a:r>
          </a:p>
          <a:p>
            <a:pPr marL="0" indent="0">
              <a:buNone/>
            </a:pPr>
            <a:r>
              <a:rPr lang="en-US" sz="2000" dirty="0">
                <a:latin typeface="Times New Roman" panose="02020603050405020304" pitchFamily="18" charset="0"/>
                <a:cs typeface="Times New Roman" panose="02020603050405020304" pitchFamily="18" charset="0"/>
              </a:rPr>
              <a:t>farming.</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Plants grow quicker and organic in nature</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No need for weeding.</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Soil borne pests are eliminated, which means</a:t>
            </a:r>
          </a:p>
          <a:p>
            <a:pPr marL="0" indent="0">
              <a:buNone/>
            </a:pPr>
            <a:r>
              <a:rPr lang="en-US" sz="2000" dirty="0">
                <a:latin typeface="Times New Roman" panose="02020603050405020304" pitchFamily="18" charset="0"/>
                <a:cs typeface="Times New Roman" panose="02020603050405020304" pitchFamily="18" charset="0"/>
              </a:rPr>
              <a:t>reduced needs for pesticides.</a:t>
            </a:r>
          </a:p>
        </p:txBody>
      </p:sp>
      <p:graphicFrame>
        <p:nvGraphicFramePr>
          <p:cNvPr id="7" name="Diagram 6"/>
          <p:cNvGraphicFramePr/>
          <p:nvPr>
            <p:extLst>
              <p:ext uri="{D42A27DB-BD31-4B8C-83A1-F6EECF244321}">
                <p14:modId xmlns:p14="http://schemas.microsoft.com/office/powerpoint/2010/main" val="3532207629"/>
              </p:ext>
            </p:extLst>
          </p:nvPr>
        </p:nvGraphicFramePr>
        <p:xfrm>
          <a:off x="4788024" y="5229200"/>
          <a:ext cx="4067944" cy="122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a:xfrm>
            <a:off x="2622612" y="6356350"/>
            <a:ext cx="4067944" cy="365125"/>
          </a:xfrm>
        </p:spPr>
        <p:txBody>
          <a:bodyPr/>
          <a:lstStyle/>
          <a:p>
            <a:r>
              <a:rPr lang="en-US" dirty="0"/>
              <a:t>IOT based Automated Hydroponics Cultivation system  </a:t>
            </a:r>
          </a:p>
        </p:txBody>
      </p:sp>
      <p:sp>
        <p:nvSpPr>
          <p:cNvPr id="8" name="Slide Number Placeholder 7"/>
          <p:cNvSpPr>
            <a:spLocks noGrp="1"/>
          </p:cNvSpPr>
          <p:nvPr>
            <p:ph type="sldNum" sz="quarter" idx="12"/>
          </p:nvPr>
        </p:nvSpPr>
        <p:spPr/>
        <p:txBody>
          <a:bodyPr/>
          <a:lstStyle/>
          <a:p>
            <a:fld id="{7C6D2929-95A0-447C-A8A5-A12135127D4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752528"/>
          </a:xfrm>
        </p:spPr>
        <p:txBody>
          <a:bodyPr>
            <a:noAutofit/>
          </a:bodyPr>
          <a:lstStyle/>
          <a:p>
            <a:pPr marL="228600" indent="-228600">
              <a:buFont typeface="+mj-lt"/>
              <a:buAutoNum type="arabicPeriod"/>
              <a:tabLst>
                <a:tab pos="0" algn="l"/>
              </a:tabLst>
            </a:pPr>
            <a:endParaRPr lang="en-US" sz="1000" dirty="0"/>
          </a:p>
          <a:p>
            <a:pPr marL="0" indent="0" algn="just">
              <a:buNone/>
              <a:tabLst>
                <a:tab pos="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Satoru YAMAGUCHI; Yoshihiko TAKAHASHI;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Takeharu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HAYASHI- Small indoor hydroponic system with renewable energy,2018.</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latin typeface="Times New Roman"/>
                <a:ea typeface="Calibri"/>
                <a:cs typeface="Times New Roman"/>
              </a:rPr>
              <a:t>V. </a:t>
            </a:r>
            <a:r>
              <a:rPr lang="en-US" sz="1800" dirty="0" err="1">
                <a:latin typeface="Times New Roman"/>
                <a:ea typeface="Calibri"/>
                <a:cs typeface="Times New Roman"/>
              </a:rPr>
              <a:t>Palandea</a:t>
            </a:r>
            <a:r>
              <a:rPr lang="en-US" sz="1800" dirty="0">
                <a:latin typeface="Times New Roman"/>
                <a:ea typeface="Calibri"/>
                <a:cs typeface="Times New Roman"/>
              </a:rPr>
              <a:t>, A. </a:t>
            </a:r>
            <a:r>
              <a:rPr lang="en-US" sz="1800" dirty="0" err="1">
                <a:latin typeface="Times New Roman"/>
                <a:ea typeface="Calibri"/>
                <a:cs typeface="Times New Roman"/>
              </a:rPr>
              <a:t>Zaheera</a:t>
            </a:r>
            <a:r>
              <a:rPr lang="en-US" sz="1800" dirty="0">
                <a:latin typeface="Times New Roman"/>
                <a:ea typeface="Calibri"/>
                <a:cs typeface="Times New Roman"/>
              </a:rPr>
              <a:t>, and K. </a:t>
            </a:r>
            <a:r>
              <a:rPr lang="en-US" sz="1800" dirty="0" err="1">
                <a:latin typeface="Times New Roman"/>
                <a:ea typeface="Calibri"/>
                <a:cs typeface="Times New Roman"/>
              </a:rPr>
              <a:t>Georgea</a:t>
            </a:r>
            <a:r>
              <a:rPr lang="en-US" sz="1800" dirty="0">
                <a:latin typeface="Times New Roman"/>
                <a:ea typeface="Calibri"/>
                <a:cs typeface="Times New Roman"/>
              </a:rPr>
              <a:t>: Fully automated hydroponic system for indoor plant growth,2017</a:t>
            </a:r>
            <a:endParaRPr lang="en-US" sz="1800" dirty="0">
              <a:latin typeface="Calibri"/>
              <a:ea typeface="Calibri"/>
              <a:cs typeface="Times New Roman"/>
            </a:endParaRPr>
          </a:p>
          <a:p>
            <a:pPr marL="0" indent="0" algn="just">
              <a:buNone/>
              <a:tabLst>
                <a:tab pos="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it-IT" sz="1800" dirty="0">
                <a:latin typeface="Times New Roman"/>
                <a:ea typeface="Calibri"/>
                <a:cs typeface="Times New Roman"/>
              </a:rPr>
              <a:t>V.Arenella, P., F. Leccese, M.Cagnetti: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0" dirty="0">
                <a:solidFill>
                  <a:srgbClr val="333333"/>
                </a:solidFill>
                <a:effectLst/>
                <a:latin typeface="Times New Roman" panose="02020603050405020304" pitchFamily="18" charset="0"/>
                <a:cs typeface="Times New Roman" panose="02020603050405020304" pitchFamily="18" charset="0"/>
              </a:rPr>
              <a:t>Procedure for the space certification of a controller for soilless cultivation,2016</a:t>
            </a:r>
          </a:p>
          <a:p>
            <a:pPr marL="0" indent="0" algn="just">
              <a:buNone/>
              <a:tabLst>
                <a:tab pos="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Sudharsan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S1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Vargunan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R2 , Vignesh Raj S3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Selvanayagan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S4 , Dr.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Ponmurugan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P5 International Journal of Applied Engineering Research ISSN 0973-4562 Volume 14, Number 11, 2019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[5]Akashi Satoh-A hydroponic planter system to enable an urban agriculture service industry,2018.</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Glenn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Dbritto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Safa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Hamdare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 AI based system design to develop and monitor a hydroponic farm,2018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[7]Helmy ; Marsha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Gresia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Mahaidayu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Arif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Nursyahid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Thomas Agung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Setyawan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Abu Hasan-Nutrient film technique hydroponic monitoring system based on wireless sensor network,2017.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0" algn="l"/>
              </a:tabLst>
            </a:pPr>
            <a:r>
              <a:rPr lang="en-US" sz="1800" dirty="0">
                <a:latin typeface="Times New Roman" panose="02020603050405020304" pitchFamily="18" charset="0"/>
                <a:cs typeface="Times New Roman" panose="02020603050405020304" pitchFamily="18" charset="0"/>
              </a:rPr>
              <a:t>[8]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Robert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Eko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Noegroho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Sisyanto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Suhardi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Novianto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Budi Kurniawan- Hydroponic smart farming using cyber physical social system with telegram messenger,2017.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0" algn="l"/>
              </a:tabLst>
            </a:pPr>
            <a:endParaRPr lang="en-IN" sz="1800" dirty="0">
              <a:latin typeface="Times New Roman" panose="02020603050405020304" pitchFamily="18" charset="0"/>
              <a:cs typeface="Times New Roman" panose="02020603050405020304" pitchFamily="18" charset="0"/>
            </a:endParaRPr>
          </a:p>
          <a:p>
            <a:pPr marL="228600" indent="-228600" algn="just">
              <a:buFont typeface="+mj-lt"/>
              <a:buAutoNum type="arabicPeriod"/>
              <a:tabLst>
                <a:tab pos="0" algn="l"/>
              </a:tabLst>
            </a:pPr>
            <a:endParaRPr lang="en-US" sz="1800" dirty="0">
              <a:latin typeface="Times New Roman" panose="02020603050405020304" pitchFamily="18" charset="0"/>
              <a:cs typeface="Times New Roman" panose="02020603050405020304" pitchFamily="18" charset="0"/>
            </a:endParaRPr>
          </a:p>
          <a:p>
            <a:pPr marL="228600" indent="-228600" algn="just">
              <a:buFont typeface="+mj-lt"/>
              <a:buAutoNum type="arabicPeriod"/>
              <a:tabLst>
                <a:tab pos="0" algn="l"/>
              </a:tabLst>
            </a:pPr>
            <a:endParaRPr lang="en-US" sz="1800" dirty="0">
              <a:latin typeface="Times New Roman" panose="02020603050405020304" pitchFamily="18" charset="0"/>
              <a:cs typeface="Times New Roman" panose="02020603050405020304" pitchFamily="18" charset="0"/>
            </a:endParaRPr>
          </a:p>
          <a:p>
            <a:pPr marL="0" indent="0" algn="just">
              <a:buNone/>
              <a:tabLst>
                <a:tab pos="0" algn="l"/>
              </a:tabLst>
            </a:pPr>
            <a:r>
              <a:rPr lang="en-US" sz="1800" dirty="0">
                <a:latin typeface="Times New Roman" panose="02020603050405020304" pitchFamily="18" charset="0"/>
                <a:cs typeface="Times New Roman" panose="02020603050405020304" pitchFamily="18" charset="0"/>
              </a:rPr>
              <a:t> </a:t>
            </a:r>
          </a:p>
        </p:txBody>
      </p:sp>
      <p:sp>
        <p:nvSpPr>
          <p:cNvPr id="4" name="Title 1"/>
          <p:cNvSpPr>
            <a:spLocks noGrp="1"/>
          </p:cNvSpPr>
          <p:nvPr>
            <p:ph type="title"/>
          </p:nvPr>
        </p:nvSpPr>
        <p:spPr>
          <a:xfrm>
            <a:off x="0" y="0"/>
            <a:ext cx="9144000" cy="1143000"/>
          </a:xfrm>
          <a:solidFill>
            <a:schemeClr val="accent5">
              <a:lumMod val="20000"/>
              <a:lumOff val="80000"/>
            </a:schemeClr>
          </a:solidFill>
          <a:ln>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a:lstStyle/>
          <a:p>
            <a:r>
              <a:rPr lang="en-IN" b="1" dirty="0">
                <a:latin typeface="Times New Roman" pitchFamily="18" charset="0"/>
                <a:cs typeface="Times New Roman" pitchFamily="18" charset="0"/>
              </a:rPr>
              <a:t> References</a:t>
            </a:r>
            <a:endParaRPr lang="en-US" b="1"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Title of Project</a:t>
            </a:r>
          </a:p>
        </p:txBody>
      </p:sp>
      <p:sp>
        <p:nvSpPr>
          <p:cNvPr id="5" name="Slide Number Placeholder 4"/>
          <p:cNvSpPr>
            <a:spLocks noGrp="1"/>
          </p:cNvSpPr>
          <p:nvPr>
            <p:ph type="sldNum" sz="quarter" idx="12"/>
          </p:nvPr>
        </p:nvSpPr>
        <p:spPr/>
        <p:txBody>
          <a:bodyPr/>
          <a:lstStyle/>
          <a:p>
            <a:fld id="{7C6D2929-95A0-447C-A8A5-A12135127D4C}"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DIAGRAM</a:t>
            </a:r>
          </a:p>
        </p:txBody>
      </p:sp>
      <p:sp>
        <p:nvSpPr>
          <p:cNvPr id="4" name="Footer Placeholder 3"/>
          <p:cNvSpPr>
            <a:spLocks noGrp="1"/>
          </p:cNvSpPr>
          <p:nvPr>
            <p:ph type="ftr" sz="quarter" idx="11"/>
          </p:nvPr>
        </p:nvSpPr>
        <p:spPr/>
        <p:txBody>
          <a:bodyPr/>
          <a:lstStyle/>
          <a:p>
            <a:r>
              <a:rPr lang="en-US"/>
              <a:t>Title of Project</a:t>
            </a:r>
          </a:p>
        </p:txBody>
      </p:sp>
      <p:sp>
        <p:nvSpPr>
          <p:cNvPr id="5" name="Slide Number Placeholder 4"/>
          <p:cNvSpPr>
            <a:spLocks noGrp="1"/>
          </p:cNvSpPr>
          <p:nvPr>
            <p:ph type="sldNum" sz="quarter" idx="12"/>
          </p:nvPr>
        </p:nvSpPr>
        <p:spPr/>
        <p:txBody>
          <a:bodyPr/>
          <a:lstStyle/>
          <a:p>
            <a:fld id="{7C6D2929-95A0-447C-A8A5-A12135127D4C}" type="slidenum">
              <a:rPr lang="en-US" smtClean="0"/>
              <a:pPr/>
              <a:t>15</a:t>
            </a:fld>
            <a:endParaRPr lang="en-US"/>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1631"/>
          <a:stretch/>
        </p:blipFill>
        <p:spPr bwMode="auto">
          <a:xfrm>
            <a:off x="395536" y="1600200"/>
            <a:ext cx="8352927" cy="3999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57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10780797"/>
              </p:ext>
            </p:extLst>
          </p:nvPr>
        </p:nvGraphicFramePr>
        <p:xfrm>
          <a:off x="395536" y="404664"/>
          <a:ext cx="7956376" cy="4898388"/>
        </p:xfrm>
        <a:graphic>
          <a:graphicData uri="http://schemas.openxmlformats.org/drawingml/2006/table">
            <a:tbl>
              <a:tblPr firstRow="1" bandRow="1">
                <a:tableStyleId>{00A15C55-8517-42AA-B614-E9B94910E393}</a:tableStyleId>
              </a:tblPr>
              <a:tblGrid>
                <a:gridCol w="586945">
                  <a:extLst>
                    <a:ext uri="{9D8B030D-6E8A-4147-A177-3AD203B41FA5}">
                      <a16:colId xmlns:a16="http://schemas.microsoft.com/office/drawing/2014/main" val="20000"/>
                    </a:ext>
                  </a:extLst>
                </a:gridCol>
                <a:gridCol w="7369431">
                  <a:extLst>
                    <a:ext uri="{9D8B030D-6E8A-4147-A177-3AD203B41FA5}">
                      <a16:colId xmlns:a16="http://schemas.microsoft.com/office/drawing/2014/main" val="20001"/>
                    </a:ext>
                  </a:extLst>
                </a:gridCol>
              </a:tblGrid>
              <a:tr h="659433">
                <a:tc gridSpan="2">
                  <a:txBody>
                    <a:bodyPr/>
                    <a:lstStyle/>
                    <a:p>
                      <a:pPr algn="ctr"/>
                      <a:r>
                        <a:rPr lang="en-IN" sz="2800" b="1" dirty="0">
                          <a:latin typeface="Times New Roman" panose="02020603050405020304" pitchFamily="18" charset="0"/>
                          <a:cs typeface="Times New Roman" panose="02020603050405020304" pitchFamily="18" charset="0"/>
                        </a:rPr>
                        <a:t>Contents</a:t>
                      </a:r>
                      <a:endParaRPr lang="en-US" sz="2800" b="1"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10000"/>
                  </a:ext>
                </a:extLst>
              </a:tr>
              <a:tr h="384350">
                <a:tc>
                  <a:txBody>
                    <a:bodyPr/>
                    <a:lstStyle/>
                    <a:p>
                      <a:pPr marL="342900" indent="-342900">
                        <a:buFont typeface="+mj-lt"/>
                        <a:buNone/>
                      </a:pPr>
                      <a:r>
                        <a:rPr lang="en-IN"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r>
                        <a:rPr lang="en-IN"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01"/>
                  </a:ext>
                </a:extLst>
              </a:tr>
              <a:tr h="384350">
                <a:tc>
                  <a:txBody>
                    <a:bodyPr/>
                    <a:lstStyle/>
                    <a:p>
                      <a:r>
                        <a:rPr lang="en-IN"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Literature Review</a:t>
                      </a: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02"/>
                  </a:ext>
                </a:extLst>
              </a:tr>
              <a:tr h="384350">
                <a:tc>
                  <a:txBody>
                    <a:bodyPr/>
                    <a:lstStyle/>
                    <a:p>
                      <a:r>
                        <a:rPr lang="en-IN"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03"/>
                  </a:ext>
                </a:extLst>
              </a:tr>
              <a:tr h="384350">
                <a:tc>
                  <a:txBody>
                    <a:bodyPr/>
                    <a:lstStyle/>
                    <a:p>
                      <a:r>
                        <a:rPr lang="en-IN"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Objective</a:t>
                      </a: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04"/>
                  </a:ext>
                </a:extLst>
              </a:tr>
              <a:tr h="395455">
                <a:tc>
                  <a:txBody>
                    <a:bodyPr/>
                    <a:lstStyle/>
                    <a:p>
                      <a:r>
                        <a:rPr lang="en-IN" dirty="0">
                          <a:latin typeface="Times New Roman" panose="02020603050405020304" pitchFamily="18" charset="0"/>
                          <a:cs typeface="Times New Roman" panose="02020603050405020304" pitchFamily="18" charset="0"/>
                        </a:rPr>
                        <a:t>5.</a:t>
                      </a:r>
                    </a:p>
                  </a:txBody>
                  <a:tcPr>
                    <a:lnR w="19050" cap="flat" cmpd="sng" algn="ctr">
                      <a:solidFill>
                        <a:srgbClr val="7030A0"/>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Methodology</a:t>
                      </a: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05"/>
                  </a:ext>
                </a:extLst>
              </a:tr>
              <a:tr h="384350">
                <a:tc>
                  <a:txBody>
                    <a:bodyPr/>
                    <a:lstStyle/>
                    <a:p>
                      <a:r>
                        <a:rPr lang="en-IN"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Working  principle</a:t>
                      </a:r>
                      <a:endParaRPr lang="en-US" dirty="0">
                        <a:latin typeface="Times New Roman" panose="02020603050405020304" pitchFamily="18" charset="0"/>
                        <a:cs typeface="Times New Roman" panose="02020603050405020304" pitchFamily="18" charset="0"/>
                      </a:endParaRP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06"/>
                  </a:ext>
                </a:extLst>
              </a:tr>
              <a:tr h="384350">
                <a:tc>
                  <a:txBody>
                    <a:bodyPr/>
                    <a:lstStyle/>
                    <a:p>
                      <a:r>
                        <a:rPr lang="en-IN"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r>
                        <a:rPr lang="en-IN" dirty="0">
                          <a:latin typeface="Times New Roman" panose="02020603050405020304" pitchFamily="18" charset="0"/>
                          <a:cs typeface="Times New Roman" panose="02020603050405020304" pitchFamily="18" charset="0"/>
                        </a:rPr>
                        <a:t>Software/ Hardware  Implementation</a:t>
                      </a:r>
                      <a:endParaRPr lang="en-US" dirty="0">
                        <a:latin typeface="Times New Roman" panose="02020603050405020304" pitchFamily="18" charset="0"/>
                        <a:cs typeface="Times New Roman" panose="02020603050405020304" pitchFamily="18" charset="0"/>
                      </a:endParaRP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07"/>
                  </a:ext>
                </a:extLst>
              </a:tr>
              <a:tr h="384350">
                <a:tc>
                  <a:txBody>
                    <a:bodyPr/>
                    <a:lstStyle/>
                    <a:p>
                      <a:r>
                        <a:rPr lang="en-IN" dirty="0">
                          <a:latin typeface="Times New Roman" panose="02020603050405020304" pitchFamily="18" charset="0"/>
                          <a:cs typeface="Times New Roman" panose="02020603050405020304" pitchFamily="18" charset="0"/>
                        </a:rPr>
                        <a:t>8.</a:t>
                      </a:r>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r>
                        <a:rPr lang="en-IN" dirty="0">
                          <a:latin typeface="Times New Roman" panose="02020603050405020304" pitchFamily="18" charset="0"/>
                          <a:cs typeface="Times New Roman" panose="02020603050405020304" pitchFamily="18" charset="0"/>
                        </a:rPr>
                        <a:t>Discussion on Results</a:t>
                      </a:r>
                      <a:endParaRPr lang="en-US" dirty="0">
                        <a:latin typeface="Times New Roman" panose="02020603050405020304" pitchFamily="18" charset="0"/>
                        <a:cs typeface="Times New Roman" panose="02020603050405020304" pitchFamily="18" charset="0"/>
                      </a:endParaRP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08"/>
                  </a:ext>
                </a:extLst>
              </a:tr>
              <a:tr h="384350">
                <a:tc>
                  <a:txBody>
                    <a:bodyPr/>
                    <a:lstStyle/>
                    <a:p>
                      <a:r>
                        <a:rPr lang="en-IN" dirty="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09"/>
                  </a:ext>
                </a:extLst>
              </a:tr>
              <a:tr h="384350">
                <a:tc>
                  <a:txBody>
                    <a:bodyPr/>
                    <a:lstStyle/>
                    <a:p>
                      <a:r>
                        <a:rPr lang="en-IN" dirty="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10"/>
                  </a:ext>
                </a:extLst>
              </a:tr>
              <a:tr h="384350">
                <a:tc>
                  <a:txBody>
                    <a:bodyPr/>
                    <a:lstStyle/>
                    <a:p>
                      <a:endParaRPr lang="en-US" dirty="0">
                        <a:latin typeface="Times New Roman" panose="02020603050405020304" pitchFamily="18" charset="0"/>
                        <a:cs typeface="Times New Roman" panose="02020603050405020304" pitchFamily="18" charset="0"/>
                      </a:endParaRPr>
                    </a:p>
                  </a:txBody>
                  <a:tcPr>
                    <a:lnR w="19050" cap="flat" cmpd="sng" algn="ctr">
                      <a:solidFill>
                        <a:srgbClr val="7030A0"/>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txBody>
                  <a:tcPr>
                    <a:lnL w="19050" cap="flat" cmpd="sng" algn="ctr">
                      <a:solidFill>
                        <a:srgbClr val="7030A0"/>
                      </a:solidFill>
                      <a:prstDash val="solid"/>
                      <a:round/>
                      <a:headEnd type="none" w="med" len="med"/>
                      <a:tailEnd type="none" w="med" len="med"/>
                    </a:lnL>
                  </a:tcPr>
                </a:tc>
                <a:extLst>
                  <a:ext uri="{0D108BD9-81ED-4DB2-BD59-A6C34878D82A}">
                    <a16:rowId xmlns:a16="http://schemas.microsoft.com/office/drawing/2014/main" val="10011"/>
                  </a:ext>
                </a:extLst>
              </a:tr>
            </a:tbl>
          </a:graphicData>
        </a:graphic>
      </p:graphicFrame>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7C6D2929-95A0-447C-A8A5-A12135127D4C}"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a:lstStyle/>
          <a:p>
            <a:r>
              <a:rPr lang="en-US" b="1" dirty="0">
                <a:latin typeface="Times New Roman" pitchFamily="18" charset="0"/>
                <a:cs typeface="Times New Roman" pitchFamily="18" charset="0"/>
              </a:rPr>
              <a:t>1. Introduction</a:t>
            </a:r>
          </a:p>
        </p:txBody>
      </p:sp>
      <p:sp>
        <p:nvSpPr>
          <p:cNvPr id="12" name="Rectangle 11"/>
          <p:cNvSpPr/>
          <p:nvPr/>
        </p:nvSpPr>
        <p:spPr>
          <a:xfrm>
            <a:off x="0" y="1348914"/>
            <a:ext cx="9144000" cy="3693319"/>
          </a:xfrm>
          <a:prstGeom prst="rect">
            <a:avLst/>
          </a:prstGeom>
          <a:solidFill>
            <a:schemeClr val="bg1"/>
          </a:solidFill>
          <a:ln>
            <a:solidFill>
              <a:schemeClr val="bg1"/>
            </a:solidFill>
          </a:ln>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55880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Hydroponic is a method where the crops are grown in the absence of soil the nutrients that are acquired from the soil are given to them artificially. </a:t>
            </a:r>
          </a:p>
          <a:p>
            <a:pPr marL="55880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Since soil is excluded from production process there will not be any problem related to soil borne diseases, pests and weeds. By the exclusion of these problems, there will not be any usage of harmful plant protection chemicals, so that there is a fresh and healthy yield of crops by the hydroponic method. </a:t>
            </a:r>
          </a:p>
          <a:p>
            <a:pPr marL="273050" algn="just">
              <a:lnSpc>
                <a:spcPct val="150000"/>
              </a:lnSpc>
            </a:pPr>
            <a:r>
              <a:rPr lang="en-US" dirty="0">
                <a:latin typeface="Times New Roman" panose="02020603050405020304" pitchFamily="18" charset="0"/>
                <a:ea typeface="Times New Roman" panose="02020603050405020304" pitchFamily="18" charset="0"/>
              </a:rPr>
              <a:t> Types of Hydroponics Farming :</a:t>
            </a:r>
          </a:p>
          <a:p>
            <a:pPr marL="273050" algn="just">
              <a:lnSpc>
                <a:spcPct val="150000"/>
              </a:lnSpc>
            </a:pPr>
            <a:endParaRPr lang="en-US" sz="1800" dirty="0">
              <a:effectLst/>
              <a:latin typeface="Times New Roman" panose="02020603050405020304" pitchFamily="18" charset="0"/>
              <a:ea typeface="Times New Roman" panose="02020603050405020304" pitchFamily="18" charset="0"/>
            </a:endParaRPr>
          </a:p>
          <a:p>
            <a:pPr marL="273050"/>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6D2929-95A0-447C-A8A5-A12135127D4C}" type="slidenum">
              <a:rPr lang="en-US" smtClean="0"/>
              <a:pPr/>
              <a:t>3</a:t>
            </a:fld>
            <a:endParaRPr lang="en-US"/>
          </a:p>
        </p:txBody>
      </p:sp>
      <p:pic>
        <p:nvPicPr>
          <p:cNvPr id="6" name="Picture 5">
            <a:extLst>
              <a:ext uri="{FF2B5EF4-FFF2-40B4-BE49-F238E27FC236}">
                <a16:creationId xmlns:a16="http://schemas.microsoft.com/office/drawing/2014/main" id="{67BDF232-DFDD-4CBE-9BF4-4C684E3F3D2D}"/>
              </a:ext>
            </a:extLst>
          </p:cNvPr>
          <p:cNvPicPr>
            <a:picLocks noChangeAspect="1"/>
          </p:cNvPicPr>
          <p:nvPr/>
        </p:nvPicPr>
        <p:blipFill>
          <a:blip r:embed="rId2"/>
          <a:stretch>
            <a:fillRect/>
          </a:stretch>
        </p:blipFill>
        <p:spPr>
          <a:xfrm>
            <a:off x="2826296" y="4232556"/>
            <a:ext cx="3460204" cy="24889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9144000" cy="980728"/>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p>
            <a:pPr lvl="0" algn="ctr">
              <a:spcBef>
                <a:spcPct val="0"/>
              </a:spcBef>
              <a:defRPr/>
            </a:pPr>
            <a:r>
              <a:rPr lang="en-US" sz="4400" b="1" dirty="0">
                <a:solidFill>
                  <a:srgbClr val="002060"/>
                </a:solidFill>
                <a:latin typeface="Times New Roman" pitchFamily="18" charset="0"/>
                <a:cs typeface="Times New Roman" pitchFamily="18" charset="0"/>
              </a:rPr>
              <a:t>Literature Review</a:t>
            </a:r>
          </a:p>
        </p:txBody>
      </p:sp>
      <p:sp>
        <p:nvSpPr>
          <p:cNvPr id="3" name="TextBox 2"/>
          <p:cNvSpPr txBox="1"/>
          <p:nvPr/>
        </p:nvSpPr>
        <p:spPr>
          <a:xfrm>
            <a:off x="0" y="1196752"/>
            <a:ext cx="9144000" cy="369332"/>
          </a:xfrm>
          <a:prstGeom prst="rect">
            <a:avLst/>
          </a:prstGeom>
          <a:noFill/>
        </p:spPr>
        <p:txBody>
          <a:bodyPr wrap="square" rtlCol="0">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87837099"/>
              </p:ext>
            </p:extLst>
          </p:nvPr>
        </p:nvGraphicFramePr>
        <p:xfrm>
          <a:off x="0" y="980728"/>
          <a:ext cx="9144000" cy="5705367"/>
        </p:xfrm>
        <a:graphic>
          <a:graphicData uri="http://schemas.openxmlformats.org/drawingml/2006/table">
            <a:tbl>
              <a:tblPr firstRow="1" bandRow="1">
                <a:tableStyleId>{35758FB7-9AC5-4552-8A53-C91805E547FA}</a:tableStyleId>
              </a:tblPr>
              <a:tblGrid>
                <a:gridCol w="539552">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3596153">
                  <a:extLst>
                    <a:ext uri="{9D8B030D-6E8A-4147-A177-3AD203B41FA5}">
                      <a16:colId xmlns:a16="http://schemas.microsoft.com/office/drawing/2014/main" val="20003"/>
                    </a:ext>
                  </a:extLst>
                </a:gridCol>
                <a:gridCol w="2199983">
                  <a:extLst>
                    <a:ext uri="{9D8B030D-6E8A-4147-A177-3AD203B41FA5}">
                      <a16:colId xmlns:a16="http://schemas.microsoft.com/office/drawing/2014/main" val="20004"/>
                    </a:ext>
                  </a:extLst>
                </a:gridCol>
              </a:tblGrid>
              <a:tr h="358943">
                <a:tc>
                  <a:txBody>
                    <a:bodyPr/>
                    <a:lstStyle/>
                    <a:p>
                      <a:pPr algn="ctr">
                        <a:lnSpc>
                          <a:spcPct val="115000"/>
                        </a:lnSpc>
                        <a:spcAft>
                          <a:spcPts val="0"/>
                        </a:spcAft>
                      </a:pPr>
                      <a:r>
                        <a:rPr lang="en-IN" sz="1400" b="1" dirty="0">
                          <a:solidFill>
                            <a:schemeClr val="tx1"/>
                          </a:solidFill>
                          <a:latin typeface="Times New Roman" pitchFamily="18" charset="0"/>
                          <a:cs typeface="Times New Roman" pitchFamily="18" charset="0"/>
                        </a:rPr>
                        <a:t>S.N</a:t>
                      </a:r>
                      <a:endParaRPr lang="en-US" sz="1400" b="1" dirty="0">
                        <a:solidFill>
                          <a:schemeClr val="tx1"/>
                        </a:solidFill>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b="1" dirty="0">
                          <a:solidFill>
                            <a:schemeClr val="tx1"/>
                          </a:solidFill>
                          <a:latin typeface="Times New Roman" pitchFamily="18" charset="0"/>
                          <a:ea typeface="Calibri"/>
                          <a:cs typeface="Times New Roman" pitchFamily="18" charset="0"/>
                        </a:rPr>
                        <a:t>N</a:t>
                      </a:r>
                      <a:r>
                        <a:rPr lang="en-IN" sz="1400" b="1" dirty="0" err="1">
                          <a:solidFill>
                            <a:schemeClr val="tx1"/>
                          </a:solidFill>
                          <a:latin typeface="Times New Roman" pitchFamily="18" charset="0"/>
                          <a:ea typeface="Calibri"/>
                          <a:cs typeface="Times New Roman" pitchFamily="18" charset="0"/>
                        </a:rPr>
                        <a:t>ame</a:t>
                      </a:r>
                      <a:r>
                        <a:rPr lang="en-IN" sz="1400" b="1" dirty="0">
                          <a:solidFill>
                            <a:schemeClr val="tx1"/>
                          </a:solidFill>
                          <a:latin typeface="Times New Roman" pitchFamily="18" charset="0"/>
                          <a:ea typeface="Calibri"/>
                          <a:cs typeface="Times New Roman" pitchFamily="18" charset="0"/>
                        </a:rPr>
                        <a:t> of Paper</a:t>
                      </a:r>
                      <a:endParaRPr lang="en-US" sz="1400" b="1" dirty="0">
                        <a:solidFill>
                          <a:schemeClr val="tx1"/>
                        </a:solidFill>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IN" sz="1400" b="1" dirty="0">
                          <a:solidFill>
                            <a:schemeClr val="tx1"/>
                          </a:solidFill>
                          <a:latin typeface="Times New Roman" pitchFamily="18" charset="0"/>
                          <a:cs typeface="Times New Roman" pitchFamily="18" charset="0"/>
                        </a:rPr>
                        <a:t>Key points</a:t>
                      </a:r>
                      <a:endParaRPr lang="en-US" sz="1400" b="1" dirty="0">
                        <a:solidFill>
                          <a:schemeClr val="tx1"/>
                        </a:solidFill>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IN" sz="1400" b="1" dirty="0">
                          <a:solidFill>
                            <a:schemeClr val="tx1"/>
                          </a:solidFill>
                          <a:latin typeface="Times New Roman" pitchFamily="18" charset="0"/>
                          <a:cs typeface="Times New Roman" pitchFamily="18" charset="0"/>
                        </a:rPr>
                        <a:t>Author</a:t>
                      </a:r>
                      <a:endParaRPr lang="en-US" sz="1400" b="1" dirty="0">
                        <a:solidFill>
                          <a:schemeClr val="tx1"/>
                        </a:solidFill>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840590">
                <a:tc>
                  <a:txBody>
                    <a:bodyPr/>
                    <a:lstStyle/>
                    <a:p>
                      <a:pPr marL="342900" lvl="0" indent="-342900" algn="ctr">
                        <a:lnSpc>
                          <a:spcPct val="115000"/>
                        </a:lnSpc>
                        <a:spcAft>
                          <a:spcPts val="0"/>
                        </a:spcAft>
                        <a:buFontTx/>
                        <a:buNone/>
                      </a:pPr>
                      <a:r>
                        <a:rPr lang="en-IN" sz="1200" dirty="0">
                          <a:latin typeface="Times New Roman"/>
                          <a:ea typeface="Calibri"/>
                          <a:cs typeface="Times New Roman"/>
                        </a:rPr>
                        <a:t>1.</a:t>
                      </a:r>
                    </a:p>
                    <a:p>
                      <a:pPr marL="342900" lvl="0" indent="-342900" algn="ctr">
                        <a:lnSpc>
                          <a:spcPct val="115000"/>
                        </a:lnSpc>
                        <a:spcAft>
                          <a:spcPts val="0"/>
                        </a:spcAft>
                        <a:buFontTx/>
                        <a:buNone/>
                      </a:pPr>
                      <a:endParaRPr lang="en-IN" sz="1200" dirty="0">
                        <a:latin typeface="Times New Roman"/>
                        <a:ea typeface="Calibri"/>
                        <a:cs typeface="Times New Roman"/>
                      </a:endParaRP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Towards automated aquaponics: A review on monitoring, IoT, and smart systems</a:t>
                      </a: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t>
                      </a:r>
                      <a:r>
                        <a:rPr lang="en-IN" sz="1100" kern="1200" dirty="0">
                          <a:solidFill>
                            <a:schemeClr val="dk1"/>
                          </a:solidFill>
                          <a:effectLst/>
                          <a:latin typeface="+mn-lt"/>
                          <a:ea typeface="+mn-ea"/>
                          <a:cs typeface="+mn-cs"/>
                        </a:rPr>
                        <a:t>2018)</a:t>
                      </a:r>
                      <a:endParaRPr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15000"/>
                        </a:lnSpc>
                        <a:spcAft>
                          <a:spcPts val="0"/>
                        </a:spcAft>
                      </a:pPr>
                      <a:endParaRPr lang="en-US" sz="12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Hybrid energy control system with a fuel cell and a lead acid battery,</a:t>
                      </a:r>
                      <a:endParaRPr lang="en-US" sz="12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200" dirty="0">
                          <a:latin typeface="Times New Roman"/>
                          <a:ea typeface="Calibri"/>
                          <a:cs typeface="Times New Roman"/>
                        </a:rPr>
                        <a:t>S. Yamaguchi, Yoshihiko Takahashi, </a:t>
                      </a:r>
                      <a:r>
                        <a:rPr lang="en-US" sz="1200" dirty="0" err="1">
                          <a:latin typeface="Times New Roman"/>
                          <a:ea typeface="Calibri"/>
                          <a:cs typeface="Times New Roman"/>
                        </a:rPr>
                        <a:t>Takeharu</a:t>
                      </a:r>
                      <a:r>
                        <a:rPr lang="en-US" sz="1200" dirty="0">
                          <a:latin typeface="Times New Roman"/>
                          <a:ea typeface="Calibri"/>
                          <a:cs typeface="Times New Roman"/>
                        </a:rPr>
                        <a:t> Hayashi</a:t>
                      </a:r>
                      <a:endParaRPr lang="en-US" sz="1200" dirty="0">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1178374">
                <a:tc>
                  <a:txBody>
                    <a:bodyPr/>
                    <a:lstStyle/>
                    <a:p>
                      <a:pPr marL="342900" lvl="0" indent="-342900" algn="ctr">
                        <a:lnSpc>
                          <a:spcPct val="115000"/>
                        </a:lnSpc>
                        <a:spcAft>
                          <a:spcPts val="0"/>
                        </a:spcAft>
                        <a:buFontTx/>
                        <a:buNone/>
                      </a:pPr>
                      <a:r>
                        <a:rPr lang="en-IN" sz="1200" dirty="0">
                          <a:latin typeface="Times New Roman"/>
                          <a:ea typeface="Calibri"/>
                          <a:cs typeface="Times New Roman"/>
                        </a:rPr>
                        <a:t>2.</a:t>
                      </a:r>
                    </a:p>
                  </a:txBody>
                  <a:tcPr marL="68580" marR="68580" marT="0" marB="0" anchor="ctr"/>
                </a:tc>
                <a:tc>
                  <a:txBody>
                    <a:bodyPr/>
                    <a:lstStyle/>
                    <a:p>
                      <a:pPr algn="ctr">
                        <a:lnSpc>
                          <a:spcPct val="115000"/>
                        </a:lnSpc>
                        <a:spcAft>
                          <a:spcPts val="0"/>
                        </a:spcAft>
                      </a:pPr>
                      <a:r>
                        <a:rPr lang="en-US" sz="1200" dirty="0">
                          <a:latin typeface="Times New Roman"/>
                          <a:ea typeface="Calibri"/>
                          <a:cs typeface="Times New Roman"/>
                        </a:rPr>
                        <a:t>Fully automated </a:t>
                      </a:r>
                    </a:p>
                    <a:p>
                      <a:pPr algn="ctr">
                        <a:lnSpc>
                          <a:spcPct val="115000"/>
                        </a:lnSpc>
                        <a:spcAft>
                          <a:spcPts val="0"/>
                        </a:spcAft>
                      </a:pPr>
                      <a:r>
                        <a:rPr lang="en-US" sz="1200" dirty="0">
                          <a:latin typeface="Times New Roman"/>
                          <a:ea typeface="Calibri"/>
                          <a:cs typeface="Times New Roman"/>
                        </a:rPr>
                        <a:t>hydroponic system for indoor plant growth(2017)</a:t>
                      </a:r>
                      <a:endParaRPr lang="en-US" sz="12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dirty="0" err="1">
                          <a:latin typeface="Times New Roman"/>
                          <a:ea typeface="Calibri"/>
                          <a:cs typeface="Times New Roman"/>
                        </a:rPr>
                        <a:t>Smartponics</a:t>
                      </a:r>
                      <a:r>
                        <a:rPr lang="en-US" sz="1200" dirty="0">
                          <a:latin typeface="Times New Roman"/>
                          <a:ea typeface="Calibri"/>
                          <a:cs typeface="Times New Roman"/>
                        </a:rPr>
                        <a:t> system handled through the web interface,</a:t>
                      </a:r>
                    </a:p>
                    <a:p>
                      <a:pPr algn="ctr">
                        <a:lnSpc>
                          <a:spcPct val="115000"/>
                        </a:lnSpc>
                        <a:spcAft>
                          <a:spcPts val="0"/>
                        </a:spcAft>
                      </a:pPr>
                      <a:r>
                        <a:rPr lang="en-US" sz="1200" dirty="0">
                          <a:latin typeface="Times New Roman"/>
                          <a:ea typeface="Calibri"/>
                          <a:cs typeface="Times New Roman"/>
                        </a:rPr>
                        <a:t>IOT ,sensors.</a:t>
                      </a:r>
                      <a:endParaRPr lang="en-US" sz="12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dirty="0">
                          <a:latin typeface="Times New Roman"/>
                          <a:ea typeface="Calibri"/>
                          <a:cs typeface="Times New Roman"/>
                        </a:rPr>
                        <a:t>V. </a:t>
                      </a:r>
                      <a:r>
                        <a:rPr lang="en-US" sz="1200" dirty="0" err="1">
                          <a:latin typeface="Times New Roman"/>
                          <a:ea typeface="Calibri"/>
                          <a:cs typeface="Times New Roman"/>
                        </a:rPr>
                        <a:t>Palandea</a:t>
                      </a:r>
                      <a:r>
                        <a:rPr lang="en-US" sz="1200" dirty="0">
                          <a:latin typeface="Times New Roman"/>
                          <a:ea typeface="Calibri"/>
                          <a:cs typeface="Times New Roman"/>
                        </a:rPr>
                        <a:t>, A. </a:t>
                      </a:r>
                      <a:r>
                        <a:rPr lang="en-US" sz="1200" dirty="0" err="1">
                          <a:latin typeface="Times New Roman"/>
                          <a:ea typeface="Calibri"/>
                          <a:cs typeface="Times New Roman"/>
                        </a:rPr>
                        <a:t>Zaheera</a:t>
                      </a:r>
                      <a:r>
                        <a:rPr lang="en-US" sz="1200" dirty="0">
                          <a:latin typeface="Times New Roman"/>
                          <a:ea typeface="Calibri"/>
                          <a:cs typeface="Times New Roman"/>
                        </a:rPr>
                        <a:t>, and K. </a:t>
                      </a:r>
                      <a:r>
                        <a:rPr lang="en-US" sz="1200" dirty="0" err="1">
                          <a:latin typeface="Times New Roman"/>
                          <a:ea typeface="Calibri"/>
                          <a:cs typeface="Times New Roman"/>
                        </a:rPr>
                        <a:t>Georgea</a:t>
                      </a:r>
                      <a:endParaRPr lang="en-US" sz="1200" dirty="0">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1006469">
                <a:tc>
                  <a:txBody>
                    <a:bodyPr/>
                    <a:lstStyle/>
                    <a:p>
                      <a:pPr marL="342900" lvl="0" indent="-342900" algn="ctr">
                        <a:lnSpc>
                          <a:spcPct val="115000"/>
                        </a:lnSpc>
                        <a:spcAft>
                          <a:spcPts val="0"/>
                        </a:spcAft>
                        <a:buFontTx/>
                        <a:buNone/>
                      </a:pPr>
                      <a:r>
                        <a:rPr lang="en-IN" sz="1200" dirty="0">
                          <a:latin typeface="Times New Roman"/>
                          <a:ea typeface="Calibri"/>
                          <a:cs typeface="Times New Roman"/>
                        </a:rPr>
                        <a:t>3.</a:t>
                      </a:r>
                    </a:p>
                  </a:txBody>
                  <a:tcPr marL="68580" marR="68580" marT="0" marB="0" anchor="ctr"/>
                </a:tc>
                <a:tc>
                  <a:txBody>
                    <a:bodyPr/>
                    <a:lstStyle/>
                    <a:p>
                      <a:pPr algn="ctr">
                        <a:lnSpc>
                          <a:spcPct val="115000"/>
                        </a:lnSpc>
                        <a:spcAft>
                          <a:spcPts val="0"/>
                        </a:spcAft>
                      </a:pPr>
                      <a:r>
                        <a:rPr lang="en-US" sz="1200" dirty="0">
                          <a:latin typeface="Times New Roman"/>
                          <a:ea typeface="Calibri"/>
                          <a:cs typeface="Times New Roman"/>
                        </a:rPr>
                        <a:t>Procedure for the Space Certification of a Controller for Soilless Cultivation (2016)</a:t>
                      </a:r>
                      <a:endParaRPr lang="en-US" sz="12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dirty="0">
                          <a:latin typeface="Times New Roman"/>
                          <a:ea typeface="Calibri"/>
                          <a:cs typeface="Times New Roman"/>
                        </a:rPr>
                        <a:t>Aeroponics Farming , IOT</a:t>
                      </a:r>
                      <a:endParaRPr lang="en-US" sz="12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it-IT" sz="1200" dirty="0">
                          <a:latin typeface="Times New Roman"/>
                          <a:ea typeface="Calibri"/>
                          <a:cs typeface="Times New Roman"/>
                        </a:rPr>
                        <a:t>V.Arenella, P., F. Leccese, M.</a:t>
                      </a:r>
                      <a:endParaRPr lang="en-US" sz="1200" dirty="0">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2120213">
                <a:tc>
                  <a:txBody>
                    <a:bodyPr/>
                    <a:lstStyle/>
                    <a:p>
                      <a:pPr marL="342900" lvl="0" indent="-342900" algn="ctr">
                        <a:lnSpc>
                          <a:spcPct val="115000"/>
                        </a:lnSpc>
                        <a:spcAft>
                          <a:spcPts val="0"/>
                        </a:spcAft>
                        <a:buFontTx/>
                        <a:buNone/>
                      </a:pPr>
                      <a:r>
                        <a:rPr lang="en-IN" sz="1200" dirty="0">
                          <a:latin typeface="Times New Roman"/>
                          <a:ea typeface="Calibri"/>
                          <a:cs typeface="Times New Roman"/>
                        </a:rPr>
                        <a:t>4.</a:t>
                      </a:r>
                    </a:p>
                  </a:txBody>
                  <a:tcPr marL="68580" marR="68580" marT="0" marB="0" anchor="ctr"/>
                </a:tc>
                <a:tc>
                  <a:txBody>
                    <a:bodyPr/>
                    <a:lstStyle/>
                    <a:p>
                      <a:pPr algn="ctr">
                        <a:lnSpc>
                          <a:spcPct val="115000"/>
                        </a:lnSpc>
                        <a:spcAft>
                          <a:spcPts val="0"/>
                        </a:spcAft>
                      </a:pPr>
                      <a:r>
                        <a:rPr lang="en-US" sz="1200" dirty="0"/>
                        <a:t>IoT Based Automated Hydroponic Cultivation System (2019)</a:t>
                      </a:r>
                      <a:endParaRPr lang="en-US" sz="12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dirty="0">
                          <a:latin typeface="Calibri"/>
                          <a:ea typeface="Calibri"/>
                          <a:cs typeface="Times New Roman"/>
                        </a:rPr>
                        <a:t>IoT ,condition of plants monitored by Sensors and actuators </a:t>
                      </a:r>
                    </a:p>
                  </a:txBody>
                  <a:tcPr marL="68580" marR="68580" marT="0" marB="0" anchor="ctr"/>
                </a:tc>
                <a:tc>
                  <a:txBody>
                    <a:bodyPr/>
                    <a:lstStyle/>
                    <a:p>
                      <a:pPr algn="ctr">
                        <a:lnSpc>
                          <a:spcPct val="115000"/>
                        </a:lnSpc>
                        <a:spcAft>
                          <a:spcPts val="0"/>
                        </a:spcAft>
                      </a:pPr>
                      <a:r>
                        <a:rPr lang="en-IN" sz="1200" dirty="0" err="1">
                          <a:latin typeface="Times New Roman"/>
                          <a:ea typeface="Calibri"/>
                          <a:cs typeface="Times New Roman"/>
                        </a:rPr>
                        <a:t>Sudharsan</a:t>
                      </a:r>
                      <a:r>
                        <a:rPr lang="en-IN" sz="1200" dirty="0">
                          <a:latin typeface="Times New Roman"/>
                          <a:ea typeface="Calibri"/>
                          <a:cs typeface="Times New Roman"/>
                        </a:rPr>
                        <a:t>, V. Raj, </a:t>
                      </a:r>
                      <a:r>
                        <a:rPr lang="en-IN" sz="1200" dirty="0" err="1">
                          <a:latin typeface="Times New Roman"/>
                          <a:ea typeface="Calibri"/>
                          <a:cs typeface="Times New Roman"/>
                        </a:rPr>
                        <a:t>Dr.</a:t>
                      </a:r>
                      <a:r>
                        <a:rPr lang="en-IN" sz="1200" dirty="0">
                          <a:latin typeface="Times New Roman"/>
                          <a:ea typeface="Calibri"/>
                          <a:cs typeface="Times New Roman"/>
                        </a:rPr>
                        <a:t> </a:t>
                      </a:r>
                      <a:r>
                        <a:rPr lang="en-IN" sz="1200" dirty="0" err="1">
                          <a:latin typeface="Times New Roman"/>
                          <a:ea typeface="Calibri"/>
                          <a:cs typeface="Times New Roman"/>
                        </a:rPr>
                        <a:t>Ponmurugan</a:t>
                      </a:r>
                      <a:r>
                        <a:rPr lang="en-IN" sz="1200" dirty="0">
                          <a:latin typeface="Times New Roman"/>
                          <a:ea typeface="Calibri"/>
                          <a:cs typeface="Times New Roman"/>
                        </a:rPr>
                        <a:t> ,Published 2019</a:t>
                      </a:r>
                      <a:endParaRPr lang="en-US" sz="1200" dirty="0">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200778">
                <a:tc>
                  <a:txBody>
                    <a:bodyPr/>
                    <a:lstStyle/>
                    <a:p>
                      <a:pPr marL="342900" lvl="0" indent="-342900" algn="ctr">
                        <a:lnSpc>
                          <a:spcPct val="115000"/>
                        </a:lnSpc>
                        <a:spcAft>
                          <a:spcPts val="0"/>
                        </a:spcAft>
                        <a:buFontTx/>
                        <a:buNone/>
                      </a:pPr>
                      <a:endParaRPr lang="en-IN" sz="1200" dirty="0">
                        <a:latin typeface="Times New Roman"/>
                        <a:ea typeface="Calibri"/>
                        <a:cs typeface="Times New Roman"/>
                      </a:endParaRPr>
                    </a:p>
                  </a:txBody>
                  <a:tcPr marL="68580" marR="68580" marT="0" marB="0" anchor="ctr"/>
                </a:tc>
                <a:tc>
                  <a:txBody>
                    <a:bodyPr/>
                    <a:lstStyle/>
                    <a:p>
                      <a:pPr algn="ctr">
                        <a:lnSpc>
                          <a:spcPct val="115000"/>
                        </a:lnSpc>
                        <a:spcAft>
                          <a:spcPts val="0"/>
                        </a:spcAft>
                      </a:pPr>
                      <a:endParaRPr lang="en-US" sz="1200" dirty="0">
                        <a:latin typeface="Calibri"/>
                        <a:ea typeface="Calibri"/>
                        <a:cs typeface="Times New Roman"/>
                      </a:endParaRPr>
                    </a:p>
                  </a:txBody>
                  <a:tcPr marL="68580" marR="68580" marT="0" marB="0" anchor="ctr"/>
                </a:tc>
                <a:tc>
                  <a:txBody>
                    <a:bodyPr/>
                    <a:lstStyle/>
                    <a:p>
                      <a:pPr algn="ctr">
                        <a:lnSpc>
                          <a:spcPct val="115000"/>
                        </a:lnSpc>
                        <a:spcAft>
                          <a:spcPts val="0"/>
                        </a:spcAft>
                      </a:pPr>
                      <a:endParaRPr lang="en-US" sz="1200" dirty="0">
                        <a:latin typeface="Calibri"/>
                        <a:ea typeface="Calibri"/>
                        <a:cs typeface="Times New Roman"/>
                      </a:endParaRPr>
                    </a:p>
                  </a:txBody>
                  <a:tcPr marL="68580" marR="68580" marT="0" marB="0" anchor="ctr"/>
                </a:tc>
                <a:tc>
                  <a:txBody>
                    <a:bodyPr/>
                    <a:lstStyle/>
                    <a:p>
                      <a:pPr algn="ctr">
                        <a:lnSpc>
                          <a:spcPct val="115000"/>
                        </a:lnSpc>
                        <a:spcAft>
                          <a:spcPts val="0"/>
                        </a:spcAft>
                      </a:pPr>
                      <a:endParaRPr lang="en-US" sz="1200" dirty="0">
                        <a:latin typeface="Calibri"/>
                        <a:ea typeface="Calibri"/>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7C6D2929-95A0-447C-A8A5-A12135127D4C}" type="slidenum">
              <a:rPr lang="en-US" smtClean="0"/>
              <a:pPr/>
              <a:t>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196752"/>
            <a:ext cx="7848872" cy="54440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effectLst/>
                <a:latin typeface="Times New Roman" panose="02020603050405020304" pitchFamily="18" charset="0"/>
                <a:ea typeface="Times New Roman" panose="02020603050405020304" pitchFamily="18" charset="0"/>
              </a:rPr>
              <a:t>India’s population is growing at the rate of 1.2% every year. The major necessity of every human being is food. In order to meet up to the food demands of this growing population, it is necessary to implement vertical gardening, which will give optimum produce in a limited space</a:t>
            </a:r>
          </a:p>
          <a:p>
            <a:pPr marL="285750" indent="-285750" algn="just">
              <a:lnSpc>
                <a:spcPct val="150000"/>
              </a:lnSpc>
              <a:buFont typeface="Wingdings" panose="05000000000000000000" pitchFamily="2" charset="2"/>
              <a:buChar char="q"/>
            </a:pPr>
            <a:endParaRPr lang="en-US"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itchFamily="18" charset="0"/>
              </a:rPr>
              <a:t> There are sever drought and flood condition in many states of </a:t>
            </a:r>
            <a:r>
              <a:rPr lang="en-US" dirty="0" err="1">
                <a:latin typeface="Times New Roman" panose="02020603050405020304" pitchFamily="18" charset="0"/>
                <a:cs typeface="Times New Roman" pitchFamily="18" charset="0"/>
              </a:rPr>
              <a:t>india</a:t>
            </a:r>
            <a:r>
              <a:rPr lang="en-US" dirty="0">
                <a:latin typeface="Times New Roman" panose="02020603050405020304" pitchFamily="18" charset="0"/>
                <a:cs typeface="Times New Roman" pitchFamily="18" charset="0"/>
              </a:rPr>
              <a:t> like , Bihar, Assam, UP, </a:t>
            </a:r>
            <a:r>
              <a:rPr lang="en-US" dirty="0" err="1">
                <a:latin typeface="Times New Roman" panose="02020603050405020304" pitchFamily="18" charset="0"/>
                <a:cs typeface="Times New Roman" pitchFamily="18" charset="0"/>
              </a:rPr>
              <a:t>etc.</a:t>
            </a:r>
            <a:r>
              <a:rPr lang="en-US" dirty="0" err="1">
                <a:effectLst/>
                <a:latin typeface="Times New Roman" panose="02020603050405020304" pitchFamily="18" charset="0"/>
                <a:ea typeface="Times New Roman" panose="02020603050405020304" pitchFamily="18" charset="0"/>
              </a:rPr>
              <a:t>This</a:t>
            </a:r>
            <a:r>
              <a:rPr lang="en-US" dirty="0">
                <a:effectLst/>
                <a:latin typeface="Times New Roman" panose="02020603050405020304" pitchFamily="18" charset="0"/>
                <a:ea typeface="Times New Roman" panose="02020603050405020304" pitchFamily="18" charset="0"/>
              </a:rPr>
              <a:t> has an adverse economic impact on the agricultural sector . As mentioned in the Economic Survey of Maharashtra, there was a 2.7% decline in the economy of agriculture sector </a:t>
            </a:r>
            <a:r>
              <a:rPr lang="en-US" dirty="0">
                <a:latin typeface="Times New Roman" panose="02020603050405020304" pitchFamily="18" charset="0"/>
                <a:ea typeface="Times New Roman" panose="02020603050405020304" pitchFamily="18" charset="0"/>
              </a:rPr>
              <a:t>.</a:t>
            </a:r>
          </a:p>
          <a:p>
            <a:pPr marL="285750" indent="-285750" algn="just">
              <a:lnSpc>
                <a:spcPct val="150000"/>
              </a:lnSpc>
              <a:buFont typeface="Wingdings" panose="05000000000000000000" pitchFamily="2" charset="2"/>
              <a:buChar char="q"/>
            </a:pPr>
            <a:endParaRPr lang="en-US"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IN" dirty="0">
                <a:latin typeface="Times New Roman" pitchFamily="18" charset="0"/>
                <a:cs typeface="Times New Roman" pitchFamily="18" charset="0"/>
              </a:rPr>
              <a:t> </a:t>
            </a:r>
            <a:r>
              <a:rPr lang="en-US" dirty="0">
                <a:effectLst/>
                <a:latin typeface="Times New Roman" panose="02020603050405020304" pitchFamily="18" charset="0"/>
                <a:ea typeface="Times New Roman" panose="02020603050405020304" pitchFamily="18" charset="0"/>
              </a:rPr>
              <a:t>However, if the above-mentioned technique is implemented, the farmers shall not remain dependent of the climatic changes, lack of water and challenges faced due to fluctuating moisture conditions.</a:t>
            </a:r>
            <a:endParaRPr lang="en-IN" dirty="0">
              <a:latin typeface="Times New Roman" pitchFamily="18" charset="0"/>
              <a:cs typeface="Times New Roman" pitchFamily="18" charset="0"/>
            </a:endParaRPr>
          </a:p>
        </p:txBody>
      </p:sp>
      <p:sp>
        <p:nvSpPr>
          <p:cNvPr id="5" name="Title 1"/>
          <p:cNvSpPr txBox="1">
            <a:spLocks/>
          </p:cNvSpPr>
          <p:nvPr/>
        </p:nvSpPr>
        <p:spPr>
          <a:xfrm>
            <a:off x="0" y="0"/>
            <a:ext cx="9144000" cy="1143000"/>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a:lstStyle/>
          <a:p>
            <a:pPr algn="ctr">
              <a:lnSpc>
                <a:spcPct val="150000"/>
              </a:lnSpc>
              <a:spcBef>
                <a:spcPct val="0"/>
              </a:spcBef>
            </a:pPr>
            <a:r>
              <a:rPr lang="en-US" sz="4400" b="1" dirty="0">
                <a:latin typeface="Times New Roman" pitchFamily="18" charset="0"/>
                <a:cs typeface="Times New Roman" pitchFamily="18" charset="0"/>
              </a:rPr>
              <a:t>3</a:t>
            </a:r>
            <a:r>
              <a:rPr kumimoji="0" lang="en-US" sz="4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rPr>
              <a:t>. </a:t>
            </a:r>
            <a:r>
              <a:rPr lang="en-US" sz="4400" b="1" dirty="0">
                <a:latin typeface="Times New Roman" pitchFamily="18" charset="0"/>
                <a:cs typeface="Times New Roman" pitchFamily="18" charset="0"/>
              </a:rPr>
              <a:t>Motivation</a:t>
            </a:r>
            <a:endParaRPr kumimoji="0" lang="en-US" sz="4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
        <p:nvSpPr>
          <p:cNvPr id="2" name="Footer Placeholder 1"/>
          <p:cNvSpPr>
            <a:spLocks noGrp="1"/>
          </p:cNvSpPr>
          <p:nvPr>
            <p:ph type="ftr" sz="quarter" idx="11"/>
          </p:nvPr>
        </p:nvSpPr>
        <p:spPr>
          <a:xfrm>
            <a:off x="2047900" y="6543859"/>
            <a:ext cx="4400128" cy="365125"/>
          </a:xfrm>
        </p:spPr>
        <p:txBody>
          <a:bodyPr/>
          <a:lstStyle/>
          <a:p>
            <a:r>
              <a:rPr lang="en-US" dirty="0"/>
              <a:t>IOT based Automated Hydroponics Cultivation system  </a:t>
            </a:r>
          </a:p>
          <a:p>
            <a:endParaRPr lang="en-US" dirty="0"/>
          </a:p>
        </p:txBody>
      </p:sp>
      <p:sp>
        <p:nvSpPr>
          <p:cNvPr id="4" name="Slide Number Placeholder 3"/>
          <p:cNvSpPr>
            <a:spLocks noGrp="1"/>
          </p:cNvSpPr>
          <p:nvPr>
            <p:ph type="sldNum" sz="quarter" idx="12"/>
          </p:nvPr>
        </p:nvSpPr>
        <p:spPr/>
        <p:txBody>
          <a:bodyPr/>
          <a:lstStyle/>
          <a:p>
            <a:fld id="{7C6D2929-95A0-447C-A8A5-A12135127D4C}" type="slidenum">
              <a:rPr lang="en-US" smtClean="0"/>
              <a:pPr/>
              <a:t>5</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20000"/>
              <a:lumOff val="80000"/>
            </a:schemeClr>
          </a:solidFill>
          <a:ln>
            <a:solidFill>
              <a:schemeClr val="accent5">
                <a:lumMod val="60000"/>
                <a:lumOff val="40000"/>
              </a:schemeClr>
            </a:solidFill>
          </a:ln>
        </p:spPr>
        <p:style>
          <a:lnRef idx="1">
            <a:schemeClr val="accent4"/>
          </a:lnRef>
          <a:fillRef idx="2">
            <a:schemeClr val="accent4"/>
          </a:fillRef>
          <a:effectRef idx="1">
            <a:schemeClr val="accent4"/>
          </a:effectRef>
          <a:fontRef idx="minor">
            <a:schemeClr val="dk1"/>
          </a:fontRef>
        </p:style>
        <p:txBody>
          <a:bodyPr/>
          <a:lstStyle/>
          <a:p>
            <a:r>
              <a:rPr lang="en-US" b="1" dirty="0">
                <a:latin typeface="Times New Roman" pitchFamily="18" charset="0"/>
                <a:cs typeface="Times New Roman" pitchFamily="18" charset="0"/>
              </a:rPr>
              <a:t>4. Objective</a:t>
            </a:r>
          </a:p>
        </p:txBody>
      </p:sp>
      <p:sp>
        <p:nvSpPr>
          <p:cNvPr id="3" name="Content Placeholder 2"/>
          <p:cNvSpPr>
            <a:spLocks noGrp="1"/>
          </p:cNvSpPr>
          <p:nvPr>
            <p:ph idx="1"/>
          </p:nvPr>
        </p:nvSpPr>
        <p:spPr>
          <a:xfrm>
            <a:off x="457200" y="2204864"/>
            <a:ext cx="8229600" cy="4997152"/>
          </a:xfrm>
        </p:spPr>
        <p:txBody>
          <a:bodyPr>
            <a:noAutofit/>
          </a:bodyPr>
          <a:lstStyle/>
          <a:p>
            <a:pPr algn="just">
              <a:buFont typeface="Wingdings" pitchFamily="2" charset="2"/>
              <a:buChar char="q"/>
            </a:pPr>
            <a:r>
              <a:rPr lang="en-US" sz="2000" dirty="0">
                <a:latin typeface="Times New Roman" pitchFamily="18" charset="0"/>
                <a:cs typeface="Times New Roman" pitchFamily="18" charset="0"/>
              </a:rPr>
              <a:t>To design and develop sustainable IOT Based Automated Hydroponics Cultivation System.</a:t>
            </a:r>
          </a:p>
          <a:p>
            <a:pPr algn="just">
              <a:buFont typeface="Wingdings" pitchFamily="2" charset="2"/>
              <a:buChar char="q"/>
            </a:pPr>
            <a:endParaRPr lang="en-US" sz="2000" dirty="0">
              <a:latin typeface="Times New Roman" pitchFamily="18" charset="0"/>
              <a:cs typeface="Times New Roman" pitchFamily="18" charset="0"/>
            </a:endParaRPr>
          </a:p>
          <a:p>
            <a:pPr algn="just">
              <a:buFont typeface="Wingdings" pitchFamily="2" charset="2"/>
              <a:buChar char="q"/>
            </a:pPr>
            <a:r>
              <a:rPr lang="en-US" sz="2000" dirty="0">
                <a:latin typeface="Times New Roman" pitchFamily="18" charset="0"/>
                <a:cs typeface="Times New Roman" pitchFamily="18" charset="0"/>
              </a:rPr>
              <a:t>To design and implement hydroponics system using IoT for monitoring various parameters such as pH level of water, nutrients contain in water, temperature and humidity.</a:t>
            </a:r>
          </a:p>
          <a:p>
            <a:pPr algn="just">
              <a:buFont typeface="Wingdings" pitchFamily="2" charset="2"/>
              <a:buChar char="q"/>
            </a:pPr>
            <a:endParaRPr lang="en-US" sz="2000" dirty="0">
              <a:latin typeface="Times New Roman" pitchFamily="18" charset="0"/>
              <a:cs typeface="Times New Roman" pitchFamily="18" charset="0"/>
            </a:endParaRPr>
          </a:p>
          <a:p>
            <a:pPr algn="just">
              <a:buFont typeface="Wingdings" pitchFamily="2" charset="2"/>
              <a:buChar char="q"/>
            </a:pPr>
            <a:r>
              <a:rPr lang="en-IN" sz="2000" dirty="0">
                <a:latin typeface="Times New Roman" pitchFamily="18" charset="0"/>
                <a:cs typeface="Times New Roman" pitchFamily="18" charset="0"/>
              </a:rPr>
              <a:t>This project would be beneficial to conserve water, save space, facilitate a micro climate , produce higher quality food with no harmful pesticides.</a:t>
            </a:r>
            <a:endParaRPr lang="en-US" sz="2000" dirty="0">
              <a:latin typeface="Times New Roman" pitchFamily="18" charset="0"/>
              <a:cs typeface="Times New Roman" pitchFamily="18" charset="0"/>
            </a:endParaRPr>
          </a:p>
          <a:p>
            <a:pPr marL="0" indent="0">
              <a:buNone/>
            </a:pPr>
            <a:endParaRPr lang="en-US" sz="3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411760" y="6356349"/>
            <a:ext cx="3752056" cy="365125"/>
          </a:xfrm>
        </p:spPr>
        <p:txBody>
          <a:bodyPr/>
          <a:lstStyle/>
          <a:p>
            <a:r>
              <a:rPr lang="en-US" dirty="0"/>
              <a:t>IOT based Automated Hydroponics Cultivation system  </a:t>
            </a:r>
          </a:p>
          <a:p>
            <a:endParaRPr lang="en-US" dirty="0"/>
          </a:p>
        </p:txBody>
      </p:sp>
      <p:sp>
        <p:nvSpPr>
          <p:cNvPr id="5" name="Slide Number Placeholder 4"/>
          <p:cNvSpPr>
            <a:spLocks noGrp="1"/>
          </p:cNvSpPr>
          <p:nvPr>
            <p:ph type="sldNum" sz="quarter" idx="12"/>
          </p:nvPr>
        </p:nvSpPr>
        <p:spPr/>
        <p:txBody>
          <a:bodyPr/>
          <a:lstStyle/>
          <a:p>
            <a:fld id="{7C6D2929-95A0-447C-A8A5-A12135127D4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6633"/>
            <a:ext cx="9144000" cy="1143000"/>
          </a:xfrm>
          <a:prstGeom prst="rect">
            <a:avLst/>
          </a:prstGeom>
          <a:solidFill>
            <a:schemeClr val="accent5">
              <a:lumMod val="20000"/>
              <a:lumOff val="80000"/>
            </a:schemeClr>
          </a:solidFill>
          <a:ln>
            <a:solidFill>
              <a:schemeClr val="accent5">
                <a:lumMod val="75000"/>
              </a:schemeClr>
            </a:solidFill>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p>
            <a:pPr algn="ctr"/>
            <a:r>
              <a:rPr lang="en-US" sz="4400" b="1" dirty="0">
                <a:solidFill>
                  <a:schemeClr val="tx1"/>
                </a:solidFill>
                <a:latin typeface="Times New Roman" pitchFamily="18" charset="0"/>
                <a:cs typeface="Times New Roman" pitchFamily="18" charset="0"/>
              </a:rPr>
              <a:t>5. Methodology</a:t>
            </a:r>
            <a:endParaRPr lang="en-US" sz="4400" dirty="0">
              <a:solidFill>
                <a:schemeClr val="tx1"/>
              </a:solidFill>
            </a:endParaRPr>
          </a:p>
        </p:txBody>
      </p:sp>
      <p:sp>
        <p:nvSpPr>
          <p:cNvPr id="3" name="TextBox 2"/>
          <p:cNvSpPr txBox="1"/>
          <p:nvPr/>
        </p:nvSpPr>
        <p:spPr>
          <a:xfrm>
            <a:off x="0" y="1196752"/>
            <a:ext cx="9144000" cy="369332"/>
          </a:xfrm>
          <a:prstGeom prst="rect">
            <a:avLst/>
          </a:prstGeom>
          <a:noFill/>
        </p:spPr>
        <p:txBody>
          <a:bodyPr wrap="square" rtlCol="0">
            <a:spAutoFit/>
          </a:bodyPr>
          <a:lstStyle/>
          <a:p>
            <a:endParaRPr lang="en-US" dirty="0"/>
          </a:p>
        </p:txBody>
      </p:sp>
      <p:sp>
        <p:nvSpPr>
          <p:cNvPr id="5" name="Footer Placeholder 4"/>
          <p:cNvSpPr>
            <a:spLocks noGrp="1"/>
          </p:cNvSpPr>
          <p:nvPr>
            <p:ph type="ftr" sz="quarter" idx="11"/>
          </p:nvPr>
        </p:nvSpPr>
        <p:spPr>
          <a:xfrm>
            <a:off x="8964488" y="777875"/>
            <a:ext cx="2895600" cy="365125"/>
          </a:xfrm>
        </p:spPr>
        <p:txBody>
          <a:bodyPr/>
          <a:lstStyle/>
          <a:p>
            <a:endParaRPr lang="en-US" dirty="0"/>
          </a:p>
        </p:txBody>
      </p:sp>
      <p:sp>
        <p:nvSpPr>
          <p:cNvPr id="6" name="Slide Number Placeholder 5"/>
          <p:cNvSpPr>
            <a:spLocks noGrp="1"/>
          </p:cNvSpPr>
          <p:nvPr>
            <p:ph type="sldNum" sz="quarter" idx="12"/>
          </p:nvPr>
        </p:nvSpPr>
        <p:spPr/>
        <p:txBody>
          <a:bodyPr/>
          <a:lstStyle/>
          <a:p>
            <a:fld id="{7C6D2929-95A0-447C-A8A5-A12135127D4C}" type="slidenum">
              <a:rPr lang="en-US" smtClean="0"/>
              <a:pPr/>
              <a:t>7</a:t>
            </a:fld>
            <a:endParaRPr lang="en-US" dirty="0"/>
          </a:p>
        </p:txBody>
      </p:sp>
      <p:sp>
        <p:nvSpPr>
          <p:cNvPr id="8" name="Rectangle 7">
            <a:extLst>
              <a:ext uri="{FF2B5EF4-FFF2-40B4-BE49-F238E27FC236}">
                <a16:creationId xmlns:a16="http://schemas.microsoft.com/office/drawing/2014/main" id="{B1B98781-4995-456E-B9C9-14C7A44B6853}"/>
              </a:ext>
            </a:extLst>
          </p:cNvPr>
          <p:cNvSpPr/>
          <p:nvPr/>
        </p:nvSpPr>
        <p:spPr>
          <a:xfrm>
            <a:off x="5292080" y="5301208"/>
            <a:ext cx="576064"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5F69E50-BA6E-4F22-AC60-3B5C9943A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420888"/>
            <a:ext cx="3874549" cy="2664296"/>
          </a:xfrm>
          <a:prstGeom prst="rect">
            <a:avLst/>
          </a:prstGeom>
        </p:spPr>
      </p:pic>
      <p:sp>
        <p:nvSpPr>
          <p:cNvPr id="4" name="TextBox 3">
            <a:extLst>
              <a:ext uri="{FF2B5EF4-FFF2-40B4-BE49-F238E27FC236}">
                <a16:creationId xmlns:a16="http://schemas.microsoft.com/office/drawing/2014/main" id="{E67907C9-A8E8-4BA5-B237-1436FC286045}"/>
              </a:ext>
            </a:extLst>
          </p:cNvPr>
          <p:cNvSpPr txBox="1"/>
          <p:nvPr/>
        </p:nvSpPr>
        <p:spPr>
          <a:xfrm>
            <a:off x="4342093" y="1484784"/>
            <a:ext cx="4334363"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NFT system for our Project.</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Saplings will be Planted in Plastic cups that are placed in PVC pipes.</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that PVC pipes , Nutrient solution will be flowing all over the system for the development of our saplings.</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PH  sensor for measuring pH value of water.</a:t>
            </a:r>
          </a:p>
          <a:p>
            <a:r>
              <a:rPr lang="en-US">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TDS meter for measuring the amount of dissolved minerals.</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Temperature and Humidity sensors for monitoring the </a:t>
            </a:r>
            <a:r>
              <a:rPr lang="en-US" dirty="0" err="1">
                <a:latin typeface="Times New Roman" panose="02020603050405020304" pitchFamily="18" charset="0"/>
                <a:cs typeface="Times New Roman" panose="02020603050405020304" pitchFamily="18" charset="0"/>
              </a:rPr>
              <a:t>enviromental</a:t>
            </a:r>
            <a:r>
              <a:rPr lang="en-US" dirty="0">
                <a:latin typeface="Times New Roman" panose="02020603050405020304" pitchFamily="18" charset="0"/>
                <a:cs typeface="Times New Roman" panose="02020603050405020304" pitchFamily="18" charset="0"/>
              </a:rPr>
              <a:t> conditions . </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dirty="0"/>
              <a:t> </a:t>
            </a:r>
            <a:r>
              <a:rPr lang="en-US" sz="2800" dirty="0"/>
              <a:t>BLOCK DIAGRAM</a:t>
            </a:r>
          </a:p>
          <a:p>
            <a:endParaRPr lang="en-US" dirty="0"/>
          </a:p>
        </p:txBody>
      </p:sp>
      <p:sp>
        <p:nvSpPr>
          <p:cNvPr id="5" name="Slide Number Placeholder 4"/>
          <p:cNvSpPr>
            <a:spLocks noGrp="1"/>
          </p:cNvSpPr>
          <p:nvPr>
            <p:ph type="sldNum" sz="quarter" idx="12"/>
          </p:nvPr>
        </p:nvSpPr>
        <p:spPr/>
        <p:txBody>
          <a:bodyPr/>
          <a:lstStyle/>
          <a:p>
            <a:fld id="{7C6D2929-95A0-447C-A8A5-A12135127D4C}" type="slidenum">
              <a:rPr lang="en-US" smtClean="0"/>
              <a:pPr/>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612" y="1417638"/>
            <a:ext cx="6984776" cy="475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a:extLst>
              <a:ext uri="{FF2B5EF4-FFF2-40B4-BE49-F238E27FC236}">
                <a16:creationId xmlns:a16="http://schemas.microsoft.com/office/drawing/2014/main" id="{ABA70561-5F8C-4F01-B5A0-9CE0A98055ED}"/>
              </a:ext>
            </a:extLst>
          </p:cNvPr>
          <p:cNvSpPr txBox="1">
            <a:spLocks/>
          </p:cNvSpPr>
          <p:nvPr/>
        </p:nvSpPr>
        <p:spPr>
          <a:xfrm>
            <a:off x="0" y="-35511"/>
            <a:ext cx="9144000" cy="1143000"/>
          </a:xfrm>
          <a:prstGeom prst="rect">
            <a:avLst/>
          </a:prstGeom>
          <a:solidFill>
            <a:schemeClr val="accent5">
              <a:lumMod val="20000"/>
              <a:lumOff val="80000"/>
            </a:schemeClr>
          </a:solidFill>
          <a:ln>
            <a:solidFill>
              <a:schemeClr val="accent5">
                <a:lumMod val="75000"/>
              </a:schemeClr>
            </a:solidFill>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p>
            <a:pPr algn="ctr"/>
            <a:r>
              <a:rPr lang="en-US" sz="4400" b="1" dirty="0">
                <a:solidFill>
                  <a:schemeClr val="tx1"/>
                </a:solidFill>
                <a:latin typeface="Times New Roman" pitchFamily="18" charset="0"/>
                <a:cs typeface="Times New Roman" pitchFamily="18" charset="0"/>
              </a:rPr>
              <a:t>5. Block Diagram</a:t>
            </a:r>
            <a:endParaRPr lang="en-US" sz="4400" dirty="0">
              <a:solidFill>
                <a:schemeClr val="tx1"/>
              </a:solidFill>
            </a:endParaRPr>
          </a:p>
        </p:txBody>
      </p:sp>
    </p:spTree>
    <p:extLst>
      <p:ext uri="{BB962C8B-B14F-4D97-AF65-F5344CB8AC3E}">
        <p14:creationId xmlns:p14="http://schemas.microsoft.com/office/powerpoint/2010/main" val="193943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53344"/>
          </a:xfrm>
          <a:solidFill>
            <a:schemeClr val="accent5">
              <a:lumMod val="20000"/>
              <a:lumOff val="80000"/>
            </a:schemeClr>
          </a:solidFill>
          <a:ln>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a:normAutofit/>
          </a:bodyPr>
          <a:lstStyle/>
          <a:p>
            <a:r>
              <a:rPr lang="en-US" sz="4000" b="1" dirty="0">
                <a:latin typeface="Times New Roman" pitchFamily="18" charset="0"/>
                <a:cs typeface="Times New Roman" pitchFamily="18" charset="0"/>
              </a:rPr>
              <a:t>6. Software Implementation</a:t>
            </a:r>
          </a:p>
        </p:txBody>
      </p:sp>
      <p:sp>
        <p:nvSpPr>
          <p:cNvPr id="3" name="Content Placeholder 2"/>
          <p:cNvSpPr>
            <a:spLocks noGrp="1"/>
          </p:cNvSpPr>
          <p:nvPr>
            <p:ph idx="1"/>
          </p:nvPr>
        </p:nvSpPr>
        <p:spPr>
          <a:xfrm>
            <a:off x="0" y="1628800"/>
            <a:ext cx="9144000" cy="5472608"/>
          </a:xfrm>
        </p:spPr>
        <p:txBody>
          <a:bodyPr>
            <a:normAutofit/>
          </a:bodyPr>
          <a:lstStyle/>
          <a:p>
            <a:pPr marL="0" indent="0" algn="just">
              <a:lnSpc>
                <a:spcPct val="250000"/>
              </a:lnSpc>
              <a:buNone/>
            </a:pPr>
            <a:r>
              <a:rPr lang="en-US" sz="1800" dirty="0">
                <a:latin typeface="Times New Roman" pitchFamily="18" charset="0"/>
                <a:cs typeface="Times New Roman" pitchFamily="18" charset="0"/>
              </a:rPr>
              <a:t> </a:t>
            </a:r>
          </a:p>
          <a:p>
            <a:pPr marL="0" indent="0" algn="just">
              <a:lnSpc>
                <a:spcPct val="250000"/>
              </a:lnSpc>
              <a:buNone/>
            </a:pPr>
            <a:r>
              <a:rPr lang="en-US" sz="2100" dirty="0">
                <a:latin typeface="Times New Roman" pitchFamily="18" charset="0"/>
                <a:cs typeface="Times New Roman" pitchFamily="18" charset="0"/>
              </a:rPr>
              <a:t>                        </a:t>
            </a:r>
          </a:p>
          <a:p>
            <a:pPr>
              <a:lnSpc>
                <a:spcPct val="170000"/>
              </a:lnSpc>
              <a:buFont typeface="Wingdings" panose="05000000000000000000" pitchFamily="2" charset="2"/>
              <a:buChar char="Ø"/>
            </a:pPr>
            <a:endParaRPr lang="en-US" dirty="0"/>
          </a:p>
        </p:txBody>
      </p:sp>
      <p:sp>
        <p:nvSpPr>
          <p:cNvPr id="4" name="Footer Placeholder 3"/>
          <p:cNvSpPr>
            <a:spLocks noGrp="1"/>
          </p:cNvSpPr>
          <p:nvPr>
            <p:ph type="ftr" sz="quarter" idx="11"/>
          </p:nvPr>
        </p:nvSpPr>
        <p:spPr>
          <a:xfrm>
            <a:off x="2407940" y="6356350"/>
            <a:ext cx="4328120" cy="365125"/>
          </a:xfrm>
        </p:spPr>
        <p:txBody>
          <a:bodyPr/>
          <a:lstStyle/>
          <a:p>
            <a:r>
              <a:rPr lang="en-US" dirty="0"/>
              <a:t>IOT based Automated Hydroponics Cultivation system  </a:t>
            </a:r>
          </a:p>
          <a:p>
            <a:endParaRPr lang="en-US" dirty="0"/>
          </a:p>
        </p:txBody>
      </p:sp>
      <p:sp>
        <p:nvSpPr>
          <p:cNvPr id="5" name="Slide Number Placeholder 4"/>
          <p:cNvSpPr>
            <a:spLocks noGrp="1"/>
          </p:cNvSpPr>
          <p:nvPr>
            <p:ph type="sldNum" sz="quarter" idx="12"/>
          </p:nvPr>
        </p:nvSpPr>
        <p:spPr/>
        <p:txBody>
          <a:bodyPr/>
          <a:lstStyle/>
          <a:p>
            <a:fld id="{7C6D2929-95A0-447C-A8A5-A12135127D4C}" type="slidenum">
              <a:rPr lang="en-US" smtClean="0"/>
              <a:pPr/>
              <a:t>9</a:t>
            </a:fld>
            <a:endParaRPr lang="en-US"/>
          </a:p>
        </p:txBody>
      </p:sp>
      <p:pic>
        <p:nvPicPr>
          <p:cNvPr id="7" name="Picture 2" descr="C:\Users\User\Desktop\Final yr project\output of dht11 ad tds.PNG">
            <a:extLst>
              <a:ext uri="{FF2B5EF4-FFF2-40B4-BE49-F238E27FC236}">
                <a16:creationId xmlns:a16="http://schemas.microsoft.com/office/drawing/2014/main" id="{695EDEB5-BFEE-4ED8-B14A-A685ED49F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42475"/>
            <a:ext cx="7704856" cy="43949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3E3DDE-9AF0-42A3-9E68-2A2705E04FF8}"/>
              </a:ext>
            </a:extLst>
          </p:cNvPr>
          <p:cNvSpPr txBox="1"/>
          <p:nvPr/>
        </p:nvSpPr>
        <p:spPr>
          <a:xfrm>
            <a:off x="395536" y="1124744"/>
            <a:ext cx="590465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Values of DHT 11 and  TDS meter displayed on serial monitor of Arduino IDE.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1076</Words>
  <Application>Microsoft Office PowerPoint</Application>
  <PresentationFormat>On-screen Show (4:3)</PresentationFormat>
  <Paragraphs>193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Times New Roman</vt:lpstr>
      <vt:lpstr>Wingdings</vt:lpstr>
      <vt:lpstr>Office Theme</vt:lpstr>
      <vt:lpstr>PowerPoint Presentation</vt:lpstr>
      <vt:lpstr>PowerPoint Presentation</vt:lpstr>
      <vt:lpstr>1. Introduction</vt:lpstr>
      <vt:lpstr>PowerPoint Presentation</vt:lpstr>
      <vt:lpstr>PowerPoint Presentation</vt:lpstr>
      <vt:lpstr>4. Objective</vt:lpstr>
      <vt:lpstr>PowerPoint Presentation</vt:lpstr>
      <vt:lpstr>PowerPoint Presentation</vt:lpstr>
      <vt:lpstr>6. Software Implementation</vt:lpstr>
      <vt:lpstr>PowerPoint Presentation</vt:lpstr>
      <vt:lpstr>PowerPoint Presentation</vt:lpstr>
      <vt:lpstr>PowerPoint Presentation</vt:lpstr>
      <vt:lpstr>8.Advantages</vt:lpstr>
      <vt:lpstr> References</vt:lpstr>
      <vt:lpstr>CIRCUIT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SKS Prasad</dc:creator>
  <cp:lastModifiedBy>ESHA CHOUDHARI</cp:lastModifiedBy>
  <cp:revision>107</cp:revision>
  <dcterms:created xsi:type="dcterms:W3CDTF">2020-01-18T11:30:39Z</dcterms:created>
  <dcterms:modified xsi:type="dcterms:W3CDTF">2021-11-01T08:29:36Z</dcterms:modified>
</cp:coreProperties>
</file>