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203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E494A2-D3ED-4C5C-AFEF-D12F30C2A69D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CA4F6A-77DE-4ABA-9702-ED6DDADC6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072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CA4F6A-77DE-4ABA-9702-ED6DDADC64F3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666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76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079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29016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40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33030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175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102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51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524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35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78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8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92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212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5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140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444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Cyclone Preheater Anomaly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t>Pratikkumar Asapur</a:t>
            </a:r>
          </a:p>
          <a:p>
            <a:r>
              <a:t>Email: kumarpratik18122000@gmail.com</a:t>
            </a:r>
          </a:p>
          <a:p>
            <a:r>
              <a:t>Duration: 3 Years of Sensor Data (~375k records)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28136"/>
          </a:xfrm>
        </p:spPr>
        <p:txBody>
          <a:bodyPr/>
          <a:lstStyle/>
          <a:p>
            <a:r>
              <a:rPr dirty="0"/>
              <a:t>1. Data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523118"/>
            <a:ext cx="6745858" cy="4601637"/>
          </a:xfrm>
        </p:spPr>
        <p:txBody>
          <a:bodyPr>
            <a:normAutofit/>
          </a:bodyPr>
          <a:lstStyle/>
          <a:p>
            <a:r>
              <a:rPr lang="en-US" b="1" dirty="0"/>
              <a:t>378k sensor readings</a:t>
            </a:r>
            <a:r>
              <a:rPr lang="en-US" dirty="0"/>
              <a:t> collected over </a:t>
            </a:r>
            <a:r>
              <a:rPr lang="en-US" b="1" dirty="0"/>
              <a:t>3.5 years</a:t>
            </a:r>
            <a:r>
              <a:rPr lang="en-US" dirty="0"/>
              <a:t> at </a:t>
            </a:r>
            <a:r>
              <a:rPr lang="en-US" b="1" dirty="0"/>
              <a:t>5-minute intervals</a:t>
            </a:r>
            <a:br>
              <a:rPr lang="en-US" dirty="0"/>
            </a:br>
            <a:r>
              <a:rPr lang="en-US" i="1" dirty="0"/>
              <a:t>(Time range: Jan 1, 2017 – Aug 7, 2020)</a:t>
            </a:r>
          </a:p>
          <a:p>
            <a:r>
              <a:rPr lang="en-US" b="1" dirty="0"/>
              <a:t>Duplicates removed:</a:t>
            </a:r>
            <a:r>
              <a:rPr lang="en-US" dirty="0"/>
              <a:t> 3,087 rows with repeated timestamps</a:t>
            </a:r>
            <a:br>
              <a:rPr lang="en-US" dirty="0"/>
            </a:br>
            <a:r>
              <a:rPr lang="en-US" i="1" dirty="0"/>
              <a:t>(Ensures unique records for each time step)</a:t>
            </a:r>
          </a:p>
          <a:p>
            <a:r>
              <a:rPr lang="en-US" b="1" dirty="0"/>
              <a:t>Missing data:</a:t>
            </a:r>
            <a:r>
              <a:rPr lang="en-US" dirty="0"/>
              <a:t> 1 row with 6 </a:t>
            </a:r>
            <a:r>
              <a:rPr lang="en-US" dirty="0" err="1"/>
              <a:t>NaNs</a:t>
            </a:r>
            <a:r>
              <a:rPr lang="en-US" dirty="0"/>
              <a:t> (1 per sensor)</a:t>
            </a:r>
            <a:br>
              <a:rPr lang="en-US" dirty="0"/>
            </a:br>
            <a:r>
              <a:rPr lang="en-US" i="1" dirty="0"/>
              <a:t>(Dropped to maintain consistency for modeling)</a:t>
            </a:r>
          </a:p>
          <a:p>
            <a:r>
              <a:rPr lang="en-IN" b="1" dirty="0"/>
              <a:t>Final dataset shape</a:t>
            </a:r>
            <a:r>
              <a:rPr lang="en-IN" dirty="0"/>
              <a:t>: 375,351 rows × 6 base variables</a:t>
            </a:r>
          </a:p>
          <a:p>
            <a:r>
              <a:rPr lang="en-US" b="1" dirty="0"/>
              <a:t>Data quality actions: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Converted all columns to numeric</a:t>
            </a:r>
          </a:p>
          <a:p>
            <a:pPr marL="0" indent="0">
              <a:buNone/>
            </a:pPr>
            <a:r>
              <a:rPr lang="en-US" dirty="0"/>
              <a:t>		Removed infinities</a:t>
            </a:r>
          </a:p>
          <a:p>
            <a:pPr marL="0" indent="0">
              <a:buNone/>
            </a:pPr>
            <a:r>
              <a:rPr lang="en-US" dirty="0"/>
              <a:t>		Re-indexed by timestamp</a:t>
            </a:r>
          </a:p>
          <a:p>
            <a:endParaRPr lang="en-US" i="1" dirty="0"/>
          </a:p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401465"/>
            <a:ext cx="6924136" cy="5068345"/>
          </a:xfrm>
        </p:spPr>
        <p:txBody>
          <a:bodyPr>
            <a:normAutofit/>
          </a:bodyPr>
          <a:lstStyle/>
          <a:p>
            <a:r>
              <a:rPr lang="en-US" b="1" dirty="0"/>
              <a:t>Rolling statistics (6h, 24h)</a:t>
            </a:r>
            <a:br>
              <a:rPr lang="en-US" b="1" dirty="0"/>
            </a:br>
            <a:r>
              <a:rPr lang="en-US" b="1" dirty="0"/>
              <a:t>		</a:t>
            </a:r>
            <a:r>
              <a:rPr lang="en-US" dirty="0"/>
              <a:t>Captures </a:t>
            </a:r>
            <a:r>
              <a:rPr lang="en-US" b="1" dirty="0"/>
              <a:t>short- and long-term variability</a:t>
            </a:r>
            <a:r>
              <a:rPr lang="en-US" dirty="0"/>
              <a:t> in 				temperature and pressure.</a:t>
            </a:r>
            <a:br>
              <a:rPr lang="en-US" dirty="0"/>
            </a:br>
            <a:r>
              <a:rPr lang="en-US" dirty="0"/>
              <a:t>		Helps smooth out sensor noise while detecting </a:t>
            </a:r>
            <a:r>
              <a:rPr lang="en-US" b="1" dirty="0"/>
              <a:t>shifts in 		baseline</a:t>
            </a:r>
            <a:r>
              <a:rPr lang="en-US" dirty="0"/>
              <a:t>.</a:t>
            </a:r>
          </a:p>
          <a:p>
            <a:r>
              <a:rPr lang="en-US" b="1" dirty="0"/>
              <a:t>Z-score (24h window):</a:t>
            </a:r>
            <a:br>
              <a:rPr lang="en-US" b="1" dirty="0"/>
            </a:br>
            <a:r>
              <a:rPr lang="en-US" b="1" dirty="0"/>
              <a:t>		</a:t>
            </a:r>
            <a:r>
              <a:rPr lang="en-US" dirty="0"/>
              <a:t>Quantifies how unusual a value is compared to its 			recent history.</a:t>
            </a:r>
            <a:br>
              <a:rPr lang="en-US" dirty="0"/>
            </a:br>
            <a:r>
              <a:rPr lang="en-US" dirty="0"/>
              <a:t>		Flags </a:t>
            </a:r>
            <a:r>
              <a:rPr lang="en-US" b="1" dirty="0"/>
              <a:t>gradual drifts or outliers</a:t>
            </a:r>
            <a:r>
              <a:rPr lang="en-US" dirty="0"/>
              <a:t> in context.</a:t>
            </a:r>
          </a:p>
          <a:p>
            <a:r>
              <a:rPr lang="en-US" b="1" dirty="0"/>
              <a:t>Rate of Change (1-hour % change):</a:t>
            </a:r>
            <a:br>
              <a:rPr lang="en-US" b="1" dirty="0"/>
            </a:br>
            <a:r>
              <a:rPr lang="en-US" b="1" dirty="0"/>
              <a:t>		</a:t>
            </a:r>
            <a:r>
              <a:rPr lang="en-US" dirty="0"/>
              <a:t>Highlights </a:t>
            </a:r>
            <a:r>
              <a:rPr lang="en-US" b="1" dirty="0"/>
              <a:t>sudden process jumps or equipment 				reactions</a:t>
            </a:r>
            <a:r>
              <a:rPr lang="en-US" dirty="0"/>
              <a:t>.</a:t>
            </a:r>
          </a:p>
          <a:p>
            <a:r>
              <a:rPr lang="en-US" dirty="0"/>
              <a:t>Domain-derived features: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Temp_Diff_Inlet_Outlet</a:t>
            </a:r>
            <a:r>
              <a:rPr lang="en-US" dirty="0"/>
              <a:t>, </a:t>
            </a:r>
            <a:r>
              <a:rPr lang="en-US" dirty="0" err="1"/>
              <a:t>Draft_Diff_Inlet_Outlet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Temperature_Efficiency</a:t>
            </a:r>
            <a:r>
              <a:rPr lang="en-US" dirty="0"/>
              <a:t> = Energy transfer health 			indicator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33" y="1930400"/>
            <a:ext cx="7395713" cy="4562415"/>
          </a:xfrm>
        </p:spPr>
        <p:txBody>
          <a:bodyPr>
            <a:normAutofit/>
          </a:bodyPr>
          <a:lstStyle/>
          <a:p>
            <a:r>
              <a:rPr lang="en-US" b="1" dirty="0"/>
              <a:t>Outliers (2–5%)</a:t>
            </a:r>
            <a:r>
              <a:rPr lang="en-US" dirty="0"/>
              <a:t> detected across most variables</a:t>
            </a:r>
            <a:br>
              <a:rPr lang="en-US" dirty="0"/>
            </a:br>
            <a:r>
              <a:rPr lang="en-US" dirty="0"/>
              <a:t>		Indicates operational extremes or sensor noise.</a:t>
            </a:r>
          </a:p>
          <a:p>
            <a:r>
              <a:rPr lang="en-US" b="1" dirty="0"/>
              <a:t>Multimodal Distributions:</a:t>
            </a:r>
            <a:br>
              <a:rPr lang="en-US" b="1" dirty="0"/>
            </a:br>
            <a:r>
              <a:rPr lang="en-US" b="1" dirty="0"/>
              <a:t>		</a:t>
            </a:r>
            <a:r>
              <a:rPr lang="en-US" dirty="0"/>
              <a:t>Suggest </a:t>
            </a:r>
            <a:r>
              <a:rPr lang="en-US" b="1" dirty="0"/>
              <a:t>distinct operating phases</a:t>
            </a:r>
            <a:r>
              <a:rPr lang="en-US" dirty="0"/>
              <a:t> (e.g., startup, shutdown, steady-state).</a:t>
            </a:r>
          </a:p>
          <a:p>
            <a:r>
              <a:rPr lang="en-US" b="1" dirty="0"/>
              <a:t>Strong Correlations:</a:t>
            </a:r>
            <a:br>
              <a:rPr lang="en-US" b="1" dirty="0"/>
            </a:br>
            <a:r>
              <a:rPr lang="en-US" b="1" dirty="0"/>
              <a:t>		</a:t>
            </a:r>
            <a:r>
              <a:rPr lang="en-US" dirty="0"/>
              <a:t>Inlet ↔ Outlet Temperature (r = 0.97)</a:t>
            </a:r>
            <a:br>
              <a:rPr lang="en-US" dirty="0"/>
            </a:br>
            <a:r>
              <a:rPr lang="en-US" dirty="0"/>
              <a:t>		Outlet Temp ↔ Material Temp (r = 0.94)</a:t>
            </a:r>
            <a:br>
              <a:rPr lang="en-US" dirty="0"/>
            </a:br>
            <a:r>
              <a:rPr lang="en-US" dirty="0"/>
              <a:t>		Reflects </a:t>
            </a:r>
            <a:r>
              <a:rPr lang="en-US" b="1" dirty="0"/>
              <a:t>tight heat exchange relationships</a:t>
            </a:r>
            <a:r>
              <a:rPr lang="en-US" dirty="0"/>
              <a:t>.</a:t>
            </a:r>
          </a:p>
          <a:p>
            <a:r>
              <a:rPr lang="en-US" b="1" dirty="0"/>
              <a:t>Rolling Mean Trends:</a:t>
            </a:r>
            <a:br>
              <a:rPr lang="en-US" b="1" dirty="0"/>
            </a:br>
            <a:r>
              <a:rPr lang="en-US" b="1" dirty="0"/>
              <a:t>		</a:t>
            </a:r>
            <a:r>
              <a:rPr lang="en-US" dirty="0"/>
              <a:t>Captures </a:t>
            </a:r>
            <a:r>
              <a:rPr lang="en-US" b="1" dirty="0"/>
              <a:t>recurring shutdowns</a:t>
            </a:r>
            <a:r>
              <a:rPr lang="en-US" dirty="0"/>
              <a:t>, maintenance windows &amp; anomalies.</a:t>
            </a:r>
            <a:br>
              <a:rPr lang="en-US" dirty="0"/>
            </a:br>
            <a:r>
              <a:rPr lang="en-US" dirty="0"/>
              <a:t>		Peaks (&gt;1300°C) &amp; troughs (&lt;100°C) flagged for investigation.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694099" cy="1320800"/>
          </a:xfrm>
        </p:spPr>
        <p:txBody>
          <a:bodyPr/>
          <a:lstStyle/>
          <a:p>
            <a:r>
              <a:rPr dirty="0"/>
              <a:t>4. Anomaly Detection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67" y="1545239"/>
            <a:ext cx="7292195" cy="5005086"/>
          </a:xfrm>
        </p:spPr>
        <p:txBody>
          <a:bodyPr/>
          <a:lstStyle/>
          <a:p>
            <a:r>
              <a:rPr lang="en-US" b="1" dirty="0"/>
              <a:t>Model Used: Isolation Forest (unsupervised)</a:t>
            </a:r>
            <a:br>
              <a:rPr lang="en-US" b="1" dirty="0"/>
            </a:br>
            <a:r>
              <a:rPr lang="en-US" b="1" dirty="0"/>
              <a:t>		</a:t>
            </a:r>
            <a:r>
              <a:rPr lang="en-US" dirty="0"/>
              <a:t>Detects anomalies by isolating rare points in 					multidimensional space</a:t>
            </a:r>
            <a:br>
              <a:rPr lang="en-US" dirty="0"/>
            </a:br>
            <a:r>
              <a:rPr lang="en-US" dirty="0"/>
              <a:t>		Suitable for time-series without labeled anomalies</a:t>
            </a:r>
          </a:p>
          <a:p>
            <a:r>
              <a:rPr lang="en-US" b="1" dirty="0"/>
              <a:t>Model Tuning:</a:t>
            </a:r>
            <a:br>
              <a:rPr lang="en-US" b="1" dirty="0"/>
            </a:br>
            <a:r>
              <a:rPr lang="en-US" b="1" dirty="0"/>
              <a:t>		</a:t>
            </a:r>
            <a:r>
              <a:rPr lang="en-US" dirty="0"/>
              <a:t>Optimized using </a:t>
            </a:r>
            <a:r>
              <a:rPr lang="en-US" b="1" dirty="0" err="1"/>
              <a:t>TimeSeriesSplit</a:t>
            </a:r>
            <a:r>
              <a:rPr lang="en-US" b="1" dirty="0"/>
              <a:t> (</a:t>
            </a:r>
            <a:r>
              <a:rPr lang="en-US" b="1" dirty="0" err="1"/>
              <a:t>n_splits</a:t>
            </a:r>
            <a:r>
              <a:rPr lang="en-US" b="1" dirty="0"/>
              <a:t> = 3)</a:t>
            </a:r>
            <a:br>
              <a:rPr lang="en-US" b="1" dirty="0"/>
            </a:br>
            <a:r>
              <a:rPr lang="en-US" b="1" dirty="0"/>
              <a:t>		</a:t>
            </a:r>
            <a:r>
              <a:rPr lang="en-IN" b="1" dirty="0"/>
              <a:t>Best params</a:t>
            </a:r>
            <a:r>
              <a:rPr lang="en-IN" dirty="0"/>
              <a:t>: </a:t>
            </a:r>
            <a:r>
              <a:rPr lang="en-IN" dirty="0" err="1"/>
              <a:t>n_estimators</a:t>
            </a:r>
            <a:r>
              <a:rPr lang="en-IN" dirty="0"/>
              <a:t> = 200, contamination = 0.05</a:t>
            </a:r>
          </a:p>
          <a:p>
            <a:r>
              <a:rPr lang="en-US" b="1" dirty="0"/>
              <a:t>Statistical Baseline (for comparison):</a:t>
            </a:r>
            <a:br>
              <a:rPr lang="en-US" b="1" dirty="0"/>
            </a:br>
            <a:r>
              <a:rPr lang="en-US" b="1" dirty="0"/>
              <a:t>		</a:t>
            </a:r>
            <a:r>
              <a:rPr lang="en-US" dirty="0"/>
              <a:t>Z-score &gt; 3 applied to mean deviation of rolling features</a:t>
            </a:r>
            <a:br>
              <a:rPr lang="en-US" dirty="0"/>
            </a:br>
            <a:r>
              <a:rPr lang="en-US" dirty="0"/>
              <a:t>		Flags only extreme statistical anomalies</a:t>
            </a:r>
          </a:p>
          <a:p>
            <a:r>
              <a:rPr lang="en-US" b="1" dirty="0"/>
              <a:t>Explainability (SHAP):</a:t>
            </a:r>
            <a:br>
              <a:rPr lang="en-US" b="1" dirty="0"/>
            </a:br>
            <a:r>
              <a:rPr lang="en-US" b="1" dirty="0"/>
              <a:t>		</a:t>
            </a:r>
            <a:r>
              <a:rPr lang="en-US" dirty="0"/>
              <a:t>Top feature: </a:t>
            </a:r>
            <a:r>
              <a:rPr lang="en-US" b="1" dirty="0"/>
              <a:t>Rate of change in </a:t>
            </a:r>
            <a:r>
              <a:rPr lang="en-US" b="1" dirty="0" err="1"/>
              <a:t>Cyclone_Material_Temp</a:t>
            </a:r>
            <a:br>
              <a:rPr lang="en-US" b="1" dirty="0"/>
            </a:br>
            <a:r>
              <a:rPr lang="en-US" b="1" dirty="0"/>
              <a:t>		</a:t>
            </a:r>
            <a:r>
              <a:rPr lang="en-US" dirty="0"/>
              <a:t>Other important features: z-scores, temperature efficiency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Findings &amp;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583" y="1378462"/>
            <a:ext cx="7821285" cy="5102851"/>
          </a:xfrm>
        </p:spPr>
        <p:txBody>
          <a:bodyPr/>
          <a:lstStyle/>
          <a:p>
            <a:r>
              <a:rPr lang="en-US" b="1" dirty="0"/>
              <a:t>Isolation Forest</a:t>
            </a:r>
            <a:r>
              <a:rPr lang="en-US" dirty="0"/>
              <a:t> detected </a:t>
            </a:r>
            <a:r>
              <a:rPr lang="en-US" b="1" dirty="0"/>
              <a:t>18,716 anomalies</a:t>
            </a:r>
            <a:br>
              <a:rPr lang="en-US" b="1" dirty="0"/>
            </a:br>
            <a:r>
              <a:rPr lang="en-US" b="1" dirty="0"/>
              <a:t>		</a:t>
            </a:r>
            <a:r>
              <a:rPr lang="en-US" dirty="0"/>
              <a:t>Captures </a:t>
            </a:r>
            <a:r>
              <a:rPr lang="en-US" b="1" dirty="0"/>
              <a:t>subtle patterns and abrupt deviations</a:t>
            </a:r>
            <a:br>
              <a:rPr lang="en-US" b="1" dirty="0"/>
            </a:br>
            <a:r>
              <a:rPr lang="en-US" b="1" dirty="0"/>
              <a:t>		</a:t>
            </a:r>
            <a:r>
              <a:rPr lang="en-US" dirty="0"/>
              <a:t>Effective for transient or nonlinear behavior</a:t>
            </a:r>
          </a:p>
          <a:p>
            <a:r>
              <a:rPr lang="en-US" b="1" dirty="0"/>
              <a:t>Statistical Method (Z-score &gt; 3):</a:t>
            </a:r>
            <a:br>
              <a:rPr lang="en-US" b="1" dirty="0"/>
            </a:br>
            <a:r>
              <a:rPr lang="en-US" b="1" dirty="0"/>
              <a:t>		</a:t>
            </a:r>
            <a:r>
              <a:rPr lang="en-US" dirty="0"/>
              <a:t>Flagged </a:t>
            </a:r>
            <a:r>
              <a:rPr lang="en-US" b="1" dirty="0"/>
              <a:t>only 56 extreme points</a:t>
            </a:r>
            <a:br>
              <a:rPr lang="en-US" b="1" dirty="0"/>
            </a:br>
            <a:r>
              <a:rPr lang="en-US" b="1" dirty="0"/>
              <a:t>		</a:t>
            </a:r>
            <a:r>
              <a:rPr lang="en-US" dirty="0"/>
              <a:t>Acts as a </a:t>
            </a:r>
            <a:r>
              <a:rPr lang="en-US" b="1" dirty="0"/>
              <a:t>conservative baseline</a:t>
            </a:r>
            <a:r>
              <a:rPr lang="en-US" dirty="0"/>
              <a:t> (good for validation)</a:t>
            </a:r>
          </a:p>
          <a:p>
            <a:r>
              <a:rPr lang="en-US" b="1" dirty="0"/>
              <a:t>Overlap: Only 52 points</a:t>
            </a:r>
            <a:r>
              <a:rPr lang="en-US" dirty="0"/>
              <a:t> were flagged by </a:t>
            </a:r>
            <a:r>
              <a:rPr lang="en-US" b="1" dirty="0"/>
              <a:t>both methods</a:t>
            </a:r>
            <a:br>
              <a:rPr lang="en-US" b="1" dirty="0"/>
            </a:br>
            <a:r>
              <a:rPr lang="en-US" b="1" dirty="0"/>
              <a:t>		</a:t>
            </a:r>
            <a:r>
              <a:rPr lang="en-US" dirty="0"/>
              <a:t>These are </a:t>
            </a:r>
            <a:r>
              <a:rPr lang="en-US" b="1" dirty="0"/>
              <a:t>high-confidence anomalies</a:t>
            </a:r>
            <a:r>
              <a:rPr lang="en-US" dirty="0"/>
              <a:t> — extreme and 				structurally unusual</a:t>
            </a:r>
          </a:p>
          <a:p>
            <a:r>
              <a:rPr lang="en-US" b="1" dirty="0"/>
              <a:t>Key Drivers of Detection:</a:t>
            </a:r>
            <a:br>
              <a:rPr lang="en-US" dirty="0"/>
            </a:br>
            <a:r>
              <a:rPr lang="en-US" dirty="0"/>
              <a:t>		</a:t>
            </a:r>
            <a:r>
              <a:rPr lang="en-US" b="1" dirty="0"/>
              <a:t>Rate of change</a:t>
            </a:r>
            <a:r>
              <a:rPr lang="en-US" dirty="0"/>
              <a:t> and </a:t>
            </a:r>
            <a:r>
              <a:rPr lang="en-US" b="1" dirty="0"/>
              <a:t>z-score features</a:t>
            </a:r>
            <a:r>
              <a:rPr lang="en-US" dirty="0"/>
              <a:t> dominate model 				explanations</a:t>
            </a:r>
            <a:br>
              <a:rPr lang="en-US" dirty="0"/>
            </a:br>
            <a:r>
              <a:rPr lang="en-US" dirty="0"/>
              <a:t>		SHAP confirms material temp fluctuations are critical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FA3C6-84C5-2FC4-2DEA-4C78C40BB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744" y="270295"/>
            <a:ext cx="6347714" cy="833887"/>
          </a:xfrm>
        </p:spPr>
        <p:txBody>
          <a:bodyPr/>
          <a:lstStyle/>
          <a:p>
            <a:r>
              <a:rPr lang="en-US" dirty="0"/>
              <a:t>Plots </a:t>
            </a:r>
            <a:endParaRPr lang="en-IN" dirty="0"/>
          </a:p>
        </p:txBody>
      </p:sp>
      <p:pic>
        <p:nvPicPr>
          <p:cNvPr id="3" name="Picture 2" descr="0906a974-211f-4d33-9b49-1862c104914f.png">
            <a:extLst>
              <a:ext uri="{FF2B5EF4-FFF2-40B4-BE49-F238E27FC236}">
                <a16:creationId xmlns:a16="http://schemas.microsoft.com/office/drawing/2014/main" id="{E9BA6CBE-E43A-3B2D-6707-71D2F5919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84" y="882771"/>
            <a:ext cx="6912634" cy="33520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9EEECE-5555-6660-9555-A64D46A386DC}"/>
              </a:ext>
            </a:extLst>
          </p:cNvPr>
          <p:cNvSpPr txBox="1"/>
          <p:nvPr/>
        </p:nvSpPr>
        <p:spPr>
          <a:xfrm>
            <a:off x="980536" y="4330460"/>
            <a:ext cx="71829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Rolling Mean of Cyclone Gas Outlet Temperature</a:t>
            </a:r>
          </a:p>
          <a:p>
            <a:r>
              <a:rPr lang="en-US" b="1" dirty="0"/>
              <a:t>Pink</a:t>
            </a:r>
            <a:r>
              <a:rPr lang="en-US" dirty="0"/>
              <a:t>: Original readings</a:t>
            </a:r>
          </a:p>
          <a:p>
            <a:r>
              <a:rPr lang="en-US" b="1" dirty="0"/>
              <a:t>Brown</a:t>
            </a:r>
            <a:r>
              <a:rPr lang="en-US" dirty="0"/>
              <a:t>: 24h rolling average</a:t>
            </a:r>
          </a:p>
          <a:p>
            <a:r>
              <a:rPr lang="en-US" b="1" dirty="0"/>
              <a:t>Insights:</a:t>
            </a:r>
            <a:endParaRPr lang="en-US" dirty="0"/>
          </a:p>
          <a:p>
            <a:r>
              <a:rPr lang="en-US" dirty="0"/>
              <a:t>Repeated </a:t>
            </a:r>
            <a:r>
              <a:rPr lang="en-US" b="1" dirty="0"/>
              <a:t>drops below 100°C</a:t>
            </a:r>
            <a:r>
              <a:rPr lang="en-US" dirty="0"/>
              <a:t> suggest </a:t>
            </a:r>
            <a:r>
              <a:rPr lang="en-US" b="1" dirty="0"/>
              <a:t>shutdowns</a:t>
            </a:r>
            <a:endParaRPr lang="en-US" dirty="0"/>
          </a:p>
          <a:p>
            <a:r>
              <a:rPr lang="en-US" b="1" dirty="0"/>
              <a:t>Spikes &gt;1200°C</a:t>
            </a:r>
            <a:r>
              <a:rPr lang="en-US" dirty="0"/>
              <a:t> may be </a:t>
            </a:r>
            <a:r>
              <a:rPr lang="en-US" b="1" dirty="0"/>
              <a:t>sensor noise or surges</a:t>
            </a:r>
            <a:endParaRPr lang="en-US" dirty="0"/>
          </a:p>
          <a:p>
            <a:r>
              <a:rPr lang="en-US" dirty="0"/>
              <a:t>Highlights </a:t>
            </a:r>
            <a:r>
              <a:rPr lang="en-US" b="1" dirty="0"/>
              <a:t>operational cycles</a:t>
            </a:r>
            <a:r>
              <a:rPr lang="en-US" dirty="0"/>
              <a:t> and </a:t>
            </a:r>
            <a:r>
              <a:rPr lang="en-US" b="1" dirty="0"/>
              <a:t>anomalies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962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newplot.png">
            <a:extLst>
              <a:ext uri="{FF2B5EF4-FFF2-40B4-BE49-F238E27FC236}">
                <a16:creationId xmlns:a16="http://schemas.microsoft.com/office/drawing/2014/main" id="{1B17E69C-4554-51BC-B858-8055FEB70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3" y="350807"/>
            <a:ext cx="8087744" cy="30781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DCCE7F-9D2F-BE62-5556-213E43D535F5}"/>
              </a:ext>
            </a:extLst>
          </p:cNvPr>
          <p:cNvSpPr txBox="1"/>
          <p:nvPr/>
        </p:nvSpPr>
        <p:spPr>
          <a:xfrm>
            <a:off x="534838" y="3726611"/>
            <a:ext cx="7907547" cy="263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Gas Outlet Temperature with Detected Anomalies</a:t>
            </a:r>
          </a:p>
          <a:p>
            <a:r>
              <a:rPr lang="en-IN" b="1" dirty="0"/>
              <a:t>Red dots</a:t>
            </a:r>
            <a:r>
              <a:rPr lang="en-IN" dirty="0"/>
              <a:t>: Anomalies detected by </a:t>
            </a:r>
            <a:r>
              <a:rPr lang="en-IN" b="1" dirty="0"/>
              <a:t>Isolation Forest</a:t>
            </a:r>
            <a:endParaRPr lang="en-IN" dirty="0"/>
          </a:p>
          <a:p>
            <a:r>
              <a:rPr lang="en-IN" b="1" dirty="0"/>
              <a:t>Blue dots</a:t>
            </a:r>
            <a:r>
              <a:rPr lang="en-IN" dirty="0"/>
              <a:t>: Anomalies detected by </a:t>
            </a:r>
            <a:r>
              <a:rPr lang="en-IN" b="1" dirty="0"/>
              <a:t>Statistical z-score method</a:t>
            </a:r>
            <a:endParaRPr lang="en-IN" dirty="0"/>
          </a:p>
          <a:p>
            <a:r>
              <a:rPr lang="en-IN" b="1" dirty="0"/>
              <a:t>Line</a:t>
            </a:r>
            <a:r>
              <a:rPr lang="en-IN" dirty="0"/>
              <a:t>: Actual gas outlet temperature over time</a:t>
            </a:r>
          </a:p>
          <a:p>
            <a:r>
              <a:rPr lang="en-IN" b="1" dirty="0"/>
              <a:t>Insights:</a:t>
            </a:r>
            <a:endParaRPr lang="en-IN" dirty="0"/>
          </a:p>
          <a:p>
            <a:r>
              <a:rPr lang="en-IN" dirty="0"/>
              <a:t>Isolation Forest captures </a:t>
            </a:r>
            <a:r>
              <a:rPr lang="en-IN" b="1" dirty="0"/>
              <a:t>widespread subtle anomalies</a:t>
            </a:r>
            <a:endParaRPr lang="en-IN" dirty="0"/>
          </a:p>
          <a:p>
            <a:r>
              <a:rPr lang="en-IN" dirty="0"/>
              <a:t>Statistical method flags only </a:t>
            </a:r>
            <a:r>
              <a:rPr lang="en-IN" b="1" dirty="0"/>
              <a:t>extreme deviations</a:t>
            </a:r>
            <a:endParaRPr lang="en-IN" dirty="0"/>
          </a:p>
          <a:p>
            <a:r>
              <a:rPr lang="en-IN" dirty="0"/>
              <a:t>Overlap is minimal, showing distinct detection </a:t>
            </a:r>
            <a:r>
              <a:rPr lang="en-IN" dirty="0" err="1"/>
              <a:t>behaviors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9661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313" y="1488613"/>
            <a:ext cx="7838536" cy="4906436"/>
          </a:xfrm>
        </p:spPr>
        <p:txBody>
          <a:bodyPr/>
          <a:lstStyle/>
          <a:p>
            <a:r>
              <a:rPr lang="en-US" b="1" dirty="0"/>
              <a:t>Successfully cleaned and engineered a 3.5-year industrial time-series dataset</a:t>
            </a:r>
            <a:br>
              <a:rPr lang="en-US" b="1" dirty="0"/>
            </a:br>
            <a:r>
              <a:rPr lang="en-US" b="1" dirty="0"/>
              <a:t>		</a:t>
            </a:r>
            <a:r>
              <a:rPr lang="en-US" dirty="0"/>
              <a:t>Removed ~3,100 duplicates and handled all missing values</a:t>
            </a:r>
          </a:p>
          <a:p>
            <a:r>
              <a:rPr lang="en-US" b="1" dirty="0"/>
              <a:t>Applied robust anomaly detection using Isolation Forest &amp; statistical z-scores</a:t>
            </a:r>
            <a:br>
              <a:rPr lang="en-US" b="1" dirty="0"/>
            </a:br>
            <a:r>
              <a:rPr lang="en-US" b="1" dirty="0"/>
              <a:t>		</a:t>
            </a:r>
            <a:r>
              <a:rPr lang="en-US" dirty="0"/>
              <a:t>Tuned using time-based cross-validation</a:t>
            </a:r>
            <a:br>
              <a:rPr lang="en-US" dirty="0"/>
            </a:br>
            <a:r>
              <a:rPr lang="en-US" dirty="0"/>
              <a:t>		Detected ~18,700 anomalies, including subtle and abrupt events</a:t>
            </a:r>
          </a:p>
          <a:p>
            <a:r>
              <a:rPr lang="en-US" b="1" dirty="0"/>
              <a:t>Visual and statistical insights revealed patterns of downtime, spikes, and transitions</a:t>
            </a:r>
            <a:br>
              <a:rPr lang="en-US" b="1" dirty="0"/>
            </a:br>
            <a:r>
              <a:rPr lang="en-US" b="1" dirty="0"/>
              <a:t>		</a:t>
            </a:r>
            <a:r>
              <a:rPr lang="en-US" dirty="0"/>
              <a:t>Identified shutdown cycles, sensor issues, and efficiency drops</a:t>
            </a:r>
          </a:p>
          <a:p>
            <a:r>
              <a:rPr lang="en-US" dirty="0"/>
              <a:t>Results support safety monitoring, predictive maintenance, and process optimization</a:t>
            </a:r>
          </a:p>
          <a:p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</TotalTime>
  <Words>808</Words>
  <Application>Microsoft Office PowerPoint</Application>
  <PresentationFormat>On-screen Show (4:3)</PresentationFormat>
  <Paragraphs>55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Facet</vt:lpstr>
      <vt:lpstr>Cyclone Preheater Anomaly Detection</vt:lpstr>
      <vt:lpstr>1. Data Preparation</vt:lpstr>
      <vt:lpstr>2. Feature Engineering</vt:lpstr>
      <vt:lpstr>3. Exploratory Data Analysis (EDA)</vt:lpstr>
      <vt:lpstr>4. Anomaly Detection Strategy</vt:lpstr>
      <vt:lpstr>5. Findings &amp; Comparison</vt:lpstr>
      <vt:lpstr>Plots </vt:lpstr>
      <vt:lpstr>PowerPoint Presentation</vt:lpstr>
      <vt:lpstr>6. 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Kushal</dc:creator>
  <cp:keywords/>
  <dc:description>generated using python-pptx</dc:description>
  <cp:lastModifiedBy>Kushal Swamy</cp:lastModifiedBy>
  <cp:revision>6</cp:revision>
  <dcterms:created xsi:type="dcterms:W3CDTF">2013-01-27T09:14:16Z</dcterms:created>
  <dcterms:modified xsi:type="dcterms:W3CDTF">2025-07-23T04:45:28Z</dcterms:modified>
  <cp:category/>
</cp:coreProperties>
</file>