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59" r:id="rId6"/>
    <p:sldId id="269" r:id="rId7"/>
    <p:sldId id="268" r:id="rId8"/>
    <p:sldId id="260" r:id="rId9"/>
    <p:sldId id="261" r:id="rId10"/>
    <p:sldId id="267" r:id="rId11"/>
    <p:sldId id="262" r:id="rId12"/>
    <p:sldId id="264" r:id="rId13"/>
    <p:sldId id="263"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4986-3CB6-AD76-E14B-62150DEBC4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F616AF-B6E4-6A60-7CE7-B7B5B34A0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6B2130-C346-6BC7-BC3F-4F874C23702B}"/>
              </a:ext>
            </a:extLst>
          </p:cNvPr>
          <p:cNvSpPr>
            <a:spLocks noGrp="1"/>
          </p:cNvSpPr>
          <p:nvPr>
            <p:ph type="dt" sz="half" idx="10"/>
          </p:nvPr>
        </p:nvSpPr>
        <p:spPr/>
        <p:txBody>
          <a:bodyPr/>
          <a:lstStyle/>
          <a:p>
            <a:fld id="{84F25D2B-C04F-4ED6-91F1-9DBDC55C8C8E}" type="datetimeFigureOut">
              <a:rPr lang="en-IN" smtClean="0"/>
              <a:t>01-03-2023</a:t>
            </a:fld>
            <a:endParaRPr lang="en-IN"/>
          </a:p>
        </p:txBody>
      </p:sp>
      <p:sp>
        <p:nvSpPr>
          <p:cNvPr id="5" name="Footer Placeholder 4">
            <a:extLst>
              <a:ext uri="{FF2B5EF4-FFF2-40B4-BE49-F238E27FC236}">
                <a16:creationId xmlns:a16="http://schemas.microsoft.com/office/drawing/2014/main" id="{C4461856-1DCC-ABF2-168D-8AE37A1C10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3AB859-F213-47F1-14A0-BF516EFD97CD}"/>
              </a:ext>
            </a:extLst>
          </p:cNvPr>
          <p:cNvSpPr>
            <a:spLocks noGrp="1"/>
          </p:cNvSpPr>
          <p:nvPr>
            <p:ph type="sldNum" sz="quarter" idx="12"/>
          </p:nvPr>
        </p:nvSpPr>
        <p:spPr/>
        <p:txBody>
          <a:bodyPr/>
          <a:lstStyle/>
          <a:p>
            <a:fld id="{52118D85-BD10-4261-9657-9488DE4D2E0D}" type="slidenum">
              <a:rPr lang="en-IN" smtClean="0"/>
              <a:t>‹#›</a:t>
            </a:fld>
            <a:endParaRPr lang="en-IN"/>
          </a:p>
        </p:txBody>
      </p:sp>
    </p:spTree>
    <p:extLst>
      <p:ext uri="{BB962C8B-B14F-4D97-AF65-F5344CB8AC3E}">
        <p14:creationId xmlns:p14="http://schemas.microsoft.com/office/powerpoint/2010/main" val="112524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CB8C9-88A8-EDFD-FACC-17CB76D0CA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A1701A-D703-FFBC-ADDC-0FE67BDCF9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699EE6-24BD-1934-989B-8F623A7A4439}"/>
              </a:ext>
            </a:extLst>
          </p:cNvPr>
          <p:cNvSpPr>
            <a:spLocks noGrp="1"/>
          </p:cNvSpPr>
          <p:nvPr>
            <p:ph type="dt" sz="half" idx="10"/>
          </p:nvPr>
        </p:nvSpPr>
        <p:spPr/>
        <p:txBody>
          <a:bodyPr/>
          <a:lstStyle/>
          <a:p>
            <a:fld id="{84F25D2B-C04F-4ED6-91F1-9DBDC55C8C8E}" type="datetimeFigureOut">
              <a:rPr lang="en-IN" smtClean="0"/>
              <a:t>01-03-2023</a:t>
            </a:fld>
            <a:endParaRPr lang="en-IN"/>
          </a:p>
        </p:txBody>
      </p:sp>
      <p:sp>
        <p:nvSpPr>
          <p:cNvPr id="5" name="Footer Placeholder 4">
            <a:extLst>
              <a:ext uri="{FF2B5EF4-FFF2-40B4-BE49-F238E27FC236}">
                <a16:creationId xmlns:a16="http://schemas.microsoft.com/office/drawing/2014/main" id="{2CD6BA25-1F7E-07A4-4B92-69B919C28F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D17576-4C3F-47E3-6CB2-3099D20E7095}"/>
              </a:ext>
            </a:extLst>
          </p:cNvPr>
          <p:cNvSpPr>
            <a:spLocks noGrp="1"/>
          </p:cNvSpPr>
          <p:nvPr>
            <p:ph type="sldNum" sz="quarter" idx="12"/>
          </p:nvPr>
        </p:nvSpPr>
        <p:spPr/>
        <p:txBody>
          <a:bodyPr/>
          <a:lstStyle/>
          <a:p>
            <a:fld id="{52118D85-BD10-4261-9657-9488DE4D2E0D}" type="slidenum">
              <a:rPr lang="en-IN" smtClean="0"/>
              <a:t>‹#›</a:t>
            </a:fld>
            <a:endParaRPr lang="en-IN"/>
          </a:p>
        </p:txBody>
      </p:sp>
    </p:spTree>
    <p:extLst>
      <p:ext uri="{BB962C8B-B14F-4D97-AF65-F5344CB8AC3E}">
        <p14:creationId xmlns:p14="http://schemas.microsoft.com/office/powerpoint/2010/main" val="341277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B1D9D6-DFE4-3F1C-626D-65BA4CD915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A07940-0FD0-5F10-363D-5924562C84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FE6077-D536-A450-E6EF-435500C1989B}"/>
              </a:ext>
            </a:extLst>
          </p:cNvPr>
          <p:cNvSpPr>
            <a:spLocks noGrp="1"/>
          </p:cNvSpPr>
          <p:nvPr>
            <p:ph type="dt" sz="half" idx="10"/>
          </p:nvPr>
        </p:nvSpPr>
        <p:spPr/>
        <p:txBody>
          <a:bodyPr/>
          <a:lstStyle/>
          <a:p>
            <a:fld id="{84F25D2B-C04F-4ED6-91F1-9DBDC55C8C8E}" type="datetimeFigureOut">
              <a:rPr lang="en-IN" smtClean="0"/>
              <a:t>01-03-2023</a:t>
            </a:fld>
            <a:endParaRPr lang="en-IN"/>
          </a:p>
        </p:txBody>
      </p:sp>
      <p:sp>
        <p:nvSpPr>
          <p:cNvPr id="5" name="Footer Placeholder 4">
            <a:extLst>
              <a:ext uri="{FF2B5EF4-FFF2-40B4-BE49-F238E27FC236}">
                <a16:creationId xmlns:a16="http://schemas.microsoft.com/office/drawing/2014/main" id="{AD44929C-0D46-F43B-A71D-AE6EDB9B6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F76FB4-451C-8081-7F66-ED2EFDC76E87}"/>
              </a:ext>
            </a:extLst>
          </p:cNvPr>
          <p:cNvSpPr>
            <a:spLocks noGrp="1"/>
          </p:cNvSpPr>
          <p:nvPr>
            <p:ph type="sldNum" sz="quarter" idx="12"/>
          </p:nvPr>
        </p:nvSpPr>
        <p:spPr/>
        <p:txBody>
          <a:bodyPr/>
          <a:lstStyle/>
          <a:p>
            <a:fld id="{52118D85-BD10-4261-9657-9488DE4D2E0D}" type="slidenum">
              <a:rPr lang="en-IN" smtClean="0"/>
              <a:t>‹#›</a:t>
            </a:fld>
            <a:endParaRPr lang="en-IN"/>
          </a:p>
        </p:txBody>
      </p:sp>
    </p:spTree>
    <p:extLst>
      <p:ext uri="{BB962C8B-B14F-4D97-AF65-F5344CB8AC3E}">
        <p14:creationId xmlns:p14="http://schemas.microsoft.com/office/powerpoint/2010/main" val="341996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88DD-4DEF-3760-A1C7-0E1B094E7E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33AE19-6E9F-E090-9504-A04DF330EA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10967C-C5D0-BE43-8A8E-7CAFAA911E48}"/>
              </a:ext>
            </a:extLst>
          </p:cNvPr>
          <p:cNvSpPr>
            <a:spLocks noGrp="1"/>
          </p:cNvSpPr>
          <p:nvPr>
            <p:ph type="dt" sz="half" idx="10"/>
          </p:nvPr>
        </p:nvSpPr>
        <p:spPr/>
        <p:txBody>
          <a:bodyPr/>
          <a:lstStyle/>
          <a:p>
            <a:fld id="{84F25D2B-C04F-4ED6-91F1-9DBDC55C8C8E}" type="datetimeFigureOut">
              <a:rPr lang="en-IN" smtClean="0"/>
              <a:t>01-03-2023</a:t>
            </a:fld>
            <a:endParaRPr lang="en-IN"/>
          </a:p>
        </p:txBody>
      </p:sp>
      <p:sp>
        <p:nvSpPr>
          <p:cNvPr id="5" name="Footer Placeholder 4">
            <a:extLst>
              <a:ext uri="{FF2B5EF4-FFF2-40B4-BE49-F238E27FC236}">
                <a16:creationId xmlns:a16="http://schemas.microsoft.com/office/drawing/2014/main" id="{A61CC252-F992-728F-ED0F-0E33DE01E9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DB65DE-86E2-6F24-461A-46AD691CC386}"/>
              </a:ext>
            </a:extLst>
          </p:cNvPr>
          <p:cNvSpPr>
            <a:spLocks noGrp="1"/>
          </p:cNvSpPr>
          <p:nvPr>
            <p:ph type="sldNum" sz="quarter" idx="12"/>
          </p:nvPr>
        </p:nvSpPr>
        <p:spPr/>
        <p:txBody>
          <a:bodyPr/>
          <a:lstStyle/>
          <a:p>
            <a:fld id="{52118D85-BD10-4261-9657-9488DE4D2E0D}" type="slidenum">
              <a:rPr lang="en-IN" smtClean="0"/>
              <a:t>‹#›</a:t>
            </a:fld>
            <a:endParaRPr lang="en-IN"/>
          </a:p>
        </p:txBody>
      </p:sp>
    </p:spTree>
    <p:extLst>
      <p:ext uri="{BB962C8B-B14F-4D97-AF65-F5344CB8AC3E}">
        <p14:creationId xmlns:p14="http://schemas.microsoft.com/office/powerpoint/2010/main" val="150529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03E2-628E-9CAB-DEFB-8F811D85E2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E522DA-22CB-1BBB-78D4-FB4F7D1CCB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292FA2-7C7C-E5EC-ABB8-872BE97736B7}"/>
              </a:ext>
            </a:extLst>
          </p:cNvPr>
          <p:cNvSpPr>
            <a:spLocks noGrp="1"/>
          </p:cNvSpPr>
          <p:nvPr>
            <p:ph type="dt" sz="half" idx="10"/>
          </p:nvPr>
        </p:nvSpPr>
        <p:spPr/>
        <p:txBody>
          <a:bodyPr/>
          <a:lstStyle/>
          <a:p>
            <a:fld id="{84F25D2B-C04F-4ED6-91F1-9DBDC55C8C8E}" type="datetimeFigureOut">
              <a:rPr lang="en-IN" smtClean="0"/>
              <a:t>01-03-2023</a:t>
            </a:fld>
            <a:endParaRPr lang="en-IN"/>
          </a:p>
        </p:txBody>
      </p:sp>
      <p:sp>
        <p:nvSpPr>
          <p:cNvPr id="5" name="Footer Placeholder 4">
            <a:extLst>
              <a:ext uri="{FF2B5EF4-FFF2-40B4-BE49-F238E27FC236}">
                <a16:creationId xmlns:a16="http://schemas.microsoft.com/office/drawing/2014/main" id="{6475A73D-B7D2-913E-D7C3-B6916084F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8653CD-7376-C7CE-0FD6-B36D623C0E00}"/>
              </a:ext>
            </a:extLst>
          </p:cNvPr>
          <p:cNvSpPr>
            <a:spLocks noGrp="1"/>
          </p:cNvSpPr>
          <p:nvPr>
            <p:ph type="sldNum" sz="quarter" idx="12"/>
          </p:nvPr>
        </p:nvSpPr>
        <p:spPr/>
        <p:txBody>
          <a:bodyPr/>
          <a:lstStyle/>
          <a:p>
            <a:fld id="{52118D85-BD10-4261-9657-9488DE4D2E0D}" type="slidenum">
              <a:rPr lang="en-IN" smtClean="0"/>
              <a:t>‹#›</a:t>
            </a:fld>
            <a:endParaRPr lang="en-IN"/>
          </a:p>
        </p:txBody>
      </p:sp>
    </p:spTree>
    <p:extLst>
      <p:ext uri="{BB962C8B-B14F-4D97-AF65-F5344CB8AC3E}">
        <p14:creationId xmlns:p14="http://schemas.microsoft.com/office/powerpoint/2010/main" val="279629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E0442-C3B7-3CA9-73A1-A0BB9F1C35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D87A6C-FF7D-E9D6-C5A9-EBD15933A8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158DCA-13F8-4585-D54C-ABD4586D94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0BCE74-D26C-581C-5DD2-2C9840515179}"/>
              </a:ext>
            </a:extLst>
          </p:cNvPr>
          <p:cNvSpPr>
            <a:spLocks noGrp="1"/>
          </p:cNvSpPr>
          <p:nvPr>
            <p:ph type="dt" sz="half" idx="10"/>
          </p:nvPr>
        </p:nvSpPr>
        <p:spPr/>
        <p:txBody>
          <a:bodyPr/>
          <a:lstStyle/>
          <a:p>
            <a:fld id="{84F25D2B-C04F-4ED6-91F1-9DBDC55C8C8E}" type="datetimeFigureOut">
              <a:rPr lang="en-IN" smtClean="0"/>
              <a:t>01-03-2023</a:t>
            </a:fld>
            <a:endParaRPr lang="en-IN"/>
          </a:p>
        </p:txBody>
      </p:sp>
      <p:sp>
        <p:nvSpPr>
          <p:cNvPr id="6" name="Footer Placeholder 5">
            <a:extLst>
              <a:ext uri="{FF2B5EF4-FFF2-40B4-BE49-F238E27FC236}">
                <a16:creationId xmlns:a16="http://schemas.microsoft.com/office/drawing/2014/main" id="{21BDDF28-45DC-7863-D7B7-E4BD9A9F08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8FF15E-4DF8-A3D2-7E7F-0DE709787DBF}"/>
              </a:ext>
            </a:extLst>
          </p:cNvPr>
          <p:cNvSpPr>
            <a:spLocks noGrp="1"/>
          </p:cNvSpPr>
          <p:nvPr>
            <p:ph type="sldNum" sz="quarter" idx="12"/>
          </p:nvPr>
        </p:nvSpPr>
        <p:spPr/>
        <p:txBody>
          <a:bodyPr/>
          <a:lstStyle/>
          <a:p>
            <a:fld id="{52118D85-BD10-4261-9657-9488DE4D2E0D}" type="slidenum">
              <a:rPr lang="en-IN" smtClean="0"/>
              <a:t>‹#›</a:t>
            </a:fld>
            <a:endParaRPr lang="en-IN"/>
          </a:p>
        </p:txBody>
      </p:sp>
    </p:spTree>
    <p:extLst>
      <p:ext uri="{BB962C8B-B14F-4D97-AF65-F5344CB8AC3E}">
        <p14:creationId xmlns:p14="http://schemas.microsoft.com/office/powerpoint/2010/main" val="65052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B591F-6A32-2F3B-E411-949CE3875C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EBD130-F929-FCAE-57EF-6A2F9CF10F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64E92-6275-C9AB-C358-D780C30D4C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DB8AC5-D7B7-0234-E235-ECC967284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F5F507-2970-E2D5-E86A-A99C899234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662C4B-6313-9D28-C207-A6E6185A3EFA}"/>
              </a:ext>
            </a:extLst>
          </p:cNvPr>
          <p:cNvSpPr>
            <a:spLocks noGrp="1"/>
          </p:cNvSpPr>
          <p:nvPr>
            <p:ph type="dt" sz="half" idx="10"/>
          </p:nvPr>
        </p:nvSpPr>
        <p:spPr/>
        <p:txBody>
          <a:bodyPr/>
          <a:lstStyle/>
          <a:p>
            <a:fld id="{84F25D2B-C04F-4ED6-91F1-9DBDC55C8C8E}" type="datetimeFigureOut">
              <a:rPr lang="en-IN" smtClean="0"/>
              <a:t>01-03-2023</a:t>
            </a:fld>
            <a:endParaRPr lang="en-IN"/>
          </a:p>
        </p:txBody>
      </p:sp>
      <p:sp>
        <p:nvSpPr>
          <p:cNvPr id="8" name="Footer Placeholder 7">
            <a:extLst>
              <a:ext uri="{FF2B5EF4-FFF2-40B4-BE49-F238E27FC236}">
                <a16:creationId xmlns:a16="http://schemas.microsoft.com/office/drawing/2014/main" id="{A647CAFC-FEEF-E9B2-1CCD-DF16619CB4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B64468-DA2C-C4CB-CA4C-B5714652929F}"/>
              </a:ext>
            </a:extLst>
          </p:cNvPr>
          <p:cNvSpPr>
            <a:spLocks noGrp="1"/>
          </p:cNvSpPr>
          <p:nvPr>
            <p:ph type="sldNum" sz="quarter" idx="12"/>
          </p:nvPr>
        </p:nvSpPr>
        <p:spPr/>
        <p:txBody>
          <a:bodyPr/>
          <a:lstStyle/>
          <a:p>
            <a:fld id="{52118D85-BD10-4261-9657-9488DE4D2E0D}" type="slidenum">
              <a:rPr lang="en-IN" smtClean="0"/>
              <a:t>‹#›</a:t>
            </a:fld>
            <a:endParaRPr lang="en-IN"/>
          </a:p>
        </p:txBody>
      </p:sp>
    </p:spTree>
    <p:extLst>
      <p:ext uri="{BB962C8B-B14F-4D97-AF65-F5344CB8AC3E}">
        <p14:creationId xmlns:p14="http://schemas.microsoft.com/office/powerpoint/2010/main" val="2930865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257F-D81B-52CC-76B2-AAFB5B073F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3A911E-BABC-067C-E70E-06CD03A59F88}"/>
              </a:ext>
            </a:extLst>
          </p:cNvPr>
          <p:cNvSpPr>
            <a:spLocks noGrp="1"/>
          </p:cNvSpPr>
          <p:nvPr>
            <p:ph type="dt" sz="half" idx="10"/>
          </p:nvPr>
        </p:nvSpPr>
        <p:spPr/>
        <p:txBody>
          <a:bodyPr/>
          <a:lstStyle/>
          <a:p>
            <a:fld id="{84F25D2B-C04F-4ED6-91F1-9DBDC55C8C8E}" type="datetimeFigureOut">
              <a:rPr lang="en-IN" smtClean="0"/>
              <a:t>01-03-2023</a:t>
            </a:fld>
            <a:endParaRPr lang="en-IN"/>
          </a:p>
        </p:txBody>
      </p:sp>
      <p:sp>
        <p:nvSpPr>
          <p:cNvPr id="4" name="Footer Placeholder 3">
            <a:extLst>
              <a:ext uri="{FF2B5EF4-FFF2-40B4-BE49-F238E27FC236}">
                <a16:creationId xmlns:a16="http://schemas.microsoft.com/office/drawing/2014/main" id="{4281C717-6252-BB79-587A-C62C919429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759676-75E6-3F0A-6325-6988AAC18472}"/>
              </a:ext>
            </a:extLst>
          </p:cNvPr>
          <p:cNvSpPr>
            <a:spLocks noGrp="1"/>
          </p:cNvSpPr>
          <p:nvPr>
            <p:ph type="sldNum" sz="quarter" idx="12"/>
          </p:nvPr>
        </p:nvSpPr>
        <p:spPr/>
        <p:txBody>
          <a:bodyPr/>
          <a:lstStyle/>
          <a:p>
            <a:fld id="{52118D85-BD10-4261-9657-9488DE4D2E0D}" type="slidenum">
              <a:rPr lang="en-IN" smtClean="0"/>
              <a:t>‹#›</a:t>
            </a:fld>
            <a:endParaRPr lang="en-IN"/>
          </a:p>
        </p:txBody>
      </p:sp>
    </p:spTree>
    <p:extLst>
      <p:ext uri="{BB962C8B-B14F-4D97-AF65-F5344CB8AC3E}">
        <p14:creationId xmlns:p14="http://schemas.microsoft.com/office/powerpoint/2010/main" val="1377399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9243AF-4468-0786-67C2-DCC1C216F275}"/>
              </a:ext>
            </a:extLst>
          </p:cNvPr>
          <p:cNvSpPr>
            <a:spLocks noGrp="1"/>
          </p:cNvSpPr>
          <p:nvPr>
            <p:ph type="dt" sz="half" idx="10"/>
          </p:nvPr>
        </p:nvSpPr>
        <p:spPr/>
        <p:txBody>
          <a:bodyPr/>
          <a:lstStyle/>
          <a:p>
            <a:fld id="{84F25D2B-C04F-4ED6-91F1-9DBDC55C8C8E}" type="datetimeFigureOut">
              <a:rPr lang="en-IN" smtClean="0"/>
              <a:t>01-03-2023</a:t>
            </a:fld>
            <a:endParaRPr lang="en-IN"/>
          </a:p>
        </p:txBody>
      </p:sp>
      <p:sp>
        <p:nvSpPr>
          <p:cNvPr id="3" name="Footer Placeholder 2">
            <a:extLst>
              <a:ext uri="{FF2B5EF4-FFF2-40B4-BE49-F238E27FC236}">
                <a16:creationId xmlns:a16="http://schemas.microsoft.com/office/drawing/2014/main" id="{DEDDFDEF-9E69-4750-EE0C-926756DD04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BB1FE1-E8EF-311D-FF41-3EF73C542D7A}"/>
              </a:ext>
            </a:extLst>
          </p:cNvPr>
          <p:cNvSpPr>
            <a:spLocks noGrp="1"/>
          </p:cNvSpPr>
          <p:nvPr>
            <p:ph type="sldNum" sz="quarter" idx="12"/>
          </p:nvPr>
        </p:nvSpPr>
        <p:spPr/>
        <p:txBody>
          <a:bodyPr/>
          <a:lstStyle/>
          <a:p>
            <a:fld id="{52118D85-BD10-4261-9657-9488DE4D2E0D}" type="slidenum">
              <a:rPr lang="en-IN" smtClean="0"/>
              <a:t>‹#›</a:t>
            </a:fld>
            <a:endParaRPr lang="en-IN"/>
          </a:p>
        </p:txBody>
      </p:sp>
    </p:spTree>
    <p:extLst>
      <p:ext uri="{BB962C8B-B14F-4D97-AF65-F5344CB8AC3E}">
        <p14:creationId xmlns:p14="http://schemas.microsoft.com/office/powerpoint/2010/main" val="53229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977B-BABE-ADF5-9E9A-AD8FCAB7D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1F1B26-7856-E3C5-0964-79EB3F2148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6D3C34-98EC-2CC5-775D-28D7B35FB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F1AF-8991-D0A2-5F19-10E5DCAE4EFC}"/>
              </a:ext>
            </a:extLst>
          </p:cNvPr>
          <p:cNvSpPr>
            <a:spLocks noGrp="1"/>
          </p:cNvSpPr>
          <p:nvPr>
            <p:ph type="dt" sz="half" idx="10"/>
          </p:nvPr>
        </p:nvSpPr>
        <p:spPr/>
        <p:txBody>
          <a:bodyPr/>
          <a:lstStyle/>
          <a:p>
            <a:fld id="{84F25D2B-C04F-4ED6-91F1-9DBDC55C8C8E}" type="datetimeFigureOut">
              <a:rPr lang="en-IN" smtClean="0"/>
              <a:t>01-03-2023</a:t>
            </a:fld>
            <a:endParaRPr lang="en-IN"/>
          </a:p>
        </p:txBody>
      </p:sp>
      <p:sp>
        <p:nvSpPr>
          <p:cNvPr id="6" name="Footer Placeholder 5">
            <a:extLst>
              <a:ext uri="{FF2B5EF4-FFF2-40B4-BE49-F238E27FC236}">
                <a16:creationId xmlns:a16="http://schemas.microsoft.com/office/drawing/2014/main" id="{DFE1FB02-EAD1-75BB-9999-4B82C91919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44C9A2-801D-4327-1F60-3849B7CC147A}"/>
              </a:ext>
            </a:extLst>
          </p:cNvPr>
          <p:cNvSpPr>
            <a:spLocks noGrp="1"/>
          </p:cNvSpPr>
          <p:nvPr>
            <p:ph type="sldNum" sz="quarter" idx="12"/>
          </p:nvPr>
        </p:nvSpPr>
        <p:spPr/>
        <p:txBody>
          <a:bodyPr/>
          <a:lstStyle/>
          <a:p>
            <a:fld id="{52118D85-BD10-4261-9657-9488DE4D2E0D}" type="slidenum">
              <a:rPr lang="en-IN" smtClean="0"/>
              <a:t>‹#›</a:t>
            </a:fld>
            <a:endParaRPr lang="en-IN"/>
          </a:p>
        </p:txBody>
      </p:sp>
    </p:spTree>
    <p:extLst>
      <p:ext uri="{BB962C8B-B14F-4D97-AF65-F5344CB8AC3E}">
        <p14:creationId xmlns:p14="http://schemas.microsoft.com/office/powerpoint/2010/main" val="423719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AC2A-FA84-9A67-09C1-C6FB53B5AD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CC78FA-7731-E804-0A9A-D8BB0592EE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F6316B-454F-9ADF-E7C3-7A5E2CC64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2C8B7-D769-2E1C-3519-B4FB415FBD3C}"/>
              </a:ext>
            </a:extLst>
          </p:cNvPr>
          <p:cNvSpPr>
            <a:spLocks noGrp="1"/>
          </p:cNvSpPr>
          <p:nvPr>
            <p:ph type="dt" sz="half" idx="10"/>
          </p:nvPr>
        </p:nvSpPr>
        <p:spPr/>
        <p:txBody>
          <a:bodyPr/>
          <a:lstStyle/>
          <a:p>
            <a:fld id="{84F25D2B-C04F-4ED6-91F1-9DBDC55C8C8E}" type="datetimeFigureOut">
              <a:rPr lang="en-IN" smtClean="0"/>
              <a:t>01-03-2023</a:t>
            </a:fld>
            <a:endParaRPr lang="en-IN"/>
          </a:p>
        </p:txBody>
      </p:sp>
      <p:sp>
        <p:nvSpPr>
          <p:cNvPr id="6" name="Footer Placeholder 5">
            <a:extLst>
              <a:ext uri="{FF2B5EF4-FFF2-40B4-BE49-F238E27FC236}">
                <a16:creationId xmlns:a16="http://schemas.microsoft.com/office/drawing/2014/main" id="{4590417F-9A27-AA37-F2A5-2AFFBA350F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9F2B71-A61E-1889-D0F5-98BCCFED809F}"/>
              </a:ext>
            </a:extLst>
          </p:cNvPr>
          <p:cNvSpPr>
            <a:spLocks noGrp="1"/>
          </p:cNvSpPr>
          <p:nvPr>
            <p:ph type="sldNum" sz="quarter" idx="12"/>
          </p:nvPr>
        </p:nvSpPr>
        <p:spPr/>
        <p:txBody>
          <a:bodyPr/>
          <a:lstStyle/>
          <a:p>
            <a:fld id="{52118D85-BD10-4261-9657-9488DE4D2E0D}" type="slidenum">
              <a:rPr lang="en-IN" smtClean="0"/>
              <a:t>‹#›</a:t>
            </a:fld>
            <a:endParaRPr lang="en-IN"/>
          </a:p>
        </p:txBody>
      </p:sp>
    </p:spTree>
    <p:extLst>
      <p:ext uri="{BB962C8B-B14F-4D97-AF65-F5344CB8AC3E}">
        <p14:creationId xmlns:p14="http://schemas.microsoft.com/office/powerpoint/2010/main" val="250662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D8203B-92F8-D459-1DB9-C34FDFB28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3037FB-F504-8CCD-0E00-E660BF4F33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B03A78-E4EC-6D49-D11A-9C2ADB45D3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25D2B-C04F-4ED6-91F1-9DBDC55C8C8E}" type="datetimeFigureOut">
              <a:rPr lang="en-IN" smtClean="0"/>
              <a:t>01-03-2023</a:t>
            </a:fld>
            <a:endParaRPr lang="en-IN"/>
          </a:p>
        </p:txBody>
      </p:sp>
      <p:sp>
        <p:nvSpPr>
          <p:cNvPr id="5" name="Footer Placeholder 4">
            <a:extLst>
              <a:ext uri="{FF2B5EF4-FFF2-40B4-BE49-F238E27FC236}">
                <a16:creationId xmlns:a16="http://schemas.microsoft.com/office/drawing/2014/main" id="{C67DF8D0-1BF5-A9E7-99A0-73032CA941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ACB8B8-746B-31CC-6F46-1A32C80FF1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18D85-BD10-4261-9657-9488DE4D2E0D}" type="slidenum">
              <a:rPr lang="en-IN" smtClean="0"/>
              <a:t>‹#›</a:t>
            </a:fld>
            <a:endParaRPr lang="en-IN"/>
          </a:p>
        </p:txBody>
      </p:sp>
    </p:spTree>
    <p:extLst>
      <p:ext uri="{BB962C8B-B14F-4D97-AF65-F5344CB8AC3E}">
        <p14:creationId xmlns:p14="http://schemas.microsoft.com/office/powerpoint/2010/main" val="3817429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opscience.iop.org/article/10.1088/1742-6596/1911/1/012004/meta" TargetMode="External"/><Relationship Id="rId2" Type="http://schemas.openxmlformats.org/officeDocument/2006/relationships/hyperlink" Target="https://link.springer.com/article/10.1007/s13198-020-00972" TargetMode="Externa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www.mdpi.com/2079-6374/5/3/537"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vbookshelf/rice-leaf-disease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6;p12">
            <a:extLst>
              <a:ext uri="{FF2B5EF4-FFF2-40B4-BE49-F238E27FC236}">
                <a16:creationId xmlns:a16="http://schemas.microsoft.com/office/drawing/2014/main" id="{BE81CDAC-E14E-E411-2F95-5F0DAB9C79DF}"/>
              </a:ext>
            </a:extLst>
          </p:cNvPr>
          <p:cNvSpPr txBox="1">
            <a:spLocks/>
          </p:cNvSpPr>
          <p:nvPr/>
        </p:nvSpPr>
        <p:spPr>
          <a:xfrm>
            <a:off x="3413343" y="1326439"/>
            <a:ext cx="4893361" cy="442284"/>
          </a:xfrm>
          <a:prstGeom prst="rect">
            <a:avLst/>
          </a:prstGeom>
        </p:spPr>
        <p:txBody>
          <a:bodyPr spcFirstLastPara="1" vert="horz" wrap="square" lIns="0" tIns="0" rIns="0" bIns="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IN" sz="3600" dirty="0"/>
              <a:t>Mini Project – Semester VI</a:t>
            </a:r>
            <a:br>
              <a:rPr lang="en-IN" sz="3600" dirty="0"/>
            </a:br>
            <a:r>
              <a:rPr lang="en-IN" sz="3600" dirty="0"/>
              <a:t>Internal Presentation</a:t>
            </a:r>
          </a:p>
        </p:txBody>
      </p:sp>
      <p:sp>
        <p:nvSpPr>
          <p:cNvPr id="5" name="Google Shape;108;p12">
            <a:extLst>
              <a:ext uri="{FF2B5EF4-FFF2-40B4-BE49-F238E27FC236}">
                <a16:creationId xmlns:a16="http://schemas.microsoft.com/office/drawing/2014/main" id="{EBB3B5A7-61EA-529D-1621-A72A15C733DF}"/>
              </a:ext>
            </a:extLst>
          </p:cNvPr>
          <p:cNvSpPr txBox="1">
            <a:spLocks/>
          </p:cNvSpPr>
          <p:nvPr/>
        </p:nvSpPr>
        <p:spPr>
          <a:xfrm>
            <a:off x="1937135" y="2052992"/>
            <a:ext cx="7845776" cy="4420752"/>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buClr>
                <a:schemeClr val="dk1"/>
              </a:buClr>
              <a:buSzPts val="1100"/>
              <a:buFont typeface="Arial"/>
              <a:buNone/>
            </a:pPr>
            <a:endParaRPr lang="en-IN" sz="2000" spc="600" dirty="0">
              <a:latin typeface="Times New Roman" panose="02020603050405020304" pitchFamily="18" charset="0"/>
              <a:cs typeface="Times New Roman" panose="02020603050405020304" pitchFamily="18" charset="0"/>
            </a:endParaRPr>
          </a:p>
          <a:p>
            <a:pPr>
              <a:spcBef>
                <a:spcPts val="0"/>
              </a:spcBef>
              <a:buClr>
                <a:schemeClr val="dk1"/>
              </a:buClr>
              <a:buSzPts val="1100"/>
              <a:buFont typeface="Arial"/>
              <a:buNone/>
            </a:pPr>
            <a:r>
              <a:rPr lang="en-IN" sz="4000" b="1" dirty="0">
                <a:latin typeface="Algerian" panose="04020705040A02060702" pitchFamily="82" charset="0"/>
              </a:rPr>
              <a:t>Rice Leaf Disease Detection</a:t>
            </a:r>
          </a:p>
          <a:p>
            <a:pPr>
              <a:spcBef>
                <a:spcPts val="0"/>
              </a:spcBef>
              <a:buClr>
                <a:schemeClr val="dk1"/>
              </a:buClr>
              <a:buSzPts val="1100"/>
              <a:buFont typeface="Arial"/>
              <a:buNone/>
            </a:pPr>
            <a:endParaRPr lang="en-IN" dirty="0"/>
          </a:p>
          <a:p>
            <a:pPr>
              <a:spcBef>
                <a:spcPts val="0"/>
              </a:spcBef>
              <a:buClr>
                <a:schemeClr val="dk1"/>
              </a:buClr>
              <a:buSzPts val="1100"/>
              <a:buFont typeface="Arial"/>
              <a:buNone/>
            </a:pPr>
            <a:r>
              <a:rPr lang="en-IN" dirty="0" err="1"/>
              <a:t>Ayush</a:t>
            </a:r>
            <a:r>
              <a:rPr lang="en-IN" dirty="0"/>
              <a:t> </a:t>
            </a:r>
            <a:r>
              <a:rPr lang="en-IN" dirty="0" err="1"/>
              <a:t>Dodake</a:t>
            </a:r>
            <a:r>
              <a:rPr lang="en-IN" dirty="0"/>
              <a:t>		120A3008</a:t>
            </a:r>
          </a:p>
          <a:p>
            <a:pPr>
              <a:spcBef>
                <a:spcPts val="0"/>
              </a:spcBef>
              <a:buClr>
                <a:schemeClr val="dk1"/>
              </a:buClr>
              <a:buSzPts val="1100"/>
              <a:buFont typeface="Arial"/>
              <a:buNone/>
            </a:pPr>
            <a:r>
              <a:rPr lang="en-IN" dirty="0"/>
              <a:t>Kirti Ekhande		120A3011</a:t>
            </a:r>
          </a:p>
          <a:p>
            <a:pPr>
              <a:spcBef>
                <a:spcPts val="0"/>
              </a:spcBef>
              <a:buClr>
                <a:schemeClr val="dk1"/>
              </a:buClr>
              <a:buSzPts val="1100"/>
              <a:buFont typeface="Arial"/>
              <a:buNone/>
            </a:pPr>
            <a:r>
              <a:rPr lang="en-IN" dirty="0"/>
              <a:t>Pratik Mohite                120A3028                                     </a:t>
            </a:r>
          </a:p>
          <a:p>
            <a:pPr>
              <a:spcBef>
                <a:spcPts val="0"/>
              </a:spcBef>
              <a:buClr>
                <a:schemeClr val="dk1"/>
              </a:buClr>
              <a:buSzPts val="1100"/>
              <a:buFont typeface="Arial"/>
              <a:buNone/>
            </a:pPr>
            <a:endParaRPr lang="en-IN" dirty="0"/>
          </a:p>
          <a:p>
            <a:pPr>
              <a:spcBef>
                <a:spcPts val="0"/>
              </a:spcBef>
              <a:buClr>
                <a:schemeClr val="dk1"/>
              </a:buClr>
              <a:buSzPts val="1100"/>
              <a:buFont typeface="Arial"/>
              <a:buNone/>
            </a:pPr>
            <a:r>
              <a:rPr lang="en-IN" dirty="0"/>
              <a:t>Under the guidance of </a:t>
            </a:r>
          </a:p>
          <a:p>
            <a:pPr>
              <a:spcBef>
                <a:spcPts val="0"/>
              </a:spcBef>
              <a:buClr>
                <a:schemeClr val="dk1"/>
              </a:buClr>
              <a:buSzPts val="1100"/>
              <a:buFont typeface="Arial"/>
              <a:buNone/>
            </a:pPr>
            <a:r>
              <a:rPr lang="en-IN" dirty="0"/>
              <a:t>Prof. </a:t>
            </a:r>
            <a:r>
              <a:rPr lang="en-IN" dirty="0" err="1"/>
              <a:t>Smita</a:t>
            </a:r>
            <a:r>
              <a:rPr lang="en-IN" dirty="0"/>
              <a:t> Mane</a:t>
            </a:r>
          </a:p>
          <a:p>
            <a:pPr>
              <a:spcBef>
                <a:spcPts val="0"/>
              </a:spcBef>
              <a:buClr>
                <a:schemeClr val="dk1"/>
              </a:buClr>
              <a:buSzPts val="1100"/>
              <a:buFont typeface="Arial"/>
              <a:buNone/>
            </a:pPr>
            <a:r>
              <a:rPr lang="en-IN" dirty="0"/>
              <a:t>Group 17</a:t>
            </a:r>
          </a:p>
          <a:p>
            <a:pPr>
              <a:spcBef>
                <a:spcPts val="0"/>
              </a:spcBef>
              <a:buClr>
                <a:schemeClr val="dk1"/>
              </a:buClr>
              <a:buSzPts val="1100"/>
              <a:buFont typeface="Arial"/>
              <a:buNone/>
            </a:pPr>
            <a:endParaRPr lang="en-IN" dirty="0"/>
          </a:p>
          <a:p>
            <a:pPr>
              <a:spcBef>
                <a:spcPts val="0"/>
              </a:spcBef>
              <a:buClr>
                <a:schemeClr val="dk1"/>
              </a:buClr>
              <a:buSzPts val="1100"/>
              <a:buFont typeface="Arial"/>
              <a:buNone/>
            </a:pPr>
            <a:r>
              <a:rPr lang="en-IN" dirty="0"/>
              <a:t>Department of Information Technology</a:t>
            </a:r>
          </a:p>
          <a:p>
            <a:pPr>
              <a:spcBef>
                <a:spcPts val="0"/>
              </a:spcBef>
              <a:buClr>
                <a:schemeClr val="dk1"/>
              </a:buClr>
              <a:buSzPts val="1100"/>
              <a:buFont typeface="Arial"/>
              <a:buNone/>
            </a:pPr>
            <a:r>
              <a:rPr lang="en-IN" dirty="0"/>
              <a:t>SIES Graduate School Of Technology ,Nerul</a:t>
            </a:r>
          </a:p>
        </p:txBody>
      </p:sp>
      <p:sp>
        <p:nvSpPr>
          <p:cNvPr id="3" name="TextBox 2">
            <a:extLst>
              <a:ext uri="{FF2B5EF4-FFF2-40B4-BE49-F238E27FC236}">
                <a16:creationId xmlns:a16="http://schemas.microsoft.com/office/drawing/2014/main" id="{9308276B-CFAA-31F6-679E-BD89A11B92CF}"/>
              </a:ext>
            </a:extLst>
          </p:cNvPr>
          <p:cNvSpPr txBox="1"/>
          <p:nvPr/>
        </p:nvSpPr>
        <p:spPr>
          <a:xfrm>
            <a:off x="3048000" y="3244334"/>
            <a:ext cx="6096000" cy="369332"/>
          </a:xfrm>
          <a:prstGeom prst="rect">
            <a:avLst/>
          </a:prstGeom>
          <a:noFill/>
        </p:spPr>
        <p:txBody>
          <a:bodyPr wrap="square">
            <a:spAutoFit/>
          </a:bodyPr>
          <a:lstStyle/>
          <a:p>
            <a:endParaRPr lang="en-US" dirty="0"/>
          </a:p>
        </p:txBody>
      </p:sp>
      <p:pic>
        <p:nvPicPr>
          <p:cNvPr id="7" name="Picture 6">
            <a:extLst>
              <a:ext uri="{FF2B5EF4-FFF2-40B4-BE49-F238E27FC236}">
                <a16:creationId xmlns:a16="http://schemas.microsoft.com/office/drawing/2014/main" id="{632D2633-760F-3CDC-A9EF-D28AE663CC46}"/>
              </a:ext>
            </a:extLst>
          </p:cNvPr>
          <p:cNvPicPr>
            <a:picLocks noChangeAspect="1"/>
          </p:cNvPicPr>
          <p:nvPr/>
        </p:nvPicPr>
        <p:blipFill rotWithShape="1">
          <a:blip r:embed="rId2"/>
          <a:srcRect t="4059" b="3096"/>
          <a:stretch/>
        </p:blipFill>
        <p:spPr>
          <a:xfrm>
            <a:off x="125504" y="0"/>
            <a:ext cx="2469275" cy="1013012"/>
          </a:xfrm>
          <a:prstGeom prst="rect">
            <a:avLst/>
          </a:prstGeom>
        </p:spPr>
      </p:pic>
    </p:spTree>
    <p:extLst>
      <p:ext uri="{BB962C8B-B14F-4D97-AF65-F5344CB8AC3E}">
        <p14:creationId xmlns:p14="http://schemas.microsoft.com/office/powerpoint/2010/main" val="67927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6424-B8DB-21AF-9B6B-6E90FD09EEC5}"/>
              </a:ext>
            </a:extLst>
          </p:cNvPr>
          <p:cNvSpPr>
            <a:spLocks noGrp="1"/>
          </p:cNvSpPr>
          <p:nvPr>
            <p:ph type="title"/>
          </p:nvPr>
        </p:nvSpPr>
        <p:spPr/>
        <p:txBody>
          <a:bodyPr/>
          <a:lstStyle/>
          <a:p>
            <a:r>
              <a:rPr lang="en-IN" dirty="0"/>
              <a:t>                         </a:t>
            </a:r>
            <a:r>
              <a:rPr lang="en-IN" sz="4800" dirty="0">
                <a:latin typeface="Aparajita" panose="02020603050405020304" pitchFamily="18" charset="0"/>
                <a:cs typeface="Aparajita" panose="02020603050405020304" pitchFamily="18" charset="0"/>
              </a:rPr>
              <a:t>Conclusion</a:t>
            </a:r>
          </a:p>
        </p:txBody>
      </p:sp>
      <p:sp>
        <p:nvSpPr>
          <p:cNvPr id="3" name="Content Placeholder 2">
            <a:extLst>
              <a:ext uri="{FF2B5EF4-FFF2-40B4-BE49-F238E27FC236}">
                <a16:creationId xmlns:a16="http://schemas.microsoft.com/office/drawing/2014/main" id="{0EBAFB64-D3E7-80F0-8380-F303CACF217D}"/>
              </a:ext>
            </a:extLst>
          </p:cNvPr>
          <p:cNvSpPr>
            <a:spLocks noGrp="1"/>
          </p:cNvSpPr>
          <p:nvPr>
            <p:ph idx="1"/>
          </p:nvPr>
        </p:nvSpPr>
        <p:spPr>
          <a:xfrm>
            <a:off x="838200" y="1381872"/>
            <a:ext cx="10515600" cy="4351338"/>
          </a:xfrm>
        </p:spPr>
        <p:txBody>
          <a:bodyPr>
            <a:normAutofit lnSpcReduction="10000"/>
          </a:bodyPr>
          <a:lstStyle/>
          <a:p>
            <a:r>
              <a:rPr lang="en-US" dirty="0"/>
              <a:t>The advantages of an automated rice disease detection system can prove of much value to agricultural organizations and cultivators. </a:t>
            </a:r>
          </a:p>
          <a:p>
            <a:r>
              <a:rPr lang="en-US" dirty="0"/>
              <a:t>This work has proposed an innovative technique to detect rice diseases efficiently, and accurately classify them.</a:t>
            </a:r>
          </a:p>
          <a:p>
            <a:r>
              <a:rPr lang="en-US" dirty="0"/>
              <a:t>This in the best of our knowledge is the highest accuracy reported for the classification of rice leaf diseases using CNN based deep learning techniques.</a:t>
            </a:r>
          </a:p>
          <a:p>
            <a:r>
              <a:rPr lang="en-US" dirty="0"/>
              <a:t> This approach can be carried forward with future improvements, like integrating more categories of rice diseases and designing low-computational requirement models that can be implemented at low costs.</a:t>
            </a:r>
            <a:endParaRPr lang="en-IN" dirty="0"/>
          </a:p>
        </p:txBody>
      </p:sp>
      <p:pic>
        <p:nvPicPr>
          <p:cNvPr id="4" name="Picture 3">
            <a:extLst>
              <a:ext uri="{FF2B5EF4-FFF2-40B4-BE49-F238E27FC236}">
                <a16:creationId xmlns:a16="http://schemas.microsoft.com/office/drawing/2014/main" id="{D71F76D8-B391-EDC6-AD62-D4438C915260}"/>
              </a:ext>
            </a:extLst>
          </p:cNvPr>
          <p:cNvPicPr>
            <a:picLocks noChangeAspect="1"/>
          </p:cNvPicPr>
          <p:nvPr/>
        </p:nvPicPr>
        <p:blipFill rotWithShape="1">
          <a:blip r:embed="rId2"/>
          <a:srcRect t="4059" b="3096"/>
          <a:stretch/>
        </p:blipFill>
        <p:spPr>
          <a:xfrm>
            <a:off x="0" y="52668"/>
            <a:ext cx="2144225" cy="879661"/>
          </a:xfrm>
          <a:prstGeom prst="rect">
            <a:avLst/>
          </a:prstGeom>
        </p:spPr>
      </p:pic>
    </p:spTree>
    <p:extLst>
      <p:ext uri="{BB962C8B-B14F-4D97-AF65-F5344CB8AC3E}">
        <p14:creationId xmlns:p14="http://schemas.microsoft.com/office/powerpoint/2010/main" val="2889902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8894332-0747-F4BB-86FB-0F520D885508}"/>
              </a:ext>
            </a:extLst>
          </p:cNvPr>
          <p:cNvSpPr txBox="1">
            <a:spLocks/>
          </p:cNvSpPr>
          <p:nvPr/>
        </p:nvSpPr>
        <p:spPr>
          <a:xfrm>
            <a:off x="4758707" y="906143"/>
            <a:ext cx="5110800" cy="1159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Aparajita" panose="02020603050405020304" pitchFamily="18" charset="0"/>
                <a:cs typeface="Aparajita" panose="02020603050405020304" pitchFamily="18" charset="0"/>
              </a:rPr>
              <a:t>References</a:t>
            </a:r>
          </a:p>
        </p:txBody>
      </p:sp>
      <p:sp>
        <p:nvSpPr>
          <p:cNvPr id="5" name="TextBox 4">
            <a:extLst>
              <a:ext uri="{FF2B5EF4-FFF2-40B4-BE49-F238E27FC236}">
                <a16:creationId xmlns:a16="http://schemas.microsoft.com/office/drawing/2014/main" id="{8E73B69B-661A-2996-AA86-ABD776DA2E0B}"/>
              </a:ext>
            </a:extLst>
          </p:cNvPr>
          <p:cNvSpPr txBox="1"/>
          <p:nvPr/>
        </p:nvSpPr>
        <p:spPr>
          <a:xfrm>
            <a:off x="796307" y="1682615"/>
            <a:ext cx="10599386" cy="4062651"/>
          </a:xfrm>
          <a:prstGeom prst="rect">
            <a:avLst/>
          </a:prstGeom>
          <a:noFill/>
        </p:spPr>
        <p:txBody>
          <a:bodyPr wrap="square">
            <a:spAutoFit/>
          </a:bodyPr>
          <a:lstStyle/>
          <a:p>
            <a:endParaRPr lang="en-IN" sz="2400" dirty="0"/>
          </a:p>
          <a:p>
            <a:pPr marL="342900" indent="-342900">
              <a:buFont typeface="Arial" panose="020B0604020202020204" pitchFamily="34" charset="0"/>
              <a:buChar char="•"/>
            </a:pPr>
            <a:r>
              <a:rPr lang="en-US" sz="2400" dirty="0"/>
              <a:t>https://ieeexplore.ieee.org/document/9068096</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hlinkClick r:id="rId2"/>
              </a:rPr>
              <a:t>https://link.springer.com/article/10.1007/s13198-020-00972</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hlinkClick r:id="rId3"/>
              </a:rPr>
              <a:t>https://iopscience.iop.org/article/10.1088/1742-6596/1911/1/012004/meta</a:t>
            </a:r>
            <a:endParaRPr lang="en-US" sz="2400" dirty="0"/>
          </a:p>
          <a:p>
            <a:pPr marL="342900" indent="-342900">
              <a:buFont typeface="Arial" panose="020B0604020202020204" pitchFamily="34" charset="0"/>
              <a:buChar char="•"/>
            </a:pPr>
            <a:endParaRPr lang="en-US" sz="2400" dirty="0">
              <a:hlinkClick r:id="rId4"/>
            </a:endParaRPr>
          </a:p>
          <a:p>
            <a:pPr marL="342900" indent="-342900">
              <a:buFont typeface="Arial" panose="020B0604020202020204" pitchFamily="34" charset="0"/>
              <a:buChar char="•"/>
            </a:pPr>
            <a:r>
              <a:rPr lang="en-IN" sz="2400" dirty="0">
                <a:hlinkClick r:id="rId4"/>
              </a:rPr>
              <a:t>https://www.mdpi.com/2079-6374/5/3/537</a:t>
            </a: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https://ietresearch.onlinelibrary.wiley.com/doi/10.1049/iet-ipr.2018.6210</a:t>
            </a:r>
          </a:p>
          <a:p>
            <a:endParaRPr lang="en-IN" dirty="0"/>
          </a:p>
        </p:txBody>
      </p:sp>
      <p:pic>
        <p:nvPicPr>
          <p:cNvPr id="2" name="Picture 1">
            <a:extLst>
              <a:ext uri="{FF2B5EF4-FFF2-40B4-BE49-F238E27FC236}">
                <a16:creationId xmlns:a16="http://schemas.microsoft.com/office/drawing/2014/main" id="{863DB090-0F56-36DA-8136-DA837C989EA6}"/>
              </a:ext>
            </a:extLst>
          </p:cNvPr>
          <p:cNvPicPr>
            <a:picLocks noChangeAspect="1"/>
          </p:cNvPicPr>
          <p:nvPr/>
        </p:nvPicPr>
        <p:blipFill rotWithShape="1">
          <a:blip r:embed="rId5"/>
          <a:srcRect t="4059" b="3096"/>
          <a:stretch/>
        </p:blipFill>
        <p:spPr>
          <a:xfrm>
            <a:off x="0" y="52668"/>
            <a:ext cx="2080395" cy="853475"/>
          </a:xfrm>
          <a:prstGeom prst="rect">
            <a:avLst/>
          </a:prstGeom>
        </p:spPr>
      </p:pic>
    </p:spTree>
    <p:extLst>
      <p:ext uri="{BB962C8B-B14F-4D97-AF65-F5344CB8AC3E}">
        <p14:creationId xmlns:p14="http://schemas.microsoft.com/office/powerpoint/2010/main" val="1982880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CDC9AE-28DC-93C9-566E-481980300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140" y="883024"/>
            <a:ext cx="7119697" cy="5325035"/>
          </a:xfrm>
          <a:prstGeom prst="rect">
            <a:avLst/>
          </a:prstGeom>
        </p:spPr>
      </p:pic>
      <p:pic>
        <p:nvPicPr>
          <p:cNvPr id="3" name="Picture 2">
            <a:extLst>
              <a:ext uri="{FF2B5EF4-FFF2-40B4-BE49-F238E27FC236}">
                <a16:creationId xmlns:a16="http://schemas.microsoft.com/office/drawing/2014/main" id="{19081900-DF09-3753-1AF2-F9A9A9C1BE2F}"/>
              </a:ext>
            </a:extLst>
          </p:cNvPr>
          <p:cNvPicPr>
            <a:picLocks noChangeAspect="1"/>
          </p:cNvPicPr>
          <p:nvPr/>
        </p:nvPicPr>
        <p:blipFill>
          <a:blip r:embed="rId3"/>
          <a:stretch>
            <a:fillRect/>
          </a:stretch>
        </p:blipFill>
        <p:spPr>
          <a:xfrm>
            <a:off x="3093847" y="0"/>
            <a:ext cx="5358848" cy="1335140"/>
          </a:xfrm>
          <a:prstGeom prst="rect">
            <a:avLst/>
          </a:prstGeom>
        </p:spPr>
      </p:pic>
      <p:pic>
        <p:nvPicPr>
          <p:cNvPr id="5" name="Picture 4">
            <a:extLst>
              <a:ext uri="{FF2B5EF4-FFF2-40B4-BE49-F238E27FC236}">
                <a16:creationId xmlns:a16="http://schemas.microsoft.com/office/drawing/2014/main" id="{40575C0E-8BCA-44D9-63E7-1E09CC74A0AD}"/>
              </a:ext>
            </a:extLst>
          </p:cNvPr>
          <p:cNvPicPr>
            <a:picLocks noChangeAspect="1"/>
          </p:cNvPicPr>
          <p:nvPr/>
        </p:nvPicPr>
        <p:blipFill rotWithShape="1">
          <a:blip r:embed="rId4"/>
          <a:srcRect t="4059" b="3096"/>
          <a:stretch/>
        </p:blipFill>
        <p:spPr>
          <a:xfrm>
            <a:off x="0" y="52668"/>
            <a:ext cx="2080395" cy="853475"/>
          </a:xfrm>
          <a:prstGeom prst="rect">
            <a:avLst/>
          </a:prstGeom>
        </p:spPr>
      </p:pic>
    </p:spTree>
    <p:extLst>
      <p:ext uri="{BB962C8B-B14F-4D97-AF65-F5344CB8AC3E}">
        <p14:creationId xmlns:p14="http://schemas.microsoft.com/office/powerpoint/2010/main" val="1669043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BE954A6-716D-C45F-5050-FA5EB5822D65}"/>
              </a:ext>
            </a:extLst>
          </p:cNvPr>
          <p:cNvSpPr txBox="1">
            <a:spLocks/>
          </p:cNvSpPr>
          <p:nvPr/>
        </p:nvSpPr>
        <p:spPr>
          <a:xfrm>
            <a:off x="4508036" y="501147"/>
            <a:ext cx="3175925" cy="1159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en-US" b="1"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6DD2791-FFC7-F449-7668-FE3F62759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988358"/>
            <a:ext cx="7153835" cy="4881283"/>
          </a:xfrm>
          <a:prstGeom prst="rect">
            <a:avLst/>
          </a:prstGeom>
        </p:spPr>
      </p:pic>
      <p:pic>
        <p:nvPicPr>
          <p:cNvPr id="2" name="Picture 1">
            <a:extLst>
              <a:ext uri="{FF2B5EF4-FFF2-40B4-BE49-F238E27FC236}">
                <a16:creationId xmlns:a16="http://schemas.microsoft.com/office/drawing/2014/main" id="{313171D8-C4EB-A9D7-B299-09AFEE56D199}"/>
              </a:ext>
            </a:extLst>
          </p:cNvPr>
          <p:cNvPicPr>
            <a:picLocks noChangeAspect="1"/>
          </p:cNvPicPr>
          <p:nvPr/>
        </p:nvPicPr>
        <p:blipFill rotWithShape="1">
          <a:blip r:embed="rId3"/>
          <a:srcRect t="4059" b="3096"/>
          <a:stretch/>
        </p:blipFill>
        <p:spPr>
          <a:xfrm>
            <a:off x="0" y="52668"/>
            <a:ext cx="2080395" cy="853475"/>
          </a:xfrm>
          <a:prstGeom prst="rect">
            <a:avLst/>
          </a:prstGeom>
        </p:spPr>
      </p:pic>
    </p:spTree>
    <p:extLst>
      <p:ext uri="{BB962C8B-B14F-4D97-AF65-F5344CB8AC3E}">
        <p14:creationId xmlns:p14="http://schemas.microsoft.com/office/powerpoint/2010/main" val="2582326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B0F64-5F70-E24D-86B9-3AB2179227D1}"/>
              </a:ext>
            </a:extLst>
          </p:cNvPr>
          <p:cNvSpPr>
            <a:spLocks noGrp="1"/>
          </p:cNvSpPr>
          <p:nvPr>
            <p:ph type="ctrTitle"/>
          </p:nvPr>
        </p:nvSpPr>
        <p:spPr/>
        <p:txBody>
          <a:bodyPr/>
          <a:lstStyle/>
          <a:p>
            <a:r>
              <a:rPr lang="en-US" dirty="0"/>
              <a:t>Thank You</a:t>
            </a:r>
          </a:p>
        </p:txBody>
      </p:sp>
      <p:pic>
        <p:nvPicPr>
          <p:cNvPr id="4" name="Picture 3">
            <a:extLst>
              <a:ext uri="{FF2B5EF4-FFF2-40B4-BE49-F238E27FC236}">
                <a16:creationId xmlns:a16="http://schemas.microsoft.com/office/drawing/2014/main" id="{0021845A-EC62-DA82-35ED-3E28B091BF07}"/>
              </a:ext>
            </a:extLst>
          </p:cNvPr>
          <p:cNvPicPr>
            <a:picLocks noChangeAspect="1"/>
          </p:cNvPicPr>
          <p:nvPr/>
        </p:nvPicPr>
        <p:blipFill rotWithShape="1">
          <a:blip r:embed="rId2"/>
          <a:srcRect t="4059" b="3096"/>
          <a:stretch/>
        </p:blipFill>
        <p:spPr>
          <a:xfrm>
            <a:off x="0" y="52668"/>
            <a:ext cx="2080395" cy="853475"/>
          </a:xfrm>
          <a:prstGeom prst="rect">
            <a:avLst/>
          </a:prstGeom>
        </p:spPr>
      </p:pic>
    </p:spTree>
    <p:extLst>
      <p:ext uri="{BB962C8B-B14F-4D97-AF65-F5344CB8AC3E}">
        <p14:creationId xmlns:p14="http://schemas.microsoft.com/office/powerpoint/2010/main" val="2750732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3;p14">
            <a:extLst>
              <a:ext uri="{FF2B5EF4-FFF2-40B4-BE49-F238E27FC236}">
                <a16:creationId xmlns:a16="http://schemas.microsoft.com/office/drawing/2014/main" id="{EEDA744D-B1FC-3BDE-2DD7-ED6E9B7E3587}"/>
              </a:ext>
            </a:extLst>
          </p:cNvPr>
          <p:cNvSpPr txBox="1">
            <a:spLocks/>
          </p:cNvSpPr>
          <p:nvPr/>
        </p:nvSpPr>
        <p:spPr>
          <a:xfrm>
            <a:off x="962876" y="-14220"/>
            <a:ext cx="10480571" cy="1089212"/>
          </a:xfrm>
          <a:prstGeom prst="rect">
            <a:avLst/>
          </a:prstGeom>
        </p:spPr>
        <p:txBody>
          <a:bodyPr spcFirstLastPara="1" wrap="square" lIns="0" tIns="0" rIns="0" bIns="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altLang="en-US" b="1" dirty="0">
                <a:latin typeface="Times New Roman" panose="02020603050405020304" pitchFamily="18" charset="0"/>
                <a:cs typeface="Times New Roman" panose="02020603050405020304" pitchFamily="18" charset="0"/>
              </a:rPr>
              <a:t>                       Introduction</a:t>
            </a:r>
            <a:endParaRPr lang="en-US" b="1" dirty="0">
              <a:latin typeface="Times New Roman" panose="02020603050405020304" pitchFamily="18" charset="0"/>
              <a:cs typeface="Times New Roman" panose="02020603050405020304" pitchFamily="18" charset="0"/>
            </a:endParaRPr>
          </a:p>
        </p:txBody>
      </p:sp>
      <p:sp>
        <p:nvSpPr>
          <p:cNvPr id="3" name="Google Shape;124;p14">
            <a:extLst>
              <a:ext uri="{FF2B5EF4-FFF2-40B4-BE49-F238E27FC236}">
                <a16:creationId xmlns:a16="http://schemas.microsoft.com/office/drawing/2014/main" id="{7BE9BA60-D872-1B20-80EE-2A815F65773E}"/>
              </a:ext>
            </a:extLst>
          </p:cNvPr>
          <p:cNvSpPr txBox="1">
            <a:spLocks/>
          </p:cNvSpPr>
          <p:nvPr/>
        </p:nvSpPr>
        <p:spPr>
          <a:xfrm>
            <a:off x="855300" y="1888538"/>
            <a:ext cx="5110800" cy="428100"/>
          </a:xfrm>
          <a:prstGeom prst="rect">
            <a:avLst/>
          </a:prstGeom>
        </p:spPr>
        <p:txBody>
          <a:bodyPr spcFirstLastPara="1" wrap="square" lIns="0" tIns="0" rIns="0" bIns="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800"/>
              </a:spcAft>
              <a:buFont typeface="Arial" panose="020B0604020202020204" pitchFamily="34" charset="0"/>
              <a:buNone/>
            </a:pPr>
            <a:endParaRPr lang="en-US" sz="1200" dirty="0"/>
          </a:p>
        </p:txBody>
      </p:sp>
      <p:sp>
        <p:nvSpPr>
          <p:cNvPr id="5" name="TextBox 4">
            <a:extLst>
              <a:ext uri="{FF2B5EF4-FFF2-40B4-BE49-F238E27FC236}">
                <a16:creationId xmlns:a16="http://schemas.microsoft.com/office/drawing/2014/main" id="{85DF269A-13AC-34C1-97E6-CEEFFB5BBD48}"/>
              </a:ext>
            </a:extLst>
          </p:cNvPr>
          <p:cNvSpPr txBox="1"/>
          <p:nvPr/>
        </p:nvSpPr>
        <p:spPr>
          <a:xfrm>
            <a:off x="639096" y="1202739"/>
            <a:ext cx="10913807" cy="5262979"/>
          </a:xfrm>
          <a:prstGeom prst="rect">
            <a:avLst/>
          </a:prstGeom>
          <a:noFill/>
        </p:spPr>
        <p:txBody>
          <a:bodyPr wrap="square">
            <a:spAutoFit/>
          </a:bodyPr>
          <a:lstStyle/>
          <a:p>
            <a:pPr marL="285750" indent="-285750">
              <a:buFont typeface="Arial" panose="020B0604020202020204" pitchFamily="34" charset="0"/>
              <a:buChar char="•"/>
            </a:pPr>
            <a:r>
              <a:rPr lang="en-US" sz="2400" dirty="0"/>
              <a:t>Of the three major crops – rice, wheat and maize – rice is by far the most important food crop for people in low- and lower-middle-income countries. Although rich and poor people alike eat rice in low-income countries, the poorest people consume relatively little wheat and are therefore deeply affected by the cost and availability of rice.</a:t>
            </a:r>
          </a:p>
          <a:p>
            <a:pPr marL="285750" indent="-285750">
              <a:buFont typeface="Arial" panose="020B0604020202020204" pitchFamily="34" charset="0"/>
              <a:buChar char="•"/>
            </a:pPr>
            <a:r>
              <a:rPr lang="en-US" sz="2400" dirty="0"/>
              <a:t>The impact of rice plant diseases has led to a 37% annual drop in rice production. It may happen basically due to the lack of knowledge in identifying and controlling rice plant diseases, but still there isn’t any proper application has been developed which is capable enough to identify these rice plant diseases accurately and control those diseases.</a:t>
            </a:r>
          </a:p>
          <a:p>
            <a:pPr marL="285750" indent="-285750">
              <a:buFont typeface="Arial" panose="020B0604020202020204" pitchFamily="34" charset="0"/>
              <a:buChar char="•"/>
            </a:pPr>
            <a:r>
              <a:rPr lang="en-US" sz="2400" dirty="0"/>
              <a:t> In order to identify rice plant disease by an application itself, Convolutional Neural Networks (CNN) can be used. </a:t>
            </a:r>
          </a:p>
          <a:p>
            <a:pPr marL="285750" indent="-285750">
              <a:buFont typeface="Arial" panose="020B0604020202020204" pitchFamily="34" charset="0"/>
              <a:buChar char="•"/>
            </a:pPr>
            <a:r>
              <a:rPr lang="en-US" sz="2400" dirty="0"/>
              <a:t>This study provides a comprehensive understanding of current rice plant illnesses as well as the Deep Learning approaches used to detect such diseases. </a:t>
            </a:r>
            <a:endParaRPr lang="en-IN" sz="2400" dirty="0"/>
          </a:p>
        </p:txBody>
      </p:sp>
      <p:pic>
        <p:nvPicPr>
          <p:cNvPr id="4" name="Picture 3">
            <a:extLst>
              <a:ext uri="{FF2B5EF4-FFF2-40B4-BE49-F238E27FC236}">
                <a16:creationId xmlns:a16="http://schemas.microsoft.com/office/drawing/2014/main" id="{924B2882-21AE-4BB3-A295-66E68C466C48}"/>
              </a:ext>
            </a:extLst>
          </p:cNvPr>
          <p:cNvPicPr>
            <a:picLocks noChangeAspect="1"/>
          </p:cNvPicPr>
          <p:nvPr/>
        </p:nvPicPr>
        <p:blipFill rotWithShape="1">
          <a:blip r:embed="rId2"/>
          <a:srcRect t="4059" b="3096"/>
          <a:stretch/>
        </p:blipFill>
        <p:spPr>
          <a:xfrm>
            <a:off x="0" y="52669"/>
            <a:ext cx="2275338" cy="933450"/>
          </a:xfrm>
          <a:prstGeom prst="rect">
            <a:avLst/>
          </a:prstGeom>
        </p:spPr>
      </p:pic>
    </p:spTree>
    <p:extLst>
      <p:ext uri="{BB962C8B-B14F-4D97-AF65-F5344CB8AC3E}">
        <p14:creationId xmlns:p14="http://schemas.microsoft.com/office/powerpoint/2010/main" val="4187702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E331-C10D-6F52-66EA-6408B3DC8C9B}"/>
              </a:ext>
            </a:extLst>
          </p:cNvPr>
          <p:cNvSpPr>
            <a:spLocks noGrp="1"/>
          </p:cNvSpPr>
          <p:nvPr>
            <p:ph type="title"/>
          </p:nvPr>
        </p:nvSpPr>
        <p:spPr/>
        <p:txBody>
          <a:bodyPr/>
          <a:lstStyle/>
          <a:p>
            <a:r>
              <a:rPr lang="en-IN" dirty="0"/>
              <a:t>                  </a:t>
            </a:r>
            <a:r>
              <a:rPr lang="en-IN" sz="4800" b="1" dirty="0">
                <a:latin typeface="Aparajita" panose="02020603050405020304" pitchFamily="18" charset="0"/>
                <a:cs typeface="Aparajita" panose="02020603050405020304" pitchFamily="18" charset="0"/>
              </a:rPr>
              <a:t>Problem Statement</a:t>
            </a:r>
          </a:p>
        </p:txBody>
      </p:sp>
      <p:sp>
        <p:nvSpPr>
          <p:cNvPr id="3" name="Content Placeholder 2">
            <a:extLst>
              <a:ext uri="{FF2B5EF4-FFF2-40B4-BE49-F238E27FC236}">
                <a16:creationId xmlns:a16="http://schemas.microsoft.com/office/drawing/2014/main" id="{22A4A283-E7A8-AF5E-8C68-4C840EA721C0}"/>
              </a:ext>
            </a:extLst>
          </p:cNvPr>
          <p:cNvSpPr>
            <a:spLocks noGrp="1"/>
          </p:cNvSpPr>
          <p:nvPr>
            <p:ph idx="1"/>
          </p:nvPr>
        </p:nvSpPr>
        <p:spPr>
          <a:xfrm>
            <a:off x="838200" y="1479176"/>
            <a:ext cx="10515600" cy="4697787"/>
          </a:xfrm>
        </p:spPr>
        <p:txBody>
          <a:bodyPr>
            <a:normAutofit/>
          </a:bodyPr>
          <a:lstStyle/>
          <a:p>
            <a:r>
              <a:rPr lang="en-IN" sz="2400" dirty="0"/>
              <a:t>Farmers who grow or cultivate rice are facing economic losses every year because of various diseases that can happen to a rice plant. </a:t>
            </a:r>
          </a:p>
          <a:p>
            <a:r>
              <a:rPr lang="en-IN" sz="2400" dirty="0"/>
              <a:t>There are various common diseases known as </a:t>
            </a:r>
            <a:r>
              <a:rPr lang="en-IN" sz="2400" dirty="0">
                <a:solidFill>
                  <a:srgbClr val="FF0000"/>
                </a:solidFill>
              </a:rPr>
              <a:t>brown spot, leaf smut, bacterial leaf blight. </a:t>
            </a:r>
            <a:r>
              <a:rPr lang="en-IN" sz="2400" dirty="0"/>
              <a:t>If a farmer can detect these diseases early and apply appropriate treatment then it can save lot of waste and prevent the economic loss.</a:t>
            </a:r>
          </a:p>
          <a:p>
            <a:r>
              <a:rPr lang="en-IN" sz="2400" dirty="0"/>
              <a:t> The treatments or these diseases are little different so it’s important that you accurately identify what kind of disease is there in that rice plant.</a:t>
            </a:r>
          </a:p>
          <a:p>
            <a:pPr marL="0" indent="0">
              <a:buNone/>
            </a:pPr>
            <a:r>
              <a:rPr lang="en-IN" sz="2400" dirty="0"/>
              <a:t>                                                       </a:t>
            </a:r>
          </a:p>
        </p:txBody>
      </p:sp>
      <p:pic>
        <p:nvPicPr>
          <p:cNvPr id="4" name="Picture 3">
            <a:extLst>
              <a:ext uri="{FF2B5EF4-FFF2-40B4-BE49-F238E27FC236}">
                <a16:creationId xmlns:a16="http://schemas.microsoft.com/office/drawing/2014/main" id="{DE6A3768-712B-0340-BF30-81D8A8274560}"/>
              </a:ext>
            </a:extLst>
          </p:cNvPr>
          <p:cNvPicPr>
            <a:picLocks noChangeAspect="1"/>
          </p:cNvPicPr>
          <p:nvPr/>
        </p:nvPicPr>
        <p:blipFill rotWithShape="1">
          <a:blip r:embed="rId2"/>
          <a:srcRect t="4059" b="3096"/>
          <a:stretch/>
        </p:blipFill>
        <p:spPr>
          <a:xfrm>
            <a:off x="0" y="52668"/>
            <a:ext cx="2647668" cy="1086197"/>
          </a:xfrm>
          <a:prstGeom prst="rect">
            <a:avLst/>
          </a:prstGeom>
        </p:spPr>
      </p:pic>
    </p:spTree>
    <p:extLst>
      <p:ext uri="{BB962C8B-B14F-4D97-AF65-F5344CB8AC3E}">
        <p14:creationId xmlns:p14="http://schemas.microsoft.com/office/powerpoint/2010/main" val="145578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29B2-F5D2-AD0D-A5AE-AA2FAF34F40A}"/>
              </a:ext>
            </a:extLst>
          </p:cNvPr>
          <p:cNvSpPr>
            <a:spLocks noGrp="1"/>
          </p:cNvSpPr>
          <p:nvPr>
            <p:ph type="title"/>
          </p:nvPr>
        </p:nvSpPr>
        <p:spPr/>
        <p:txBody>
          <a:bodyPr>
            <a:normAutofit/>
          </a:bodyPr>
          <a:lstStyle/>
          <a:p>
            <a:r>
              <a:rPr lang="en-IN" sz="4800" b="1" dirty="0">
                <a:latin typeface="Aparajita" panose="02020603050405020304" pitchFamily="18" charset="0"/>
                <a:cs typeface="Aparajita" panose="02020603050405020304" pitchFamily="18" charset="0"/>
              </a:rPr>
              <a:t>                       Literature survey </a:t>
            </a:r>
          </a:p>
        </p:txBody>
      </p:sp>
      <p:pic>
        <p:nvPicPr>
          <p:cNvPr id="7" name="Content Placeholder 6">
            <a:extLst>
              <a:ext uri="{FF2B5EF4-FFF2-40B4-BE49-F238E27FC236}">
                <a16:creationId xmlns:a16="http://schemas.microsoft.com/office/drawing/2014/main" id="{88185649-0F0D-3021-7AA2-1FB495A4B3FC}"/>
              </a:ext>
            </a:extLst>
          </p:cNvPr>
          <p:cNvPicPr>
            <a:picLocks noGrp="1" noChangeAspect="1"/>
          </p:cNvPicPr>
          <p:nvPr>
            <p:ph idx="1"/>
          </p:nvPr>
        </p:nvPicPr>
        <p:blipFill>
          <a:blip r:embed="rId2"/>
          <a:stretch>
            <a:fillRect/>
          </a:stretch>
        </p:blipFill>
        <p:spPr>
          <a:xfrm>
            <a:off x="838200" y="1519946"/>
            <a:ext cx="10859909" cy="4602947"/>
          </a:xfrm>
        </p:spPr>
      </p:pic>
      <p:pic>
        <p:nvPicPr>
          <p:cNvPr id="3" name="Picture 2">
            <a:extLst>
              <a:ext uri="{FF2B5EF4-FFF2-40B4-BE49-F238E27FC236}">
                <a16:creationId xmlns:a16="http://schemas.microsoft.com/office/drawing/2014/main" id="{133442A3-E4E9-CC4A-EFF6-72A308C2C55A}"/>
              </a:ext>
            </a:extLst>
          </p:cNvPr>
          <p:cNvPicPr>
            <a:picLocks noChangeAspect="1"/>
          </p:cNvPicPr>
          <p:nvPr/>
        </p:nvPicPr>
        <p:blipFill rotWithShape="1">
          <a:blip r:embed="rId3"/>
          <a:srcRect t="4059" b="3096"/>
          <a:stretch/>
        </p:blipFill>
        <p:spPr>
          <a:xfrm>
            <a:off x="0" y="52669"/>
            <a:ext cx="1925705" cy="790014"/>
          </a:xfrm>
          <a:prstGeom prst="rect">
            <a:avLst/>
          </a:prstGeom>
        </p:spPr>
      </p:pic>
    </p:spTree>
    <p:extLst>
      <p:ext uri="{BB962C8B-B14F-4D97-AF65-F5344CB8AC3E}">
        <p14:creationId xmlns:p14="http://schemas.microsoft.com/office/powerpoint/2010/main" val="2590801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4FCC901-C0D5-E9F1-3519-C72AF843B849}"/>
              </a:ext>
            </a:extLst>
          </p:cNvPr>
          <p:cNvSpPr txBox="1">
            <a:spLocks/>
          </p:cNvSpPr>
          <p:nvPr/>
        </p:nvSpPr>
        <p:spPr>
          <a:xfrm>
            <a:off x="796307" y="481827"/>
            <a:ext cx="9504140" cy="1159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latin typeface="Times New Roman" panose="02020603050405020304" pitchFamily="18" charset="0"/>
                <a:cs typeface="Times New Roman" panose="02020603050405020304" pitchFamily="18" charset="0"/>
              </a:rPr>
              <a:t>                    Methodology</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1A93957-CDC4-7E01-3BB1-F22CCFF71924}"/>
              </a:ext>
            </a:extLst>
          </p:cNvPr>
          <p:cNvSpPr txBox="1"/>
          <p:nvPr/>
        </p:nvSpPr>
        <p:spPr>
          <a:xfrm>
            <a:off x="796307" y="1482526"/>
            <a:ext cx="10323977" cy="4524315"/>
          </a:xfrm>
          <a:prstGeom prst="rect">
            <a:avLst/>
          </a:prstGeom>
          <a:noFill/>
        </p:spPr>
        <p:txBody>
          <a:bodyPr wrap="square">
            <a:spAutoFit/>
          </a:bodyPr>
          <a:lstStyle/>
          <a:p>
            <a:pPr marL="285750" indent="-285750">
              <a:buFont typeface="Arial" panose="020B0604020202020204" pitchFamily="34" charset="0"/>
              <a:buChar char="•"/>
            </a:pPr>
            <a:r>
              <a:rPr lang="en-US" sz="2400" dirty="0"/>
              <a:t>In this work, we propose a novel model for the classification of rice leaf disease. The proposed system as shown  will be able to detect and classify three distinct classes; brown spot, leaf smut and bacterial leaf blight. The proposed system is one of few in the extant literature able to classify three distinct classes.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the proposed deep CNN transfer learning-based approach, we apply data augmentation, which simply applies minor changes to the original images to produce new distinct images.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We propose a Deep Convolutional Neural Network (DCNN) transfer learning-based approach for the accurate detection and classification of rice leaf disease.</a:t>
            </a:r>
            <a:endParaRPr lang="en-IN" sz="2400" dirty="0"/>
          </a:p>
        </p:txBody>
      </p:sp>
      <p:pic>
        <p:nvPicPr>
          <p:cNvPr id="2" name="Picture 1">
            <a:extLst>
              <a:ext uri="{FF2B5EF4-FFF2-40B4-BE49-F238E27FC236}">
                <a16:creationId xmlns:a16="http://schemas.microsoft.com/office/drawing/2014/main" id="{750F27B9-698F-F66C-679D-CD5138236591}"/>
              </a:ext>
            </a:extLst>
          </p:cNvPr>
          <p:cNvPicPr>
            <a:picLocks noChangeAspect="1"/>
          </p:cNvPicPr>
          <p:nvPr/>
        </p:nvPicPr>
        <p:blipFill rotWithShape="1">
          <a:blip r:embed="rId2"/>
          <a:srcRect t="4059" b="3096"/>
          <a:stretch/>
        </p:blipFill>
        <p:spPr>
          <a:xfrm>
            <a:off x="0" y="79563"/>
            <a:ext cx="2275338" cy="933450"/>
          </a:xfrm>
          <a:prstGeom prst="rect">
            <a:avLst/>
          </a:prstGeom>
        </p:spPr>
      </p:pic>
    </p:spTree>
    <p:extLst>
      <p:ext uri="{BB962C8B-B14F-4D97-AF65-F5344CB8AC3E}">
        <p14:creationId xmlns:p14="http://schemas.microsoft.com/office/powerpoint/2010/main" val="295690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5310-7B84-E0B0-DE20-042DE385A90F}"/>
              </a:ext>
            </a:extLst>
          </p:cNvPr>
          <p:cNvSpPr>
            <a:spLocks noGrp="1"/>
          </p:cNvSpPr>
          <p:nvPr>
            <p:ph type="title"/>
          </p:nvPr>
        </p:nvSpPr>
        <p:spPr>
          <a:xfrm>
            <a:off x="1788459" y="476083"/>
            <a:ext cx="10515600" cy="1325563"/>
          </a:xfrm>
        </p:spPr>
        <p:txBody>
          <a:bodyPr/>
          <a:lstStyle/>
          <a:p>
            <a:r>
              <a:rPr lang="en-IN" dirty="0"/>
              <a:t>             </a:t>
            </a:r>
            <a:r>
              <a:rPr lang="en-IN" dirty="0">
                <a:latin typeface="+mn-lt"/>
              </a:rPr>
              <a:t>System Architecture</a:t>
            </a:r>
          </a:p>
        </p:txBody>
      </p:sp>
      <p:pic>
        <p:nvPicPr>
          <p:cNvPr id="5" name="Content Placeholder 4">
            <a:extLst>
              <a:ext uri="{FF2B5EF4-FFF2-40B4-BE49-F238E27FC236}">
                <a16:creationId xmlns:a16="http://schemas.microsoft.com/office/drawing/2014/main" id="{BAF53ACF-AF5B-E28D-70DC-1E524BDDDE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6306" y="1896035"/>
            <a:ext cx="5688106" cy="3738283"/>
          </a:xfrm>
        </p:spPr>
      </p:pic>
      <p:pic>
        <p:nvPicPr>
          <p:cNvPr id="3" name="Picture 2">
            <a:extLst>
              <a:ext uri="{FF2B5EF4-FFF2-40B4-BE49-F238E27FC236}">
                <a16:creationId xmlns:a16="http://schemas.microsoft.com/office/drawing/2014/main" id="{3A9B5725-B9FD-097B-53EB-45F008B4FDC6}"/>
              </a:ext>
            </a:extLst>
          </p:cNvPr>
          <p:cNvPicPr>
            <a:picLocks noChangeAspect="1"/>
          </p:cNvPicPr>
          <p:nvPr/>
        </p:nvPicPr>
        <p:blipFill rotWithShape="1">
          <a:blip r:embed="rId3"/>
          <a:srcRect t="4059" b="3096"/>
          <a:stretch/>
        </p:blipFill>
        <p:spPr>
          <a:xfrm>
            <a:off x="0" y="52669"/>
            <a:ext cx="2472005" cy="1014132"/>
          </a:xfrm>
          <a:prstGeom prst="rect">
            <a:avLst/>
          </a:prstGeom>
        </p:spPr>
      </p:pic>
    </p:spTree>
    <p:extLst>
      <p:ext uri="{BB962C8B-B14F-4D97-AF65-F5344CB8AC3E}">
        <p14:creationId xmlns:p14="http://schemas.microsoft.com/office/powerpoint/2010/main" val="41994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0F5B38-721C-89AD-944E-2560FCA65802}"/>
              </a:ext>
            </a:extLst>
          </p:cNvPr>
          <p:cNvPicPr>
            <a:picLocks noChangeAspect="1"/>
          </p:cNvPicPr>
          <p:nvPr/>
        </p:nvPicPr>
        <p:blipFill>
          <a:blip r:embed="rId2"/>
          <a:stretch>
            <a:fillRect/>
          </a:stretch>
        </p:blipFill>
        <p:spPr>
          <a:xfrm>
            <a:off x="2317376" y="1367115"/>
            <a:ext cx="6902824" cy="4531660"/>
          </a:xfrm>
          <a:prstGeom prst="rect">
            <a:avLst/>
          </a:prstGeom>
        </p:spPr>
      </p:pic>
      <p:pic>
        <p:nvPicPr>
          <p:cNvPr id="3" name="Picture 2">
            <a:extLst>
              <a:ext uri="{FF2B5EF4-FFF2-40B4-BE49-F238E27FC236}">
                <a16:creationId xmlns:a16="http://schemas.microsoft.com/office/drawing/2014/main" id="{E75498F8-7F10-9F8B-4AF8-73C281E15EBA}"/>
              </a:ext>
            </a:extLst>
          </p:cNvPr>
          <p:cNvPicPr>
            <a:picLocks noChangeAspect="1"/>
          </p:cNvPicPr>
          <p:nvPr/>
        </p:nvPicPr>
        <p:blipFill rotWithShape="1">
          <a:blip r:embed="rId3"/>
          <a:srcRect t="4059" b="3096"/>
          <a:stretch/>
        </p:blipFill>
        <p:spPr>
          <a:xfrm>
            <a:off x="0" y="52669"/>
            <a:ext cx="1846729" cy="757615"/>
          </a:xfrm>
          <a:prstGeom prst="rect">
            <a:avLst/>
          </a:prstGeom>
        </p:spPr>
      </p:pic>
    </p:spTree>
    <p:extLst>
      <p:ext uri="{BB962C8B-B14F-4D97-AF65-F5344CB8AC3E}">
        <p14:creationId xmlns:p14="http://schemas.microsoft.com/office/powerpoint/2010/main" val="4234267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C903384-A601-5808-461E-A4C2942993E9}"/>
              </a:ext>
            </a:extLst>
          </p:cNvPr>
          <p:cNvSpPr txBox="1">
            <a:spLocks/>
          </p:cNvSpPr>
          <p:nvPr/>
        </p:nvSpPr>
        <p:spPr>
          <a:xfrm>
            <a:off x="2231122" y="558965"/>
            <a:ext cx="5110800" cy="1159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b="1" dirty="0">
                <a:latin typeface="Times New Roman" panose="02020603050405020304" pitchFamily="18" charset="0"/>
                <a:cs typeface="Times New Roman" panose="02020603050405020304" pitchFamily="18" charset="0"/>
              </a:rPr>
              <a:t>          Software Required</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094831D-75BF-9855-8D70-B303CC6433E7}"/>
              </a:ext>
            </a:extLst>
          </p:cNvPr>
          <p:cNvSpPr txBox="1"/>
          <p:nvPr/>
        </p:nvSpPr>
        <p:spPr>
          <a:xfrm>
            <a:off x="796307" y="1248045"/>
            <a:ext cx="5810970" cy="3416320"/>
          </a:xfrm>
          <a:prstGeom prst="rect">
            <a:avLst/>
          </a:prstGeom>
          <a:noFill/>
        </p:spPr>
        <p:txBody>
          <a:bodyPr wrap="square">
            <a:spAutoFit/>
          </a:bodyPr>
          <a:lstStyle/>
          <a:p>
            <a:pPr marL="342900" indent="-342900">
              <a:buFont typeface="Arial" panose="020B0604020202020204" pitchFamily="34" charset="0"/>
              <a:buChar char="•"/>
            </a:pPr>
            <a:r>
              <a:rPr lang="en-US" sz="2400" dirty="0"/>
              <a:t>Programming language: Python</a:t>
            </a:r>
          </a:p>
          <a:p>
            <a:pPr marL="342900" indent="-342900">
              <a:buFont typeface="Arial" panose="020B0604020202020204" pitchFamily="34" charset="0"/>
              <a:buChar char="•"/>
            </a:pPr>
            <a:r>
              <a:rPr lang="en-US" sz="2400" dirty="0"/>
              <a:t>Code Editor: VS Code</a:t>
            </a:r>
          </a:p>
          <a:p>
            <a:pPr marL="342900" indent="-342900">
              <a:buFont typeface="Arial" panose="020B0604020202020204" pitchFamily="34" charset="0"/>
              <a:buChar char="•"/>
            </a:pPr>
            <a:r>
              <a:rPr lang="en-US" sz="2400" dirty="0"/>
              <a:t>Algorithm used: CNN(Convolutional Neural Network </a:t>
            </a:r>
          </a:p>
          <a:p>
            <a:endParaRPr lang="en-US" sz="2400" dirty="0"/>
          </a:p>
          <a:p>
            <a:endParaRPr lang="en-US" sz="2400" dirty="0"/>
          </a:p>
          <a:p>
            <a:endParaRPr lang="en-US" sz="2400" dirty="0"/>
          </a:p>
          <a:p>
            <a:endParaRPr lang="en-US" sz="2400" dirty="0"/>
          </a:p>
          <a:p>
            <a:endParaRPr lang="en-IN" sz="2400" dirty="0"/>
          </a:p>
        </p:txBody>
      </p:sp>
      <p:sp>
        <p:nvSpPr>
          <p:cNvPr id="7" name="Title 1">
            <a:extLst>
              <a:ext uri="{FF2B5EF4-FFF2-40B4-BE49-F238E27FC236}">
                <a16:creationId xmlns:a16="http://schemas.microsoft.com/office/drawing/2014/main" id="{EDE8CD49-E5BA-DD01-6F6E-50110A2DC743}"/>
              </a:ext>
            </a:extLst>
          </p:cNvPr>
          <p:cNvSpPr txBox="1">
            <a:spLocks/>
          </p:cNvSpPr>
          <p:nvPr/>
        </p:nvSpPr>
        <p:spPr>
          <a:xfrm>
            <a:off x="2965766" y="3170998"/>
            <a:ext cx="5110800" cy="1159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b="1" dirty="0">
                <a:latin typeface="Times New Roman" panose="02020603050405020304" pitchFamily="18" charset="0"/>
                <a:cs typeface="Times New Roman" panose="02020603050405020304" pitchFamily="18" charset="0"/>
              </a:rPr>
              <a:t>Hardware Requirements</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F8B749A-BF36-4E8B-17BC-9E84F2188017}"/>
              </a:ext>
            </a:extLst>
          </p:cNvPr>
          <p:cNvSpPr txBox="1"/>
          <p:nvPr/>
        </p:nvSpPr>
        <p:spPr>
          <a:xfrm>
            <a:off x="796307" y="3750898"/>
            <a:ext cx="6096000" cy="2985433"/>
          </a:xfrm>
          <a:prstGeom prst="rect">
            <a:avLst/>
          </a:prstGeom>
          <a:noFill/>
        </p:spPr>
        <p:txBody>
          <a:bodyPr wrap="square">
            <a:spAutoFit/>
          </a:bodyPr>
          <a:lstStyle/>
          <a:p>
            <a:pPr marL="285750" indent="-285750">
              <a:buFont typeface="Arial" panose="020B0604020202020204" pitchFamily="34" charset="0"/>
              <a:buChar char="•"/>
            </a:pPr>
            <a:r>
              <a:rPr lang="en-US" sz="2400" dirty="0"/>
              <a:t>Ram 2gb</a:t>
            </a:r>
            <a:endParaRPr lang="en-US" sz="2400" b="0" i="0" dirty="0">
              <a:effectLst/>
            </a:endParaRPr>
          </a:p>
          <a:p>
            <a:pPr marL="285750" indent="-285750">
              <a:buFont typeface="Arial" panose="020B0604020202020204" pitchFamily="34" charset="0"/>
              <a:buChar char="•"/>
            </a:pPr>
            <a:r>
              <a:rPr lang="en-US" sz="2400" dirty="0"/>
              <a:t>Internet connection</a:t>
            </a:r>
          </a:p>
          <a:p>
            <a:pPr marL="285750" indent="-285750">
              <a:buFont typeface="Arial" panose="020B0604020202020204" pitchFamily="34" charset="0"/>
              <a:buChar char="•"/>
            </a:pPr>
            <a:r>
              <a:rPr lang="en-US" sz="2400" dirty="0"/>
              <a:t>OS : Windows 7 or higher</a:t>
            </a:r>
          </a:p>
          <a:p>
            <a:pPr marL="285750" indent="-285750">
              <a:buFont typeface="Arial" panose="020B0604020202020204" pitchFamily="34" charset="0"/>
              <a:buChar char="•"/>
            </a:pPr>
            <a:endParaRPr lang="en-US" sz="2400" dirty="0"/>
          </a:p>
          <a:p>
            <a:r>
              <a:rPr lang="en-US" sz="2400" dirty="0"/>
              <a:t>Dataset- </a:t>
            </a:r>
            <a:r>
              <a:rPr lang="en-US" sz="2400" u="sng" dirty="0">
                <a:solidFill>
                  <a:srgbClr val="0563C1"/>
                </a:solidFill>
                <a:effectLst/>
                <a:ea typeface="Calibri" panose="020F0502020204030204" pitchFamily="34" charset="0"/>
                <a:cs typeface="Times New Roman" panose="02020603050405020304" pitchFamily="18" charset="0"/>
                <a:hlinkClick r:id="rId2"/>
              </a:rPr>
              <a:t>https://www.kaggle.com/datasets/vbookshelf/rice-leaf-diseases</a:t>
            </a:r>
            <a:endParaRPr lang="en-IN" sz="2400" dirty="0">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2000" dirty="0"/>
          </a:p>
        </p:txBody>
      </p:sp>
      <p:pic>
        <p:nvPicPr>
          <p:cNvPr id="2" name="Picture 1">
            <a:extLst>
              <a:ext uri="{FF2B5EF4-FFF2-40B4-BE49-F238E27FC236}">
                <a16:creationId xmlns:a16="http://schemas.microsoft.com/office/drawing/2014/main" id="{C3F3FA56-05D6-F024-FFAC-407E5C44CEE2}"/>
              </a:ext>
            </a:extLst>
          </p:cNvPr>
          <p:cNvPicPr>
            <a:picLocks noChangeAspect="1"/>
          </p:cNvPicPr>
          <p:nvPr/>
        </p:nvPicPr>
        <p:blipFill rotWithShape="1">
          <a:blip r:embed="rId3"/>
          <a:srcRect t="4059" b="3096"/>
          <a:stretch/>
        </p:blipFill>
        <p:spPr>
          <a:xfrm>
            <a:off x="0" y="52668"/>
            <a:ext cx="2187930" cy="897591"/>
          </a:xfrm>
          <a:prstGeom prst="rect">
            <a:avLst/>
          </a:prstGeom>
        </p:spPr>
      </p:pic>
    </p:spTree>
    <p:extLst>
      <p:ext uri="{BB962C8B-B14F-4D97-AF65-F5344CB8AC3E}">
        <p14:creationId xmlns:p14="http://schemas.microsoft.com/office/powerpoint/2010/main" val="346299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8679906-41FA-B755-A0C2-807B579B55FE}"/>
              </a:ext>
            </a:extLst>
          </p:cNvPr>
          <p:cNvSpPr txBox="1">
            <a:spLocks/>
          </p:cNvSpPr>
          <p:nvPr/>
        </p:nvSpPr>
        <p:spPr>
          <a:xfrm>
            <a:off x="1482106" y="106824"/>
            <a:ext cx="9799975" cy="1159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800" b="1" dirty="0">
                <a:latin typeface="Aparajita" panose="02020603050405020304" pitchFamily="18" charset="0"/>
                <a:cs typeface="Aparajita" panose="02020603050405020304" pitchFamily="18" charset="0"/>
              </a:rPr>
              <a:t>                     Future Scope</a:t>
            </a:r>
          </a:p>
        </p:txBody>
      </p:sp>
      <p:sp>
        <p:nvSpPr>
          <p:cNvPr id="5" name="TextBox 4">
            <a:extLst>
              <a:ext uri="{FF2B5EF4-FFF2-40B4-BE49-F238E27FC236}">
                <a16:creationId xmlns:a16="http://schemas.microsoft.com/office/drawing/2014/main" id="{BEE3F05E-257D-D4D8-167A-864A7A9E8ED2}"/>
              </a:ext>
            </a:extLst>
          </p:cNvPr>
          <p:cNvSpPr txBox="1"/>
          <p:nvPr/>
        </p:nvSpPr>
        <p:spPr>
          <a:xfrm>
            <a:off x="1143001" y="856357"/>
            <a:ext cx="9566893" cy="6001643"/>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1C1D1E"/>
                </a:solidFill>
                <a:effectLst/>
              </a:rPr>
              <a:t>The proposed method can be improved by collecting a larger number of images to create much more diverse database.</a:t>
            </a:r>
          </a:p>
          <a:p>
            <a:pPr marL="285750" indent="-285750">
              <a:buFont typeface="Arial" panose="020B0604020202020204" pitchFamily="34" charset="0"/>
              <a:buChar char="•"/>
            </a:pPr>
            <a:endParaRPr lang="en-US" sz="2400" b="0" i="0" dirty="0">
              <a:solidFill>
                <a:srgbClr val="1C1D1E"/>
              </a:solidFill>
              <a:effectLst/>
            </a:endParaRPr>
          </a:p>
          <a:p>
            <a:pPr marL="285750" indent="-285750">
              <a:buFont typeface="Arial" panose="020B0604020202020204" pitchFamily="34" charset="0"/>
              <a:buChar char="•"/>
            </a:pPr>
            <a:r>
              <a:rPr lang="en-US" sz="2400" b="0" i="0" dirty="0">
                <a:solidFill>
                  <a:srgbClr val="1C1D1E"/>
                </a:solidFill>
                <a:effectLst/>
              </a:rPr>
              <a:t> The inclusion of wide-angled images captured by drones covering a more extensive field area will make the database more robust. </a:t>
            </a:r>
          </a:p>
          <a:p>
            <a:pPr marL="285750" indent="-285750">
              <a:buFont typeface="Arial" panose="020B0604020202020204" pitchFamily="34" charset="0"/>
              <a:buChar char="•"/>
            </a:pPr>
            <a:endParaRPr lang="en-US" sz="2400" b="0" i="0" dirty="0">
              <a:solidFill>
                <a:srgbClr val="1C1D1E"/>
              </a:solidFill>
              <a:effectLst/>
            </a:endParaRPr>
          </a:p>
          <a:p>
            <a:pPr marL="285750" indent="-285750">
              <a:buFont typeface="Arial" panose="020B0604020202020204" pitchFamily="34" charset="0"/>
              <a:buChar char="•"/>
            </a:pPr>
            <a:r>
              <a:rPr lang="en-US" sz="2400" dirty="0">
                <a:solidFill>
                  <a:srgbClr val="1C1D1E"/>
                </a:solidFill>
              </a:rPr>
              <a:t>Dataset can be enhanced with leaf samples under more diverse conditions. Furthermore, the approach should be able to classify the leaf samples in the real world scenario as well.</a:t>
            </a:r>
          </a:p>
          <a:p>
            <a:pPr marL="285750" indent="-285750">
              <a:buFont typeface="Arial" panose="020B0604020202020204" pitchFamily="34" charset="0"/>
              <a:buChar char="•"/>
            </a:pPr>
            <a:endParaRPr lang="en-US" sz="2400" dirty="0">
              <a:solidFill>
                <a:srgbClr val="1C1D1E"/>
              </a:solidFill>
            </a:endParaRPr>
          </a:p>
          <a:p>
            <a:pPr marL="285750" indent="-285750">
              <a:buFont typeface="Arial" panose="020B0604020202020204" pitchFamily="34" charset="0"/>
              <a:buChar char="•"/>
            </a:pPr>
            <a:r>
              <a:rPr lang="en-US" sz="2400" b="0" i="0" dirty="0">
                <a:solidFill>
                  <a:srgbClr val="1C1D1E"/>
                </a:solidFill>
                <a:effectLst/>
              </a:rPr>
              <a:t>The technique has the potential of application to other citrus plants species with different diseases with collaboration from domain experts. </a:t>
            </a:r>
          </a:p>
          <a:p>
            <a:pPr marL="285750" indent="-285750">
              <a:buFont typeface="Arial" panose="020B0604020202020204" pitchFamily="34" charset="0"/>
              <a:buChar char="•"/>
            </a:pPr>
            <a:endParaRPr lang="en-US" sz="2400" b="0" i="0" dirty="0">
              <a:solidFill>
                <a:srgbClr val="1C1D1E"/>
              </a:solidFill>
              <a:effectLst/>
            </a:endParaRPr>
          </a:p>
          <a:p>
            <a:pPr marL="285750" indent="-285750">
              <a:buFont typeface="Arial" panose="020B0604020202020204" pitchFamily="34" charset="0"/>
              <a:buChar char="•"/>
            </a:pPr>
            <a:r>
              <a:rPr lang="en-US" sz="2400" b="0" i="0" dirty="0">
                <a:solidFill>
                  <a:srgbClr val="1C1D1E"/>
                </a:solidFill>
                <a:effectLst/>
              </a:rPr>
              <a:t>For further improvement in results, more training is needed along with the </a:t>
            </a:r>
            <a:r>
              <a:rPr lang="en-US" sz="2400" b="0" i="0" dirty="0" err="1">
                <a:solidFill>
                  <a:srgbClr val="1C1D1E"/>
                </a:solidFill>
                <a:effectLst/>
              </a:rPr>
              <a:t>publically</a:t>
            </a:r>
            <a:r>
              <a:rPr lang="en-US" sz="2400" b="0" i="0" dirty="0">
                <a:solidFill>
                  <a:srgbClr val="1C1D1E"/>
                </a:solidFill>
                <a:effectLst/>
              </a:rPr>
              <a:t> available datasets, comprising of diverse images with more variations of external factors. </a:t>
            </a:r>
            <a:endParaRPr lang="en-IN" sz="2400" dirty="0"/>
          </a:p>
        </p:txBody>
      </p:sp>
      <p:pic>
        <p:nvPicPr>
          <p:cNvPr id="2" name="Picture 1">
            <a:extLst>
              <a:ext uri="{FF2B5EF4-FFF2-40B4-BE49-F238E27FC236}">
                <a16:creationId xmlns:a16="http://schemas.microsoft.com/office/drawing/2014/main" id="{D48D2FBC-F18D-D77A-69D4-462039E01F2C}"/>
              </a:ext>
            </a:extLst>
          </p:cNvPr>
          <p:cNvPicPr>
            <a:picLocks noChangeAspect="1"/>
          </p:cNvPicPr>
          <p:nvPr/>
        </p:nvPicPr>
        <p:blipFill rotWithShape="1">
          <a:blip r:embed="rId2"/>
          <a:srcRect t="4059" b="3096"/>
          <a:stretch/>
        </p:blipFill>
        <p:spPr>
          <a:xfrm>
            <a:off x="0" y="0"/>
            <a:ext cx="2077774" cy="852400"/>
          </a:xfrm>
          <a:prstGeom prst="rect">
            <a:avLst/>
          </a:prstGeom>
        </p:spPr>
      </p:pic>
    </p:spTree>
    <p:extLst>
      <p:ext uri="{BB962C8B-B14F-4D97-AF65-F5344CB8AC3E}">
        <p14:creationId xmlns:p14="http://schemas.microsoft.com/office/powerpoint/2010/main" val="591714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773</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Aparajita</vt:lpstr>
      <vt:lpstr>Arial</vt:lpstr>
      <vt:lpstr>Calibri</vt:lpstr>
      <vt:lpstr>Calibri Light</vt:lpstr>
      <vt:lpstr>Times New Roman</vt:lpstr>
      <vt:lpstr>Office Theme</vt:lpstr>
      <vt:lpstr>PowerPoint Presentation</vt:lpstr>
      <vt:lpstr>PowerPoint Presentation</vt:lpstr>
      <vt:lpstr>                  Problem Statement</vt:lpstr>
      <vt:lpstr>                       Literature survey </vt:lpstr>
      <vt:lpstr>PowerPoint Presentation</vt:lpstr>
      <vt:lpstr>             System Architecture</vt:lpstr>
      <vt:lpstr>PowerPoint Presentation</vt:lpstr>
      <vt:lpstr>PowerPoint Presentation</vt:lpstr>
      <vt:lpstr>PowerPoint Presentation</vt:lpstr>
      <vt:lpstr>                         Conclusion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Varad Thorat</dc:creator>
  <cp:lastModifiedBy>Ayush Dodake</cp:lastModifiedBy>
  <cp:revision>4</cp:revision>
  <dcterms:created xsi:type="dcterms:W3CDTF">2022-09-06T16:57:43Z</dcterms:created>
  <dcterms:modified xsi:type="dcterms:W3CDTF">2023-03-01T04:56:52Z</dcterms:modified>
</cp:coreProperties>
</file>