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2B6FB8-CF59-44BD-9D3A-4BAB8643E9E8}">
  <a:tblStyle styleId="{E12B6FB8-CF59-44BD-9D3A-4BAB8643E9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1cf3b1de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1cf3b1de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1cf3b1de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1cf3b1de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1cf3b1de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1cf3b1de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1cf3b1de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1cf3b1de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1cf3b1de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1cf3b1de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1cf3b1de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1cf3b1de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1cf3b1de1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1cf3b1de1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1cf3b1de1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1cf3b1de1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1cf3b1de1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1cf3b1de1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1cf3b1de1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1cf3b1de1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1cf3b1de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1cf3b1de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1cf3b1de1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1cf3b1de1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1cf3b1de1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1cf3b1de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1cf3b1de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1cf3b1de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1cf3b1de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1cf3b1de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1cf3b1de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1cf3b1de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1cf3b1de1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1cf3b1de1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1cf3b1de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1cf3b1de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1cf3b1de1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1cf3b1de1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1cf3b1de1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1cf3b1de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1cf3b1de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1cf3b1de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1cf3b1de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1cf3b1de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1cf3b1de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1cf3b1de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1cf3b1de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1cf3b1de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1cf3b1de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1cf3b1de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1cf3b1de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1cf3b1de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1cf3b1de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1cf3b1de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iopscience.iop.org/article/10.1088/1742-6596/1218/1/012031/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914400" y="2577625"/>
            <a:ext cx="7315200" cy="6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Sequence Alignment Methods in Bioinformatics </a:t>
            </a:r>
            <a:endParaRPr sz="1900"/>
          </a:p>
          <a:p>
            <a:pPr indent="0" lvl="0" marL="0" rtl="0" algn="ctr">
              <a:spcBef>
                <a:spcPts val="0"/>
              </a:spcBef>
              <a:spcAft>
                <a:spcPts val="0"/>
              </a:spcAft>
              <a:buNone/>
            </a:pPr>
            <a:r>
              <a:rPr lang="en" sz="1900"/>
              <a:t>for Biological Sequences</a:t>
            </a:r>
            <a:br>
              <a:rPr lang="en" sz="1900"/>
            </a:br>
            <a:r>
              <a:rPr lang="en" sz="1900"/>
              <a:t>(</a:t>
            </a:r>
            <a:r>
              <a:rPr lang="en" sz="1600">
                <a:latin typeface="Calibri"/>
                <a:ea typeface="Calibri"/>
                <a:cs typeface="Calibri"/>
                <a:sym typeface="Calibri"/>
              </a:rPr>
              <a:t>Needleman-Wunsch Method)</a:t>
            </a:r>
            <a:endParaRPr sz="1900"/>
          </a:p>
        </p:txBody>
      </p:sp>
      <p:sp>
        <p:nvSpPr>
          <p:cNvPr id="129" name="Google Shape;129;p13"/>
          <p:cNvSpPr txBox="1"/>
          <p:nvPr>
            <p:ph idx="1" type="subTitle"/>
          </p:nvPr>
        </p:nvSpPr>
        <p:spPr>
          <a:xfrm>
            <a:off x="1891350" y="3505933"/>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7: Pratik Mistry, Vikhyat Dhamija, Aditya Singh Thakur</a:t>
            </a:r>
            <a:r>
              <a:rPr lang="en"/>
              <a:t> </a:t>
            </a:r>
            <a:endParaRPr/>
          </a:p>
        </p:txBody>
      </p:sp>
      <p:pic>
        <p:nvPicPr>
          <p:cNvPr id="130" name="Google Shape;130;p13"/>
          <p:cNvPicPr preferRelativeResize="0"/>
          <p:nvPr/>
        </p:nvPicPr>
        <p:blipFill>
          <a:blip r:embed="rId3">
            <a:alphaModFix/>
          </a:blip>
          <a:stretch>
            <a:fillRect/>
          </a:stretch>
        </p:blipFill>
        <p:spPr>
          <a:xfrm>
            <a:off x="3514725" y="317325"/>
            <a:ext cx="2114550" cy="2124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(2)</a:t>
            </a:r>
            <a:endParaRPr/>
          </a:p>
        </p:txBody>
      </p:sp>
      <p:sp>
        <p:nvSpPr>
          <p:cNvPr id="189" name="Google Shape;189;p22"/>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rPr>
              <a:t>Constructing and Initializing the scoring matrix</a:t>
            </a:r>
            <a:r>
              <a:rPr lang="en" sz="1400"/>
              <a:t>: Helps in alignment process by storing scores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Constructing the Scoring Matrix</a:t>
            </a:r>
            <a:endParaRPr b="1" sz="1400"/>
          </a:p>
          <a:p>
            <a:pPr indent="-317500" lvl="0" marL="457200" rtl="0" algn="l">
              <a:spcBef>
                <a:spcPts val="0"/>
              </a:spcBef>
              <a:spcAft>
                <a:spcPts val="0"/>
              </a:spcAft>
              <a:buSzPts val="1400"/>
              <a:buChar char="●"/>
            </a:pPr>
            <a:r>
              <a:rPr lang="en" sz="1400"/>
              <a:t>Size is (m+1,n+1) where m and n are lengths of sequence strings A and B</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Initializing the Scoring Matrix</a:t>
            </a:r>
            <a:endParaRPr b="1" sz="1400"/>
          </a:p>
          <a:p>
            <a:pPr indent="-317500" lvl="0" marL="457200" rtl="0" algn="l">
              <a:spcBef>
                <a:spcPts val="0"/>
              </a:spcBef>
              <a:spcAft>
                <a:spcPts val="0"/>
              </a:spcAft>
              <a:buSzPts val="1400"/>
              <a:buChar char="●"/>
            </a:pPr>
            <a:r>
              <a:rPr lang="en" sz="1400"/>
              <a:t>First cell value = Origin = F(0,0) = 0</a:t>
            </a:r>
            <a:endParaRPr sz="1400"/>
          </a:p>
          <a:p>
            <a:pPr indent="-317500" lvl="0" marL="457200" rtl="0" algn="l">
              <a:spcBef>
                <a:spcPts val="0"/>
              </a:spcBef>
              <a:spcAft>
                <a:spcPts val="0"/>
              </a:spcAft>
              <a:buSzPts val="1400"/>
              <a:buChar char="●"/>
            </a:pPr>
            <a:r>
              <a:rPr lang="en" sz="1400"/>
              <a:t>Gap Penalty = -1</a:t>
            </a:r>
            <a:endParaRPr sz="1400"/>
          </a:p>
          <a:p>
            <a:pPr indent="-317500" lvl="0" marL="457200" rtl="0" algn="l">
              <a:spcBef>
                <a:spcPts val="0"/>
              </a:spcBef>
              <a:spcAft>
                <a:spcPts val="0"/>
              </a:spcAft>
              <a:buSzPts val="1400"/>
              <a:buChar char="●"/>
            </a:pPr>
            <a:r>
              <a:rPr lang="en" sz="1400"/>
              <a:t>Since, no 'top' or 'top-left' cells for the 1st row &amp; only the existing cells</a:t>
            </a:r>
            <a:br>
              <a:rPr lang="en" sz="1400"/>
            </a:br>
            <a:r>
              <a:rPr lang="en" sz="1400"/>
              <a:t>to the left can be used to calculate the score of each cell in 1st row</a:t>
            </a:r>
            <a:endParaRPr sz="1400"/>
          </a:p>
          <a:p>
            <a:pPr indent="-317500" lvl="0" marL="457200" rtl="0" algn="l">
              <a:spcBef>
                <a:spcPts val="0"/>
              </a:spcBef>
              <a:spcAft>
                <a:spcPts val="0"/>
              </a:spcAft>
              <a:buSzPts val="1400"/>
              <a:buChar char="●"/>
            </a:pPr>
            <a:r>
              <a:rPr lang="en" sz="1400"/>
              <a:t>Thus, 1st row cells values = 0,-1,-2,-3,-4…</a:t>
            </a:r>
            <a:endParaRPr sz="1400"/>
          </a:p>
          <a:p>
            <a:pPr indent="-317500" lvl="0" marL="457200" rtl="0" algn="l">
              <a:spcBef>
                <a:spcPts val="0"/>
              </a:spcBef>
              <a:spcAft>
                <a:spcPts val="0"/>
              </a:spcAft>
              <a:buSzPts val="1400"/>
              <a:buChar char="●"/>
            </a:pPr>
            <a:r>
              <a:rPr lang="en" sz="1400"/>
              <a:t>Similarly, 1st column cells value = 0,-1,-2,...</a:t>
            </a:r>
            <a:endParaRPr sz="1400"/>
          </a:p>
          <a:p>
            <a:pPr indent="-317500" lvl="0" marL="457200" rtl="0" algn="l">
              <a:spcBef>
                <a:spcPts val="0"/>
              </a:spcBef>
              <a:spcAft>
                <a:spcPts val="0"/>
              </a:spcAft>
              <a:buSzPts val="1400"/>
              <a:buChar char="●"/>
            </a:pPr>
            <a:r>
              <a:rPr lang="en" sz="1400"/>
              <a:t>Initialization completely depends on the </a:t>
            </a:r>
            <a:r>
              <a:rPr b="1" i="1" lang="en" sz="1400"/>
              <a:t>gap</a:t>
            </a:r>
            <a:r>
              <a:rPr lang="en" sz="1400"/>
              <a:t> penalty or </a:t>
            </a:r>
            <a:r>
              <a:rPr b="1" i="1" lang="en" sz="1400"/>
              <a:t>Indel</a:t>
            </a:r>
            <a:r>
              <a:rPr lang="en" sz="1400"/>
              <a:t> value</a:t>
            </a:r>
            <a:endParaRPr sz="1400"/>
          </a:p>
          <a:p>
            <a:pPr indent="0" lvl="0" marL="0" rtl="0" algn="l">
              <a:spcBef>
                <a:spcPts val="0"/>
              </a:spcBef>
              <a:spcAft>
                <a:spcPts val="0"/>
              </a:spcAft>
              <a:buNone/>
            </a:pPr>
            <a:r>
              <a:t/>
            </a:r>
            <a:endParaRPr sz="1400"/>
          </a:p>
        </p:txBody>
      </p:sp>
      <p:pic>
        <p:nvPicPr>
          <p:cNvPr id="190" name="Google Shape;190;p22"/>
          <p:cNvPicPr preferRelativeResize="0"/>
          <p:nvPr/>
        </p:nvPicPr>
        <p:blipFill>
          <a:blip r:embed="rId3">
            <a:alphaModFix/>
          </a:blip>
          <a:stretch>
            <a:fillRect/>
          </a:stretch>
        </p:blipFill>
        <p:spPr>
          <a:xfrm>
            <a:off x="6827000" y="1400550"/>
            <a:ext cx="2035050" cy="1597600"/>
          </a:xfrm>
          <a:prstGeom prst="rect">
            <a:avLst/>
          </a:prstGeom>
          <a:noFill/>
          <a:ln cap="flat" cmpd="sng" w="9525">
            <a:solidFill>
              <a:srgbClr val="000000"/>
            </a:solidFill>
            <a:prstDash val="solid"/>
            <a:round/>
            <a:headEnd len="sm" w="sm" type="none"/>
            <a:tailEnd len="sm" w="sm" type="none"/>
          </a:ln>
        </p:spPr>
      </p:pic>
      <p:pic>
        <p:nvPicPr>
          <p:cNvPr id="191" name="Google Shape;191;p22"/>
          <p:cNvPicPr preferRelativeResize="0"/>
          <p:nvPr/>
        </p:nvPicPr>
        <p:blipFill>
          <a:blip r:embed="rId4">
            <a:alphaModFix/>
          </a:blip>
          <a:stretch>
            <a:fillRect/>
          </a:stretch>
        </p:blipFill>
        <p:spPr>
          <a:xfrm>
            <a:off x="6827000" y="3098512"/>
            <a:ext cx="2035050" cy="1694488"/>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(3)</a:t>
            </a:r>
            <a:endParaRPr/>
          </a:p>
        </p:txBody>
      </p:sp>
      <p:sp>
        <p:nvSpPr>
          <p:cNvPr id="197" name="Google Shape;197;p23"/>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Fill in the scoring matrix</a:t>
            </a:r>
            <a:endParaRPr b="1" sz="1400"/>
          </a:p>
          <a:p>
            <a:pPr indent="-317500" lvl="0" marL="457200" rtl="0" algn="l">
              <a:spcBef>
                <a:spcPts val="0"/>
              </a:spcBef>
              <a:spcAft>
                <a:spcPts val="0"/>
              </a:spcAft>
              <a:buSzPts val="1400"/>
              <a:buChar char="●"/>
            </a:pPr>
            <a:r>
              <a:rPr lang="en" sz="1400"/>
              <a:t>Calculate scores of each cell of the matrix starting with cell F(1,1)</a:t>
            </a:r>
            <a:endParaRPr sz="1400"/>
          </a:p>
          <a:p>
            <a:pPr indent="-317500" lvl="0" marL="457200" rtl="0" algn="l">
              <a:spcBef>
                <a:spcPts val="0"/>
              </a:spcBef>
              <a:spcAft>
                <a:spcPts val="0"/>
              </a:spcAft>
              <a:buSzPts val="1400"/>
              <a:buChar char="●"/>
            </a:pPr>
            <a:r>
              <a:rPr lang="en" sz="1400"/>
              <a:t>Score of any cell F(i,j) is represented by formula</a:t>
            </a:r>
            <a:endParaRPr sz="1400"/>
          </a:p>
          <a:p>
            <a:pPr indent="0" lvl="0" marL="4114800" rtl="0" algn="l">
              <a:spcBef>
                <a:spcPts val="0"/>
              </a:spcBef>
              <a:spcAft>
                <a:spcPts val="0"/>
              </a:spcAft>
              <a:buNone/>
            </a:pPr>
            <a:r>
              <a:rPr i="1" lang="en" sz="1200">
                <a:solidFill>
                  <a:srgbClr val="000000"/>
                </a:solidFill>
              </a:rPr>
              <a:t>Where</a:t>
            </a:r>
            <a:r>
              <a:rPr lang="en" sz="1200">
                <a:solidFill>
                  <a:srgbClr val="000000"/>
                </a:solidFill>
              </a:rPr>
              <a:t>, g is the gap penalty,</a:t>
            </a:r>
            <a:br>
              <a:rPr lang="en" sz="1200">
                <a:solidFill>
                  <a:srgbClr val="000000"/>
                </a:solidFill>
              </a:rPr>
            </a:br>
            <a:r>
              <a:rPr lang="en" sz="1200">
                <a:solidFill>
                  <a:srgbClr val="000000"/>
                </a:solidFill>
              </a:rPr>
              <a:t>F(i-1,j-1) is score of top left diagonal cell,</a:t>
            </a:r>
            <a:br>
              <a:rPr lang="en" sz="1200">
                <a:solidFill>
                  <a:srgbClr val="000000"/>
                </a:solidFill>
              </a:rPr>
            </a:br>
            <a:r>
              <a:rPr lang="en" sz="1200">
                <a:solidFill>
                  <a:srgbClr val="000000"/>
                </a:solidFill>
              </a:rPr>
              <a:t>F(i-1,j) is score of upper cell</a:t>
            </a:r>
            <a:br>
              <a:rPr lang="en" sz="1200">
                <a:solidFill>
                  <a:srgbClr val="000000"/>
                </a:solidFill>
              </a:rPr>
            </a:br>
            <a:r>
              <a:rPr lang="en" sz="1200">
                <a:solidFill>
                  <a:srgbClr val="000000"/>
                </a:solidFill>
              </a:rPr>
              <a:t>F(i,j-1) is score of left cell</a:t>
            </a:r>
            <a:br>
              <a:rPr lang="en" sz="1200">
                <a:solidFill>
                  <a:srgbClr val="000000"/>
                </a:solidFill>
              </a:rPr>
            </a:br>
            <a:r>
              <a:rPr lang="en" sz="1200">
                <a:solidFill>
                  <a:srgbClr val="000000"/>
                </a:solidFill>
              </a:rPr>
              <a:t>S(Ai,Bj) is the match or mismatch score between elements at Ai and Bj</a:t>
            </a:r>
            <a:br>
              <a:rPr lang="en" sz="1200">
                <a:solidFill>
                  <a:srgbClr val="000000"/>
                </a:solidFill>
              </a:rPr>
            </a:br>
            <a:endParaRPr sz="12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S(Ai,Bj) is referred from substitution matrix like PAM or BLOSUM in real world</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For e.g: Since Match = 1, Mismatch = -1 and Gap = -1, F(1,1) is calculated as: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p>
        </p:txBody>
      </p:sp>
      <p:pic>
        <p:nvPicPr>
          <p:cNvPr id="198" name="Google Shape;198;p23"/>
          <p:cNvPicPr preferRelativeResize="0"/>
          <p:nvPr/>
        </p:nvPicPr>
        <p:blipFill>
          <a:blip r:embed="rId3">
            <a:alphaModFix/>
          </a:blip>
          <a:stretch>
            <a:fillRect/>
          </a:stretch>
        </p:blipFill>
        <p:spPr>
          <a:xfrm>
            <a:off x="7278975" y="619800"/>
            <a:ext cx="1409700" cy="1162050"/>
          </a:xfrm>
          <a:prstGeom prst="rect">
            <a:avLst/>
          </a:prstGeom>
          <a:noFill/>
          <a:ln>
            <a:noFill/>
          </a:ln>
        </p:spPr>
      </p:pic>
      <p:pic>
        <p:nvPicPr>
          <p:cNvPr id="199" name="Google Shape;199;p23"/>
          <p:cNvPicPr preferRelativeResize="0"/>
          <p:nvPr/>
        </p:nvPicPr>
        <p:blipFill>
          <a:blip r:embed="rId4">
            <a:alphaModFix/>
          </a:blip>
          <a:stretch>
            <a:fillRect/>
          </a:stretch>
        </p:blipFill>
        <p:spPr>
          <a:xfrm>
            <a:off x="1373525" y="1868788"/>
            <a:ext cx="2809875" cy="1133475"/>
          </a:xfrm>
          <a:prstGeom prst="rect">
            <a:avLst/>
          </a:prstGeom>
          <a:noFill/>
          <a:ln>
            <a:noFill/>
          </a:ln>
        </p:spPr>
      </p:pic>
      <p:pic>
        <p:nvPicPr>
          <p:cNvPr id="200" name="Google Shape;200;p23"/>
          <p:cNvPicPr preferRelativeResize="0"/>
          <p:nvPr/>
        </p:nvPicPr>
        <p:blipFill>
          <a:blip r:embed="rId5">
            <a:alphaModFix/>
          </a:blip>
          <a:stretch>
            <a:fillRect/>
          </a:stretch>
        </p:blipFill>
        <p:spPr>
          <a:xfrm>
            <a:off x="1373513" y="3829863"/>
            <a:ext cx="3457575" cy="714375"/>
          </a:xfrm>
          <a:prstGeom prst="rect">
            <a:avLst/>
          </a:prstGeom>
          <a:noFill/>
          <a:ln>
            <a:noFill/>
          </a:ln>
        </p:spPr>
      </p:pic>
      <p:pic>
        <p:nvPicPr>
          <p:cNvPr id="201" name="Google Shape;201;p23"/>
          <p:cNvPicPr preferRelativeResize="0"/>
          <p:nvPr/>
        </p:nvPicPr>
        <p:blipFill>
          <a:blip r:embed="rId6">
            <a:alphaModFix/>
          </a:blip>
          <a:stretch>
            <a:fillRect/>
          </a:stretch>
        </p:blipFill>
        <p:spPr>
          <a:xfrm>
            <a:off x="6209307" y="3829873"/>
            <a:ext cx="1069666" cy="895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(4)</a:t>
            </a:r>
            <a:endParaRPr/>
          </a:p>
        </p:txBody>
      </p:sp>
      <p:sp>
        <p:nvSpPr>
          <p:cNvPr id="207" name="Google Shape;207;p24"/>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Similarly, we calculate scores of all the cells of the scoring matrix</a:t>
            </a:r>
            <a:br>
              <a:rPr lang="en" sz="1400"/>
            </a:br>
            <a:r>
              <a:rPr i="1" lang="en" sz="1200">
                <a:solidFill>
                  <a:srgbClr val="000000"/>
                </a:solidFill>
              </a:rPr>
              <a:t>NOTE: The arrows indicate from which cell (left, top or diagonal) the value of the current cell can be determined.</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p>
        </p:txBody>
      </p:sp>
      <p:pic>
        <p:nvPicPr>
          <p:cNvPr id="208" name="Google Shape;208;p24"/>
          <p:cNvPicPr preferRelativeResize="0"/>
          <p:nvPr/>
        </p:nvPicPr>
        <p:blipFill>
          <a:blip r:embed="rId3">
            <a:alphaModFix/>
          </a:blip>
          <a:stretch>
            <a:fillRect/>
          </a:stretch>
        </p:blipFill>
        <p:spPr>
          <a:xfrm>
            <a:off x="2919400" y="1609138"/>
            <a:ext cx="3305175" cy="303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(5)</a:t>
            </a:r>
            <a:endParaRPr/>
          </a:p>
        </p:txBody>
      </p:sp>
      <p:sp>
        <p:nvSpPr>
          <p:cNvPr id="214" name="Google Shape;214;p25"/>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Traceback to find global alignments</a:t>
            </a:r>
            <a:endParaRPr b="1" sz="1400"/>
          </a:p>
          <a:p>
            <a:pPr indent="-317500" lvl="0" marL="457200" rtl="0" algn="l">
              <a:spcBef>
                <a:spcPts val="0"/>
              </a:spcBef>
              <a:spcAft>
                <a:spcPts val="0"/>
              </a:spcAft>
              <a:buSzPts val="1400"/>
              <a:buChar char="●"/>
            </a:pPr>
            <a:r>
              <a:rPr lang="en" sz="1400"/>
              <a:t>Find all the global alignments by traceback method where we start from the last cell of matrix and trace to origin i.e. from F(4,3) to F(0,0)</a:t>
            </a:r>
            <a:br>
              <a:rPr lang="en" sz="1400"/>
            </a:br>
            <a:endParaRPr sz="1400"/>
          </a:p>
          <a:p>
            <a:pPr indent="-317500" lvl="0" marL="457200" rtl="0" algn="l">
              <a:spcBef>
                <a:spcPts val="0"/>
              </a:spcBef>
              <a:spcAft>
                <a:spcPts val="0"/>
              </a:spcAft>
              <a:buSzPts val="1400"/>
              <a:buChar char="●"/>
            </a:pPr>
            <a:r>
              <a:rPr lang="en" sz="1400"/>
              <a:t>Rules to consider while constructing sequences:</a:t>
            </a:r>
            <a:endParaRPr sz="1400"/>
          </a:p>
          <a:p>
            <a:pPr indent="-311150" lvl="1" marL="914400" rtl="0" algn="l">
              <a:spcBef>
                <a:spcPts val="0"/>
              </a:spcBef>
              <a:spcAft>
                <a:spcPts val="0"/>
              </a:spcAft>
              <a:buSzPts val="1300"/>
              <a:buChar char="○"/>
            </a:pPr>
            <a:r>
              <a:rPr lang="en" sz="1300"/>
              <a:t>A diagonal arrow represents a match or mismatch, so the letter of the column and the letter of the row of the origin cell will align</a:t>
            </a:r>
            <a:endParaRPr sz="1300"/>
          </a:p>
          <a:p>
            <a:pPr indent="-311150" lvl="1" marL="914400" rtl="0" algn="l">
              <a:spcBef>
                <a:spcPts val="0"/>
              </a:spcBef>
              <a:spcAft>
                <a:spcPts val="0"/>
              </a:spcAft>
              <a:buSzPts val="1300"/>
              <a:buChar char="○"/>
            </a:pPr>
            <a:r>
              <a:rPr lang="en" sz="1300"/>
              <a:t>A horizontal or vertical arrow represents an indel. Horizontal arrows will align a gap ("-") to the letter of the row (the "side" sequence), vertical arrows will align a gap to the letter of the column (the "top" sequence)</a:t>
            </a:r>
            <a:endParaRPr sz="1300"/>
          </a:p>
          <a:p>
            <a:pPr indent="-311150" lvl="1" marL="914400" rtl="0" algn="l">
              <a:spcBef>
                <a:spcPts val="0"/>
              </a:spcBef>
              <a:spcAft>
                <a:spcPts val="0"/>
              </a:spcAft>
              <a:buSzPts val="1300"/>
              <a:buChar char="○"/>
            </a:pPr>
            <a:r>
              <a:rPr lang="en" sz="1300"/>
              <a:t>If there are multiple arrows to choose from, they represent a branching of the alignments. If two or more branches all belong to paths from the bottom right to the top left cell, they are equally viable alignments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(6)</a:t>
            </a:r>
            <a:endParaRPr/>
          </a:p>
        </p:txBody>
      </p:sp>
      <p:sp>
        <p:nvSpPr>
          <p:cNvPr id="220" name="Google Shape;220;p26"/>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scoring/traceback matrix can be represented as:</a:t>
            </a:r>
            <a:br>
              <a:rPr lang="en" sz="1400"/>
            </a:br>
            <a:r>
              <a:rPr i="1" lang="en" sz="1200"/>
              <a:t>NOTE: The arrows indicate from which cell (left, top or diagonal) the value of the current cell can be determined. Arrows are reversed as we perform traceback</a:t>
            </a:r>
            <a:br>
              <a:rPr i="1" lang="en"/>
            </a:br>
            <a:endParaRPr i="1"/>
          </a:p>
          <a:p>
            <a:pPr indent="-317500" lvl="0" marL="457200" rtl="0" algn="l">
              <a:spcBef>
                <a:spcPts val="0"/>
              </a:spcBef>
              <a:spcAft>
                <a:spcPts val="0"/>
              </a:spcAft>
              <a:buSzPts val="1400"/>
              <a:buChar char="●"/>
            </a:pPr>
            <a:r>
              <a:rPr lang="en" sz="1400"/>
              <a:t>Based on the rules and scoring matrix the aligned sequences </a:t>
            </a:r>
            <a:br>
              <a:rPr lang="en" sz="1400"/>
            </a:br>
            <a:r>
              <a:rPr lang="en" sz="1400"/>
              <a:t>by exhaustive method of traceback are: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221" name="Google Shape;221;p26"/>
          <p:cNvPicPr preferRelativeResize="0"/>
          <p:nvPr/>
        </p:nvPicPr>
        <p:blipFill>
          <a:blip r:embed="rId3">
            <a:alphaModFix/>
          </a:blip>
          <a:stretch>
            <a:fillRect/>
          </a:stretch>
        </p:blipFill>
        <p:spPr>
          <a:xfrm>
            <a:off x="6222163" y="1702650"/>
            <a:ext cx="2657475" cy="2428875"/>
          </a:xfrm>
          <a:prstGeom prst="rect">
            <a:avLst/>
          </a:prstGeom>
          <a:noFill/>
          <a:ln>
            <a:noFill/>
          </a:ln>
        </p:spPr>
      </p:pic>
      <p:pic>
        <p:nvPicPr>
          <p:cNvPr id="222" name="Google Shape;222;p26"/>
          <p:cNvPicPr preferRelativeResize="0"/>
          <p:nvPr/>
        </p:nvPicPr>
        <p:blipFill>
          <a:blip r:embed="rId4">
            <a:alphaModFix/>
          </a:blip>
          <a:stretch>
            <a:fillRect/>
          </a:stretch>
        </p:blipFill>
        <p:spPr>
          <a:xfrm>
            <a:off x="1376850" y="2571750"/>
            <a:ext cx="3055425" cy="115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(7)</a:t>
            </a:r>
            <a:endParaRPr/>
          </a:p>
        </p:txBody>
      </p:sp>
      <p:sp>
        <p:nvSpPr>
          <p:cNvPr id="228" name="Google Shape;228;p27"/>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Choosing optimal global alignment</a:t>
            </a:r>
            <a:endParaRPr b="1" sz="1400"/>
          </a:p>
          <a:p>
            <a:pPr indent="-317500" lvl="0" marL="457200" rtl="0" algn="l">
              <a:spcBef>
                <a:spcPts val="0"/>
              </a:spcBef>
              <a:spcAft>
                <a:spcPts val="0"/>
              </a:spcAft>
              <a:buSzPts val="1400"/>
              <a:buChar char="●"/>
            </a:pPr>
            <a:r>
              <a:rPr lang="en" sz="1400"/>
              <a:t>Find the scores of each alignment and find optimal i.e. best global alignment based on scoring schemes</a:t>
            </a:r>
            <a:br>
              <a:rPr lang="en" sz="1400"/>
            </a:br>
            <a:endParaRPr sz="1400"/>
          </a:p>
          <a:p>
            <a:pPr indent="0" lvl="0" marL="0" rtl="0" algn="l">
              <a:spcBef>
                <a:spcPts val="0"/>
              </a:spcBef>
              <a:spcAft>
                <a:spcPts val="0"/>
              </a:spcAft>
              <a:buNone/>
            </a:pPr>
            <a:br>
              <a:rPr lang="en" sz="1400"/>
            </a:br>
            <a:endParaRPr sz="1400"/>
          </a:p>
          <a:p>
            <a:pPr indent="-317500" lvl="0" marL="457200" rtl="0" algn="l">
              <a:spcBef>
                <a:spcPts val="0"/>
              </a:spcBef>
              <a:spcAft>
                <a:spcPts val="0"/>
              </a:spcAft>
              <a:buSzPts val="1400"/>
              <a:buChar char="●"/>
            </a:pPr>
            <a:r>
              <a:rPr lang="en" sz="1400"/>
              <a:t>For the first alignment: </a:t>
            </a:r>
            <a:endParaRPr sz="1400"/>
          </a:p>
          <a:p>
            <a:pPr indent="0" lvl="0" marL="457200" rtl="0" algn="l">
              <a:spcBef>
                <a:spcPts val="0"/>
              </a:spcBef>
              <a:spcAft>
                <a:spcPts val="0"/>
              </a:spcAft>
              <a:buNone/>
            </a:pPr>
            <a:r>
              <a:rPr b="1" lang="en" sz="1400"/>
              <a:t>Score</a:t>
            </a:r>
            <a:r>
              <a:rPr lang="en" sz="1400"/>
              <a:t> = Match * 2 + Mismatch * 1 + Gap * 1 = (1)(2) + (-1)(1) + (-1)(1) = </a:t>
            </a:r>
            <a:r>
              <a:rPr b="1" lang="en" sz="1400"/>
              <a:t>0</a:t>
            </a:r>
            <a:endParaRPr b="1" sz="1400"/>
          </a:p>
          <a:p>
            <a:pPr indent="-317500" lvl="0" marL="457200" rtl="0" algn="l">
              <a:spcBef>
                <a:spcPts val="0"/>
              </a:spcBef>
              <a:spcAft>
                <a:spcPts val="0"/>
              </a:spcAft>
              <a:buSzPts val="1400"/>
              <a:buChar char="●"/>
            </a:pPr>
            <a:r>
              <a:rPr lang="en" sz="1400"/>
              <a:t>Similarly, for the second alignment: </a:t>
            </a:r>
            <a:r>
              <a:rPr b="1" lang="en" sz="1400"/>
              <a:t>Score = 0</a:t>
            </a:r>
            <a:endParaRPr b="1" sz="1400"/>
          </a:p>
          <a:p>
            <a:pPr indent="-317500" lvl="0" marL="457200" rtl="0" algn="l">
              <a:spcBef>
                <a:spcPts val="0"/>
              </a:spcBef>
              <a:spcAft>
                <a:spcPts val="0"/>
              </a:spcAft>
              <a:buSzPts val="1400"/>
              <a:buChar char="●"/>
            </a:pPr>
            <a:r>
              <a:rPr lang="en" sz="1400"/>
              <a:t>Since the maximum score is 0, we can choose either of them as the optimal global alignment sequence</a:t>
            </a:r>
            <a:endParaRPr sz="1400"/>
          </a:p>
          <a:p>
            <a:pPr indent="-317500" lvl="0" marL="457200" rtl="0" algn="l">
              <a:spcBef>
                <a:spcPts val="0"/>
              </a:spcBef>
              <a:spcAft>
                <a:spcPts val="0"/>
              </a:spcAft>
              <a:buSzPts val="1400"/>
              <a:buChar char="●"/>
            </a:pPr>
            <a:r>
              <a:rPr lang="en" sz="1400"/>
              <a:t>The exhaustive method complexity in terms of compute and time increases with larger protein sequences as there would be many branching and resulting alignment</a:t>
            </a:r>
            <a:r>
              <a:rPr lang="en" sz="1400"/>
              <a:t>s</a:t>
            </a:r>
            <a:endParaRPr sz="1400"/>
          </a:p>
          <a:p>
            <a:pPr indent="-317500" lvl="0" marL="457200" rtl="0" algn="l">
              <a:spcBef>
                <a:spcPts val="0"/>
              </a:spcBef>
              <a:spcAft>
                <a:spcPts val="0"/>
              </a:spcAft>
              <a:buSzPts val="1400"/>
              <a:buChar char="●"/>
            </a:pPr>
            <a:r>
              <a:rPr lang="en" sz="1400"/>
              <a:t>Needleman-</a:t>
            </a:r>
            <a:r>
              <a:rPr lang="en" sz="1400"/>
              <a:t>Wunsch</a:t>
            </a:r>
            <a:r>
              <a:rPr lang="en" sz="1400"/>
              <a:t> algorithm uses dynamic programming technique and directly gives us the optimal global alignment in very less time instead of finding all the sequences</a:t>
            </a:r>
            <a:br>
              <a:rPr lang="en" sz="1400"/>
            </a:br>
            <a:endParaRPr sz="1400"/>
          </a:p>
        </p:txBody>
      </p:sp>
      <p:pic>
        <p:nvPicPr>
          <p:cNvPr id="229" name="Google Shape;229;p27"/>
          <p:cNvPicPr preferRelativeResize="0"/>
          <p:nvPr/>
        </p:nvPicPr>
        <p:blipFill>
          <a:blip r:embed="rId3">
            <a:alphaModFix/>
          </a:blip>
          <a:stretch>
            <a:fillRect/>
          </a:stretch>
        </p:blipFill>
        <p:spPr>
          <a:xfrm>
            <a:off x="4656900" y="1705875"/>
            <a:ext cx="2819400" cy="1114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 Algorithm (1)</a:t>
            </a:r>
            <a:endParaRPr/>
          </a:p>
        </p:txBody>
      </p:sp>
      <p:sp>
        <p:nvSpPr>
          <p:cNvPr id="235" name="Google Shape;235;p28"/>
          <p:cNvSpPr txBox="1"/>
          <p:nvPr>
            <p:ph idx="1" type="body"/>
          </p:nvPr>
        </p:nvSpPr>
        <p:spPr>
          <a:xfrm>
            <a:off x="819150" y="1041200"/>
            <a:ext cx="3752700" cy="375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Algorithm 1: (Filling alignment matrix)</a:t>
            </a:r>
            <a:endParaRPr b="1" sz="1500"/>
          </a:p>
          <a:p>
            <a:pPr indent="-317500" lvl="0" marL="457200" rtl="0" algn="l">
              <a:spcBef>
                <a:spcPts val="0"/>
              </a:spcBef>
              <a:spcAft>
                <a:spcPts val="0"/>
              </a:spcAft>
              <a:buSzPts val="1400"/>
              <a:buChar char="●"/>
            </a:pPr>
            <a:r>
              <a:rPr lang="en" sz="1400"/>
              <a:t>Basis:</a:t>
            </a:r>
            <a:endParaRPr sz="1400"/>
          </a:p>
          <a:p>
            <a:pPr indent="0" lvl="0" marL="457200" rtl="0" algn="l">
              <a:spcBef>
                <a:spcPts val="0"/>
              </a:spcBef>
              <a:spcAft>
                <a:spcPts val="0"/>
              </a:spcAft>
              <a:buNone/>
            </a:pPr>
            <a:r>
              <a:rPr lang="en" sz="1400"/>
              <a:t>F(i,0) = g * i</a:t>
            </a:r>
            <a:endParaRPr sz="1400"/>
          </a:p>
          <a:p>
            <a:pPr indent="0" lvl="0" marL="457200" rtl="0" algn="l">
              <a:spcBef>
                <a:spcPts val="0"/>
              </a:spcBef>
              <a:spcAft>
                <a:spcPts val="0"/>
              </a:spcAft>
              <a:buNone/>
            </a:pPr>
            <a:r>
              <a:rPr lang="en" sz="1400"/>
              <a:t>F(0,j) = g * j</a:t>
            </a:r>
            <a:endParaRPr sz="1400"/>
          </a:p>
          <a:p>
            <a:pPr indent="-317500" lvl="0" marL="457200" rtl="0" algn="l">
              <a:spcBef>
                <a:spcPts val="0"/>
              </a:spcBef>
              <a:spcAft>
                <a:spcPts val="0"/>
              </a:spcAft>
              <a:buSzPts val="1400"/>
              <a:buChar char="●"/>
            </a:pPr>
            <a:r>
              <a:rPr lang="en" sz="1400"/>
              <a:t>Recursion, based on the principle of optimality:</a:t>
            </a:r>
            <a:endParaRPr sz="1400"/>
          </a:p>
          <a:p>
            <a:pPr indent="0" lvl="0" marL="457200" rtl="0" algn="l">
              <a:spcBef>
                <a:spcPts val="0"/>
              </a:spcBef>
              <a:spcAft>
                <a:spcPts val="0"/>
              </a:spcAft>
              <a:buNone/>
            </a:pPr>
            <a:r>
              <a:rPr lang="en" sz="1400"/>
              <a:t>F(i,j) = max (F(i-1,j-1) + S(Ai,Bj), F(i-1,j) + g, F(i,j-1) + g)</a:t>
            </a:r>
            <a:endParaRPr sz="1400"/>
          </a:p>
          <a:p>
            <a:pPr indent="-317500" lvl="0" marL="457200" rtl="0" algn="l">
              <a:spcBef>
                <a:spcPts val="0"/>
              </a:spcBef>
              <a:spcAft>
                <a:spcPts val="0"/>
              </a:spcAft>
              <a:buSzPts val="1400"/>
              <a:buChar char="●"/>
            </a:pPr>
            <a:r>
              <a:rPr lang="en" sz="1400"/>
              <a:t>Initializing and filling the scoring matrix Fi,j </a:t>
            </a:r>
            <a:endParaRPr sz="1400"/>
          </a:p>
          <a:p>
            <a:pPr indent="0" lvl="0" marL="457200" rtl="0" algn="l">
              <a:spcBef>
                <a:spcPts val="0"/>
              </a:spcBef>
              <a:spcAft>
                <a:spcPts val="0"/>
              </a:spcAft>
              <a:buNone/>
            </a:pPr>
            <a:r>
              <a:rPr lang="en" sz="1400"/>
              <a:t>where A and B are the protein sequences and S is the substitution matrix</a:t>
            </a:r>
            <a:endParaRPr sz="1400"/>
          </a:p>
          <a:p>
            <a:pPr indent="-317500" lvl="0" marL="457200" rtl="0" algn="l">
              <a:spcBef>
                <a:spcPts val="0"/>
              </a:spcBef>
              <a:spcAft>
                <a:spcPts val="0"/>
              </a:spcAft>
              <a:buSzPts val="1400"/>
              <a:buChar char="●"/>
            </a:pPr>
            <a:r>
              <a:rPr lang="en" sz="1400"/>
              <a:t>After</a:t>
            </a:r>
            <a:r>
              <a:rPr lang="en" sz="1400"/>
              <a:t> scoring matrix F is computed, there would be an alignment sequence whose score would be maximum</a:t>
            </a:r>
            <a:br>
              <a:rPr lang="en" sz="1400"/>
            </a:br>
            <a:endParaRPr sz="1400"/>
          </a:p>
        </p:txBody>
      </p:sp>
      <p:sp>
        <p:nvSpPr>
          <p:cNvPr id="236" name="Google Shape;236;p28"/>
          <p:cNvSpPr txBox="1"/>
          <p:nvPr>
            <p:ph idx="1" type="body"/>
          </p:nvPr>
        </p:nvSpPr>
        <p:spPr>
          <a:xfrm>
            <a:off x="4805975" y="1041200"/>
            <a:ext cx="3752700" cy="3751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Pseudo-code for the algorithm 1</a:t>
            </a:r>
            <a:endParaRPr b="1" sz="1500"/>
          </a:p>
          <a:p>
            <a:pPr indent="0" lvl="0" marL="457200" rtl="0" algn="l">
              <a:spcBef>
                <a:spcPts val="0"/>
              </a:spcBef>
              <a:spcAft>
                <a:spcPts val="0"/>
              </a:spcAft>
              <a:buNone/>
            </a:pPr>
            <a:r>
              <a:rPr i="1" lang="en" sz="1400"/>
              <a:t>g ← Gap Penalty          </a:t>
            </a:r>
            <a:r>
              <a:rPr lang="en" sz="1400"/>
              <a:t>// Gap penalty</a:t>
            </a:r>
            <a:endParaRPr sz="1400"/>
          </a:p>
          <a:p>
            <a:pPr indent="0" lvl="0" marL="457200" rtl="0" algn="l">
              <a:spcBef>
                <a:spcPts val="0"/>
              </a:spcBef>
              <a:spcAft>
                <a:spcPts val="0"/>
              </a:spcAft>
              <a:buNone/>
            </a:pPr>
            <a:r>
              <a:t/>
            </a:r>
            <a:endParaRPr i="1" sz="1400"/>
          </a:p>
          <a:p>
            <a:pPr indent="0" lvl="0" marL="457200" rtl="0" algn="l">
              <a:spcBef>
                <a:spcPts val="0"/>
              </a:spcBef>
              <a:spcAft>
                <a:spcPts val="0"/>
              </a:spcAft>
              <a:buNone/>
            </a:pPr>
            <a:r>
              <a:rPr i="1" lang="en" sz="1400"/>
              <a:t>for i=0 to length(A)	:    // First column</a:t>
            </a:r>
            <a:endParaRPr i="1" sz="1400"/>
          </a:p>
          <a:p>
            <a:pPr indent="457200" lvl="0" marL="457200" rtl="0" algn="l">
              <a:spcBef>
                <a:spcPts val="0"/>
              </a:spcBef>
              <a:spcAft>
                <a:spcPts val="0"/>
              </a:spcAft>
              <a:buNone/>
            </a:pPr>
            <a:r>
              <a:rPr i="1" lang="en" sz="1400"/>
              <a:t>F(i,0) ← d*i</a:t>
            </a:r>
            <a:endParaRPr i="1" sz="1400"/>
          </a:p>
          <a:p>
            <a:pPr indent="457200" lvl="0" marL="457200" rtl="0" algn="l">
              <a:spcBef>
                <a:spcPts val="0"/>
              </a:spcBef>
              <a:spcAft>
                <a:spcPts val="0"/>
              </a:spcAft>
              <a:buNone/>
            </a:pPr>
            <a:r>
              <a:t/>
            </a:r>
            <a:endParaRPr i="1" sz="1400"/>
          </a:p>
          <a:p>
            <a:pPr indent="0" lvl="0" marL="457200" rtl="0" algn="l">
              <a:spcBef>
                <a:spcPts val="0"/>
              </a:spcBef>
              <a:spcAft>
                <a:spcPts val="0"/>
              </a:spcAft>
              <a:buNone/>
            </a:pPr>
            <a:r>
              <a:rPr i="1" lang="en" sz="1400"/>
              <a:t>for j=0 to length(B):   // Second column</a:t>
            </a:r>
            <a:endParaRPr i="1" sz="1400"/>
          </a:p>
          <a:p>
            <a:pPr indent="457200" lvl="0" marL="457200" rtl="0" algn="l">
              <a:spcBef>
                <a:spcPts val="0"/>
              </a:spcBef>
              <a:spcAft>
                <a:spcPts val="0"/>
              </a:spcAft>
              <a:buNone/>
            </a:pPr>
            <a:r>
              <a:rPr i="1" lang="en" sz="1400"/>
              <a:t>F(0,j) ← d*j</a:t>
            </a:r>
            <a:endParaRPr i="1" sz="1400"/>
          </a:p>
          <a:p>
            <a:pPr indent="457200" lvl="0" marL="457200" rtl="0" algn="l">
              <a:spcBef>
                <a:spcPts val="0"/>
              </a:spcBef>
              <a:spcAft>
                <a:spcPts val="0"/>
              </a:spcAft>
              <a:buNone/>
            </a:pPr>
            <a:r>
              <a:t/>
            </a:r>
            <a:endParaRPr i="1" sz="1400"/>
          </a:p>
          <a:p>
            <a:pPr indent="0" lvl="0" marL="457200" rtl="0" algn="l">
              <a:spcBef>
                <a:spcPts val="0"/>
              </a:spcBef>
              <a:spcAft>
                <a:spcPts val="0"/>
              </a:spcAft>
              <a:buNone/>
            </a:pPr>
            <a:r>
              <a:rPr i="1" lang="en" sz="1400"/>
              <a:t>for i=1 to length(A):    // Filling matrix</a:t>
            </a:r>
            <a:endParaRPr i="1" sz="1400"/>
          </a:p>
          <a:p>
            <a:pPr indent="457200" lvl="0" marL="457200" rtl="0" algn="l">
              <a:spcBef>
                <a:spcPts val="0"/>
              </a:spcBef>
              <a:spcAft>
                <a:spcPts val="0"/>
              </a:spcAft>
              <a:buNone/>
            </a:pPr>
            <a:r>
              <a:rPr i="1" lang="en" sz="1400"/>
              <a:t>for j=1 to length(B) {</a:t>
            </a:r>
            <a:endParaRPr i="1" sz="1400"/>
          </a:p>
          <a:p>
            <a:pPr indent="457200" lvl="0" marL="914400" rtl="0" algn="l">
              <a:spcBef>
                <a:spcPts val="0"/>
              </a:spcBef>
              <a:spcAft>
                <a:spcPts val="0"/>
              </a:spcAft>
              <a:buNone/>
            </a:pPr>
            <a:r>
              <a:rPr i="1" lang="en" sz="1400"/>
              <a:t>F(i,j) ← max(F(i−1,j−1) + S(Ai, Bj), F(i−1, j) + g,  F(i, j−1) + g)</a:t>
            </a:r>
            <a:endParaRPr i="1" sz="1400"/>
          </a:p>
          <a:p>
            <a:pPr indent="0" lvl="0" marL="457200" rtl="0" algn="l">
              <a:spcBef>
                <a:spcPts val="0"/>
              </a:spcBef>
              <a:spcAft>
                <a:spcPts val="0"/>
              </a:spcAft>
              <a:buNone/>
            </a:pPr>
            <a:r>
              <a:rPr i="1" lang="en" sz="1400"/>
              <a:t>  }</a:t>
            </a:r>
            <a:br>
              <a:rPr i="1" lang="en" sz="1400"/>
            </a:br>
            <a:endParaRPr i="1"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 Algorithm (2)</a:t>
            </a:r>
            <a:endParaRPr/>
          </a:p>
        </p:txBody>
      </p:sp>
      <p:sp>
        <p:nvSpPr>
          <p:cNvPr id="242" name="Google Shape;242;p29"/>
          <p:cNvSpPr txBox="1"/>
          <p:nvPr>
            <p:ph idx="1" type="body"/>
          </p:nvPr>
        </p:nvSpPr>
        <p:spPr>
          <a:xfrm>
            <a:off x="819150" y="1041200"/>
            <a:ext cx="3752700" cy="380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Algorithm 2: (Traceback for alignment seq.)</a:t>
            </a:r>
            <a:endParaRPr b="1" sz="1500"/>
          </a:p>
          <a:p>
            <a:pPr indent="-317500" lvl="0" marL="457200" rtl="0" algn="l">
              <a:spcBef>
                <a:spcPts val="0"/>
              </a:spcBef>
              <a:spcAft>
                <a:spcPts val="0"/>
              </a:spcAft>
              <a:buSzPts val="1400"/>
              <a:buChar char="●"/>
            </a:pPr>
            <a:r>
              <a:rPr lang="en" sz="1400"/>
              <a:t>Start the bottom right cell, and compare the value with the three possible cells (Top-left Diagonal, Left, and Top) to see which it is derived from as depicted with arrows</a:t>
            </a:r>
            <a:endParaRPr sz="1400"/>
          </a:p>
          <a:p>
            <a:pPr indent="-317500" lvl="0" marL="457200" rtl="0" algn="l">
              <a:spcBef>
                <a:spcPts val="0"/>
              </a:spcBef>
              <a:spcAft>
                <a:spcPts val="0"/>
              </a:spcAft>
              <a:buSzPts val="1400"/>
              <a:buChar char="●"/>
            </a:pPr>
            <a:r>
              <a:rPr lang="en" sz="1400"/>
              <a:t>Move till the origin i.e. top-left element 0</a:t>
            </a:r>
            <a:endParaRPr sz="1400"/>
          </a:p>
          <a:p>
            <a:pPr indent="-317500" lvl="0" marL="457200" rtl="0" algn="l">
              <a:spcBef>
                <a:spcPts val="0"/>
              </a:spcBef>
              <a:spcAft>
                <a:spcPts val="0"/>
              </a:spcAft>
              <a:buSzPts val="1400"/>
              <a:buChar char="●"/>
            </a:pPr>
            <a:r>
              <a:rPr lang="en" sz="1400"/>
              <a:t>Alignment scenarios:</a:t>
            </a:r>
            <a:endParaRPr sz="1400"/>
          </a:p>
          <a:p>
            <a:pPr indent="-304800" lvl="1" marL="914400" rtl="0" algn="l">
              <a:spcBef>
                <a:spcPts val="0"/>
              </a:spcBef>
              <a:spcAft>
                <a:spcPts val="0"/>
              </a:spcAft>
              <a:buSzPts val="1200"/>
              <a:buChar char="○"/>
            </a:pPr>
            <a:r>
              <a:rPr lang="en" sz="1200"/>
              <a:t>If derived from Top Left Diagonal cell, then Ai and Bj are aligned, </a:t>
            </a:r>
            <a:endParaRPr sz="1200"/>
          </a:p>
          <a:p>
            <a:pPr indent="-304800" lvl="1" marL="914400" rtl="0" algn="l">
              <a:spcBef>
                <a:spcPts val="0"/>
              </a:spcBef>
              <a:spcAft>
                <a:spcPts val="0"/>
              </a:spcAft>
              <a:buSzPts val="1200"/>
              <a:buChar char="○"/>
            </a:pPr>
            <a:r>
              <a:rPr lang="en" sz="1200"/>
              <a:t>If from the top cell, then Bj is aligned with a gap, and</a:t>
            </a:r>
            <a:endParaRPr sz="1200"/>
          </a:p>
          <a:p>
            <a:pPr indent="-304800" lvl="1" marL="914400" rtl="0" algn="l">
              <a:spcBef>
                <a:spcPts val="0"/>
              </a:spcBef>
              <a:spcAft>
                <a:spcPts val="0"/>
              </a:spcAft>
              <a:buSzPts val="1200"/>
              <a:buChar char="○"/>
            </a:pPr>
            <a:r>
              <a:rPr lang="en" sz="1200"/>
              <a:t>If from the left cell, then Ai is aligned with a gap</a:t>
            </a:r>
            <a:endParaRPr sz="1200"/>
          </a:p>
          <a:p>
            <a:pPr indent="-317500" lvl="0" marL="457200" rtl="0" algn="l">
              <a:spcBef>
                <a:spcPts val="0"/>
              </a:spcBef>
              <a:spcAft>
                <a:spcPts val="0"/>
              </a:spcAft>
              <a:buSzPts val="1400"/>
              <a:buChar char="●"/>
            </a:pPr>
            <a:r>
              <a:rPr lang="en" sz="1400"/>
              <a:t>More than one choice leads to alternative optimal alignments</a:t>
            </a:r>
            <a:br>
              <a:rPr lang="en" sz="1400"/>
            </a:br>
            <a:endParaRPr sz="1400"/>
          </a:p>
        </p:txBody>
      </p:sp>
      <p:sp>
        <p:nvSpPr>
          <p:cNvPr id="243" name="Google Shape;243;p29"/>
          <p:cNvSpPr txBox="1"/>
          <p:nvPr>
            <p:ph idx="1" type="body"/>
          </p:nvPr>
        </p:nvSpPr>
        <p:spPr>
          <a:xfrm>
            <a:off x="4669350" y="1041200"/>
            <a:ext cx="3889200" cy="3803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Pseudo-code for the algorithm 2</a:t>
            </a:r>
            <a:endParaRPr b="1" sz="1500"/>
          </a:p>
          <a:p>
            <a:pPr indent="0" lvl="0" marL="457200" rtl="0" algn="l">
              <a:spcBef>
                <a:spcPts val="0"/>
              </a:spcBef>
              <a:spcAft>
                <a:spcPts val="0"/>
              </a:spcAft>
              <a:buNone/>
            </a:pPr>
            <a:r>
              <a:rPr i="1" lang="en" sz="1200"/>
              <a:t>AlignmentA ← "",    AlignmentB ← ""</a:t>
            </a:r>
            <a:endParaRPr i="1" sz="1200"/>
          </a:p>
          <a:p>
            <a:pPr indent="0" lvl="0" marL="457200" rtl="0" algn="l">
              <a:spcBef>
                <a:spcPts val="0"/>
              </a:spcBef>
              <a:spcAft>
                <a:spcPts val="0"/>
              </a:spcAft>
              <a:buNone/>
            </a:pPr>
            <a:r>
              <a:rPr i="1" lang="en" sz="1200"/>
              <a:t>i ← length(A) ,          j ← length(B)</a:t>
            </a:r>
            <a:endParaRPr i="1" sz="1200"/>
          </a:p>
          <a:p>
            <a:pPr indent="0" lvl="0" marL="457200" rtl="0" algn="l">
              <a:spcBef>
                <a:spcPts val="0"/>
              </a:spcBef>
              <a:spcAft>
                <a:spcPts val="0"/>
              </a:spcAft>
              <a:buNone/>
            </a:pPr>
            <a:r>
              <a:rPr i="1" lang="en" sz="1200"/>
              <a:t>while (i &gt; 0 or j &gt; 0) {</a:t>
            </a:r>
            <a:endParaRPr i="1" sz="1200"/>
          </a:p>
          <a:p>
            <a:pPr indent="0" lvl="0" marL="457200" rtl="0" algn="l">
              <a:spcBef>
                <a:spcPts val="0"/>
              </a:spcBef>
              <a:spcAft>
                <a:spcPts val="0"/>
              </a:spcAft>
              <a:buNone/>
            </a:pPr>
            <a:r>
              <a:rPr i="1" lang="en" sz="1200"/>
              <a:t>  if (i &gt; 0 and j &gt; 0 and F(i,j) == F(i−1,j−1) + S(Ai, Bj)) {</a:t>
            </a:r>
            <a:endParaRPr i="1" sz="1200"/>
          </a:p>
          <a:p>
            <a:pPr indent="0" lvl="0" marL="457200" rtl="0" algn="l">
              <a:spcBef>
                <a:spcPts val="0"/>
              </a:spcBef>
              <a:spcAft>
                <a:spcPts val="0"/>
              </a:spcAft>
              <a:buNone/>
            </a:pPr>
            <a:r>
              <a:rPr i="1" lang="en" sz="1200"/>
              <a:t>    	AlignmentA ← Ai + AlignmentA</a:t>
            </a:r>
            <a:endParaRPr i="1" sz="1200"/>
          </a:p>
          <a:p>
            <a:pPr indent="0" lvl="0" marL="457200" rtl="0" algn="l">
              <a:spcBef>
                <a:spcPts val="0"/>
              </a:spcBef>
              <a:spcAft>
                <a:spcPts val="0"/>
              </a:spcAft>
              <a:buNone/>
            </a:pPr>
            <a:r>
              <a:rPr i="1" lang="en" sz="1200"/>
              <a:t>    	AlignmentB ← Bj + AlignmentB</a:t>
            </a:r>
            <a:endParaRPr i="1" sz="1200"/>
          </a:p>
          <a:p>
            <a:pPr indent="0" lvl="0" marL="457200" rtl="0" algn="l">
              <a:spcBef>
                <a:spcPts val="0"/>
              </a:spcBef>
              <a:spcAft>
                <a:spcPts val="0"/>
              </a:spcAft>
              <a:buNone/>
            </a:pPr>
            <a:r>
              <a:rPr i="1" lang="en" sz="1200"/>
              <a:t>    	i ← i − 1</a:t>
            </a:r>
            <a:endParaRPr i="1" sz="1200"/>
          </a:p>
          <a:p>
            <a:pPr indent="0" lvl="0" marL="457200" rtl="0" algn="l">
              <a:spcBef>
                <a:spcPts val="0"/>
              </a:spcBef>
              <a:spcAft>
                <a:spcPts val="0"/>
              </a:spcAft>
              <a:buNone/>
            </a:pPr>
            <a:r>
              <a:rPr i="1" lang="en" sz="1200"/>
              <a:t>    	j ← j − 1 }</a:t>
            </a:r>
            <a:endParaRPr i="1" sz="1200"/>
          </a:p>
          <a:p>
            <a:pPr indent="0" lvl="0" marL="457200" rtl="0" algn="l">
              <a:spcBef>
                <a:spcPts val="0"/>
              </a:spcBef>
              <a:spcAft>
                <a:spcPts val="0"/>
              </a:spcAft>
              <a:buNone/>
            </a:pPr>
            <a:r>
              <a:rPr i="1" lang="en" sz="1200"/>
              <a:t>  else if (i &gt; 0 and F(i,j) == F(i−1,j) + d) {</a:t>
            </a:r>
            <a:endParaRPr i="1" sz="1200"/>
          </a:p>
          <a:p>
            <a:pPr indent="0" lvl="0" marL="457200" rtl="0" algn="l">
              <a:spcBef>
                <a:spcPts val="0"/>
              </a:spcBef>
              <a:spcAft>
                <a:spcPts val="0"/>
              </a:spcAft>
              <a:buNone/>
            </a:pPr>
            <a:r>
              <a:rPr i="1" lang="en" sz="1200"/>
              <a:t>    	AlignmentA ← Ai + AlignmentA</a:t>
            </a:r>
            <a:endParaRPr i="1" sz="1200"/>
          </a:p>
          <a:p>
            <a:pPr indent="0" lvl="0" marL="457200" rtl="0" algn="l">
              <a:spcBef>
                <a:spcPts val="0"/>
              </a:spcBef>
              <a:spcAft>
                <a:spcPts val="0"/>
              </a:spcAft>
              <a:buNone/>
            </a:pPr>
            <a:r>
              <a:rPr i="1" lang="en" sz="1200"/>
              <a:t>    	AlignmentB ← "−" + AlignmentB</a:t>
            </a:r>
            <a:endParaRPr i="1" sz="1200"/>
          </a:p>
          <a:p>
            <a:pPr indent="0" lvl="0" marL="457200" rtl="0" algn="l">
              <a:spcBef>
                <a:spcPts val="0"/>
              </a:spcBef>
              <a:spcAft>
                <a:spcPts val="0"/>
              </a:spcAft>
              <a:buNone/>
            </a:pPr>
            <a:r>
              <a:rPr i="1" lang="en" sz="1200"/>
              <a:t>    	i ← i − 1 }</a:t>
            </a:r>
            <a:endParaRPr i="1" sz="1200"/>
          </a:p>
          <a:p>
            <a:pPr indent="0" lvl="0" marL="457200" rtl="0" algn="l">
              <a:spcBef>
                <a:spcPts val="0"/>
              </a:spcBef>
              <a:spcAft>
                <a:spcPts val="0"/>
              </a:spcAft>
              <a:buNone/>
            </a:pPr>
            <a:r>
              <a:rPr i="1" lang="en" sz="1200"/>
              <a:t>  else {</a:t>
            </a:r>
            <a:endParaRPr i="1" sz="1200"/>
          </a:p>
          <a:p>
            <a:pPr indent="0" lvl="0" marL="457200" rtl="0" algn="l">
              <a:spcBef>
                <a:spcPts val="0"/>
              </a:spcBef>
              <a:spcAft>
                <a:spcPts val="0"/>
              </a:spcAft>
              <a:buNone/>
            </a:pPr>
            <a:r>
              <a:rPr i="1" lang="en" sz="1200"/>
              <a:t>    	AlignmentA ← "−" + AlignmentA</a:t>
            </a:r>
            <a:endParaRPr i="1" sz="1200"/>
          </a:p>
          <a:p>
            <a:pPr indent="0" lvl="0" marL="457200" rtl="0" algn="l">
              <a:spcBef>
                <a:spcPts val="0"/>
              </a:spcBef>
              <a:spcAft>
                <a:spcPts val="0"/>
              </a:spcAft>
              <a:buNone/>
            </a:pPr>
            <a:r>
              <a:rPr i="1" lang="en" sz="1200"/>
              <a:t>    	AlignmentB ← Bj + AlignmentB</a:t>
            </a:r>
            <a:endParaRPr i="1" sz="1200"/>
          </a:p>
          <a:p>
            <a:pPr indent="0" lvl="0" marL="457200" rtl="0" algn="l">
              <a:spcBef>
                <a:spcPts val="0"/>
              </a:spcBef>
              <a:spcAft>
                <a:spcPts val="0"/>
              </a:spcAft>
              <a:buNone/>
            </a:pPr>
            <a:r>
              <a:rPr i="1" lang="en" sz="1200"/>
              <a:t>    	j ← j − 1  }}</a:t>
            </a:r>
            <a:endParaRPr i="1" sz="1200"/>
          </a:p>
          <a:p>
            <a:pPr indent="0" lvl="0" marL="457200" rtl="0" algn="l">
              <a:spcBef>
                <a:spcPts val="0"/>
              </a:spcBef>
              <a:spcAft>
                <a:spcPts val="0"/>
              </a:spcAft>
              <a:buNone/>
            </a:pPr>
            <a:br>
              <a:rPr i="1" lang="en" sz="1400"/>
            </a:br>
            <a:endParaRPr i="1"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Complexity</a:t>
            </a:r>
            <a:endParaRPr/>
          </a:p>
        </p:txBody>
      </p:sp>
      <p:sp>
        <p:nvSpPr>
          <p:cNvPr id="249" name="Google Shape;249;p30"/>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Time Complexity: </a:t>
            </a:r>
            <a:r>
              <a:rPr b="1" lang="en" sz="1400"/>
              <a:t>O(mn)</a:t>
            </a:r>
            <a:endParaRPr b="1" sz="1400"/>
          </a:p>
          <a:p>
            <a:pPr indent="0" lvl="0" marL="0" rtl="0" algn="l">
              <a:spcBef>
                <a:spcPts val="0"/>
              </a:spcBef>
              <a:spcAft>
                <a:spcPts val="0"/>
              </a:spcAft>
              <a:buNone/>
            </a:pPr>
            <a:r>
              <a:rPr lang="en" sz="1400"/>
              <a:t>Space Complexity: </a:t>
            </a:r>
            <a:r>
              <a:rPr b="1" lang="en" sz="1400"/>
              <a:t>O(mn)</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lang="en" sz="1400"/>
              <a:t>Brute Force/Exhaustive Search Method v/s Needleman-Wunsch Algorithm:</a:t>
            </a:r>
            <a:endParaRPr sz="1400"/>
          </a:p>
          <a:p>
            <a:pPr indent="-317500" lvl="0" marL="457200" rtl="0" algn="l">
              <a:spcBef>
                <a:spcPts val="0"/>
              </a:spcBef>
              <a:spcAft>
                <a:spcPts val="0"/>
              </a:spcAft>
              <a:buSzPts val="1400"/>
              <a:buChar char="●"/>
            </a:pPr>
            <a:r>
              <a:rPr lang="en" sz="1400"/>
              <a:t>Complexity</a:t>
            </a:r>
            <a:r>
              <a:rPr lang="en" sz="1400"/>
              <a:t> increases with larger protein sequences because of more branching and resulting alignments</a:t>
            </a:r>
            <a:endParaRPr sz="1400"/>
          </a:p>
          <a:p>
            <a:pPr indent="-317500" lvl="0" marL="457200" rtl="0" algn="l">
              <a:spcBef>
                <a:spcPts val="0"/>
              </a:spcBef>
              <a:spcAft>
                <a:spcPts val="0"/>
              </a:spcAft>
              <a:buSzPts val="1400"/>
              <a:buChar char="●"/>
            </a:pPr>
            <a:r>
              <a:rPr lang="en" sz="1400"/>
              <a:t>N</a:t>
            </a:r>
            <a:r>
              <a:rPr lang="en" sz="1400"/>
              <a:t>umber of possible global alignments between two sequences of length N</a:t>
            </a:r>
            <a:endParaRPr sz="1400"/>
          </a:p>
          <a:p>
            <a:pPr indent="457200" lvl="0" marL="2743200" rtl="0" algn="just">
              <a:spcBef>
                <a:spcPts val="0"/>
              </a:spcBef>
              <a:spcAft>
                <a:spcPts val="0"/>
              </a:spcAft>
              <a:buNone/>
            </a:pPr>
            <a:r>
              <a:rPr lang="en" sz="1400"/>
              <a:t>22N/ √πN</a:t>
            </a:r>
            <a:endParaRPr sz="1400"/>
          </a:p>
          <a:p>
            <a:pPr indent="-317500" lvl="0" marL="457200" rtl="0" algn="l">
              <a:spcBef>
                <a:spcPts val="0"/>
              </a:spcBef>
              <a:spcAft>
                <a:spcPts val="0"/>
              </a:spcAft>
              <a:buSzPts val="1400"/>
              <a:buChar char="●"/>
            </a:pPr>
            <a:r>
              <a:rPr lang="en" sz="1400"/>
              <a:t>For eg. two sequences of 250 residues, it is ~ 10^149  which is a NP hard problem</a:t>
            </a:r>
            <a:endParaRPr sz="1400"/>
          </a:p>
          <a:p>
            <a:pPr indent="-317500" lvl="0" marL="457200" rtl="0" algn="l">
              <a:spcBef>
                <a:spcPts val="0"/>
              </a:spcBef>
              <a:spcAft>
                <a:spcPts val="0"/>
              </a:spcAft>
              <a:buSzPts val="1400"/>
              <a:buChar char="●"/>
            </a:pPr>
            <a:r>
              <a:rPr lang="en" sz="1400"/>
              <a:t>Needleman-Wunsch requires filling a 250 × 250 matrix and returns the optimal global alignment in lesser time complexity because of dynamic programming</a:t>
            </a:r>
            <a:endParaRPr sz="1400"/>
          </a:p>
          <a:p>
            <a:pPr indent="-317500" lvl="0" marL="457200" rtl="0" algn="l">
              <a:spcBef>
                <a:spcPts val="0"/>
              </a:spcBef>
              <a:spcAft>
                <a:spcPts val="0"/>
              </a:spcAft>
              <a:buSzPts val="1400"/>
              <a:buChar char="●"/>
            </a:pPr>
            <a:r>
              <a:rPr lang="en" sz="1400"/>
              <a:t>Needleman-Wunsch works regardless of the length or complexity of sequences, and guarantees to find the best alignment.</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819150" y="2074500"/>
            <a:ext cx="7505700" cy="99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400"/>
              <a:t>Demo</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36" name="Google Shape;136;p14"/>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Introduction</a:t>
            </a:r>
            <a:endParaRPr sz="1600"/>
          </a:p>
          <a:p>
            <a:pPr indent="-330200" lvl="0" marL="457200" rtl="0" algn="l">
              <a:spcBef>
                <a:spcPts val="0"/>
              </a:spcBef>
              <a:spcAft>
                <a:spcPts val="0"/>
              </a:spcAft>
              <a:buSzPts val="1600"/>
              <a:buChar char="●"/>
            </a:pPr>
            <a:r>
              <a:rPr lang="en" sz="1600"/>
              <a:t>Terminology</a:t>
            </a:r>
            <a:endParaRPr sz="1600"/>
          </a:p>
          <a:p>
            <a:pPr indent="-330200" lvl="0" marL="457200" rtl="0" algn="l">
              <a:spcBef>
                <a:spcPts val="0"/>
              </a:spcBef>
              <a:spcAft>
                <a:spcPts val="0"/>
              </a:spcAft>
              <a:buSzPts val="1600"/>
              <a:buChar char="●"/>
            </a:pPr>
            <a:r>
              <a:rPr lang="en" sz="1600"/>
              <a:t>Needleman-Wunsch Method</a:t>
            </a:r>
            <a:endParaRPr sz="1600"/>
          </a:p>
          <a:p>
            <a:pPr indent="-317500" lvl="1" marL="914400" rtl="0" algn="l">
              <a:spcBef>
                <a:spcPts val="0"/>
              </a:spcBef>
              <a:spcAft>
                <a:spcPts val="0"/>
              </a:spcAft>
              <a:buSzPts val="1400"/>
              <a:buChar char="○"/>
            </a:pPr>
            <a:r>
              <a:rPr lang="en" sz="1400"/>
              <a:t>Methodology</a:t>
            </a:r>
            <a:endParaRPr sz="1400"/>
          </a:p>
          <a:p>
            <a:pPr indent="-317500" lvl="1" marL="914400" rtl="0" algn="l">
              <a:spcBef>
                <a:spcPts val="0"/>
              </a:spcBef>
              <a:spcAft>
                <a:spcPts val="0"/>
              </a:spcAft>
              <a:buSzPts val="1400"/>
              <a:buChar char="○"/>
            </a:pPr>
            <a:r>
              <a:rPr lang="en" sz="1400"/>
              <a:t>Pseudocode</a:t>
            </a:r>
            <a:endParaRPr sz="1400"/>
          </a:p>
          <a:p>
            <a:pPr indent="-330200" lvl="0" marL="457200" rtl="0" algn="l">
              <a:spcBef>
                <a:spcPts val="0"/>
              </a:spcBef>
              <a:spcAft>
                <a:spcPts val="0"/>
              </a:spcAft>
              <a:buSzPts val="1600"/>
              <a:buChar char="●"/>
            </a:pPr>
            <a:r>
              <a:rPr lang="en" sz="1600"/>
              <a:t>Complexity</a:t>
            </a:r>
            <a:endParaRPr sz="1600"/>
          </a:p>
          <a:p>
            <a:pPr indent="-330200" lvl="0" marL="457200" rtl="0" algn="l">
              <a:spcBef>
                <a:spcPts val="0"/>
              </a:spcBef>
              <a:spcAft>
                <a:spcPts val="0"/>
              </a:spcAft>
              <a:buSzPts val="1600"/>
              <a:buChar char="●"/>
            </a:pPr>
            <a:r>
              <a:rPr lang="en" sz="1600"/>
              <a:t>Demo</a:t>
            </a:r>
            <a:endParaRPr sz="1600"/>
          </a:p>
          <a:p>
            <a:pPr indent="-330200" lvl="0" marL="457200" rtl="0" algn="l">
              <a:spcBef>
                <a:spcPts val="0"/>
              </a:spcBef>
              <a:spcAft>
                <a:spcPts val="0"/>
              </a:spcAft>
              <a:buSzPts val="1600"/>
              <a:buChar char="●"/>
            </a:pPr>
            <a:r>
              <a:rPr lang="en" sz="1600"/>
              <a:t>Experiments</a:t>
            </a:r>
            <a:endParaRPr sz="1600"/>
          </a:p>
          <a:p>
            <a:pPr indent="-330200" lvl="0" marL="457200" rtl="0" algn="l">
              <a:spcBef>
                <a:spcPts val="0"/>
              </a:spcBef>
              <a:spcAft>
                <a:spcPts val="0"/>
              </a:spcAft>
              <a:buSzPts val="1600"/>
              <a:buChar char="●"/>
            </a:pPr>
            <a:r>
              <a:rPr lang="en" sz="1600"/>
              <a:t>Analysis</a:t>
            </a:r>
            <a:endParaRPr sz="1600"/>
          </a:p>
          <a:p>
            <a:pPr indent="-330200" lvl="0" marL="457200" rtl="0" algn="l">
              <a:spcBef>
                <a:spcPts val="0"/>
              </a:spcBef>
              <a:spcAft>
                <a:spcPts val="0"/>
              </a:spcAft>
              <a:buSzPts val="1600"/>
              <a:buChar char="●"/>
            </a:pPr>
            <a:r>
              <a:rPr lang="en" sz="1600"/>
              <a:t>Applications</a:t>
            </a:r>
            <a:endParaRPr sz="1600"/>
          </a:p>
          <a:p>
            <a:pPr indent="-330200" lvl="0" marL="457200" rtl="0" algn="l">
              <a:spcBef>
                <a:spcPts val="0"/>
              </a:spcBef>
              <a:spcAft>
                <a:spcPts val="0"/>
              </a:spcAft>
              <a:buSzPts val="1600"/>
              <a:buChar char="●"/>
            </a:pPr>
            <a:r>
              <a:rPr lang="en" sz="1600"/>
              <a:t>Related Work</a:t>
            </a:r>
            <a:endParaRPr sz="1600"/>
          </a:p>
          <a:p>
            <a:pPr indent="-330200" lvl="0" marL="457200" rtl="0" algn="l">
              <a:spcBef>
                <a:spcPts val="0"/>
              </a:spcBef>
              <a:spcAft>
                <a:spcPts val="0"/>
              </a:spcAft>
              <a:buSzPts val="1600"/>
              <a:buChar char="●"/>
            </a:pPr>
            <a:r>
              <a:rPr lang="en" sz="1600"/>
              <a:t>Future Scope</a:t>
            </a:r>
            <a:endParaRPr sz="1600"/>
          </a:p>
          <a:p>
            <a:pPr indent="-330200" lvl="0" marL="457200" rtl="0" algn="l">
              <a:spcBef>
                <a:spcPts val="0"/>
              </a:spcBef>
              <a:spcAft>
                <a:spcPts val="0"/>
              </a:spcAft>
              <a:buSzPts val="1600"/>
              <a:buChar char="●"/>
            </a:pPr>
            <a:r>
              <a:rPr lang="en" sz="1600"/>
              <a:t>Conclusion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and Analysis</a:t>
            </a:r>
            <a:endParaRPr/>
          </a:p>
        </p:txBody>
      </p:sp>
      <p:pic>
        <p:nvPicPr>
          <p:cNvPr id="260" name="Google Shape;260;p32" title="Chart"/>
          <p:cNvPicPr preferRelativeResize="0"/>
          <p:nvPr/>
        </p:nvPicPr>
        <p:blipFill>
          <a:blip r:embed="rId3">
            <a:alphaModFix/>
          </a:blip>
          <a:stretch>
            <a:fillRect/>
          </a:stretch>
        </p:blipFill>
        <p:spPr>
          <a:xfrm>
            <a:off x="4198898" y="1041197"/>
            <a:ext cx="4125951" cy="2550600"/>
          </a:xfrm>
          <a:prstGeom prst="rect">
            <a:avLst/>
          </a:prstGeom>
          <a:noFill/>
          <a:ln cap="flat" cmpd="sng" w="9525">
            <a:solidFill>
              <a:srgbClr val="000000"/>
            </a:solidFill>
            <a:prstDash val="solid"/>
            <a:round/>
            <a:headEnd len="sm" w="sm" type="none"/>
            <a:tailEnd len="sm" w="sm" type="none"/>
          </a:ln>
        </p:spPr>
      </p:pic>
      <p:graphicFrame>
        <p:nvGraphicFramePr>
          <p:cNvPr id="261" name="Google Shape;261;p32"/>
          <p:cNvGraphicFramePr/>
          <p:nvPr/>
        </p:nvGraphicFramePr>
        <p:xfrm>
          <a:off x="819150" y="1041200"/>
          <a:ext cx="3000000" cy="3000000"/>
        </p:xfrm>
        <a:graphic>
          <a:graphicData uri="http://schemas.openxmlformats.org/drawingml/2006/table">
            <a:tbl>
              <a:tblPr>
                <a:noFill/>
                <a:tableStyleId>{E12B6FB8-CF59-44BD-9D3A-4BAB8643E9E8}</a:tableStyleId>
              </a:tblPr>
              <a:tblGrid>
                <a:gridCol w="1403375"/>
                <a:gridCol w="1454875"/>
              </a:tblGrid>
              <a:tr h="381000">
                <a:tc>
                  <a:txBody>
                    <a:bodyPr/>
                    <a:lstStyle/>
                    <a:p>
                      <a:pPr indent="0" lvl="0" marL="0" rtl="0" algn="ctr">
                        <a:spcBef>
                          <a:spcPts val="0"/>
                        </a:spcBef>
                        <a:spcAft>
                          <a:spcPts val="0"/>
                        </a:spcAft>
                        <a:buNone/>
                      </a:pPr>
                      <a:r>
                        <a:rPr lang="en" sz="1200"/>
                        <a:t>Length of Sequence</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Time Taken</a:t>
                      </a:r>
                      <a:br>
                        <a:rPr lang="en" sz="1200"/>
                      </a:br>
                      <a:r>
                        <a:rPr lang="en" sz="1200"/>
                        <a:t>(ms)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t>16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4.89</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t>32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6.22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t>64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7.25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t>128</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7.35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t>512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7.27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t>1024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0000"/>
                          </a:solidFill>
                        </a:rPr>
                        <a:t>Out of Memory</a:t>
                      </a:r>
                      <a:endParaRPr sz="1200">
                        <a:solidFill>
                          <a:srgbClr val="FF000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267" name="Google Shape;267;p33"/>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Applications of Needleman Wunsch Algorithm (NWA)</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Uses in Computer Vision</a:t>
            </a:r>
            <a:r>
              <a:rPr lang="en" sz="1400">
                <a:solidFill>
                  <a:srgbClr val="000000"/>
                </a:solidFill>
              </a:rPr>
              <a:t> - NWA can be used in the 3D Reconstruction process which uses Stereo matching, it can be done by </a:t>
            </a:r>
            <a:r>
              <a:rPr lang="en" sz="1400">
                <a:solidFill>
                  <a:srgbClr val="000000"/>
                </a:solidFill>
                <a:highlight>
                  <a:srgbClr val="FFFFFF"/>
                </a:highlight>
              </a:rPr>
              <a:t>matching pixels belonging to scan lines, since it aims at establishing optimal correspondence between two strings of characters. </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Uses in Bioinformatics</a:t>
            </a:r>
            <a:r>
              <a:rPr lang="en" sz="1400">
                <a:solidFill>
                  <a:srgbClr val="000000"/>
                </a:solidFill>
              </a:rPr>
              <a:t> - to align protein and nucleotide sequences </a:t>
            </a:r>
            <a:r>
              <a:rPr lang="en" sz="1200">
                <a:solidFill>
                  <a:srgbClr val="000000"/>
                </a:solidFill>
              </a:rPr>
              <a:t> </a:t>
            </a:r>
            <a:endParaRPr sz="1200">
              <a:solidFill>
                <a:srgbClr val="000000"/>
              </a:solidFill>
            </a:endParaRPr>
          </a:p>
          <a:p>
            <a:pPr indent="0" lvl="0" marL="457200" rtl="0" algn="l">
              <a:spcBef>
                <a:spcPts val="0"/>
              </a:spcBef>
              <a:spcAft>
                <a:spcPts val="0"/>
              </a:spcAft>
              <a:buNone/>
            </a:pPr>
            <a:r>
              <a:rPr lang="en" sz="1400">
                <a:solidFill>
                  <a:srgbClr val="000000"/>
                </a:solidFill>
              </a:rPr>
              <a:t>The alignment sequences help us in study of genomics,</a:t>
            </a:r>
            <a:endParaRPr sz="1400">
              <a:solidFill>
                <a:srgbClr val="000000"/>
              </a:solidFill>
            </a:endParaRPr>
          </a:p>
          <a:p>
            <a:pPr indent="0" lvl="0" marL="457200" rtl="0" algn="l">
              <a:spcBef>
                <a:spcPts val="0"/>
              </a:spcBef>
              <a:spcAft>
                <a:spcPts val="0"/>
              </a:spcAft>
              <a:buNone/>
            </a:pPr>
            <a:r>
              <a:rPr lang="en" sz="1400">
                <a:solidFill>
                  <a:srgbClr val="000000"/>
                </a:solidFill>
              </a:rPr>
              <a:t>compare biological sequences, </a:t>
            </a:r>
            <a:endParaRPr sz="1400">
              <a:solidFill>
                <a:srgbClr val="000000"/>
              </a:solidFill>
            </a:endParaRPr>
          </a:p>
          <a:p>
            <a:pPr indent="0" lvl="0" marL="457200" rtl="0" algn="l">
              <a:spcBef>
                <a:spcPts val="0"/>
              </a:spcBef>
              <a:spcAft>
                <a:spcPts val="0"/>
              </a:spcAft>
              <a:buNone/>
            </a:pPr>
            <a:r>
              <a:rPr lang="en" sz="1400">
                <a:solidFill>
                  <a:srgbClr val="000000"/>
                </a:solidFill>
              </a:rPr>
              <a:t>find relationships and homology between different sequences, </a:t>
            </a:r>
            <a:endParaRPr sz="1400">
              <a:solidFill>
                <a:srgbClr val="000000"/>
              </a:solidFill>
            </a:endParaRPr>
          </a:p>
          <a:p>
            <a:pPr indent="0" lvl="0" marL="457200" rtl="0" algn="l">
              <a:spcBef>
                <a:spcPts val="0"/>
              </a:spcBef>
              <a:spcAft>
                <a:spcPts val="0"/>
              </a:spcAft>
              <a:buNone/>
            </a:pPr>
            <a:r>
              <a:rPr lang="en" sz="1400">
                <a:solidFill>
                  <a:srgbClr val="000000"/>
                </a:solidFill>
              </a:rPr>
              <a:t>and can provide useful information, which can be used to further identify new members of protein families.</a:t>
            </a:r>
            <a:endParaRPr sz="1400">
              <a:solidFill>
                <a:srgbClr val="000000"/>
              </a:solidFill>
            </a:endParaRPr>
          </a:p>
          <a:p>
            <a:pPr indent="0" lvl="0" marL="457200" rtl="0" algn="l">
              <a:spcBef>
                <a:spcPts val="0"/>
              </a:spcBef>
              <a:spcAft>
                <a:spcPts val="0"/>
              </a:spcAft>
              <a:buNone/>
            </a:pPr>
            <a:r>
              <a:rPr lang="en" sz="1400"/>
              <a:t>Applications in identifying DNA mutations in Coronavirus </a:t>
            </a:r>
            <a:endParaRPr sz="1400"/>
          </a:p>
          <a:p>
            <a:pPr indent="0" lvl="0" marL="457200" rtl="0" algn="l">
              <a:spcBef>
                <a:spcPts val="0"/>
              </a:spcBef>
              <a:spcAft>
                <a:spcPts val="0"/>
              </a:spcAft>
              <a:buNone/>
            </a:pPr>
            <a:r>
              <a:rPr lang="en" sz="1400"/>
              <a:t>Reference Link - </a:t>
            </a:r>
            <a:r>
              <a:rPr lang="en" sz="1400" u="sng">
                <a:solidFill>
                  <a:schemeClr val="accent5"/>
                </a:solidFill>
                <a:hlinkClick r:id="rId3">
                  <a:extLst>
                    <a:ext uri="{A12FA001-AC4F-418D-AE19-62706E023703}">
                      <ahyp:hlinkClr val="tx"/>
                    </a:ext>
                  </a:extLst>
                </a:hlinkClick>
              </a:rPr>
              <a:t>https://iopscience.iop.org/article/10.1088/1742-6596/1218/1/012031/pdf</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Uses in Process Mining </a:t>
            </a:r>
            <a:endParaRPr sz="14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273" name="Google Shape;273;p34"/>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b="1" lang="en" sz="1400">
                <a:solidFill>
                  <a:srgbClr val="000000"/>
                </a:solidFill>
              </a:rPr>
              <a:t>Smith-Waterman algorithm</a:t>
            </a:r>
            <a:r>
              <a:rPr lang="en" sz="1400">
                <a:solidFill>
                  <a:srgbClr val="000000"/>
                </a:solidFill>
              </a:rPr>
              <a:t> is another sequence alignment method that performs </a:t>
            </a:r>
            <a:r>
              <a:rPr i="1" lang="en" sz="1400">
                <a:solidFill>
                  <a:srgbClr val="000000"/>
                </a:solidFill>
              </a:rPr>
              <a:t>local sequence alignment</a:t>
            </a:r>
            <a:r>
              <a:rPr lang="en" sz="1400">
                <a:solidFill>
                  <a:srgbClr val="000000"/>
                </a:solidFill>
              </a:rPr>
              <a:t> which is necessary for determining similar regions between two strings of nucleic acid sequences or protein sequences</a:t>
            </a:r>
            <a:endParaRPr sz="1400">
              <a:solidFill>
                <a:srgbClr val="000000"/>
              </a:solidFill>
            </a:endParaRPr>
          </a:p>
          <a:p>
            <a:pPr indent="0" lvl="0" marL="45720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Char char="●"/>
            </a:pPr>
            <a:r>
              <a:rPr b="1" lang="en" sz="1400">
                <a:solidFill>
                  <a:srgbClr val="000000"/>
                </a:solidFill>
              </a:rPr>
              <a:t>Levenshtein distance algorithm</a:t>
            </a:r>
            <a:r>
              <a:rPr lang="en" sz="1400">
                <a:solidFill>
                  <a:srgbClr val="000000"/>
                </a:solidFill>
              </a:rPr>
              <a:t> is a string metric algorithm for measuring the difference between two sequences</a:t>
            </a:r>
            <a:endParaRPr sz="1400">
              <a:solidFill>
                <a:srgbClr val="000000"/>
              </a:solidFill>
            </a:endParaRPr>
          </a:p>
          <a:p>
            <a:pPr indent="0" lvl="0" marL="45720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It has also been shown that it is possible to improve the running time to O(mn/log n) using the </a:t>
            </a:r>
            <a:r>
              <a:rPr b="1" lang="en" sz="1400">
                <a:solidFill>
                  <a:srgbClr val="000000"/>
                </a:solidFill>
              </a:rPr>
              <a:t>Method of Four Russians technique</a:t>
            </a:r>
            <a:r>
              <a:rPr lang="en" sz="1400">
                <a:solidFill>
                  <a:srgbClr val="000000"/>
                </a:solidFill>
              </a:rPr>
              <a:t> - a variation in Needleman-Wunsch algorithm.</a:t>
            </a:r>
            <a:endParaRPr sz="1400">
              <a:solidFill>
                <a:srgbClr val="000000"/>
              </a:solidFill>
            </a:endParaRPr>
          </a:p>
          <a:p>
            <a:pPr indent="0" lvl="0" marL="45720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Char char="●"/>
            </a:pPr>
            <a:r>
              <a:rPr b="1" lang="en" sz="1400">
                <a:solidFill>
                  <a:srgbClr val="000000"/>
                </a:solidFill>
              </a:rPr>
              <a:t>Process-oriented Iterative Multiple Alignment</a:t>
            </a:r>
            <a:r>
              <a:rPr lang="en" sz="1400">
                <a:solidFill>
                  <a:srgbClr val="000000"/>
                </a:solidFill>
              </a:rPr>
              <a:t> for Medical Process Mining used mainly for workflow analysis, medical traces/process alignment and knowledge discovery.</a:t>
            </a:r>
            <a:endParaRPr sz="1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79" name="Google Shape;279;p35"/>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New Parallel approach of Needleman Wunsch Algorithm for global sequence alignment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Comparing various different parallel approaches and their execution time in order to determine the fastest and the most efficient approach . For example - sequential CPU with parallel GPU</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Experimenting with different kernel calls, shared memory , anti - diagonal in parallel using threads etc so that we can improve the performance of the project.</a:t>
            </a:r>
            <a:endParaRPr sz="1400"/>
          </a:p>
          <a:p>
            <a:pPr indent="0" lvl="0" marL="457200" rtl="0" algn="l">
              <a:spcBef>
                <a:spcPts val="0"/>
              </a:spcBef>
              <a:spcAft>
                <a:spcPts val="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Faced</a:t>
            </a:r>
            <a:endParaRPr/>
          </a:p>
        </p:txBody>
      </p:sp>
      <p:sp>
        <p:nvSpPr>
          <p:cNvPr id="285" name="Google Shape;285;p36"/>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Understanding and implementing the algorithm </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Difficulty in finding a proper machine with suitable specifications (GPU) to execute the CUDA program</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 Problems faced while  implementing Orbits</a:t>
            </a:r>
            <a:endParaRPr/>
          </a:p>
          <a:p>
            <a:pPr indent="0" lvl="0" marL="457200" rtl="0" algn="l">
              <a:spcBef>
                <a:spcPts val="0"/>
              </a:spcBef>
              <a:spcAft>
                <a:spcPts val="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91" name="Google Shape;291;p37"/>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lang="en" sz="1400">
                <a:solidFill>
                  <a:srgbClr val="000000"/>
                </a:solidFill>
              </a:rPr>
              <a:t>In this project, we discussed the detailed steps with analysis of Needleman-Wunsch algorithm for biological sequence alignment used widely in the field of Bioinformatics for study of genes, protein sequences and DNA/RNA using CUDA</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The Needleman-Wunsch algorithm is appropriate for finding the best alignment of two sequences which are (i) of the similar length; (ii) similar across their entire lengths. This work has a very great impact in life sciences as it helps in finding the newer sequences or helps us find the homology relationships with the existing protein sequences by finding optimal global alignment sequences. </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We discussed the wide applications of algorithms in other business domains making it very popular.</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a:t>
            </a:r>
            <a:r>
              <a:rPr lang="en" sz="1400">
                <a:solidFill>
                  <a:srgbClr val="000000"/>
                </a:solidFill>
              </a:rPr>
              <a:t>emonstration of the working of the project.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Discussed related work done in the similar field, and lastly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Problems faced and Future Scope on how our project can be improved.</a:t>
            </a:r>
            <a:endParaRPr sz="14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297" name="Google Shape;297;p38"/>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https://en.wikipedia.org/wiki/Bioinformatics</a:t>
            </a:r>
            <a:endParaRPr sz="1400"/>
          </a:p>
          <a:p>
            <a:pPr indent="-317500" lvl="0" marL="457200" rtl="0" algn="l">
              <a:spcBef>
                <a:spcPts val="0"/>
              </a:spcBef>
              <a:spcAft>
                <a:spcPts val="0"/>
              </a:spcAft>
              <a:buSzPts val="1400"/>
              <a:buChar char="●"/>
            </a:pPr>
            <a:r>
              <a:rPr lang="en" sz="1400"/>
              <a:t>https://en.wikipedia.org/wiki/Needleman%E2%80%93Wunsch_algorithm</a:t>
            </a:r>
            <a:endParaRPr sz="1400"/>
          </a:p>
          <a:p>
            <a:pPr indent="-317500" lvl="0" marL="457200" rtl="0" algn="l">
              <a:spcBef>
                <a:spcPts val="0"/>
              </a:spcBef>
              <a:spcAft>
                <a:spcPts val="0"/>
              </a:spcAft>
              <a:buSzPts val="1400"/>
              <a:buChar char="●"/>
            </a:pPr>
            <a:r>
              <a:rPr lang="en" sz="1400"/>
              <a:t>https://www.cs.sjsu.edu/~aid/cs152/NeedlemanWunsch.pdf</a:t>
            </a:r>
            <a:endParaRPr sz="1400"/>
          </a:p>
          <a:p>
            <a:pPr indent="-317500" lvl="0" marL="457200" rtl="0" algn="l">
              <a:spcBef>
                <a:spcPts val="0"/>
              </a:spcBef>
              <a:spcAft>
                <a:spcPts val="0"/>
              </a:spcAft>
              <a:buSzPts val="1400"/>
              <a:buChar char="●"/>
            </a:pPr>
            <a:r>
              <a:rPr lang="en" sz="1400"/>
              <a:t>https://en.wikipedia.org/wiki/Substitution_matrix</a:t>
            </a:r>
            <a:endParaRPr sz="1400"/>
          </a:p>
          <a:p>
            <a:pPr indent="-317500" lvl="0" marL="457200" rtl="0" algn="l">
              <a:spcBef>
                <a:spcPts val="0"/>
              </a:spcBef>
              <a:spcAft>
                <a:spcPts val="0"/>
              </a:spcAft>
              <a:buSzPts val="1400"/>
              <a:buChar char="●"/>
            </a:pPr>
            <a:r>
              <a:rPr lang="en" sz="1400"/>
              <a:t>https://www.researchgate.net/figure/PAM-250-and-Blosum-62-matrices_fig1_265241022</a:t>
            </a:r>
            <a:endParaRPr sz="1400"/>
          </a:p>
          <a:p>
            <a:pPr indent="-317500" lvl="0" marL="457200" rtl="0" algn="l">
              <a:spcBef>
                <a:spcPts val="0"/>
              </a:spcBef>
              <a:spcAft>
                <a:spcPts val="0"/>
              </a:spcAft>
              <a:buSzPts val="1400"/>
              <a:buChar char="●"/>
            </a:pPr>
            <a:r>
              <a:rPr lang="en" sz="1400"/>
              <a:t>https://en.wikipedia.org/wiki/Point_accepted_mutation </a:t>
            </a:r>
            <a:endParaRPr sz="1400"/>
          </a:p>
          <a:p>
            <a:pPr indent="-317500" lvl="0" marL="457200" rtl="0" algn="l">
              <a:spcBef>
                <a:spcPts val="0"/>
              </a:spcBef>
              <a:spcAft>
                <a:spcPts val="0"/>
              </a:spcAft>
              <a:buSzPts val="1400"/>
              <a:buChar char="●"/>
            </a:pPr>
            <a:r>
              <a:rPr lang="en" sz="1400"/>
              <a:t>https://en.wikipedia.org/wiki/BLOSUM</a:t>
            </a:r>
            <a:endParaRPr sz="1400"/>
          </a:p>
          <a:p>
            <a:pPr indent="-317500" lvl="0" marL="457200" rtl="0" algn="l">
              <a:spcBef>
                <a:spcPts val="0"/>
              </a:spcBef>
              <a:spcAft>
                <a:spcPts val="0"/>
              </a:spcAft>
              <a:buSzPts val="1400"/>
              <a:buChar char="●"/>
            </a:pPr>
            <a:r>
              <a:rPr lang="en" sz="1400"/>
              <a:t>https://en.wikipedia.org/wiki/Smith%E2%80%93Waterman_algorithm#Algorithm</a:t>
            </a:r>
            <a:endParaRPr sz="1400"/>
          </a:p>
          <a:p>
            <a:pPr indent="-317500" lvl="0" marL="457200" rtl="0" algn="l">
              <a:spcBef>
                <a:spcPts val="0"/>
              </a:spcBef>
              <a:spcAft>
                <a:spcPts val="0"/>
              </a:spcAft>
              <a:buSzPts val="1400"/>
              <a:buChar char="●"/>
            </a:pPr>
            <a:r>
              <a:rPr lang="en" sz="1400"/>
              <a:t>https://en.wikipedia.org/wiki/Multiple_sequence_alignment </a:t>
            </a:r>
            <a:endParaRPr sz="1400"/>
          </a:p>
          <a:p>
            <a:pPr indent="-317500" lvl="0" marL="457200" rtl="0" algn="l">
              <a:spcBef>
                <a:spcPts val="0"/>
              </a:spcBef>
              <a:spcAft>
                <a:spcPts val="0"/>
              </a:spcAft>
              <a:buSzPts val="1400"/>
              <a:buChar char="●"/>
            </a:pPr>
            <a:r>
              <a:rPr lang="en" sz="1400"/>
              <a:t>https://en.wikipedia.org/wiki/Levenshtein_distance</a:t>
            </a:r>
            <a:endParaRPr sz="1400"/>
          </a:p>
          <a:p>
            <a:pPr indent="-317500" lvl="0" marL="457200" rtl="0" algn="l">
              <a:spcBef>
                <a:spcPts val="0"/>
              </a:spcBef>
              <a:spcAft>
                <a:spcPts val="0"/>
              </a:spcAft>
              <a:buSzPts val="1400"/>
              <a:buChar char="●"/>
            </a:pPr>
            <a:r>
              <a:rPr lang="en" sz="1400"/>
              <a:t>https://en.wikipedia.org/wiki/Method_of_Four_Russians</a:t>
            </a:r>
            <a:endParaRPr sz="1400"/>
          </a:p>
          <a:p>
            <a:pPr indent="-317500" lvl="0" marL="457200" rtl="0" algn="l">
              <a:spcBef>
                <a:spcPts val="0"/>
              </a:spcBef>
              <a:spcAft>
                <a:spcPts val="0"/>
              </a:spcAft>
              <a:buSzPts val="1400"/>
              <a:buChar char="●"/>
            </a:pPr>
            <a:r>
              <a:rPr lang="en" sz="1400"/>
              <a:t>“Process-oriented Iterative Multiple Alignment for Medical Process Mining”, S Chen, S Yang, M Zhou, R Burd, I Marsic, 2017 IEEE International Conference on Data Mining Workshops (ICDMW), 438-445</a:t>
            </a:r>
            <a:endParaRPr sz="1400"/>
          </a:p>
          <a:p>
            <a:pPr indent="-317500" lvl="0" marL="457200" rtl="0" algn="l">
              <a:spcBef>
                <a:spcPts val="0"/>
              </a:spcBef>
              <a:spcAft>
                <a:spcPts val="0"/>
              </a:spcAft>
              <a:buSzPts val="1400"/>
              <a:buChar char="●"/>
            </a:pPr>
            <a:r>
              <a:rPr lang="en" sz="1400"/>
              <a:t>https://en.wikipedia.org/wiki/Sequence_alignment</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819150" y="2065350"/>
            <a:ext cx="7505700" cy="101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400"/>
              <a:t>Thank you</a:t>
            </a:r>
            <a:endParaRPr sz="5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819150" y="2110500"/>
            <a:ext cx="7505700" cy="92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400"/>
              <a:t>Q&amp;A</a:t>
            </a:r>
            <a:endParaRPr sz="5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(1)</a:t>
            </a:r>
            <a:endParaRPr/>
          </a:p>
        </p:txBody>
      </p:sp>
      <p:sp>
        <p:nvSpPr>
          <p:cNvPr id="142" name="Google Shape;142;p15"/>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Sequence alignment method in bioinformatics used for arranging the sequences of DNA, RNA, or protein</a:t>
            </a:r>
            <a:br>
              <a:rPr lang="en" sz="1400"/>
            </a:br>
            <a:endParaRPr sz="1400"/>
          </a:p>
          <a:p>
            <a:pPr indent="-317500" lvl="0" marL="457200" rtl="0" algn="l">
              <a:spcBef>
                <a:spcPts val="0"/>
              </a:spcBef>
              <a:spcAft>
                <a:spcPts val="0"/>
              </a:spcAft>
              <a:buSzPts val="1400"/>
              <a:buChar char="●"/>
            </a:pPr>
            <a:r>
              <a:rPr lang="en" sz="1400"/>
              <a:t>Regions of similarity that may be a consequence of functional, structural, or evolutionary relationships between the sequences</a:t>
            </a:r>
            <a:br>
              <a:rPr lang="en" sz="1400"/>
            </a:br>
            <a:endParaRPr sz="1400"/>
          </a:p>
          <a:p>
            <a:pPr indent="-317500" lvl="0" marL="457200" rtl="0" algn="l">
              <a:spcBef>
                <a:spcPts val="0"/>
              </a:spcBef>
              <a:spcAft>
                <a:spcPts val="0"/>
              </a:spcAft>
              <a:buSzPts val="1400"/>
              <a:buChar char="●"/>
            </a:pPr>
            <a:r>
              <a:rPr lang="en" sz="1400"/>
              <a:t>Needleman-</a:t>
            </a:r>
            <a:r>
              <a:rPr lang="en" sz="1400"/>
              <a:t>Wunsch</a:t>
            </a:r>
            <a:r>
              <a:rPr lang="en" sz="1400"/>
              <a:t> algorithm is the application of dynamic programming to find the optimal global alignments between two biological sequences</a:t>
            </a:r>
            <a:br>
              <a:rPr lang="en" sz="1400"/>
            </a:br>
            <a:endParaRPr sz="1400"/>
          </a:p>
          <a:p>
            <a:pPr indent="-330200" lvl="0" marL="457200" rtl="0" algn="l">
              <a:spcBef>
                <a:spcPts val="0"/>
              </a:spcBef>
              <a:spcAft>
                <a:spcPts val="0"/>
              </a:spcAft>
              <a:buSzPts val="1600"/>
              <a:buChar char="●"/>
            </a:pPr>
            <a:r>
              <a:rPr lang="en" sz="1400"/>
              <a:t>Aligns every residue in every sequence when the sequences in the query set are similar and of roughly equal size</a:t>
            </a:r>
            <a:br>
              <a:rPr lang="en" sz="1600"/>
            </a:br>
            <a:endParaRPr sz="1600"/>
          </a:p>
        </p:txBody>
      </p:sp>
      <p:pic>
        <p:nvPicPr>
          <p:cNvPr id="143" name="Google Shape;143;p15"/>
          <p:cNvPicPr preferRelativeResize="0"/>
          <p:nvPr/>
        </p:nvPicPr>
        <p:blipFill rotWithShape="1">
          <a:blip r:embed="rId3">
            <a:alphaModFix/>
          </a:blip>
          <a:srcRect b="50666" l="0" r="0" t="0"/>
          <a:stretch/>
        </p:blipFill>
        <p:spPr>
          <a:xfrm>
            <a:off x="2847975" y="3811925"/>
            <a:ext cx="3448050" cy="98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(2)</a:t>
            </a:r>
            <a:endParaRPr/>
          </a:p>
        </p:txBody>
      </p:sp>
      <p:sp>
        <p:nvSpPr>
          <p:cNvPr id="149" name="Google Shape;149;p16"/>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General steps to find optimal global alignment:</a:t>
            </a:r>
            <a:endParaRPr sz="1400"/>
          </a:p>
          <a:p>
            <a:pPr indent="-317500" lvl="1" marL="914400" rtl="0" algn="l">
              <a:spcBef>
                <a:spcPts val="0"/>
              </a:spcBef>
              <a:spcAft>
                <a:spcPts val="0"/>
              </a:spcAft>
              <a:buSzPts val="1400"/>
              <a:buChar char="○"/>
            </a:pPr>
            <a:r>
              <a:rPr lang="en" sz="1400"/>
              <a:t>Determine the substitution matrix and scoring schemes - Match, Mismatch and Indel/Gap scores</a:t>
            </a:r>
            <a:endParaRPr sz="1400"/>
          </a:p>
          <a:p>
            <a:pPr indent="-317500" lvl="1" marL="914400" rtl="0" algn="l">
              <a:spcBef>
                <a:spcPts val="0"/>
              </a:spcBef>
              <a:spcAft>
                <a:spcPts val="0"/>
              </a:spcAft>
              <a:buSzPts val="1400"/>
              <a:buChar char="○"/>
            </a:pPr>
            <a:r>
              <a:rPr lang="en" sz="1400"/>
              <a:t>Constructing and initializing the scoring matrix</a:t>
            </a:r>
            <a:endParaRPr sz="1400"/>
          </a:p>
          <a:p>
            <a:pPr indent="-317500" lvl="1" marL="914400" rtl="0" algn="l">
              <a:spcBef>
                <a:spcPts val="0"/>
              </a:spcBef>
              <a:spcAft>
                <a:spcPts val="0"/>
              </a:spcAft>
              <a:buSzPts val="1400"/>
              <a:buChar char="○"/>
            </a:pPr>
            <a:r>
              <a:rPr lang="en" sz="1400"/>
              <a:t>Fill in the scoring matrix with scores in each cell</a:t>
            </a:r>
            <a:endParaRPr sz="1400"/>
          </a:p>
          <a:p>
            <a:pPr indent="-317500" lvl="1" marL="914400" rtl="0" algn="l">
              <a:spcBef>
                <a:spcPts val="0"/>
              </a:spcBef>
              <a:spcAft>
                <a:spcPts val="0"/>
              </a:spcAft>
              <a:buSzPts val="1400"/>
              <a:buChar char="○"/>
            </a:pPr>
            <a:r>
              <a:rPr lang="en" sz="1400"/>
              <a:t>Traceback to find the global alignments</a:t>
            </a:r>
            <a:endParaRPr sz="1400"/>
          </a:p>
          <a:p>
            <a:pPr indent="-317500" lvl="1" marL="914400" rtl="0" algn="l">
              <a:spcBef>
                <a:spcPts val="0"/>
              </a:spcBef>
              <a:spcAft>
                <a:spcPts val="0"/>
              </a:spcAft>
              <a:buSzPts val="1400"/>
              <a:buChar char="○"/>
            </a:pPr>
            <a:r>
              <a:rPr lang="en" sz="1400"/>
              <a:t>Choosing optimal global alignment</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Optimal global alignment is based on the highest alignment score calculated between two globally aligned sequences</a:t>
            </a:r>
            <a:br>
              <a:rPr lang="en" sz="1400"/>
            </a:br>
            <a:endParaRPr sz="1400"/>
          </a:p>
          <a:p>
            <a:pPr indent="-317500" lvl="0" marL="457200" rtl="0" algn="l">
              <a:spcBef>
                <a:spcPts val="0"/>
              </a:spcBef>
              <a:spcAft>
                <a:spcPts val="0"/>
              </a:spcAft>
              <a:buSzPts val="1400"/>
              <a:buChar char="●"/>
            </a:pPr>
            <a:r>
              <a:rPr lang="en" sz="1400"/>
              <a:t>Thus, when new sequence is found, the structure and function can be easily predicted by doing sequence alignment</a:t>
            </a:r>
            <a:br>
              <a:rPr lang="en" sz="1400"/>
            </a:br>
            <a:endParaRPr sz="1400"/>
          </a:p>
          <a:p>
            <a:pPr indent="0" lvl="0" marL="0" rtl="0" algn="l">
              <a:spcBef>
                <a:spcPts val="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a:t>
            </a:r>
            <a:r>
              <a:rPr lang="en"/>
              <a:t> (1)</a:t>
            </a:r>
            <a:endParaRPr/>
          </a:p>
        </p:txBody>
      </p:sp>
      <p:sp>
        <p:nvSpPr>
          <p:cNvPr id="155" name="Google Shape;155;p17"/>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i="1" lang="en" sz="1400"/>
              <a:t>Biological Sequence</a:t>
            </a:r>
            <a:r>
              <a:rPr lang="en" sz="1400"/>
              <a:t>: A biological sequence is a single, continuous molecule of nucleic acid or protein. E.g. : G A A T T C</a:t>
            </a:r>
            <a:br>
              <a:rPr lang="en" sz="1400"/>
            </a:br>
            <a:endParaRPr sz="1400"/>
          </a:p>
          <a:p>
            <a:pPr indent="-317500" lvl="0" marL="457200" rtl="0" algn="l">
              <a:spcBef>
                <a:spcPts val="0"/>
              </a:spcBef>
              <a:spcAft>
                <a:spcPts val="0"/>
              </a:spcAft>
              <a:buSzPts val="1400"/>
              <a:buChar char="●"/>
            </a:pPr>
            <a:r>
              <a:rPr b="1" i="1" lang="en" sz="1400"/>
              <a:t>Substitution Matrix: </a:t>
            </a:r>
            <a:r>
              <a:rPr lang="en" sz="1400"/>
              <a:t>A grid that provides scores for the substitution of every amino acid (or nucleotide) for every other. Example: PAM and BLOSUM</a:t>
            </a:r>
            <a:endParaRPr sz="1400"/>
          </a:p>
          <a:p>
            <a:pPr indent="0" lvl="0" marL="0" rtl="0" algn="l">
              <a:spcBef>
                <a:spcPts val="0"/>
              </a:spcBef>
              <a:spcAft>
                <a:spcPts val="0"/>
              </a:spcAft>
              <a:buNone/>
            </a:pPr>
            <a:br>
              <a:rPr lang="en" sz="1400"/>
            </a:br>
            <a:endParaRPr sz="1400"/>
          </a:p>
          <a:p>
            <a:pPr indent="0" lvl="0" marL="0" rtl="0" algn="l">
              <a:spcBef>
                <a:spcPts val="0"/>
              </a:spcBef>
              <a:spcAft>
                <a:spcPts val="1600"/>
              </a:spcAft>
              <a:buNone/>
            </a:pPr>
            <a:r>
              <a:t/>
            </a:r>
            <a:endParaRPr sz="1600"/>
          </a:p>
        </p:txBody>
      </p:sp>
      <p:pic>
        <p:nvPicPr>
          <p:cNvPr id="156" name="Google Shape;156;p17"/>
          <p:cNvPicPr preferRelativeResize="0"/>
          <p:nvPr/>
        </p:nvPicPr>
        <p:blipFill>
          <a:blip r:embed="rId3">
            <a:alphaModFix/>
          </a:blip>
          <a:stretch>
            <a:fillRect/>
          </a:stretch>
        </p:blipFill>
        <p:spPr>
          <a:xfrm>
            <a:off x="1788288" y="2360425"/>
            <a:ext cx="5567425" cy="2515025"/>
          </a:xfrm>
          <a:prstGeom prst="rect">
            <a:avLst/>
          </a:prstGeom>
          <a:noFill/>
          <a:ln>
            <a:noFill/>
          </a:ln>
        </p:spPr>
      </p:pic>
      <p:sp>
        <p:nvSpPr>
          <p:cNvPr id="157" name="Google Shape;157;p17"/>
          <p:cNvSpPr txBox="1"/>
          <p:nvPr/>
        </p:nvSpPr>
        <p:spPr>
          <a:xfrm>
            <a:off x="6102125" y="2747000"/>
            <a:ext cx="2360400" cy="34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PAM-250 and BLOSUM-62 matrices</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 (2)</a:t>
            </a:r>
            <a:endParaRPr/>
          </a:p>
        </p:txBody>
      </p:sp>
      <p:sp>
        <p:nvSpPr>
          <p:cNvPr id="163" name="Google Shape;163;p18"/>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i="1" lang="en" sz="1400"/>
              <a:t>Scoring Schemes: </a:t>
            </a:r>
            <a:r>
              <a:rPr lang="en" sz="1400"/>
              <a:t>A scoring scheme/system helps score each individual pair of letters. Example: Scores for Match between letters can be +1, Mismatch and Gap/Indel can be -1</a:t>
            </a:r>
            <a:br>
              <a:rPr lang="en" sz="1400"/>
            </a:br>
            <a:endParaRPr sz="1400"/>
          </a:p>
          <a:p>
            <a:pPr indent="-317500" lvl="0" marL="457200" rtl="0" algn="l">
              <a:spcBef>
                <a:spcPts val="0"/>
              </a:spcBef>
              <a:spcAft>
                <a:spcPts val="0"/>
              </a:spcAft>
              <a:buSzPts val="1400"/>
              <a:buChar char="●"/>
            </a:pPr>
            <a:r>
              <a:rPr b="1" i="1" lang="en" sz="1400"/>
              <a:t>Scoring Matrix: </a:t>
            </a:r>
            <a:r>
              <a:rPr lang="en" sz="1400"/>
              <a:t>Scoring Matrix is used to determine the relative score made by matching two characters in a sequence alignment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b="1" i="1" lang="en" sz="1400"/>
              <a:t>Gaps and Gap Penalty</a:t>
            </a:r>
            <a:r>
              <a:rPr lang="en" sz="1400"/>
              <a:t>: Gaps i.e. indels are gaps that may be created between proteins (letters) after finding optimal alignment. Gap penalty is the score that should be considered for each gap while calculating the score of an alignment.</a:t>
            </a:r>
            <a:endParaRPr sz="1400"/>
          </a:p>
          <a:p>
            <a:pPr indent="0" lvl="0" marL="0" rtl="0" algn="l">
              <a:spcBef>
                <a:spcPts val="0"/>
              </a:spcBef>
              <a:spcAft>
                <a:spcPts val="0"/>
              </a:spcAft>
              <a:buNone/>
            </a:pPr>
            <a:r>
              <a:t/>
            </a:r>
            <a:endParaRPr sz="1400"/>
          </a:p>
        </p:txBody>
      </p:sp>
      <p:pic>
        <p:nvPicPr>
          <p:cNvPr id="164" name="Google Shape;164;p18"/>
          <p:cNvPicPr preferRelativeResize="0"/>
          <p:nvPr/>
        </p:nvPicPr>
        <p:blipFill>
          <a:blip r:embed="rId3">
            <a:alphaModFix/>
          </a:blip>
          <a:stretch>
            <a:fillRect/>
          </a:stretch>
        </p:blipFill>
        <p:spPr>
          <a:xfrm>
            <a:off x="3524250" y="2409950"/>
            <a:ext cx="2095500" cy="158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 (3)</a:t>
            </a:r>
            <a:endParaRPr/>
          </a:p>
        </p:txBody>
      </p:sp>
      <p:sp>
        <p:nvSpPr>
          <p:cNvPr id="170" name="Google Shape;170;p19"/>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i="1" lang="en" sz="1400"/>
              <a:t>Traceback: </a:t>
            </a:r>
            <a:r>
              <a:rPr lang="en" sz="1400"/>
              <a:t>Help find the alignment sequences between two sequences from a scoring matrix. Starts with the rightmost bottom cell of the scoring matrix and ends at the origin i.e. leftmost top cell</a:t>
            </a:r>
            <a:br>
              <a:rPr lang="en" sz="1400"/>
            </a:br>
            <a:endParaRPr sz="1400"/>
          </a:p>
          <a:p>
            <a:pPr indent="-317500" lvl="0" marL="457200" rtl="0" algn="l">
              <a:spcBef>
                <a:spcPts val="0"/>
              </a:spcBef>
              <a:spcAft>
                <a:spcPts val="0"/>
              </a:spcAft>
              <a:buSzPts val="1400"/>
              <a:buChar char="●"/>
            </a:pPr>
            <a:r>
              <a:rPr b="1" i="1" lang="en" sz="1400"/>
              <a:t>Global Sequence Alignment:</a:t>
            </a:r>
            <a:r>
              <a:rPr lang="en" sz="1400"/>
              <a:t> The best alignment over the entire length of two sequences when the two sequences are of similar length, with a significant degree of similarity throughout.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171" name="Google Shape;171;p19"/>
          <p:cNvPicPr preferRelativeResize="0"/>
          <p:nvPr/>
        </p:nvPicPr>
        <p:blipFill>
          <a:blip r:embed="rId3">
            <a:alphaModFix/>
          </a:blip>
          <a:stretch>
            <a:fillRect/>
          </a:stretch>
        </p:blipFill>
        <p:spPr>
          <a:xfrm>
            <a:off x="3028950" y="2717350"/>
            <a:ext cx="3086100" cy="53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Needleman-Wunsch Method</a:t>
            </a:r>
            <a:endParaRPr/>
          </a:p>
        </p:txBody>
      </p:sp>
      <p:sp>
        <p:nvSpPr>
          <p:cNvPr id="177" name="Google Shape;177;p20"/>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Applications of dynamic programming used to align and compare biological sequences</a:t>
            </a:r>
            <a:br>
              <a:rPr lang="en" sz="1400"/>
            </a:br>
            <a:endParaRPr sz="1400"/>
          </a:p>
          <a:p>
            <a:pPr indent="-317500" lvl="0" marL="457200" rtl="0" algn="l">
              <a:spcBef>
                <a:spcPts val="0"/>
              </a:spcBef>
              <a:spcAft>
                <a:spcPts val="0"/>
              </a:spcAft>
              <a:buSzPts val="1400"/>
              <a:buChar char="●"/>
            </a:pPr>
            <a:r>
              <a:rPr lang="en" sz="1400"/>
              <a:t>Divides a large problem</a:t>
            </a:r>
            <a:r>
              <a:rPr lang="en" sz="1400"/>
              <a:t> (e.g. the full sequence) </a:t>
            </a:r>
            <a:r>
              <a:rPr lang="en" sz="1400"/>
              <a:t>into a series of smaller problems, and it uses the solutions to the smaller problems to find an optimal solution to the larger problem</a:t>
            </a:r>
            <a:br>
              <a:rPr lang="en" sz="1400"/>
            </a:br>
            <a:endParaRPr sz="1400"/>
          </a:p>
          <a:p>
            <a:pPr indent="-317500" lvl="0" marL="457200" rtl="0" algn="l">
              <a:spcBef>
                <a:spcPts val="0"/>
              </a:spcBef>
              <a:spcAft>
                <a:spcPts val="0"/>
              </a:spcAft>
              <a:buSzPts val="1400"/>
              <a:buChar char="●"/>
            </a:pPr>
            <a:r>
              <a:rPr lang="en" sz="1400"/>
              <a:t>Assigns a score to every possible alignment, and hence finds all possible alignments having the highest score</a:t>
            </a:r>
            <a:br>
              <a:rPr lang="en" sz="1400"/>
            </a:br>
            <a:endParaRPr sz="1400"/>
          </a:p>
          <a:p>
            <a:pPr indent="-317500" lvl="0" marL="457200" rtl="0" algn="l">
              <a:spcBef>
                <a:spcPts val="0"/>
              </a:spcBef>
              <a:spcAft>
                <a:spcPts val="0"/>
              </a:spcAft>
              <a:buSzPts val="1400"/>
              <a:buChar char="●"/>
            </a:pPr>
            <a:r>
              <a:rPr lang="en" sz="1400"/>
              <a:t>Good alignment has minimum gaps and mismatches inserted into the sequences, but at the same time maximize the number of positions in the aligned strings that match</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Example Sequences:</a:t>
            </a:r>
            <a:br>
              <a:rPr lang="en" sz="1400"/>
            </a:br>
            <a:r>
              <a:rPr lang="en" sz="1400"/>
              <a:t>Sequence A = SEND</a:t>
            </a:r>
            <a:br>
              <a:rPr lang="en" sz="1400"/>
            </a:br>
            <a:r>
              <a:rPr lang="en" sz="1400"/>
              <a:t>Sequence B = AND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443600"/>
            <a:ext cx="75057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(1)</a:t>
            </a:r>
            <a:endParaRPr/>
          </a:p>
        </p:txBody>
      </p:sp>
      <p:sp>
        <p:nvSpPr>
          <p:cNvPr id="183" name="Google Shape;183;p21"/>
          <p:cNvSpPr txBox="1"/>
          <p:nvPr>
            <p:ph idx="1" type="body"/>
          </p:nvPr>
        </p:nvSpPr>
        <p:spPr>
          <a:xfrm>
            <a:off x="819150" y="1041200"/>
            <a:ext cx="7505700" cy="37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rPr>
              <a:t>Determining substitution matrix and Scoring Schemes</a:t>
            </a:r>
            <a:r>
              <a:rPr lang="en" sz="1400"/>
              <a:t>: Critical step which makes a huge difference in results of alignment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Substitution Matrix</a:t>
            </a:r>
            <a:endParaRPr b="1" sz="1400"/>
          </a:p>
          <a:p>
            <a:pPr indent="-317500" lvl="0" marL="457200" rtl="0" algn="l">
              <a:spcBef>
                <a:spcPts val="0"/>
              </a:spcBef>
              <a:spcAft>
                <a:spcPts val="0"/>
              </a:spcAft>
              <a:buSzPts val="1400"/>
              <a:buChar char="●"/>
            </a:pPr>
            <a:r>
              <a:rPr lang="en" sz="1400"/>
              <a:t>PAM (Point Accepted Mutation) or BLOSUM (BLOcks SUbstitution Matrix) predefined matrices</a:t>
            </a:r>
            <a:endParaRPr sz="1400"/>
          </a:p>
          <a:p>
            <a:pPr indent="-317500" lvl="0" marL="457200" rtl="0" algn="l">
              <a:spcBef>
                <a:spcPts val="0"/>
              </a:spcBef>
              <a:spcAft>
                <a:spcPts val="0"/>
              </a:spcAft>
              <a:buSzPts val="1400"/>
              <a:buChar char="●"/>
            </a:pPr>
            <a:r>
              <a:rPr lang="en" sz="1400"/>
              <a:t>Helps us determine the score between pairs of protein elements.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Scoring Schemes</a:t>
            </a:r>
            <a:endParaRPr b="1" sz="1400"/>
          </a:p>
          <a:p>
            <a:pPr indent="-317500" lvl="0" marL="457200" rtl="0" algn="l">
              <a:spcBef>
                <a:spcPts val="0"/>
              </a:spcBef>
              <a:spcAft>
                <a:spcPts val="0"/>
              </a:spcAft>
              <a:buSzPts val="1400"/>
              <a:buChar char="●"/>
            </a:pPr>
            <a:r>
              <a:rPr lang="en" sz="1400"/>
              <a:t>Helps us in fill scoring matrix and also calculate scores of alignments</a:t>
            </a:r>
            <a:endParaRPr sz="1400"/>
          </a:p>
          <a:p>
            <a:pPr indent="-317500" lvl="0" marL="457200" rtl="0" algn="l">
              <a:spcBef>
                <a:spcPts val="0"/>
              </a:spcBef>
              <a:spcAft>
                <a:spcPts val="0"/>
              </a:spcAft>
              <a:buSzPts val="1400"/>
              <a:buChar char="●"/>
            </a:pPr>
            <a:r>
              <a:rPr lang="en" sz="1400"/>
              <a:t>Helps us traceback to help us choose best sequence alignment</a:t>
            </a:r>
            <a:endParaRPr sz="1400"/>
          </a:p>
          <a:p>
            <a:pPr indent="-317500" lvl="0" marL="457200" rtl="0" algn="l">
              <a:spcBef>
                <a:spcPts val="0"/>
              </a:spcBef>
              <a:spcAft>
                <a:spcPts val="0"/>
              </a:spcAft>
              <a:buSzPts val="1400"/>
              <a:buChar char="●"/>
            </a:pPr>
            <a:r>
              <a:rPr lang="en" sz="1400"/>
              <a:t>Example: Match = 1, Mismatch = -1, Gap or Indel = -1</a:t>
            </a:r>
            <a:endParaRPr sz="1400"/>
          </a:p>
          <a:p>
            <a:pPr indent="-317500" lvl="0" marL="457200" rtl="0" algn="l">
              <a:spcBef>
                <a:spcPts val="0"/>
              </a:spcBef>
              <a:spcAft>
                <a:spcPts val="0"/>
              </a:spcAft>
              <a:buSzPts val="1400"/>
              <a:buChar char="●"/>
            </a:pPr>
            <a:r>
              <a:rPr lang="en" sz="1400"/>
              <a:t>Typically, PAM and BLOSUM is used for determining </a:t>
            </a:r>
            <a:r>
              <a:rPr b="1" lang="en" sz="1400"/>
              <a:t>Match</a:t>
            </a:r>
            <a:r>
              <a:rPr lang="en" sz="1400"/>
              <a:t> value</a:t>
            </a:r>
            <a:endParaRPr sz="1400"/>
          </a:p>
          <a:p>
            <a:pPr indent="0" lvl="0" marL="0" rtl="0" algn="l">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