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92392e6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92392e6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92392e6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392392e6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92392e66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392392e66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92392e6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392392e6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392392e66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392392e66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92392e6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92392e6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92392e6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92392e6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92392e66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92392e66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92392e6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92392e6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392392e6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392392e6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92392e66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92392e6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92392e66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92392e6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92392e66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392392e66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Unified_Parallel_C" TargetMode="External"/><Relationship Id="rId11" Type="http://schemas.openxmlformats.org/officeDocument/2006/relationships/hyperlink" Target="https://en.wikipedia.org/wiki/Cilk#Cilk_Arts_and_Cilk++" TargetMode="External"/><Relationship Id="rId10" Type="http://schemas.openxmlformats.org/officeDocument/2006/relationships/hyperlink" Target="https://en.wikipedia.org/wiki/Charm%2B%2B" TargetMode="External"/><Relationship Id="rId13" Type="http://schemas.openxmlformats.org/officeDocument/2006/relationships/hyperlink" Target="https://en.wikipedia.org/wiki/Dryad_(programming)" TargetMode="External"/><Relationship Id="rId12" Type="http://schemas.openxmlformats.org/officeDocument/2006/relationships/hyperlink" Target="https://en.wikipedia.org/wiki/Coarray_Fortra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andfonline.com/doi/abs/10.1080/13658816.2011.645477?journalCode=tgis20" TargetMode="External"/><Relationship Id="rId4" Type="http://schemas.openxmlformats.org/officeDocument/2006/relationships/hyperlink" Target="https://en.wikipedia.org/wiki/Amoeba_(operating_system)" TargetMode="External"/><Relationship Id="rId9" Type="http://schemas.openxmlformats.org/officeDocument/2006/relationships/hyperlink" Target="https://en.wikipedia.org/wiki/ZPL_(programming_language)" TargetMode="External"/><Relationship Id="rId15" Type="http://schemas.openxmlformats.org/officeDocument/2006/relationships/hyperlink" Target="https://en.wikipedia.org/wiki/OpenACC" TargetMode="External"/><Relationship Id="rId14" Type="http://schemas.openxmlformats.org/officeDocument/2006/relationships/hyperlink" Target="https://en.wikipedia.org/wiki/C%2B%2B_AMP" TargetMode="External"/><Relationship Id="rId17" Type="http://schemas.openxmlformats.org/officeDocument/2006/relationships/hyperlink" Target="https://en.wikipedia.org/wiki/OpenHMPP" TargetMode="External"/><Relationship Id="rId16" Type="http://schemas.openxmlformats.org/officeDocument/2006/relationships/hyperlink" Target="https://en.wikipedia.org/wiki/OpenCL" TargetMode="External"/><Relationship Id="rId5" Type="http://schemas.openxmlformats.org/officeDocument/2006/relationships/hyperlink" Target="https://computing.llnl.gov/tutorials/pthreads/#AppendixA" TargetMode="External"/><Relationship Id="rId19" Type="http://schemas.openxmlformats.org/officeDocument/2006/relationships/hyperlink" Target="https://en.wikipedia.org/wiki/CUDA" TargetMode="External"/><Relationship Id="rId6" Type="http://schemas.openxmlformats.org/officeDocument/2006/relationships/hyperlink" Target="https://jaxenter.com/ateji-px-an-extension-of-the-java-language-with-parallel-programming-primitives-101775.html" TargetMode="External"/><Relationship Id="rId18" Type="http://schemas.openxmlformats.org/officeDocument/2006/relationships/hyperlink" Target="https://en.wikipedia.org/wiki/Global_Arrays" TargetMode="External"/><Relationship Id="rId7" Type="http://schemas.openxmlformats.org/officeDocument/2006/relationships/hyperlink" Target="https://www.slideshare.net/PatrickViry/ateji-px-manual" TargetMode="External"/><Relationship Id="rId8" Type="http://schemas.openxmlformats.org/officeDocument/2006/relationships/hyperlink" Target="https://en.wikipedia.org/wiki/ParaSail_(programming_language)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ispc.github.io/" TargetMode="External"/><Relationship Id="rId10" Type="http://schemas.openxmlformats.org/officeDocument/2006/relationships/hyperlink" Target="https://ispc.github.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Threading_Building_Blocks" TargetMode="External"/><Relationship Id="rId4" Type="http://schemas.openxmlformats.org/officeDocument/2006/relationships/hyperlink" Target="https://www.ericsson.com/en/reports-and-papers/ericsson-technology-review/articles/the-future-of-cloud-computing" TargetMode="External"/><Relationship Id="rId9" Type="http://schemas.openxmlformats.org/officeDocument/2006/relationships/hyperlink" Target="https://en.wikipedia.org/wiki/X10_(programming_language)" TargetMode="External"/><Relationship Id="rId5" Type="http://schemas.openxmlformats.org/officeDocument/2006/relationships/hyperlink" Target="https://readwrite.com/2019/01/29/computing-power-suppliers-are-shifting-gears-for-ai/" TargetMode="External"/><Relationship Id="rId6" Type="http://schemas.openxmlformats.org/officeDocument/2006/relationships/hyperlink" Target="https://en.wikipedia.org/wiki/X10_(programming_language)" TargetMode="External"/><Relationship Id="rId7" Type="http://schemas.openxmlformats.org/officeDocument/2006/relationships/hyperlink" Target="https://en.wikipedia.org/wiki/SequenceL#:~:text=SequenceL%20is%20a%20general%20purpose,and%20code%20clarity%20and%20readability" TargetMode="External"/><Relationship Id="rId8" Type="http://schemas.openxmlformats.org/officeDocument/2006/relationships/hyperlink" Target="https://en.wikipedia.org/wiki/OpenM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07075" y="1175075"/>
            <a:ext cx="7328700" cy="20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 overview of Parallel Programming Languages between 2000-2020</a:t>
            </a:r>
            <a:endParaRPr sz="3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By Aditya Singh Thakur, Vikhyat Dhamija, Pratik Mistry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Trends</a:t>
            </a:r>
            <a:r>
              <a:rPr lang="en" sz="2000"/>
              <a:t>:</a:t>
            </a:r>
            <a:endParaRPr sz="2000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Increasing demands due to upward trends in AI and BigData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Cheaper and faster processors and  interconnections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freely available software tools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Enhanced performance and speed-up every year</a:t>
            </a:r>
            <a:br>
              <a:rPr lang="en" sz="1500"/>
            </a:b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of new languages due to Quantum Computing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 (1):</a:t>
            </a:r>
            <a:endParaRPr sz="20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https://www.tandfonline.com/doi/abs/10.1080/13658816.2011.645477?journalCode=tgis20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https://en.wikipedia.org/wiki/Amoeba_(operating_system)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https://computing.llnl.gov/tutorials/pthreads/#AppendixA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https://jaxenter.com/ateji-px-an-extension-of-the-java-language-with-parallel-programming-primitives-101775.html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https://www.slideshare.net/PatrickViry/ateji-px-manual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https://en.wikipedia.org/wiki/ParaSail_(programming_language)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https://en.wikipedia.org/wiki/ZPL_(programming_language)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https://en.wikipedia.org/wiki/Charm%2B%2B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https://en.wikipedia.org/wiki/Cilk#Cilk_Arts_and_Cilk++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https://en.wikipedia.org/wiki/Coarray_Fortran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https://en.wikipedia.org/wiki/Dryad_(programming)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https://en.wikipedia.org/wiki/C%2B%2B_AMP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https://en.wikipedia.org/wiki/OpenACC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https://en.wikipedia.org/wiki/OpenCL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https://en.wikipedia.org/wiki/OpenHMPP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https://en.wikipedia.org/wiki/Global_Arrays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https://en.wikipedia.org/wiki/CUDA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https://en.wikipedia.org/wiki/Unified_Parallel_C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 (2):</a:t>
            </a:r>
            <a:endParaRPr sz="2000"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https://en.wikipedia.org/wiki/Threading_Building_Blocks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https://www.ericsson.com/en/reports-and-papers/ericsson-technology-review/articles/the-future-of-cloud-computing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https://readwrite.com/2019/01/29/computing-power-suppliers-are-shifting-gears-for-ai/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https://en.wikipedia.org/wiki/X10_(programming_language)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https://en.wikipedia.org/wiki/SequenceL#:~:text=SequenceL%20is%20a%20general%20purpose,and%20code%20clarity%20and%20readability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https://en.wikipedia.org/wiki/OpenMP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https://en.wikipedia.org/wiki/X10_(programming_language)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https://ispc.github.io</a:t>
            </a:r>
            <a:r>
              <a:rPr lang="en" u="sng">
                <a:solidFill>
                  <a:schemeClr val="hlink"/>
                </a:solidFill>
                <a:hlinkClick r:id="rId11"/>
              </a:rPr>
              <a:t>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907650" y="1523850"/>
            <a:ext cx="7328700" cy="20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Introduction	:</a:t>
            </a:r>
            <a:endParaRPr sz="2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Parallel Programming Languages in last two decades (2000 - 2020)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Evolution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Trends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2000-2009</a:t>
            </a:r>
            <a:r>
              <a:rPr lang="en" sz="2000"/>
              <a:t>:</a:t>
            </a:r>
            <a:endParaRPr sz="2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ZPL (2004): </a:t>
            </a:r>
            <a:r>
              <a:rPr i="1" lang="en" sz="1500"/>
              <a:t>Z-level Programming Language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array abstraction to implement a data parallel programming model for implicit parallelism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founded in 1993, latest version has Increased Portability (Windows, MacOS), Improved Performance and MPI-Specific</a:t>
            </a:r>
            <a:endParaRPr b="1"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SequenceL (2007): </a:t>
            </a:r>
            <a:r>
              <a:rPr i="1" lang="en" sz="1500"/>
              <a:t>Originally invented in 1989</a:t>
            </a:r>
            <a:endParaRPr i="1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explicit parallelism as compiler performs auto parallelism based on processing power available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 Ease of programming, platform portability/optimization, code clarity and readability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Coarray Fortran i.e. CAF (2008): </a:t>
            </a:r>
            <a:r>
              <a:rPr i="1" lang="en" sz="1500"/>
              <a:t>Previously</a:t>
            </a:r>
            <a:r>
              <a:rPr b="1" lang="en" sz="1500"/>
              <a:t> </a:t>
            </a:r>
            <a:r>
              <a:rPr i="1" lang="en" sz="1500"/>
              <a:t>F-</a:t>
            </a:r>
            <a:endParaRPr i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Extension of Fortran created in 1990 that includes coarrays for parallel processing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is interpreted as if it were replicated no. of times and executed asynchronously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latency hiding and avoidance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Enhanced support for synchronization for fine-grain control over program execution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Chapel (2009):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data, task and nested parallelism with goal of increasing supercomputer productivity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Partitioned global address space (PGAS) parallel programming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2009-2012:</a:t>
            </a:r>
            <a:endParaRPr sz="20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OpenHMPP (2009):</a:t>
            </a:r>
            <a:endParaRPr b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set of compiler directives providing standard to handle hardware accelerators without the complexity associated with GPU programming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Widely used by HPC actors in Oil &amp; Gas,Energy,Manufacturing,Finance, Education &amp; Research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ParaSail (2009): </a:t>
            </a:r>
            <a:r>
              <a:rPr i="1" lang="en" sz="1500"/>
              <a:t>Parallel Specification and Implementation Language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both implicit and explicit parallelism where every expression is defined to have parallel evaluation semantics that compiler uses to make decisions on treating activities as parallel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pointer-free programming model for objects to grow and shrink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Ateji PX (2010):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Extension of Java to facilitate parallel computing on multi-core processors, GPU, Grid and Cloud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offerings - data parallelism, task parallelism, recursive parallelism, speculative parallelism, the Actor model, data flow, stream computing</a:t>
            </a:r>
            <a:endParaRPr/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C++ AMP (2012): </a:t>
            </a:r>
            <a:r>
              <a:rPr i="1" lang="en" sz="1500"/>
              <a:t>Accelerated Massive Parallelism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Programs can compile and execute on data-parallel hardware like GPU’s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restrict(amp)</a:t>
            </a:r>
            <a:r>
              <a:rPr lang="en"/>
              <a:t> feature can be applied on any function (including lambdas) to execute on C++ AMP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Available as </a:t>
            </a:r>
            <a:r>
              <a:rPr i="1" lang="en"/>
              <a:t>&lt;amp.h&gt;</a:t>
            </a:r>
            <a:r>
              <a:rPr lang="en"/>
              <a:t> header file in the C++ concurrency namespace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2012-2014:</a:t>
            </a:r>
            <a:endParaRPr sz="20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P-Amoeba (2012):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 implementation of AMOEBA in Java that utilize message passing library MPJ Express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Derived from AMOEBA (distributed operating system) developed with goal to build a timesharing system in 1996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Amoeba Interface Language used for creating stubs for accessing remote services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Cilk Plus (2013):</a:t>
            </a:r>
            <a:endParaRPr i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versions: Cilk (1994) and Cilk++ (2008)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Features: Task parallelism (Fork–join model), Parallel loops using D&amp;Q, Array notation (only in Cilk Plus) to apply operation on array parallely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Unified Parallel C (2013):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Extension of C that uses a single program, multiple data (SPMD) model of computation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explicitly parallelism, shared address space,  Synchronization primitives and a memory consistency model, Explicit communication primitives and Memory management primitives</a:t>
            </a:r>
            <a:endParaRPr/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Dryad (2014):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project at Microsoft Research developed for data parallel applications and modelled as DAG’s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Parallelizes dataflow graph by distributing the computational vertices across execution engines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2014-2018:</a:t>
            </a:r>
            <a:endParaRPr sz="20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Global Arrays (2014):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the library for parallel computing founded in 1994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APIs for shared-memory programming on distributed-memory computers for multidimensional arrays</a:t>
            </a:r>
            <a:endParaRPr b="1"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POSIX PThreads (2017):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in 1995 by IEEE for Unix with synchronization methods as Mutex (or Mutually exclusive locks), Read-write lock and Conditional variable (a test-and-set operation)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Features: Very Lightweight and Efficient Communications/Data Exchange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Latest version defines a standard OS interface and environment, command interpreter (shell), and common utility programs to support applications portability at the source code level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OpenACC (2018): 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Cray, CAPS, Nvidia and PGI for heterogeneous CPU/GPU Systems in 2012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Capable of new controls over data movement, support for explicit function calls and separate compilation allowing the creation and reuse of libraries of accelerated code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2018-2019:</a:t>
            </a:r>
            <a:endParaRPr sz="20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OpenMP (2018): </a:t>
            </a:r>
            <a:r>
              <a:rPr i="1" lang="en" sz="1500"/>
              <a:t>Open Multi-Processing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dk1"/>
                </a:highlight>
              </a:rPr>
              <a:t>Developed in 2000, the API supports multi-platform shared-memory multiprocessing programming in C, C++, and Fortran</a:t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dk1"/>
                </a:highlight>
              </a:rPr>
              <a:t>Uses a portable, scalable model for a simple and flexible interface for developing parallel applications</a:t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X10 (2019):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specially for parallel computing using the partitioned global address space model in 2004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user-defined primitive struct types; globally distributed arrays, and structured and unstructured parallelism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Threading Building Blocks i.e. TBB (2019):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C++ Library when used, a computation is broken down into tasks that can run in parallel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Implements </a:t>
            </a:r>
            <a:r>
              <a:rPr i="1" lang="en"/>
              <a:t>work stealing</a:t>
            </a:r>
            <a:r>
              <a:rPr lang="en"/>
              <a:t> to balance a parallel workload across available processing cores in order to increase core utilization and scaling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2020 - Present:</a:t>
            </a:r>
            <a:endParaRPr sz="2000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Charm++ (2020):</a:t>
            </a:r>
            <a:endParaRPr b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enhancing programmer productivity (1980)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High-level abstraction of parallel program and delivers good performance many hardware platforms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Charm++ runtime system sends a message to the invoked object that reside on the local or remote processor in a parallel computation</a:t>
            </a:r>
            <a:endParaRPr b="1" sz="15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RaftLib (2020):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C++ library founded in 2014 that handles threading, memory allocation &amp; placement and auto-parallelization of compute kernels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iostream-like operators can be used to assemble a massively parallel program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OpenCL (2020): </a:t>
            </a:r>
            <a:r>
              <a:rPr i="1" lang="en" sz="1500"/>
              <a:t>Found in 2009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dk1"/>
                </a:highlight>
              </a:rPr>
              <a:t>Framework for program execution across heterogeneous platforms</a:t>
            </a:r>
            <a:r>
              <a:rPr lang="en"/>
              <a:t> </a:t>
            </a:r>
            <a:r>
              <a:rPr lang="en">
                <a:solidFill>
                  <a:srgbClr val="202122"/>
                </a:solidFill>
                <a:highlight>
                  <a:schemeClr val="dk1"/>
                </a:highlight>
              </a:rPr>
              <a:t>for task &amp; data parallelism</a:t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dk1"/>
                </a:highlight>
              </a:rPr>
              <a:t>Latest version supports Shared virtual memory, Nested parallelism, Generic address space, Images, C11 , atomics, Pipes, Android installable client driver extension</a:t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ISPC (2020):</a:t>
            </a:r>
            <a:endParaRPr b="1" sz="15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based compiler with extensions for single program, multiple data programming found in 2010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appears serial but number of program instances execute in parallel on the hardware</a:t>
            </a:r>
            <a:endParaRPr>
              <a:solidFill>
                <a:srgbClr val="20212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47000" y="453900"/>
            <a:ext cx="75057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2020 - Present:</a:t>
            </a:r>
            <a:endParaRPr sz="2000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896775"/>
            <a:ext cx="7505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 (2020): </a:t>
            </a:r>
            <a:r>
              <a:rPr i="1" lang="en" sz="1500"/>
              <a:t>Founded in 2009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Built-in facilities and library support for writing concurrent programs using </a:t>
            </a:r>
            <a:r>
              <a:rPr i="1" lang="en"/>
              <a:t>goroutines</a:t>
            </a:r>
            <a:endParaRPr i="1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Apart from CPU parallelism, it also supports asynchronous programming for modern apps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Scala (2020): </a:t>
            </a:r>
            <a:r>
              <a:rPr i="1" lang="en" sz="1500"/>
              <a:t>Scalable + Language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grow with the demands of its users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Built-in data-parallel programming support desired for Big data applications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supports asynchronous programming, software transactional memory, and event streams, Java Concurrency API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CUDA (2020): </a:t>
            </a:r>
            <a:r>
              <a:rPr i="1" lang="en" sz="1500"/>
              <a:t>Compute Unified Device Architecture</a:t>
            </a:r>
            <a:endParaRPr i="1" sz="1500"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Founded in 2007, its a software layer that gives direct access to the GPU's virtual instruction set and parallel computational elements</a:t>
            </a:r>
            <a:endParaRPr/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 Scattered reads, unified virtual memory, shared and unified memory, faster downloads and readbacks to and from the GPU and full support for integer and bitwise operations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