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763E0D4-8C37-465D-8403-C79191B48C89}">
  <a:tblStyle styleId="{C763E0D4-8C37-465D-8403-C79191B48C8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slide" Target="slides/slide82.xml"/><Relationship Id="rId43" Type="http://schemas.openxmlformats.org/officeDocument/2006/relationships/slide" Target="slides/slide37.xml"/><Relationship Id="rId87" Type="http://schemas.openxmlformats.org/officeDocument/2006/relationships/slide" Target="slides/slide81.xml"/><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8cf5cbc19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8cf5cbc19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8354d838f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8354d838f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8354d838f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8354d838f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8354d838f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8354d838f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8354d838f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8354d838f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8354d838f_1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8354d838f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8354d838f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8354d838f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8354d838f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8354d838f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8354d838f_1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8354d838f_1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8354d838f_1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8354d838f_1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8cf5cbc19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8cf5cbc19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8354d838f_1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8354d838f_1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58354d838f_1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58354d838f_1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58354d838f_1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58354d838f_1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58354d838f_1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58354d838f_1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8354d838f_1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58354d838f_1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58cf5cbc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58cf5cbc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58cf5cbc1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8cf5cbc1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58cf5cbc1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58cf5cbc1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58cf5cbc1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58cf5cbc1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58cf5cbc1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58cf5cbc1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7ceeb65f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7ceeb65f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58cf5cbc1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58cf5cbc1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58cf5cbc1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58cf5cbc1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58cf5cbc1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58cf5cbc1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58cf5cbc1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58cf5cbc1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58cf5cbc19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58cf5cbc19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58cf5cbc1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58cf5cbc1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g58cf5cbc19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58cf5cbc19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58cf5cbc19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58cf5cbc19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g58cf5cbc19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58cf5cbc19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g58cf5cbc19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58cf5cbc19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6976b42e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6976b42e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g58cf5cbc19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58cf5cbc19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58cf5cbc19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58cf5cbc19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g58cf5cbc19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58cf5cbc19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58cf5cbc19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58cf5cbc19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g56976b42e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56976b42e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56976b42e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56976b42e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g56976b42e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56976b42e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g56976b42e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56976b42e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Google Shape;561;g56976b42e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56976b42e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Google Shape;583;g56976b42e6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56976b42e6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8354d838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8354d838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Google Shape;603;g56976b42e6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56976b42e6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Google Shape;618;g56976b42e6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56976b42e6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3" name="Shape 633"/>
        <p:cNvGrpSpPr/>
        <p:nvPr/>
      </p:nvGrpSpPr>
      <p:grpSpPr>
        <a:xfrm>
          <a:off x="0" y="0"/>
          <a:ext cx="0" cy="0"/>
          <a:chOff x="0" y="0"/>
          <a:chExt cx="0" cy="0"/>
        </a:xfrm>
      </p:grpSpPr>
      <p:sp>
        <p:nvSpPr>
          <p:cNvPr id="634" name="Google Shape;634;g56976b42e6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56976b42e6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3" name="Shape 653"/>
        <p:cNvGrpSpPr/>
        <p:nvPr/>
      </p:nvGrpSpPr>
      <p:grpSpPr>
        <a:xfrm>
          <a:off x="0" y="0"/>
          <a:ext cx="0" cy="0"/>
          <a:chOff x="0" y="0"/>
          <a:chExt cx="0" cy="0"/>
        </a:xfrm>
      </p:grpSpPr>
      <p:sp>
        <p:nvSpPr>
          <p:cNvPr id="654" name="Google Shape;654;g56976b42e6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56976b42e6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0" name="Shape 680"/>
        <p:cNvGrpSpPr/>
        <p:nvPr/>
      </p:nvGrpSpPr>
      <p:grpSpPr>
        <a:xfrm>
          <a:off x="0" y="0"/>
          <a:ext cx="0" cy="0"/>
          <a:chOff x="0" y="0"/>
          <a:chExt cx="0" cy="0"/>
        </a:xfrm>
      </p:grpSpPr>
      <p:sp>
        <p:nvSpPr>
          <p:cNvPr id="681" name="Google Shape;681;g56976b42e6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56976b42e6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7" name="Shape 707"/>
        <p:cNvGrpSpPr/>
        <p:nvPr/>
      </p:nvGrpSpPr>
      <p:grpSpPr>
        <a:xfrm>
          <a:off x="0" y="0"/>
          <a:ext cx="0" cy="0"/>
          <a:chOff x="0" y="0"/>
          <a:chExt cx="0" cy="0"/>
        </a:xfrm>
      </p:grpSpPr>
      <p:sp>
        <p:nvSpPr>
          <p:cNvPr id="708" name="Google Shape;708;g56976b42e6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56976b42e6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1" name="Shape 741"/>
        <p:cNvGrpSpPr/>
        <p:nvPr/>
      </p:nvGrpSpPr>
      <p:grpSpPr>
        <a:xfrm>
          <a:off x="0" y="0"/>
          <a:ext cx="0" cy="0"/>
          <a:chOff x="0" y="0"/>
          <a:chExt cx="0" cy="0"/>
        </a:xfrm>
      </p:grpSpPr>
      <p:sp>
        <p:nvSpPr>
          <p:cNvPr id="742" name="Google Shape;742;g56976b42e6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56976b42e6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0" name="Shape 780"/>
        <p:cNvGrpSpPr/>
        <p:nvPr/>
      </p:nvGrpSpPr>
      <p:grpSpPr>
        <a:xfrm>
          <a:off x="0" y="0"/>
          <a:ext cx="0" cy="0"/>
          <a:chOff x="0" y="0"/>
          <a:chExt cx="0" cy="0"/>
        </a:xfrm>
      </p:grpSpPr>
      <p:sp>
        <p:nvSpPr>
          <p:cNvPr id="781" name="Google Shape;781;g56976b42e6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56976b42e6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6" name="Shape 826"/>
        <p:cNvGrpSpPr/>
        <p:nvPr/>
      </p:nvGrpSpPr>
      <p:grpSpPr>
        <a:xfrm>
          <a:off x="0" y="0"/>
          <a:ext cx="0" cy="0"/>
          <a:chOff x="0" y="0"/>
          <a:chExt cx="0" cy="0"/>
        </a:xfrm>
      </p:grpSpPr>
      <p:sp>
        <p:nvSpPr>
          <p:cNvPr id="827" name="Google Shape;827;g56976b42e6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56976b42e6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8" name="Shape 868"/>
        <p:cNvGrpSpPr/>
        <p:nvPr/>
      </p:nvGrpSpPr>
      <p:grpSpPr>
        <a:xfrm>
          <a:off x="0" y="0"/>
          <a:ext cx="0" cy="0"/>
          <a:chOff x="0" y="0"/>
          <a:chExt cx="0" cy="0"/>
        </a:xfrm>
      </p:grpSpPr>
      <p:sp>
        <p:nvSpPr>
          <p:cNvPr id="869" name="Google Shape;869;g56976b42e6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56976b42e6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8354d838f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8354d838f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6" name="Shape 916"/>
        <p:cNvGrpSpPr/>
        <p:nvPr/>
      </p:nvGrpSpPr>
      <p:grpSpPr>
        <a:xfrm>
          <a:off x="0" y="0"/>
          <a:ext cx="0" cy="0"/>
          <a:chOff x="0" y="0"/>
          <a:chExt cx="0" cy="0"/>
        </a:xfrm>
      </p:grpSpPr>
      <p:sp>
        <p:nvSpPr>
          <p:cNvPr id="917" name="Google Shape;917;g58cf5cbc19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58cf5cbc19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1" name="Shape 921"/>
        <p:cNvGrpSpPr/>
        <p:nvPr/>
      </p:nvGrpSpPr>
      <p:grpSpPr>
        <a:xfrm>
          <a:off x="0" y="0"/>
          <a:ext cx="0" cy="0"/>
          <a:chOff x="0" y="0"/>
          <a:chExt cx="0" cy="0"/>
        </a:xfrm>
      </p:grpSpPr>
      <p:sp>
        <p:nvSpPr>
          <p:cNvPr id="922" name="Google Shape;922;g56976b42e6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56976b42e6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8" name="Shape 928"/>
        <p:cNvGrpSpPr/>
        <p:nvPr/>
      </p:nvGrpSpPr>
      <p:grpSpPr>
        <a:xfrm>
          <a:off x="0" y="0"/>
          <a:ext cx="0" cy="0"/>
          <a:chOff x="0" y="0"/>
          <a:chExt cx="0" cy="0"/>
        </a:xfrm>
      </p:grpSpPr>
      <p:sp>
        <p:nvSpPr>
          <p:cNvPr id="929" name="Google Shape;929;g58cf5cbc19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58cf5cbc19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4" name="Shape 934"/>
        <p:cNvGrpSpPr/>
        <p:nvPr/>
      </p:nvGrpSpPr>
      <p:grpSpPr>
        <a:xfrm>
          <a:off x="0" y="0"/>
          <a:ext cx="0" cy="0"/>
          <a:chOff x="0" y="0"/>
          <a:chExt cx="0" cy="0"/>
        </a:xfrm>
      </p:grpSpPr>
      <p:sp>
        <p:nvSpPr>
          <p:cNvPr id="935" name="Google Shape;935;g56976b42e6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56976b42e6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0" name="Shape 940"/>
        <p:cNvGrpSpPr/>
        <p:nvPr/>
      </p:nvGrpSpPr>
      <p:grpSpPr>
        <a:xfrm>
          <a:off x="0" y="0"/>
          <a:ext cx="0" cy="0"/>
          <a:chOff x="0" y="0"/>
          <a:chExt cx="0" cy="0"/>
        </a:xfrm>
      </p:grpSpPr>
      <p:sp>
        <p:nvSpPr>
          <p:cNvPr id="941" name="Google Shape;941;g58cf5cbc19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58cf5cbc19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6" name="Shape 946"/>
        <p:cNvGrpSpPr/>
        <p:nvPr/>
      </p:nvGrpSpPr>
      <p:grpSpPr>
        <a:xfrm>
          <a:off x="0" y="0"/>
          <a:ext cx="0" cy="0"/>
          <a:chOff x="0" y="0"/>
          <a:chExt cx="0" cy="0"/>
        </a:xfrm>
      </p:grpSpPr>
      <p:sp>
        <p:nvSpPr>
          <p:cNvPr id="947" name="Google Shape;947;g58cf5cbc19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58cf5cbc19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2" name="Shape 952"/>
        <p:cNvGrpSpPr/>
        <p:nvPr/>
      </p:nvGrpSpPr>
      <p:grpSpPr>
        <a:xfrm>
          <a:off x="0" y="0"/>
          <a:ext cx="0" cy="0"/>
          <a:chOff x="0" y="0"/>
          <a:chExt cx="0" cy="0"/>
        </a:xfrm>
      </p:grpSpPr>
      <p:sp>
        <p:nvSpPr>
          <p:cNvPr id="953" name="Google Shape;953;g58cf5cbc19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58cf5cbc19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9" name="Shape 959"/>
        <p:cNvGrpSpPr/>
        <p:nvPr/>
      </p:nvGrpSpPr>
      <p:grpSpPr>
        <a:xfrm>
          <a:off x="0" y="0"/>
          <a:ext cx="0" cy="0"/>
          <a:chOff x="0" y="0"/>
          <a:chExt cx="0" cy="0"/>
        </a:xfrm>
      </p:grpSpPr>
      <p:sp>
        <p:nvSpPr>
          <p:cNvPr id="960" name="Google Shape;960;g58cf5cbc19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1" name="Google Shape;961;g58cf5cbc19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5" name="Shape 985"/>
        <p:cNvGrpSpPr/>
        <p:nvPr/>
      </p:nvGrpSpPr>
      <p:grpSpPr>
        <a:xfrm>
          <a:off x="0" y="0"/>
          <a:ext cx="0" cy="0"/>
          <a:chOff x="0" y="0"/>
          <a:chExt cx="0" cy="0"/>
        </a:xfrm>
      </p:grpSpPr>
      <p:sp>
        <p:nvSpPr>
          <p:cNvPr id="986" name="Google Shape;986;g56976b42e6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56976b42e6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1" name="Shape 991"/>
        <p:cNvGrpSpPr/>
        <p:nvPr/>
      </p:nvGrpSpPr>
      <p:grpSpPr>
        <a:xfrm>
          <a:off x="0" y="0"/>
          <a:ext cx="0" cy="0"/>
          <a:chOff x="0" y="0"/>
          <a:chExt cx="0" cy="0"/>
        </a:xfrm>
      </p:grpSpPr>
      <p:sp>
        <p:nvSpPr>
          <p:cNvPr id="992" name="Google Shape;992;g58cf5cbc19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3" name="Google Shape;993;g58cf5cbc19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8354d838f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8354d838f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7" name="Shape 997"/>
        <p:cNvGrpSpPr/>
        <p:nvPr/>
      </p:nvGrpSpPr>
      <p:grpSpPr>
        <a:xfrm>
          <a:off x="0" y="0"/>
          <a:ext cx="0" cy="0"/>
          <a:chOff x="0" y="0"/>
          <a:chExt cx="0" cy="0"/>
        </a:xfrm>
      </p:grpSpPr>
      <p:sp>
        <p:nvSpPr>
          <p:cNvPr id="998" name="Google Shape;998;g58cf5cbc19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9" name="Google Shape;999;g58cf5cbc19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3" name="Shape 1003"/>
        <p:cNvGrpSpPr/>
        <p:nvPr/>
      </p:nvGrpSpPr>
      <p:grpSpPr>
        <a:xfrm>
          <a:off x="0" y="0"/>
          <a:ext cx="0" cy="0"/>
          <a:chOff x="0" y="0"/>
          <a:chExt cx="0" cy="0"/>
        </a:xfrm>
      </p:grpSpPr>
      <p:sp>
        <p:nvSpPr>
          <p:cNvPr id="1004" name="Google Shape;1004;g58cf5cbc19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5" name="Google Shape;1005;g58cf5cbc19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9" name="Shape 1009"/>
        <p:cNvGrpSpPr/>
        <p:nvPr/>
      </p:nvGrpSpPr>
      <p:grpSpPr>
        <a:xfrm>
          <a:off x="0" y="0"/>
          <a:ext cx="0" cy="0"/>
          <a:chOff x="0" y="0"/>
          <a:chExt cx="0" cy="0"/>
        </a:xfrm>
      </p:grpSpPr>
      <p:sp>
        <p:nvSpPr>
          <p:cNvPr id="1010" name="Google Shape;1010;g58cf5cbc19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1" name="Google Shape;1011;g58cf5cbc19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6" name="Shape 1016"/>
        <p:cNvGrpSpPr/>
        <p:nvPr/>
      </p:nvGrpSpPr>
      <p:grpSpPr>
        <a:xfrm>
          <a:off x="0" y="0"/>
          <a:ext cx="0" cy="0"/>
          <a:chOff x="0" y="0"/>
          <a:chExt cx="0" cy="0"/>
        </a:xfrm>
      </p:grpSpPr>
      <p:sp>
        <p:nvSpPr>
          <p:cNvPr id="1017" name="Google Shape;1017;g57ceeb65fd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8" name="Google Shape;1018;g57ceeb65fd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2" name="Shape 1022"/>
        <p:cNvGrpSpPr/>
        <p:nvPr/>
      </p:nvGrpSpPr>
      <p:grpSpPr>
        <a:xfrm>
          <a:off x="0" y="0"/>
          <a:ext cx="0" cy="0"/>
          <a:chOff x="0" y="0"/>
          <a:chExt cx="0" cy="0"/>
        </a:xfrm>
      </p:grpSpPr>
      <p:sp>
        <p:nvSpPr>
          <p:cNvPr id="1023" name="Google Shape;1023;g57ceeb65fd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57ceeb65fd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9" name="Shape 1029"/>
        <p:cNvGrpSpPr/>
        <p:nvPr/>
      </p:nvGrpSpPr>
      <p:grpSpPr>
        <a:xfrm>
          <a:off x="0" y="0"/>
          <a:ext cx="0" cy="0"/>
          <a:chOff x="0" y="0"/>
          <a:chExt cx="0" cy="0"/>
        </a:xfrm>
      </p:grpSpPr>
      <p:sp>
        <p:nvSpPr>
          <p:cNvPr id="1030" name="Google Shape;1030;g57ceeb65fd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57ceeb65fd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6" name="Shape 1036"/>
        <p:cNvGrpSpPr/>
        <p:nvPr/>
      </p:nvGrpSpPr>
      <p:grpSpPr>
        <a:xfrm>
          <a:off x="0" y="0"/>
          <a:ext cx="0" cy="0"/>
          <a:chOff x="0" y="0"/>
          <a:chExt cx="0" cy="0"/>
        </a:xfrm>
      </p:grpSpPr>
      <p:sp>
        <p:nvSpPr>
          <p:cNvPr id="1037" name="Google Shape;1037;g57ceeb65fd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8" name="Google Shape;1038;g57ceeb65fd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1" name="Shape 1041"/>
        <p:cNvGrpSpPr/>
        <p:nvPr/>
      </p:nvGrpSpPr>
      <p:grpSpPr>
        <a:xfrm>
          <a:off x="0" y="0"/>
          <a:ext cx="0" cy="0"/>
          <a:chOff x="0" y="0"/>
          <a:chExt cx="0" cy="0"/>
        </a:xfrm>
      </p:grpSpPr>
      <p:sp>
        <p:nvSpPr>
          <p:cNvPr id="1042" name="Google Shape;1042;g57ceeb65fd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3" name="Google Shape;1043;g57ceeb65fd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8" name="Shape 1048"/>
        <p:cNvGrpSpPr/>
        <p:nvPr/>
      </p:nvGrpSpPr>
      <p:grpSpPr>
        <a:xfrm>
          <a:off x="0" y="0"/>
          <a:ext cx="0" cy="0"/>
          <a:chOff x="0" y="0"/>
          <a:chExt cx="0" cy="0"/>
        </a:xfrm>
      </p:grpSpPr>
      <p:sp>
        <p:nvSpPr>
          <p:cNvPr id="1049" name="Google Shape;1049;g57ceeb65fd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0" name="Google Shape;1050;g57ceeb65fd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5" name="Shape 1055"/>
        <p:cNvGrpSpPr/>
        <p:nvPr/>
      </p:nvGrpSpPr>
      <p:grpSpPr>
        <a:xfrm>
          <a:off x="0" y="0"/>
          <a:ext cx="0" cy="0"/>
          <a:chOff x="0" y="0"/>
          <a:chExt cx="0" cy="0"/>
        </a:xfrm>
      </p:grpSpPr>
      <p:sp>
        <p:nvSpPr>
          <p:cNvPr id="1056" name="Google Shape;1056;g57ceeb65fd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7" name="Google Shape;1057;g57ceeb65fd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8354d838f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8354d838f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2" name="Shape 1062"/>
        <p:cNvGrpSpPr/>
        <p:nvPr/>
      </p:nvGrpSpPr>
      <p:grpSpPr>
        <a:xfrm>
          <a:off x="0" y="0"/>
          <a:ext cx="0" cy="0"/>
          <a:chOff x="0" y="0"/>
          <a:chExt cx="0" cy="0"/>
        </a:xfrm>
      </p:grpSpPr>
      <p:sp>
        <p:nvSpPr>
          <p:cNvPr id="1063" name="Google Shape;1063;g57ceeb65fd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57ceeb65fd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9" name="Shape 1069"/>
        <p:cNvGrpSpPr/>
        <p:nvPr/>
      </p:nvGrpSpPr>
      <p:grpSpPr>
        <a:xfrm>
          <a:off x="0" y="0"/>
          <a:ext cx="0" cy="0"/>
          <a:chOff x="0" y="0"/>
          <a:chExt cx="0" cy="0"/>
        </a:xfrm>
      </p:grpSpPr>
      <p:sp>
        <p:nvSpPr>
          <p:cNvPr id="1070" name="Google Shape;1070;g57ceeb65fd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1" name="Google Shape;1071;g57ceeb65fd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6" name="Shape 1076"/>
        <p:cNvGrpSpPr/>
        <p:nvPr/>
      </p:nvGrpSpPr>
      <p:grpSpPr>
        <a:xfrm>
          <a:off x="0" y="0"/>
          <a:ext cx="0" cy="0"/>
          <a:chOff x="0" y="0"/>
          <a:chExt cx="0" cy="0"/>
        </a:xfrm>
      </p:grpSpPr>
      <p:sp>
        <p:nvSpPr>
          <p:cNvPr id="1077" name="Google Shape;1077;g57ceeb65fd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8" name="Google Shape;1078;g57ceeb65fd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3" name="Shape 1083"/>
        <p:cNvGrpSpPr/>
        <p:nvPr/>
      </p:nvGrpSpPr>
      <p:grpSpPr>
        <a:xfrm>
          <a:off x="0" y="0"/>
          <a:ext cx="0" cy="0"/>
          <a:chOff x="0" y="0"/>
          <a:chExt cx="0" cy="0"/>
        </a:xfrm>
      </p:grpSpPr>
      <p:sp>
        <p:nvSpPr>
          <p:cNvPr id="1084" name="Google Shape;1084;g57ceeb65fd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57ceeb65fd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0" name="Shape 1090"/>
        <p:cNvGrpSpPr/>
        <p:nvPr/>
      </p:nvGrpSpPr>
      <p:grpSpPr>
        <a:xfrm>
          <a:off x="0" y="0"/>
          <a:ext cx="0" cy="0"/>
          <a:chOff x="0" y="0"/>
          <a:chExt cx="0" cy="0"/>
        </a:xfrm>
      </p:grpSpPr>
      <p:sp>
        <p:nvSpPr>
          <p:cNvPr id="1091" name="Google Shape;1091;g57ceeb65fd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2" name="Google Shape;1092;g57ceeb65fd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7" name="Shape 1097"/>
        <p:cNvGrpSpPr/>
        <p:nvPr/>
      </p:nvGrpSpPr>
      <p:grpSpPr>
        <a:xfrm>
          <a:off x="0" y="0"/>
          <a:ext cx="0" cy="0"/>
          <a:chOff x="0" y="0"/>
          <a:chExt cx="0" cy="0"/>
        </a:xfrm>
      </p:grpSpPr>
      <p:sp>
        <p:nvSpPr>
          <p:cNvPr id="1098" name="Google Shape;1098;g57ceeb65fd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9" name="Google Shape;1099;g57ceeb65fd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4" name="Shape 1104"/>
        <p:cNvGrpSpPr/>
        <p:nvPr/>
      </p:nvGrpSpPr>
      <p:grpSpPr>
        <a:xfrm>
          <a:off x="0" y="0"/>
          <a:ext cx="0" cy="0"/>
          <a:chOff x="0" y="0"/>
          <a:chExt cx="0" cy="0"/>
        </a:xfrm>
      </p:grpSpPr>
      <p:sp>
        <p:nvSpPr>
          <p:cNvPr id="1105" name="Google Shape;1105;g57ceeb65fd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6" name="Google Shape;1106;g57ceeb65fd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2" name="Shape 1112"/>
        <p:cNvGrpSpPr/>
        <p:nvPr/>
      </p:nvGrpSpPr>
      <p:grpSpPr>
        <a:xfrm>
          <a:off x="0" y="0"/>
          <a:ext cx="0" cy="0"/>
          <a:chOff x="0" y="0"/>
          <a:chExt cx="0" cy="0"/>
        </a:xfrm>
      </p:grpSpPr>
      <p:sp>
        <p:nvSpPr>
          <p:cNvPr id="1113" name="Google Shape;1113;g57ceeb65fd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57ceeb65fd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8cf5cbc19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8cf5cbc19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9.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7.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5.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6.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5.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 Reconstruction of Raphael's 1963 Semantic Question Answering System</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by: Pratik Joshi</a:t>
            </a:r>
            <a:endParaRPr/>
          </a:p>
          <a:p>
            <a:pPr indent="0" lvl="0" marL="0" rtl="0" algn="ctr">
              <a:spcBef>
                <a:spcPts val="0"/>
              </a:spcBef>
              <a:spcAft>
                <a:spcPts val="0"/>
              </a:spcAft>
              <a:buNone/>
            </a:pPr>
            <a:r>
              <a:rPr lang="en"/>
              <a:t>Project Mentor: Prof. Ashwin Srinivasan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Operations of Raphael’s System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Basic Relations and Graph Operations in the Raphael System</a:t>
            </a:r>
            <a:endParaRPr sz="2400"/>
          </a:p>
        </p:txBody>
      </p:sp>
      <p:sp>
        <p:nvSpPr>
          <p:cNvPr id="169" name="Google Shape;169;p23"/>
          <p:cNvSpPr txBox="1"/>
          <p:nvPr>
            <p:ph idx="1" type="body"/>
          </p:nvPr>
        </p:nvSpPr>
        <p:spPr>
          <a:xfrm>
            <a:off x="311700" y="12047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QA system has a set of dialogs it can handle. Each type of dialog has an associated relation it establishes between entities and a graph operation it carries out. The following table shows the possible operations: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graphicFrame>
        <p:nvGraphicFramePr>
          <p:cNvPr id="174" name="Google Shape;174;p24"/>
          <p:cNvGraphicFramePr/>
          <p:nvPr/>
        </p:nvGraphicFramePr>
        <p:xfrm>
          <a:off x="282850" y="1168900"/>
          <a:ext cx="3000000" cy="3000000"/>
        </p:xfrm>
        <a:graphic>
          <a:graphicData uri="http://schemas.openxmlformats.org/drawingml/2006/table">
            <a:tbl>
              <a:tblPr>
                <a:noFill/>
                <a:tableStyleId>{C763E0D4-8C37-465D-8403-C79191B48C89}</a:tableStyleId>
              </a:tblPr>
              <a:tblGrid>
                <a:gridCol w="1739900"/>
                <a:gridCol w="2196775"/>
                <a:gridCol w="1609325"/>
                <a:gridCol w="3032300"/>
              </a:tblGrid>
              <a:tr h="523950">
                <a:tc>
                  <a:txBody>
                    <a:bodyPr>
                      <a:noAutofit/>
                    </a:bodyPr>
                    <a:lstStyle/>
                    <a:p>
                      <a:pPr indent="0" lvl="0" marL="0" rtl="0" algn="ctr">
                        <a:spcBef>
                          <a:spcPts val="0"/>
                        </a:spcBef>
                        <a:spcAft>
                          <a:spcPts val="0"/>
                        </a:spcAft>
                        <a:buNone/>
                      </a:pPr>
                      <a:r>
                        <a:rPr b="1" lang="en"/>
                        <a:t>Dialog</a:t>
                      </a:r>
                      <a:endParaRPr b="1"/>
                    </a:p>
                  </a:txBody>
                  <a:tcPr marT="91425" marB="91425" marR="91425" marL="91425"/>
                </a:tc>
                <a:tc>
                  <a:txBody>
                    <a:bodyPr>
                      <a:noAutofit/>
                    </a:bodyPr>
                    <a:lstStyle/>
                    <a:p>
                      <a:pPr indent="0" lvl="0" marL="0" rtl="0" algn="ctr">
                        <a:spcBef>
                          <a:spcPts val="0"/>
                        </a:spcBef>
                        <a:spcAft>
                          <a:spcPts val="0"/>
                        </a:spcAft>
                        <a:buNone/>
                      </a:pPr>
                      <a:r>
                        <a:rPr b="1" lang="en"/>
                        <a:t>Relation</a:t>
                      </a:r>
                      <a:endParaRPr b="1"/>
                    </a:p>
                  </a:txBody>
                  <a:tcPr marT="91425" marB="91425" marR="91425" marL="91425"/>
                </a:tc>
                <a:tc>
                  <a:txBody>
                    <a:bodyPr>
                      <a:noAutofit/>
                    </a:bodyPr>
                    <a:lstStyle/>
                    <a:p>
                      <a:pPr indent="0" lvl="0" marL="0" rtl="0" algn="ctr">
                        <a:spcBef>
                          <a:spcPts val="0"/>
                        </a:spcBef>
                        <a:spcAft>
                          <a:spcPts val="0"/>
                        </a:spcAft>
                        <a:buNone/>
                      </a:pPr>
                      <a:r>
                        <a:rPr b="1" lang="en"/>
                        <a:t>Prolog operation</a:t>
                      </a:r>
                      <a:endParaRPr b="1"/>
                    </a:p>
                  </a:txBody>
                  <a:tcPr marT="91425" marB="91425" marR="91425" marL="91425"/>
                </a:tc>
                <a:tc>
                  <a:txBody>
                    <a:bodyPr>
                      <a:noAutofit/>
                    </a:bodyPr>
                    <a:lstStyle/>
                    <a:p>
                      <a:pPr indent="0" lvl="0" marL="0" rtl="0" algn="ctr">
                        <a:spcBef>
                          <a:spcPts val="0"/>
                        </a:spcBef>
                        <a:spcAft>
                          <a:spcPts val="0"/>
                        </a:spcAft>
                        <a:buNone/>
                      </a:pPr>
                      <a:r>
                        <a:rPr b="1" lang="en"/>
                        <a:t>Graph Operation</a:t>
                      </a:r>
                      <a:endParaRPr b="1"/>
                    </a:p>
                  </a:txBody>
                  <a:tcPr marT="91425" marB="91425" marR="91425" marL="91425"/>
                </a:tc>
              </a:tr>
              <a:tr h="1036850">
                <a:tc>
                  <a:txBody>
                    <a:bodyPr>
                      <a:noAutofit/>
                    </a:bodyPr>
                    <a:lstStyle/>
                    <a:p>
                      <a:pPr indent="0" lvl="0" marL="0" rtl="0" algn="l">
                        <a:spcBef>
                          <a:spcPts val="0"/>
                        </a:spcBef>
                        <a:spcAft>
                          <a:spcPts val="0"/>
                        </a:spcAft>
                        <a:buNone/>
                      </a:pPr>
                      <a:r>
                        <a:rPr lang="en"/>
                        <a:t>Every X is a Y.</a:t>
                      </a:r>
                      <a:endParaRPr/>
                    </a:p>
                  </a:txBody>
                  <a:tcPr marT="91425" marB="91425" marR="91425" marL="91425"/>
                </a:tc>
                <a:tc rowSpan="3">
                  <a:txBody>
                    <a:bodyPr>
                      <a:noAutofit/>
                    </a:bodyPr>
                    <a:lstStyle/>
                    <a:p>
                      <a:pPr indent="0" lvl="0" marL="0" rtl="0" algn="l">
                        <a:spcBef>
                          <a:spcPts val="0"/>
                        </a:spcBef>
                        <a:spcAft>
                          <a:spcPts val="0"/>
                        </a:spcAft>
                        <a:buNone/>
                      </a:pPr>
                      <a:r>
                        <a:rPr lang="en"/>
                        <a:t>X is a subset of Y</a:t>
                      </a:r>
                      <a:endParaRPr/>
                    </a:p>
                    <a:p>
                      <a:pPr indent="0" lvl="0" marL="0" rtl="0" algn="l">
                        <a:spcBef>
                          <a:spcPts val="0"/>
                        </a:spcBef>
                        <a:spcAft>
                          <a:spcPts val="0"/>
                        </a:spcAft>
                        <a:buNone/>
                      </a:pPr>
                      <a:r>
                        <a:rPr lang="en"/>
                        <a:t>Y is a superset of X</a:t>
                      </a:r>
                      <a:endParaRPr/>
                    </a:p>
                    <a:p>
                      <a:pPr indent="0" lvl="0" marL="0" rtl="0" algn="l">
                        <a:spcBef>
                          <a:spcPts val="0"/>
                        </a:spcBef>
                        <a:spcAft>
                          <a:spcPts val="0"/>
                        </a:spcAft>
                        <a:buNone/>
                      </a:pPr>
                      <a:r>
                        <a:t/>
                      </a:r>
                      <a:endParaRPr/>
                    </a:p>
                  </a:txBody>
                  <a:tcPr marT="91425" marB="91425" marR="91425" marL="91425"/>
                </a:tc>
                <a:tc rowSpan="3">
                  <a:txBody>
                    <a:bodyPr>
                      <a:noAutofit/>
                    </a:bodyPr>
                    <a:lstStyle/>
                    <a:p>
                      <a:pPr indent="0" lvl="0" marL="0" rtl="0" algn="l">
                        <a:spcBef>
                          <a:spcPts val="0"/>
                        </a:spcBef>
                        <a:spcAft>
                          <a:spcPts val="0"/>
                        </a:spcAft>
                        <a:buNone/>
                      </a:pPr>
                      <a:r>
                        <a:rPr lang="en"/>
                        <a:t>setr(X,Y)</a:t>
                      </a:r>
                      <a:endParaRPr/>
                    </a:p>
                  </a:txBody>
                  <a:tcPr marT="91425" marB="91425" marR="91425" marL="91425"/>
                </a:tc>
                <a:tc rowSpan="3">
                  <a:txBody>
                    <a:bodyPr>
                      <a:noAutofit/>
                    </a:bodyPr>
                    <a:lstStyle/>
                    <a:p>
                      <a:pPr indent="0" lvl="0" marL="0" rtl="0" algn="l">
                        <a:spcBef>
                          <a:spcPts val="0"/>
                        </a:spcBef>
                        <a:spcAft>
                          <a:spcPts val="0"/>
                        </a:spcAft>
                        <a:buNone/>
                      </a:pPr>
                      <a:r>
                        <a:t/>
                      </a:r>
                      <a:endParaRPr/>
                    </a:p>
                  </a:txBody>
                  <a:tcPr marT="91425" marB="91425" marR="91425" marL="91425"/>
                </a:tc>
              </a:tr>
              <a:tr h="1036850">
                <a:tc>
                  <a:txBody>
                    <a:bodyPr>
                      <a:noAutofit/>
                    </a:bodyPr>
                    <a:lstStyle/>
                    <a:p>
                      <a:pPr indent="0" lvl="0" marL="0" rtl="0" algn="l">
                        <a:spcBef>
                          <a:spcPts val="0"/>
                        </a:spcBef>
                        <a:spcAft>
                          <a:spcPts val="0"/>
                        </a:spcAft>
                        <a:buNone/>
                      </a:pPr>
                      <a:r>
                        <a:rPr lang="en"/>
                        <a:t>Any X is an example of Y.</a:t>
                      </a:r>
                      <a:endParaRPr/>
                    </a:p>
                  </a:txBody>
                  <a:tcPr marT="91425" marB="91425" marR="91425" marL="91425"/>
                </a:tc>
                <a:tc vMerge="1"/>
                <a:tc vMerge="1"/>
                <a:tc vMerge="1"/>
              </a:tr>
              <a:tr h="1036850">
                <a:tc>
                  <a:txBody>
                    <a:bodyPr>
                      <a:noAutofit/>
                    </a:bodyPr>
                    <a:lstStyle/>
                    <a:p>
                      <a:pPr indent="0" lvl="0" marL="0" rtl="0" algn="l">
                        <a:spcBef>
                          <a:spcPts val="0"/>
                        </a:spcBef>
                        <a:spcAft>
                          <a:spcPts val="0"/>
                        </a:spcAft>
                        <a:buNone/>
                      </a:pPr>
                      <a:r>
                        <a:rPr lang="en"/>
                        <a:t>A X is a Y.</a:t>
                      </a:r>
                      <a:endParaRPr/>
                    </a:p>
                  </a:txBody>
                  <a:tcPr marT="91425" marB="91425" marR="91425" marL="91425"/>
                </a:tc>
                <a:tc vMerge="1"/>
                <a:tc vMerge="1"/>
                <a:tc vMerge="1"/>
              </a:tr>
            </a:tbl>
          </a:graphicData>
        </a:graphic>
      </p:graphicFrame>
      <p:sp>
        <p:nvSpPr>
          <p:cNvPr id="175" name="Google Shape;175;p24"/>
          <p:cNvSpPr/>
          <p:nvPr/>
        </p:nvSpPr>
        <p:spPr>
          <a:xfrm>
            <a:off x="6138325" y="2506600"/>
            <a:ext cx="717900" cy="7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a:t>
            </a:r>
            <a:endParaRPr/>
          </a:p>
        </p:txBody>
      </p:sp>
      <p:sp>
        <p:nvSpPr>
          <p:cNvPr id="176" name="Google Shape;176;p24"/>
          <p:cNvSpPr/>
          <p:nvPr/>
        </p:nvSpPr>
        <p:spPr>
          <a:xfrm>
            <a:off x="7674525" y="2506600"/>
            <a:ext cx="717900" cy="7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a:t>
            </a:r>
            <a:endParaRPr/>
          </a:p>
        </p:txBody>
      </p:sp>
      <p:cxnSp>
        <p:nvCxnSpPr>
          <p:cNvPr id="177" name="Google Shape;177;p24"/>
          <p:cNvCxnSpPr>
            <a:stCxn id="175" idx="7"/>
            <a:endCxn id="176" idx="1"/>
          </p:cNvCxnSpPr>
          <p:nvPr/>
        </p:nvCxnSpPr>
        <p:spPr>
          <a:xfrm>
            <a:off x="6751091" y="2611734"/>
            <a:ext cx="1028700" cy="0"/>
          </a:xfrm>
          <a:prstGeom prst="straightConnector1">
            <a:avLst/>
          </a:prstGeom>
          <a:noFill/>
          <a:ln cap="flat" cmpd="sng" w="19050">
            <a:solidFill>
              <a:schemeClr val="dk2"/>
            </a:solidFill>
            <a:prstDash val="solid"/>
            <a:round/>
            <a:headEnd len="med" w="med" type="none"/>
            <a:tailEnd len="med" w="med" type="triangle"/>
          </a:ln>
        </p:spPr>
      </p:cxnSp>
      <p:cxnSp>
        <p:nvCxnSpPr>
          <p:cNvPr id="178" name="Google Shape;178;p24"/>
          <p:cNvCxnSpPr>
            <a:stCxn id="176" idx="3"/>
            <a:endCxn id="175" idx="5"/>
          </p:cNvCxnSpPr>
          <p:nvPr/>
        </p:nvCxnSpPr>
        <p:spPr>
          <a:xfrm rot="10800000">
            <a:off x="6750959" y="3119366"/>
            <a:ext cx="1028700" cy="0"/>
          </a:xfrm>
          <a:prstGeom prst="straightConnector1">
            <a:avLst/>
          </a:prstGeom>
          <a:noFill/>
          <a:ln cap="flat" cmpd="sng" w="19050">
            <a:solidFill>
              <a:schemeClr val="dk2"/>
            </a:solidFill>
            <a:prstDash val="solid"/>
            <a:round/>
            <a:headEnd len="med" w="med" type="none"/>
            <a:tailEnd len="med" w="med" type="triangle"/>
          </a:ln>
        </p:spPr>
      </p:cxnSp>
      <p:sp>
        <p:nvSpPr>
          <p:cNvPr id="179" name="Google Shape;179;p24"/>
          <p:cNvSpPr txBox="1"/>
          <p:nvPr/>
        </p:nvSpPr>
        <p:spPr>
          <a:xfrm>
            <a:off x="6543025" y="2088750"/>
            <a:ext cx="14883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Subset of</a:t>
            </a:r>
            <a:endParaRPr/>
          </a:p>
        </p:txBody>
      </p:sp>
      <p:sp>
        <p:nvSpPr>
          <p:cNvPr id="180" name="Google Shape;180;p24"/>
          <p:cNvSpPr txBox="1"/>
          <p:nvPr/>
        </p:nvSpPr>
        <p:spPr>
          <a:xfrm>
            <a:off x="6619225" y="3231750"/>
            <a:ext cx="14883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Superset of</a:t>
            </a:r>
            <a:endParaRPr/>
          </a:p>
        </p:txBody>
      </p:sp>
      <p:sp>
        <p:nvSpPr>
          <p:cNvPr id="181" name="Google Shape;18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setr</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graphicFrame>
        <p:nvGraphicFramePr>
          <p:cNvPr id="186" name="Google Shape;186;p25"/>
          <p:cNvGraphicFramePr/>
          <p:nvPr/>
        </p:nvGraphicFramePr>
        <p:xfrm>
          <a:off x="282850" y="1168900"/>
          <a:ext cx="3000000" cy="3000000"/>
        </p:xfrm>
        <a:graphic>
          <a:graphicData uri="http://schemas.openxmlformats.org/drawingml/2006/table">
            <a:tbl>
              <a:tblPr>
                <a:noFill/>
                <a:tableStyleId>{C763E0D4-8C37-465D-8403-C79191B48C89}</a:tableStyleId>
              </a:tblPr>
              <a:tblGrid>
                <a:gridCol w="2524200"/>
                <a:gridCol w="3187000"/>
                <a:gridCol w="2334750"/>
              </a:tblGrid>
              <a:tr h="523950">
                <a:tc>
                  <a:txBody>
                    <a:bodyPr>
                      <a:noAutofit/>
                    </a:bodyPr>
                    <a:lstStyle/>
                    <a:p>
                      <a:pPr indent="0" lvl="0" marL="0" rtl="0" algn="ctr">
                        <a:spcBef>
                          <a:spcPts val="0"/>
                        </a:spcBef>
                        <a:spcAft>
                          <a:spcPts val="0"/>
                        </a:spcAft>
                        <a:buNone/>
                      </a:pPr>
                      <a:r>
                        <a:rPr b="1" lang="en"/>
                        <a:t>Dialog</a:t>
                      </a:r>
                      <a:endParaRPr b="1"/>
                    </a:p>
                  </a:txBody>
                  <a:tcPr marT="91425" marB="91425" marR="91425" marL="91425"/>
                </a:tc>
                <a:tc>
                  <a:txBody>
                    <a:bodyPr>
                      <a:noAutofit/>
                    </a:bodyPr>
                    <a:lstStyle/>
                    <a:p>
                      <a:pPr indent="0" lvl="0" marL="0" rtl="0" algn="ctr">
                        <a:spcBef>
                          <a:spcPts val="0"/>
                        </a:spcBef>
                        <a:spcAft>
                          <a:spcPts val="0"/>
                        </a:spcAft>
                        <a:buNone/>
                      </a:pPr>
                      <a:r>
                        <a:rPr b="1" lang="en"/>
                        <a:t>Query </a:t>
                      </a:r>
                      <a:endParaRPr b="1"/>
                    </a:p>
                  </a:txBody>
                  <a:tcPr marT="91425" marB="91425" marR="91425" marL="91425"/>
                </a:tc>
                <a:tc>
                  <a:txBody>
                    <a:bodyPr>
                      <a:noAutofit/>
                    </a:bodyPr>
                    <a:lstStyle/>
                    <a:p>
                      <a:pPr indent="0" lvl="0" marL="0" rtl="0" algn="ctr">
                        <a:spcBef>
                          <a:spcPts val="0"/>
                        </a:spcBef>
                        <a:spcAft>
                          <a:spcPts val="0"/>
                        </a:spcAft>
                        <a:buNone/>
                      </a:pPr>
                      <a:r>
                        <a:rPr b="1" lang="en"/>
                        <a:t>Prolog operation</a:t>
                      </a:r>
                      <a:endParaRPr b="1"/>
                    </a:p>
                  </a:txBody>
                  <a:tcPr marT="91425" marB="91425" marR="91425" marL="91425"/>
                </a:tc>
              </a:tr>
              <a:tr h="1036850">
                <a:tc rowSpan="3">
                  <a:txBody>
                    <a:bodyPr>
                      <a:noAutofit/>
                    </a:bodyPr>
                    <a:lstStyle/>
                    <a:p>
                      <a:pPr indent="0" lvl="0" marL="0" rtl="0" algn="l">
                        <a:spcBef>
                          <a:spcPts val="0"/>
                        </a:spcBef>
                        <a:spcAft>
                          <a:spcPts val="0"/>
                        </a:spcAft>
                        <a:buNone/>
                      </a:pPr>
                      <a:r>
                        <a:rPr lang="en"/>
                        <a:t>Is a X a Y?</a:t>
                      </a:r>
                      <a:endParaRPr/>
                    </a:p>
                  </a:txBody>
                  <a:tcPr marT="91425" marB="91425" marR="91425" marL="91425"/>
                </a:tc>
                <a:tc rowSpan="3">
                  <a:txBody>
                    <a:bodyPr>
                      <a:noAutofit/>
                    </a:bodyPr>
                    <a:lstStyle/>
                    <a:p>
                      <a:pPr indent="0" lvl="0" marL="0" rtl="0" algn="l">
                        <a:spcBef>
                          <a:spcPts val="0"/>
                        </a:spcBef>
                        <a:spcAft>
                          <a:spcPts val="0"/>
                        </a:spcAft>
                        <a:buNone/>
                      </a:pPr>
                      <a:r>
                        <a:rPr lang="en"/>
                        <a:t>Find chain of “subset of” links from X to Y.</a:t>
                      </a:r>
                      <a:endParaRPr/>
                    </a:p>
                    <a:p>
                      <a:pPr indent="0" lvl="0" marL="0" rtl="0" algn="l">
                        <a:spcBef>
                          <a:spcPts val="0"/>
                        </a:spcBef>
                        <a:spcAft>
                          <a:spcPts val="0"/>
                        </a:spcAft>
                        <a:buNone/>
                      </a:pPr>
                      <a:r>
                        <a:rPr lang="en"/>
                        <a:t>Return “yes” if found</a:t>
                      </a:r>
                      <a:endParaRPr/>
                    </a:p>
                    <a:p>
                      <a:pPr indent="0" lvl="0" marL="0" rtl="0" algn="l">
                        <a:spcBef>
                          <a:spcPts val="0"/>
                        </a:spcBef>
                        <a:spcAft>
                          <a:spcPts val="0"/>
                        </a:spcAft>
                        <a:buNone/>
                      </a:pPr>
                      <a:r>
                        <a:rPr lang="en"/>
                        <a:t>Else return “sometimes” if chain found in reverse direction (Y to X)</a:t>
                      </a:r>
                      <a:endParaRPr/>
                    </a:p>
                    <a:p>
                      <a:pPr indent="0" lvl="0" marL="0" rtl="0" algn="l">
                        <a:spcBef>
                          <a:spcPts val="0"/>
                        </a:spcBef>
                        <a:spcAft>
                          <a:spcPts val="0"/>
                        </a:spcAft>
                        <a:buNone/>
                      </a:pPr>
                      <a:r>
                        <a:rPr lang="en"/>
                        <a:t>Else return “insufficient” </a:t>
                      </a:r>
                      <a:endParaRPr/>
                    </a:p>
                  </a:txBody>
                  <a:tcPr marT="91425" marB="91425" marR="91425" marL="91425"/>
                </a:tc>
                <a:tc rowSpan="3">
                  <a:txBody>
                    <a:bodyPr>
                      <a:noAutofit/>
                    </a:bodyPr>
                    <a:lstStyle/>
                    <a:p>
                      <a:pPr indent="0" lvl="0" marL="0" rtl="0" algn="l">
                        <a:spcBef>
                          <a:spcPts val="0"/>
                        </a:spcBef>
                        <a:spcAft>
                          <a:spcPts val="0"/>
                        </a:spcAft>
                        <a:buNone/>
                      </a:pPr>
                      <a:r>
                        <a:rPr lang="en"/>
                        <a:t>setrq(X,Y,Answer)</a:t>
                      </a:r>
                      <a:endParaRPr/>
                    </a:p>
                  </a:txBody>
                  <a:tcPr marT="91425" marB="91425" marR="91425" marL="91425"/>
                </a:tc>
              </a:tr>
              <a:tr h="1036850">
                <a:tc vMerge="1"/>
                <a:tc vMerge="1"/>
                <a:tc vMerge="1"/>
              </a:tr>
              <a:tr h="1036850">
                <a:tc vMerge="1"/>
                <a:tc vMerge="1"/>
                <a:tc vMerge="1"/>
              </a:tr>
            </a:tbl>
          </a:graphicData>
        </a:graphic>
      </p:graphicFrame>
      <p:sp>
        <p:nvSpPr>
          <p:cNvPr id="187" name="Google Shape;18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2.	s</a:t>
            </a:r>
            <a:r>
              <a:rPr lang="en" sz="2400"/>
              <a:t>etrq</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graphicFrame>
        <p:nvGraphicFramePr>
          <p:cNvPr id="192" name="Google Shape;192;p26"/>
          <p:cNvGraphicFramePr/>
          <p:nvPr/>
        </p:nvGraphicFramePr>
        <p:xfrm>
          <a:off x="282850" y="1168900"/>
          <a:ext cx="3000000" cy="3000000"/>
        </p:xfrm>
        <a:graphic>
          <a:graphicData uri="http://schemas.openxmlformats.org/drawingml/2006/table">
            <a:tbl>
              <a:tblPr>
                <a:noFill/>
                <a:tableStyleId>{C763E0D4-8C37-465D-8403-C79191B48C89}</a:tableStyleId>
              </a:tblPr>
              <a:tblGrid>
                <a:gridCol w="1739900"/>
                <a:gridCol w="2196775"/>
                <a:gridCol w="1609325"/>
                <a:gridCol w="3032300"/>
              </a:tblGrid>
              <a:tr h="523950">
                <a:tc>
                  <a:txBody>
                    <a:bodyPr>
                      <a:noAutofit/>
                    </a:bodyPr>
                    <a:lstStyle/>
                    <a:p>
                      <a:pPr indent="0" lvl="0" marL="0" rtl="0" algn="ctr">
                        <a:spcBef>
                          <a:spcPts val="0"/>
                        </a:spcBef>
                        <a:spcAft>
                          <a:spcPts val="0"/>
                        </a:spcAft>
                        <a:buNone/>
                      </a:pPr>
                      <a:r>
                        <a:rPr b="1" lang="en"/>
                        <a:t>Dialog</a:t>
                      </a:r>
                      <a:endParaRPr b="1"/>
                    </a:p>
                  </a:txBody>
                  <a:tcPr marT="91425" marB="91425" marR="91425" marL="91425"/>
                </a:tc>
                <a:tc>
                  <a:txBody>
                    <a:bodyPr>
                      <a:noAutofit/>
                    </a:bodyPr>
                    <a:lstStyle/>
                    <a:p>
                      <a:pPr indent="0" lvl="0" marL="0" rtl="0" algn="ctr">
                        <a:spcBef>
                          <a:spcPts val="0"/>
                        </a:spcBef>
                        <a:spcAft>
                          <a:spcPts val="0"/>
                        </a:spcAft>
                        <a:buNone/>
                      </a:pPr>
                      <a:r>
                        <a:rPr b="1" lang="en"/>
                        <a:t>Relation</a:t>
                      </a:r>
                      <a:endParaRPr b="1"/>
                    </a:p>
                  </a:txBody>
                  <a:tcPr marT="91425" marB="91425" marR="91425" marL="91425"/>
                </a:tc>
                <a:tc>
                  <a:txBody>
                    <a:bodyPr>
                      <a:noAutofit/>
                    </a:bodyPr>
                    <a:lstStyle/>
                    <a:p>
                      <a:pPr indent="0" lvl="0" marL="0" rtl="0" algn="ctr">
                        <a:spcBef>
                          <a:spcPts val="0"/>
                        </a:spcBef>
                        <a:spcAft>
                          <a:spcPts val="0"/>
                        </a:spcAft>
                        <a:buNone/>
                      </a:pPr>
                      <a:r>
                        <a:rPr b="1" lang="en"/>
                        <a:t>Prolog operation</a:t>
                      </a:r>
                      <a:endParaRPr b="1"/>
                    </a:p>
                  </a:txBody>
                  <a:tcPr marT="91425" marB="91425" marR="91425" marL="91425"/>
                </a:tc>
                <a:tc>
                  <a:txBody>
                    <a:bodyPr>
                      <a:noAutofit/>
                    </a:bodyPr>
                    <a:lstStyle/>
                    <a:p>
                      <a:pPr indent="0" lvl="0" marL="0" rtl="0" algn="ctr">
                        <a:spcBef>
                          <a:spcPts val="0"/>
                        </a:spcBef>
                        <a:spcAft>
                          <a:spcPts val="0"/>
                        </a:spcAft>
                        <a:buNone/>
                      </a:pPr>
                      <a:r>
                        <a:rPr b="1" lang="en"/>
                        <a:t>Graph Operation</a:t>
                      </a:r>
                      <a:endParaRPr b="1"/>
                    </a:p>
                  </a:txBody>
                  <a:tcPr marT="91425" marB="91425" marR="91425" marL="91425"/>
                </a:tc>
              </a:tr>
              <a:tr h="1036850">
                <a:tc rowSpan="3">
                  <a:txBody>
                    <a:bodyPr>
                      <a:noAutofit/>
                    </a:bodyPr>
                    <a:lstStyle/>
                    <a:p>
                      <a:pPr indent="0" lvl="0" marL="0" rtl="0" algn="l">
                        <a:spcBef>
                          <a:spcPts val="0"/>
                        </a:spcBef>
                        <a:spcAft>
                          <a:spcPts val="0"/>
                        </a:spcAft>
                        <a:buNone/>
                      </a:pPr>
                      <a:r>
                        <a:rPr lang="en"/>
                        <a:t>X is a Y.</a:t>
                      </a:r>
                      <a:endParaRPr/>
                    </a:p>
                  </a:txBody>
                  <a:tcPr marT="91425" marB="91425" marR="91425" marL="91425"/>
                </a:tc>
                <a:tc rowSpan="3">
                  <a:txBody>
                    <a:bodyPr>
                      <a:noAutofit/>
                    </a:bodyPr>
                    <a:lstStyle/>
                    <a:p>
                      <a:pPr indent="0" lvl="0" marL="0" rtl="0" algn="l">
                        <a:spcBef>
                          <a:spcPts val="0"/>
                        </a:spcBef>
                        <a:spcAft>
                          <a:spcPts val="0"/>
                        </a:spcAft>
                        <a:buNone/>
                      </a:pPr>
                      <a:r>
                        <a:rPr lang="en"/>
                        <a:t>Member </a:t>
                      </a:r>
                      <a:r>
                        <a:rPr lang="en"/>
                        <a:t>X is a part of set Y</a:t>
                      </a:r>
                      <a:endParaRPr/>
                    </a:p>
                    <a:p>
                      <a:pPr indent="0" lvl="0" marL="0" rtl="0" algn="l">
                        <a:spcBef>
                          <a:spcPts val="0"/>
                        </a:spcBef>
                        <a:spcAft>
                          <a:spcPts val="0"/>
                        </a:spcAft>
                        <a:buNone/>
                      </a:pPr>
                      <a:r>
                        <a:rPr lang="en"/>
                        <a:t>Set Y has element X</a:t>
                      </a:r>
                      <a:endParaRPr/>
                    </a:p>
                    <a:p>
                      <a:pPr indent="0" lvl="0" marL="0" rtl="0" algn="l">
                        <a:spcBef>
                          <a:spcPts val="0"/>
                        </a:spcBef>
                        <a:spcAft>
                          <a:spcPts val="0"/>
                        </a:spcAft>
                        <a:buNone/>
                      </a:pPr>
                      <a:r>
                        <a:t/>
                      </a:r>
                      <a:endParaRPr/>
                    </a:p>
                  </a:txBody>
                  <a:tcPr marT="91425" marB="91425" marR="91425" marL="91425"/>
                </a:tc>
                <a:tc rowSpan="3">
                  <a:txBody>
                    <a:bodyPr>
                      <a:noAutofit/>
                    </a:bodyPr>
                    <a:lstStyle/>
                    <a:p>
                      <a:pPr indent="0" lvl="0" marL="0" rtl="0" algn="l">
                        <a:spcBef>
                          <a:spcPts val="0"/>
                        </a:spcBef>
                        <a:spcAft>
                          <a:spcPts val="0"/>
                        </a:spcAft>
                        <a:buNone/>
                      </a:pPr>
                      <a:r>
                        <a:rPr lang="en"/>
                        <a:t>setrs(X,Y)</a:t>
                      </a:r>
                      <a:endParaRPr/>
                    </a:p>
                  </a:txBody>
                  <a:tcPr marT="91425" marB="91425" marR="91425" marL="91425"/>
                </a:tc>
                <a:tc rowSpan="3">
                  <a:txBody>
                    <a:bodyPr>
                      <a:noAutofit/>
                    </a:bodyPr>
                    <a:lstStyle/>
                    <a:p>
                      <a:pPr indent="0" lvl="0" marL="0" rtl="0" algn="l">
                        <a:spcBef>
                          <a:spcPts val="0"/>
                        </a:spcBef>
                        <a:spcAft>
                          <a:spcPts val="0"/>
                        </a:spcAft>
                        <a:buNone/>
                      </a:pPr>
                      <a:r>
                        <a:t/>
                      </a:r>
                      <a:endParaRPr/>
                    </a:p>
                  </a:txBody>
                  <a:tcPr marT="91425" marB="91425" marR="91425" marL="91425"/>
                </a:tc>
              </a:tr>
              <a:tr h="1036850">
                <a:tc vMerge="1"/>
                <a:tc vMerge="1"/>
                <a:tc vMerge="1"/>
                <a:tc vMerge="1"/>
              </a:tr>
              <a:tr h="1036850">
                <a:tc vMerge="1"/>
                <a:tc vMerge="1"/>
                <a:tc vMerge="1"/>
                <a:tc vMerge="1"/>
              </a:tr>
            </a:tbl>
          </a:graphicData>
        </a:graphic>
      </p:graphicFrame>
      <p:sp>
        <p:nvSpPr>
          <p:cNvPr id="193" name="Google Shape;193;p26"/>
          <p:cNvSpPr/>
          <p:nvPr/>
        </p:nvSpPr>
        <p:spPr>
          <a:xfrm>
            <a:off x="6138325" y="2506600"/>
            <a:ext cx="717900" cy="7179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a:t>
            </a:r>
            <a:endParaRPr/>
          </a:p>
        </p:txBody>
      </p:sp>
      <p:sp>
        <p:nvSpPr>
          <p:cNvPr id="194" name="Google Shape;194;p26"/>
          <p:cNvSpPr/>
          <p:nvPr/>
        </p:nvSpPr>
        <p:spPr>
          <a:xfrm>
            <a:off x="7674525" y="2506600"/>
            <a:ext cx="717900" cy="7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a:t>
            </a:r>
            <a:endParaRPr/>
          </a:p>
        </p:txBody>
      </p:sp>
      <p:cxnSp>
        <p:nvCxnSpPr>
          <p:cNvPr id="195" name="Google Shape;195;p26"/>
          <p:cNvCxnSpPr>
            <a:stCxn id="193" idx="7"/>
            <a:endCxn id="194" idx="1"/>
          </p:cNvCxnSpPr>
          <p:nvPr/>
        </p:nvCxnSpPr>
        <p:spPr>
          <a:xfrm>
            <a:off x="6751091" y="2611734"/>
            <a:ext cx="1028700" cy="0"/>
          </a:xfrm>
          <a:prstGeom prst="straightConnector1">
            <a:avLst/>
          </a:prstGeom>
          <a:noFill/>
          <a:ln cap="flat" cmpd="sng" w="19050">
            <a:solidFill>
              <a:schemeClr val="dk2"/>
            </a:solidFill>
            <a:prstDash val="solid"/>
            <a:round/>
            <a:headEnd len="med" w="med" type="none"/>
            <a:tailEnd len="med" w="med" type="triangle"/>
          </a:ln>
        </p:spPr>
      </p:cxnSp>
      <p:cxnSp>
        <p:nvCxnSpPr>
          <p:cNvPr id="196" name="Google Shape;196;p26"/>
          <p:cNvCxnSpPr>
            <a:stCxn id="194" idx="3"/>
            <a:endCxn id="193" idx="5"/>
          </p:cNvCxnSpPr>
          <p:nvPr/>
        </p:nvCxnSpPr>
        <p:spPr>
          <a:xfrm rot="10800000">
            <a:off x="6750959" y="3119366"/>
            <a:ext cx="1028700" cy="0"/>
          </a:xfrm>
          <a:prstGeom prst="straightConnector1">
            <a:avLst/>
          </a:prstGeom>
          <a:noFill/>
          <a:ln cap="flat" cmpd="sng" w="19050">
            <a:solidFill>
              <a:schemeClr val="dk2"/>
            </a:solidFill>
            <a:prstDash val="solid"/>
            <a:round/>
            <a:headEnd len="med" w="med" type="none"/>
            <a:tailEnd len="med" w="med" type="triangle"/>
          </a:ln>
        </p:spPr>
      </p:cxnSp>
      <p:sp>
        <p:nvSpPr>
          <p:cNvPr id="197" name="Google Shape;197;p26"/>
          <p:cNvSpPr txBox="1"/>
          <p:nvPr/>
        </p:nvSpPr>
        <p:spPr>
          <a:xfrm>
            <a:off x="6543025" y="2088750"/>
            <a:ext cx="14883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Member of</a:t>
            </a:r>
            <a:endParaRPr/>
          </a:p>
        </p:txBody>
      </p:sp>
      <p:sp>
        <p:nvSpPr>
          <p:cNvPr id="198" name="Google Shape;198;p26"/>
          <p:cNvSpPr txBox="1"/>
          <p:nvPr/>
        </p:nvSpPr>
        <p:spPr>
          <a:xfrm>
            <a:off x="6619225" y="3231750"/>
            <a:ext cx="14883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Has element</a:t>
            </a:r>
            <a:endParaRPr/>
          </a:p>
        </p:txBody>
      </p:sp>
      <p:sp>
        <p:nvSpPr>
          <p:cNvPr id="199" name="Google Shape;19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3.	setrs</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graphicFrame>
        <p:nvGraphicFramePr>
          <p:cNvPr id="204" name="Google Shape;204;p27"/>
          <p:cNvGraphicFramePr/>
          <p:nvPr/>
        </p:nvGraphicFramePr>
        <p:xfrm>
          <a:off x="282850" y="1168900"/>
          <a:ext cx="3000000" cy="3000000"/>
        </p:xfrm>
        <a:graphic>
          <a:graphicData uri="http://schemas.openxmlformats.org/drawingml/2006/table">
            <a:tbl>
              <a:tblPr>
                <a:noFill/>
                <a:tableStyleId>{C763E0D4-8C37-465D-8403-C79191B48C89}</a:tableStyleId>
              </a:tblPr>
              <a:tblGrid>
                <a:gridCol w="2524200"/>
                <a:gridCol w="3187000"/>
                <a:gridCol w="2334750"/>
              </a:tblGrid>
              <a:tr h="523950">
                <a:tc>
                  <a:txBody>
                    <a:bodyPr>
                      <a:noAutofit/>
                    </a:bodyPr>
                    <a:lstStyle/>
                    <a:p>
                      <a:pPr indent="0" lvl="0" marL="0" rtl="0" algn="ctr">
                        <a:spcBef>
                          <a:spcPts val="0"/>
                        </a:spcBef>
                        <a:spcAft>
                          <a:spcPts val="0"/>
                        </a:spcAft>
                        <a:buNone/>
                      </a:pPr>
                      <a:r>
                        <a:rPr b="1" lang="en"/>
                        <a:t>Dialog</a:t>
                      </a:r>
                      <a:endParaRPr b="1"/>
                    </a:p>
                  </a:txBody>
                  <a:tcPr marT="91425" marB="91425" marR="91425" marL="91425"/>
                </a:tc>
                <a:tc>
                  <a:txBody>
                    <a:bodyPr>
                      <a:noAutofit/>
                    </a:bodyPr>
                    <a:lstStyle/>
                    <a:p>
                      <a:pPr indent="0" lvl="0" marL="0" rtl="0" algn="ctr">
                        <a:spcBef>
                          <a:spcPts val="0"/>
                        </a:spcBef>
                        <a:spcAft>
                          <a:spcPts val="0"/>
                        </a:spcAft>
                        <a:buNone/>
                      </a:pPr>
                      <a:r>
                        <a:rPr b="1" lang="en"/>
                        <a:t>Query </a:t>
                      </a:r>
                      <a:endParaRPr b="1"/>
                    </a:p>
                  </a:txBody>
                  <a:tcPr marT="91425" marB="91425" marR="91425" marL="91425"/>
                </a:tc>
                <a:tc>
                  <a:txBody>
                    <a:bodyPr>
                      <a:noAutofit/>
                    </a:bodyPr>
                    <a:lstStyle/>
                    <a:p>
                      <a:pPr indent="0" lvl="0" marL="0" rtl="0" algn="ctr">
                        <a:spcBef>
                          <a:spcPts val="0"/>
                        </a:spcBef>
                        <a:spcAft>
                          <a:spcPts val="0"/>
                        </a:spcAft>
                        <a:buNone/>
                      </a:pPr>
                      <a:r>
                        <a:rPr b="1" lang="en"/>
                        <a:t>Prolog operation</a:t>
                      </a:r>
                      <a:endParaRPr b="1"/>
                    </a:p>
                  </a:txBody>
                  <a:tcPr marT="91425" marB="91425" marR="91425" marL="91425"/>
                </a:tc>
              </a:tr>
              <a:tr h="1036850">
                <a:tc rowSpan="3">
                  <a:txBody>
                    <a:bodyPr>
                      <a:noAutofit/>
                    </a:bodyPr>
                    <a:lstStyle/>
                    <a:p>
                      <a:pPr indent="0" lvl="0" marL="0" rtl="0" algn="l">
                        <a:spcBef>
                          <a:spcPts val="0"/>
                        </a:spcBef>
                        <a:spcAft>
                          <a:spcPts val="0"/>
                        </a:spcAft>
                        <a:buNone/>
                      </a:pPr>
                      <a:r>
                        <a:rPr lang="en"/>
                        <a:t>Is X a Y?</a:t>
                      </a:r>
                      <a:endParaRPr/>
                    </a:p>
                  </a:txBody>
                  <a:tcPr marT="91425" marB="91425" marR="91425" marL="91425"/>
                </a:tc>
                <a:tc rowSpan="3">
                  <a:txBody>
                    <a:bodyPr>
                      <a:noAutofit/>
                    </a:bodyPr>
                    <a:lstStyle/>
                    <a:p>
                      <a:pPr indent="0" lvl="0" marL="0" rtl="0" algn="l">
                        <a:spcBef>
                          <a:spcPts val="0"/>
                        </a:spcBef>
                        <a:spcAft>
                          <a:spcPts val="0"/>
                        </a:spcAft>
                        <a:buNone/>
                      </a:pPr>
                      <a:r>
                        <a:rPr lang="en"/>
                        <a:t>Query whether element X is a member of set 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Find “member of” relation from X to Y.</a:t>
                      </a:r>
                      <a:endParaRPr/>
                    </a:p>
                    <a:p>
                      <a:pPr indent="0" lvl="0" marL="0" rtl="0" algn="l">
                        <a:spcBef>
                          <a:spcPts val="0"/>
                        </a:spcBef>
                        <a:spcAft>
                          <a:spcPts val="0"/>
                        </a:spcAft>
                        <a:buNone/>
                      </a:pPr>
                      <a:r>
                        <a:rPr lang="en"/>
                        <a:t>Return “yes” if found.</a:t>
                      </a:r>
                      <a:endParaRPr/>
                    </a:p>
                    <a:p>
                      <a:pPr indent="0" lvl="0" marL="0" rtl="0" algn="l">
                        <a:spcBef>
                          <a:spcPts val="0"/>
                        </a:spcBef>
                        <a:spcAft>
                          <a:spcPts val="0"/>
                        </a:spcAft>
                        <a:buNone/>
                      </a:pPr>
                      <a:r>
                        <a:rPr lang="en"/>
                        <a:t>Else find a U which is equivalent of X such that U is “member of” Y. Return “yes” if found.</a:t>
                      </a:r>
                      <a:endParaRPr/>
                    </a:p>
                    <a:p>
                      <a:pPr indent="0" lvl="0" marL="0" rtl="0" algn="l">
                        <a:spcBef>
                          <a:spcPts val="0"/>
                        </a:spcBef>
                        <a:spcAft>
                          <a:spcPts val="0"/>
                        </a:spcAft>
                        <a:buNone/>
                      </a:pPr>
                      <a:r>
                        <a:rPr lang="en"/>
                        <a:t>Else find “member of” from X to some Z, and find chain of “subset of” from Z to Y. Return “yes” if found.</a:t>
                      </a:r>
                      <a:endParaRPr/>
                    </a:p>
                    <a:p>
                      <a:pPr indent="0" lvl="0" marL="0" rtl="0" algn="l">
                        <a:spcBef>
                          <a:spcPts val="0"/>
                        </a:spcBef>
                        <a:spcAft>
                          <a:spcPts val="0"/>
                        </a:spcAft>
                        <a:buNone/>
                      </a:pPr>
                      <a:r>
                        <a:rPr lang="en"/>
                        <a:t>Else return “insufficient”</a:t>
                      </a:r>
                      <a:endParaRPr/>
                    </a:p>
                  </a:txBody>
                  <a:tcPr marT="91425" marB="91425" marR="91425" marL="91425"/>
                </a:tc>
                <a:tc rowSpan="3">
                  <a:txBody>
                    <a:bodyPr>
                      <a:noAutofit/>
                    </a:bodyPr>
                    <a:lstStyle/>
                    <a:p>
                      <a:pPr indent="0" lvl="0" marL="0" rtl="0" algn="l">
                        <a:spcBef>
                          <a:spcPts val="0"/>
                        </a:spcBef>
                        <a:spcAft>
                          <a:spcPts val="0"/>
                        </a:spcAft>
                        <a:buNone/>
                      </a:pPr>
                      <a:r>
                        <a:rPr lang="en"/>
                        <a:t>setrq(X,Y,Answer)</a:t>
                      </a:r>
                      <a:endParaRPr/>
                    </a:p>
                  </a:txBody>
                  <a:tcPr marT="91425" marB="91425" marR="91425" marL="91425"/>
                </a:tc>
              </a:tr>
              <a:tr h="1036850">
                <a:tc vMerge="1"/>
                <a:tc vMerge="1"/>
                <a:tc vMerge="1"/>
              </a:tr>
              <a:tr h="1036850">
                <a:tc vMerge="1"/>
                <a:tc vMerge="1"/>
                <a:tc vMerge="1"/>
              </a:tr>
            </a:tbl>
          </a:graphicData>
        </a:graphic>
      </p:graphicFrame>
      <p:sp>
        <p:nvSpPr>
          <p:cNvPr id="205" name="Google Shape;20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4.	setrsq</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graphicFrame>
        <p:nvGraphicFramePr>
          <p:cNvPr id="210" name="Google Shape;210;p28"/>
          <p:cNvGraphicFramePr/>
          <p:nvPr/>
        </p:nvGraphicFramePr>
        <p:xfrm>
          <a:off x="282850" y="1168900"/>
          <a:ext cx="3000000" cy="3000000"/>
        </p:xfrm>
        <a:graphic>
          <a:graphicData uri="http://schemas.openxmlformats.org/drawingml/2006/table">
            <a:tbl>
              <a:tblPr>
                <a:noFill/>
                <a:tableStyleId>{C763E0D4-8C37-465D-8403-C79191B48C89}</a:tableStyleId>
              </a:tblPr>
              <a:tblGrid>
                <a:gridCol w="1739900"/>
                <a:gridCol w="2040125"/>
                <a:gridCol w="1765975"/>
                <a:gridCol w="3032300"/>
              </a:tblGrid>
              <a:tr h="523950">
                <a:tc>
                  <a:txBody>
                    <a:bodyPr>
                      <a:noAutofit/>
                    </a:bodyPr>
                    <a:lstStyle/>
                    <a:p>
                      <a:pPr indent="0" lvl="0" marL="0" rtl="0" algn="ctr">
                        <a:spcBef>
                          <a:spcPts val="0"/>
                        </a:spcBef>
                        <a:spcAft>
                          <a:spcPts val="0"/>
                        </a:spcAft>
                        <a:buNone/>
                      </a:pPr>
                      <a:r>
                        <a:rPr b="1" lang="en"/>
                        <a:t>Dialog</a:t>
                      </a:r>
                      <a:endParaRPr b="1"/>
                    </a:p>
                  </a:txBody>
                  <a:tcPr marT="91425" marB="91425" marR="91425" marL="91425"/>
                </a:tc>
                <a:tc>
                  <a:txBody>
                    <a:bodyPr>
                      <a:noAutofit/>
                    </a:bodyPr>
                    <a:lstStyle/>
                    <a:p>
                      <a:pPr indent="0" lvl="0" marL="0" rtl="0" algn="ctr">
                        <a:spcBef>
                          <a:spcPts val="0"/>
                        </a:spcBef>
                        <a:spcAft>
                          <a:spcPts val="0"/>
                        </a:spcAft>
                        <a:buNone/>
                      </a:pPr>
                      <a:r>
                        <a:rPr b="1" lang="en"/>
                        <a:t>Relation</a:t>
                      </a:r>
                      <a:endParaRPr b="1"/>
                    </a:p>
                  </a:txBody>
                  <a:tcPr marT="91425" marB="91425" marR="91425" marL="91425"/>
                </a:tc>
                <a:tc>
                  <a:txBody>
                    <a:bodyPr>
                      <a:noAutofit/>
                    </a:bodyPr>
                    <a:lstStyle/>
                    <a:p>
                      <a:pPr indent="0" lvl="0" marL="0" rtl="0" algn="ctr">
                        <a:spcBef>
                          <a:spcPts val="0"/>
                        </a:spcBef>
                        <a:spcAft>
                          <a:spcPts val="0"/>
                        </a:spcAft>
                        <a:buNone/>
                      </a:pPr>
                      <a:r>
                        <a:rPr b="1" lang="en"/>
                        <a:t>Prolog operation</a:t>
                      </a:r>
                      <a:endParaRPr b="1"/>
                    </a:p>
                  </a:txBody>
                  <a:tcPr marT="91425" marB="91425" marR="91425" marL="91425"/>
                </a:tc>
                <a:tc>
                  <a:txBody>
                    <a:bodyPr>
                      <a:noAutofit/>
                    </a:bodyPr>
                    <a:lstStyle/>
                    <a:p>
                      <a:pPr indent="0" lvl="0" marL="0" rtl="0" algn="ctr">
                        <a:spcBef>
                          <a:spcPts val="0"/>
                        </a:spcBef>
                        <a:spcAft>
                          <a:spcPts val="0"/>
                        </a:spcAft>
                        <a:buNone/>
                      </a:pPr>
                      <a:r>
                        <a:rPr b="1" lang="en"/>
                        <a:t>Graph Operation</a:t>
                      </a:r>
                      <a:endParaRPr b="1"/>
                    </a:p>
                  </a:txBody>
                  <a:tcPr marT="91425" marB="91425" marR="91425" marL="91425"/>
                </a:tc>
              </a:tr>
              <a:tr h="1036850">
                <a:tc rowSpan="3">
                  <a:txBody>
                    <a:bodyPr>
                      <a:noAutofit/>
                    </a:bodyPr>
                    <a:lstStyle/>
                    <a:p>
                      <a:pPr indent="0" lvl="0" marL="0" rtl="0" algn="l">
                        <a:spcBef>
                          <a:spcPts val="0"/>
                        </a:spcBef>
                        <a:spcAft>
                          <a:spcPts val="0"/>
                        </a:spcAft>
                        <a:buNone/>
                      </a:pPr>
                      <a:r>
                        <a:rPr lang="en"/>
                        <a:t>The X is a Y.</a:t>
                      </a:r>
                      <a:endParaRPr/>
                    </a:p>
                  </a:txBody>
                  <a:tcPr marT="91425" marB="91425" marR="91425" marL="91425"/>
                </a:tc>
                <a:tc rowSpan="3">
                  <a:txBody>
                    <a:bodyPr>
                      <a:noAutofit/>
                    </a:bodyPr>
                    <a:lstStyle/>
                    <a:p>
                      <a:pPr indent="0" lvl="0" marL="0" rtl="0" algn="l">
                        <a:spcBef>
                          <a:spcPts val="0"/>
                        </a:spcBef>
                        <a:spcAft>
                          <a:spcPts val="0"/>
                        </a:spcAft>
                        <a:buNone/>
                      </a:pPr>
                      <a:r>
                        <a:rPr lang="en"/>
                        <a:t>The unique element U of set X also belongs to set Y. If X has more than one element, then returns a statement asking to clarify which unique element.</a:t>
                      </a:r>
                      <a:endParaRPr/>
                    </a:p>
                    <a:p>
                      <a:pPr indent="0" lvl="0" marL="0" rtl="0" algn="l">
                        <a:spcBef>
                          <a:spcPts val="0"/>
                        </a:spcBef>
                        <a:spcAft>
                          <a:spcPts val="0"/>
                        </a:spcAft>
                        <a:buNone/>
                      </a:pPr>
                      <a:r>
                        <a:t/>
                      </a:r>
                      <a:endParaRPr/>
                    </a:p>
                  </a:txBody>
                  <a:tcPr marT="91425" marB="91425" marR="91425" marL="91425"/>
                </a:tc>
                <a:tc rowSpan="3">
                  <a:txBody>
                    <a:bodyPr>
                      <a:noAutofit/>
                    </a:bodyPr>
                    <a:lstStyle/>
                    <a:p>
                      <a:pPr indent="0" lvl="0" marL="0" rtl="0" algn="l">
                        <a:spcBef>
                          <a:spcPts val="0"/>
                        </a:spcBef>
                        <a:spcAft>
                          <a:spcPts val="0"/>
                        </a:spcAft>
                        <a:buNone/>
                      </a:pPr>
                      <a:r>
                        <a:rPr lang="en"/>
                        <a:t>setrsl(X,Y,Answer)</a:t>
                      </a:r>
                      <a:endParaRPr/>
                    </a:p>
                  </a:txBody>
                  <a:tcPr marT="91425" marB="91425" marR="91425" marL="91425"/>
                </a:tc>
                <a:tc rowSpan="3">
                  <a:txBody>
                    <a:bodyPr>
                      <a:noAutofit/>
                    </a:bodyPr>
                    <a:lstStyle/>
                    <a:p>
                      <a:pPr indent="0" lvl="0" marL="0" rtl="0" algn="l">
                        <a:spcBef>
                          <a:spcPts val="0"/>
                        </a:spcBef>
                        <a:spcAft>
                          <a:spcPts val="0"/>
                        </a:spcAft>
                        <a:buNone/>
                      </a:pPr>
                      <a:r>
                        <a:t/>
                      </a:r>
                      <a:endParaRPr/>
                    </a:p>
                  </a:txBody>
                  <a:tcPr marT="91425" marB="91425" marR="91425" marL="91425"/>
                </a:tc>
              </a:tr>
              <a:tr h="1036850">
                <a:tc vMerge="1"/>
                <a:tc vMerge="1"/>
                <a:tc vMerge="1"/>
                <a:tc vMerge="1"/>
              </a:tr>
              <a:tr h="1036850">
                <a:tc vMerge="1"/>
                <a:tc vMerge="1"/>
                <a:tc vMerge="1"/>
                <a:tc vMerge="1"/>
              </a:tr>
            </a:tbl>
          </a:graphicData>
        </a:graphic>
      </p:graphicFrame>
      <p:sp>
        <p:nvSpPr>
          <p:cNvPr id="211" name="Google Shape;211;p28"/>
          <p:cNvSpPr/>
          <p:nvPr/>
        </p:nvSpPr>
        <p:spPr>
          <a:xfrm>
            <a:off x="6138325" y="3573400"/>
            <a:ext cx="717900" cy="7179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a:t>
            </a:r>
            <a:endParaRPr/>
          </a:p>
        </p:txBody>
      </p:sp>
      <p:sp>
        <p:nvSpPr>
          <p:cNvPr id="212" name="Google Shape;212;p28"/>
          <p:cNvSpPr/>
          <p:nvPr/>
        </p:nvSpPr>
        <p:spPr>
          <a:xfrm>
            <a:off x="7674525" y="3573400"/>
            <a:ext cx="717900" cy="7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a:t>
            </a:r>
            <a:endParaRPr/>
          </a:p>
        </p:txBody>
      </p:sp>
      <p:cxnSp>
        <p:nvCxnSpPr>
          <p:cNvPr id="213" name="Google Shape;213;p28"/>
          <p:cNvCxnSpPr>
            <a:stCxn id="211" idx="7"/>
            <a:endCxn id="212" idx="1"/>
          </p:cNvCxnSpPr>
          <p:nvPr/>
        </p:nvCxnSpPr>
        <p:spPr>
          <a:xfrm>
            <a:off x="6751091" y="3678534"/>
            <a:ext cx="1028700" cy="0"/>
          </a:xfrm>
          <a:prstGeom prst="straightConnector1">
            <a:avLst/>
          </a:prstGeom>
          <a:noFill/>
          <a:ln cap="flat" cmpd="sng" w="19050">
            <a:solidFill>
              <a:schemeClr val="dk2"/>
            </a:solidFill>
            <a:prstDash val="solid"/>
            <a:round/>
            <a:headEnd len="med" w="med" type="none"/>
            <a:tailEnd len="med" w="med" type="triangle"/>
          </a:ln>
        </p:spPr>
      </p:cxnSp>
      <p:cxnSp>
        <p:nvCxnSpPr>
          <p:cNvPr id="214" name="Google Shape;214;p28"/>
          <p:cNvCxnSpPr>
            <a:stCxn id="212" idx="3"/>
            <a:endCxn id="211" idx="5"/>
          </p:cNvCxnSpPr>
          <p:nvPr/>
        </p:nvCxnSpPr>
        <p:spPr>
          <a:xfrm rot="10800000">
            <a:off x="6750959" y="4186166"/>
            <a:ext cx="1028700" cy="0"/>
          </a:xfrm>
          <a:prstGeom prst="straightConnector1">
            <a:avLst/>
          </a:prstGeom>
          <a:noFill/>
          <a:ln cap="flat" cmpd="sng" w="19050">
            <a:solidFill>
              <a:schemeClr val="dk2"/>
            </a:solidFill>
            <a:prstDash val="solid"/>
            <a:round/>
            <a:headEnd len="med" w="med" type="none"/>
            <a:tailEnd len="med" w="med" type="triangle"/>
          </a:ln>
        </p:spPr>
      </p:cxnSp>
      <p:sp>
        <p:nvSpPr>
          <p:cNvPr id="215" name="Google Shape;215;p28"/>
          <p:cNvSpPr txBox="1"/>
          <p:nvPr/>
        </p:nvSpPr>
        <p:spPr>
          <a:xfrm>
            <a:off x="6543025" y="3155550"/>
            <a:ext cx="14883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Member of</a:t>
            </a:r>
            <a:endParaRPr/>
          </a:p>
        </p:txBody>
      </p:sp>
      <p:sp>
        <p:nvSpPr>
          <p:cNvPr id="216" name="Google Shape;216;p28"/>
          <p:cNvSpPr txBox="1"/>
          <p:nvPr/>
        </p:nvSpPr>
        <p:spPr>
          <a:xfrm>
            <a:off x="6619225" y="4298550"/>
            <a:ext cx="14883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Has element</a:t>
            </a:r>
            <a:endParaRPr/>
          </a:p>
        </p:txBody>
      </p:sp>
      <p:sp>
        <p:nvSpPr>
          <p:cNvPr id="217" name="Google Shape;21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5</a:t>
            </a:r>
            <a:r>
              <a:rPr lang="en" sz="2400"/>
              <a:t>.	setrsl</a:t>
            </a:r>
            <a:endParaRPr sz="2400"/>
          </a:p>
        </p:txBody>
      </p:sp>
      <p:sp>
        <p:nvSpPr>
          <p:cNvPr id="218" name="Google Shape;218;p28"/>
          <p:cNvSpPr/>
          <p:nvPr/>
        </p:nvSpPr>
        <p:spPr>
          <a:xfrm>
            <a:off x="7814725" y="2125600"/>
            <a:ext cx="717900" cy="7179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a:t>
            </a:r>
            <a:endParaRPr/>
          </a:p>
        </p:txBody>
      </p:sp>
      <p:sp>
        <p:nvSpPr>
          <p:cNvPr id="219" name="Google Shape;219;p28"/>
          <p:cNvSpPr/>
          <p:nvPr/>
        </p:nvSpPr>
        <p:spPr>
          <a:xfrm>
            <a:off x="6150525" y="2125600"/>
            <a:ext cx="717900" cy="7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a:t>
            </a:r>
            <a:endParaRPr/>
          </a:p>
        </p:txBody>
      </p:sp>
      <p:cxnSp>
        <p:nvCxnSpPr>
          <p:cNvPr id="220" name="Google Shape;220;p28"/>
          <p:cNvCxnSpPr>
            <a:stCxn id="219" idx="6"/>
            <a:endCxn id="218" idx="2"/>
          </p:cNvCxnSpPr>
          <p:nvPr/>
        </p:nvCxnSpPr>
        <p:spPr>
          <a:xfrm>
            <a:off x="6868425" y="2484550"/>
            <a:ext cx="946200" cy="0"/>
          </a:xfrm>
          <a:prstGeom prst="straightConnector1">
            <a:avLst/>
          </a:prstGeom>
          <a:noFill/>
          <a:ln cap="flat" cmpd="sng" w="19050">
            <a:solidFill>
              <a:schemeClr val="dk2"/>
            </a:solidFill>
            <a:prstDash val="solid"/>
            <a:round/>
            <a:headEnd len="med" w="med" type="none"/>
            <a:tailEnd len="med" w="med" type="triangle"/>
          </a:ln>
        </p:spPr>
      </p:cxnSp>
      <p:sp>
        <p:nvSpPr>
          <p:cNvPr id="221" name="Google Shape;221;p28"/>
          <p:cNvSpPr txBox="1"/>
          <p:nvPr/>
        </p:nvSpPr>
        <p:spPr>
          <a:xfrm>
            <a:off x="6771625" y="1860150"/>
            <a:ext cx="14883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If has unique element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graphicFrame>
        <p:nvGraphicFramePr>
          <p:cNvPr id="226" name="Google Shape;226;p29"/>
          <p:cNvGraphicFramePr/>
          <p:nvPr/>
        </p:nvGraphicFramePr>
        <p:xfrm>
          <a:off x="282850" y="1168900"/>
          <a:ext cx="3000000" cy="3000000"/>
        </p:xfrm>
        <a:graphic>
          <a:graphicData uri="http://schemas.openxmlformats.org/drawingml/2006/table">
            <a:tbl>
              <a:tblPr>
                <a:noFill/>
                <a:tableStyleId>{C763E0D4-8C37-465D-8403-C79191B48C89}</a:tableStyleId>
              </a:tblPr>
              <a:tblGrid>
                <a:gridCol w="2524200"/>
                <a:gridCol w="3187000"/>
                <a:gridCol w="2334750"/>
              </a:tblGrid>
              <a:tr h="523950">
                <a:tc>
                  <a:txBody>
                    <a:bodyPr>
                      <a:noAutofit/>
                    </a:bodyPr>
                    <a:lstStyle/>
                    <a:p>
                      <a:pPr indent="0" lvl="0" marL="0" rtl="0" algn="ctr">
                        <a:spcBef>
                          <a:spcPts val="0"/>
                        </a:spcBef>
                        <a:spcAft>
                          <a:spcPts val="0"/>
                        </a:spcAft>
                        <a:buNone/>
                      </a:pPr>
                      <a:r>
                        <a:rPr b="1" lang="en"/>
                        <a:t>Dialog</a:t>
                      </a:r>
                      <a:endParaRPr b="1"/>
                    </a:p>
                  </a:txBody>
                  <a:tcPr marT="91425" marB="91425" marR="91425" marL="91425"/>
                </a:tc>
                <a:tc>
                  <a:txBody>
                    <a:bodyPr>
                      <a:noAutofit/>
                    </a:bodyPr>
                    <a:lstStyle/>
                    <a:p>
                      <a:pPr indent="0" lvl="0" marL="0" rtl="0" algn="ctr">
                        <a:spcBef>
                          <a:spcPts val="0"/>
                        </a:spcBef>
                        <a:spcAft>
                          <a:spcPts val="0"/>
                        </a:spcAft>
                        <a:buNone/>
                      </a:pPr>
                      <a:r>
                        <a:rPr b="1" lang="en"/>
                        <a:t>Query </a:t>
                      </a:r>
                      <a:endParaRPr b="1"/>
                    </a:p>
                  </a:txBody>
                  <a:tcPr marT="91425" marB="91425" marR="91425" marL="91425"/>
                </a:tc>
                <a:tc>
                  <a:txBody>
                    <a:bodyPr>
                      <a:noAutofit/>
                    </a:bodyPr>
                    <a:lstStyle/>
                    <a:p>
                      <a:pPr indent="0" lvl="0" marL="0" rtl="0" algn="ctr">
                        <a:spcBef>
                          <a:spcPts val="0"/>
                        </a:spcBef>
                        <a:spcAft>
                          <a:spcPts val="0"/>
                        </a:spcAft>
                        <a:buNone/>
                      </a:pPr>
                      <a:r>
                        <a:rPr b="1" lang="en"/>
                        <a:t>Prolog operation</a:t>
                      </a:r>
                      <a:endParaRPr b="1"/>
                    </a:p>
                  </a:txBody>
                  <a:tcPr marT="91425" marB="91425" marR="91425" marL="91425"/>
                </a:tc>
              </a:tr>
              <a:tr h="1036850">
                <a:tc rowSpan="3">
                  <a:txBody>
                    <a:bodyPr>
                      <a:noAutofit/>
                    </a:bodyPr>
                    <a:lstStyle/>
                    <a:p>
                      <a:pPr indent="0" lvl="0" marL="0" rtl="0" algn="l">
                        <a:spcBef>
                          <a:spcPts val="0"/>
                        </a:spcBef>
                        <a:spcAft>
                          <a:spcPts val="0"/>
                        </a:spcAft>
                        <a:buNone/>
                      </a:pPr>
                      <a:r>
                        <a:rPr lang="en"/>
                        <a:t>Is the X a Y?</a:t>
                      </a:r>
                      <a:endParaRPr/>
                    </a:p>
                  </a:txBody>
                  <a:tcPr marT="91425" marB="91425" marR="91425" marL="91425"/>
                </a:tc>
                <a:tc rowSpan="3">
                  <a:txBody>
                    <a:bodyPr>
                      <a:noAutofit/>
                    </a:bodyPr>
                    <a:lstStyle/>
                    <a:p>
                      <a:pPr indent="0" lvl="0" marL="0" rtl="0" algn="l">
                        <a:spcBef>
                          <a:spcPts val="0"/>
                        </a:spcBef>
                        <a:spcAft>
                          <a:spcPts val="0"/>
                        </a:spcAft>
                        <a:buNone/>
                      </a:pPr>
                      <a:r>
                        <a:rPr lang="en"/>
                        <a:t>Query whether the unique element, if any, of set X, is a member of set 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Find the unique element U of set X, and find setrsq(U,Y,Answer).</a:t>
                      </a:r>
                      <a:endParaRPr/>
                    </a:p>
                  </a:txBody>
                  <a:tcPr marT="91425" marB="91425" marR="91425" marL="91425"/>
                </a:tc>
                <a:tc rowSpan="3">
                  <a:txBody>
                    <a:bodyPr>
                      <a:noAutofit/>
                    </a:bodyPr>
                    <a:lstStyle/>
                    <a:p>
                      <a:pPr indent="0" lvl="0" marL="0" rtl="0" algn="l">
                        <a:spcBef>
                          <a:spcPts val="0"/>
                        </a:spcBef>
                        <a:spcAft>
                          <a:spcPts val="0"/>
                        </a:spcAft>
                        <a:buNone/>
                      </a:pPr>
                      <a:r>
                        <a:rPr lang="en"/>
                        <a:t>setrslq(X,Y,Answer)</a:t>
                      </a:r>
                      <a:endParaRPr/>
                    </a:p>
                  </a:txBody>
                  <a:tcPr marT="91425" marB="91425" marR="91425" marL="91425"/>
                </a:tc>
              </a:tr>
              <a:tr h="1036850">
                <a:tc vMerge="1"/>
                <a:tc vMerge="1"/>
                <a:tc vMerge="1"/>
              </a:tr>
              <a:tr h="1036850">
                <a:tc vMerge="1"/>
                <a:tc vMerge="1"/>
                <a:tc vMerge="1"/>
              </a:tr>
            </a:tbl>
          </a:graphicData>
        </a:graphic>
      </p:graphicFrame>
      <p:sp>
        <p:nvSpPr>
          <p:cNvPr id="227" name="Google Shape;22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6</a:t>
            </a:r>
            <a:r>
              <a:rPr lang="en" sz="2400"/>
              <a:t>.	setrslq</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graphicFrame>
        <p:nvGraphicFramePr>
          <p:cNvPr id="232" name="Google Shape;232;p30"/>
          <p:cNvGraphicFramePr/>
          <p:nvPr/>
        </p:nvGraphicFramePr>
        <p:xfrm>
          <a:off x="282850" y="1168900"/>
          <a:ext cx="3000000" cy="3000000"/>
        </p:xfrm>
        <a:graphic>
          <a:graphicData uri="http://schemas.openxmlformats.org/drawingml/2006/table">
            <a:tbl>
              <a:tblPr>
                <a:noFill/>
                <a:tableStyleId>{C763E0D4-8C37-465D-8403-C79191B48C89}</a:tableStyleId>
              </a:tblPr>
              <a:tblGrid>
                <a:gridCol w="1739900"/>
                <a:gridCol w="2040125"/>
                <a:gridCol w="1765975"/>
                <a:gridCol w="3032300"/>
              </a:tblGrid>
              <a:tr h="523950">
                <a:tc>
                  <a:txBody>
                    <a:bodyPr>
                      <a:noAutofit/>
                    </a:bodyPr>
                    <a:lstStyle/>
                    <a:p>
                      <a:pPr indent="0" lvl="0" marL="0" rtl="0" algn="ctr">
                        <a:spcBef>
                          <a:spcPts val="0"/>
                        </a:spcBef>
                        <a:spcAft>
                          <a:spcPts val="0"/>
                        </a:spcAft>
                        <a:buNone/>
                      </a:pPr>
                      <a:r>
                        <a:rPr b="1" lang="en"/>
                        <a:t>Dialog</a:t>
                      </a:r>
                      <a:endParaRPr b="1"/>
                    </a:p>
                  </a:txBody>
                  <a:tcPr marT="91425" marB="91425" marR="91425" marL="91425"/>
                </a:tc>
                <a:tc>
                  <a:txBody>
                    <a:bodyPr>
                      <a:noAutofit/>
                    </a:bodyPr>
                    <a:lstStyle/>
                    <a:p>
                      <a:pPr indent="0" lvl="0" marL="0" rtl="0" algn="ctr">
                        <a:spcBef>
                          <a:spcPts val="0"/>
                        </a:spcBef>
                        <a:spcAft>
                          <a:spcPts val="0"/>
                        </a:spcAft>
                        <a:buNone/>
                      </a:pPr>
                      <a:r>
                        <a:rPr b="1" lang="en"/>
                        <a:t>Relation</a:t>
                      </a:r>
                      <a:endParaRPr b="1"/>
                    </a:p>
                  </a:txBody>
                  <a:tcPr marT="91425" marB="91425" marR="91425" marL="91425"/>
                </a:tc>
                <a:tc>
                  <a:txBody>
                    <a:bodyPr>
                      <a:noAutofit/>
                    </a:bodyPr>
                    <a:lstStyle/>
                    <a:p>
                      <a:pPr indent="0" lvl="0" marL="0" rtl="0" algn="ctr">
                        <a:spcBef>
                          <a:spcPts val="0"/>
                        </a:spcBef>
                        <a:spcAft>
                          <a:spcPts val="0"/>
                        </a:spcAft>
                        <a:buNone/>
                      </a:pPr>
                      <a:r>
                        <a:rPr b="1" lang="en"/>
                        <a:t>Prolog operation</a:t>
                      </a:r>
                      <a:endParaRPr b="1"/>
                    </a:p>
                  </a:txBody>
                  <a:tcPr marT="91425" marB="91425" marR="91425" marL="91425"/>
                </a:tc>
                <a:tc>
                  <a:txBody>
                    <a:bodyPr>
                      <a:noAutofit/>
                    </a:bodyPr>
                    <a:lstStyle/>
                    <a:p>
                      <a:pPr indent="0" lvl="0" marL="0" rtl="0" algn="ctr">
                        <a:spcBef>
                          <a:spcPts val="0"/>
                        </a:spcBef>
                        <a:spcAft>
                          <a:spcPts val="0"/>
                        </a:spcAft>
                        <a:buNone/>
                      </a:pPr>
                      <a:r>
                        <a:rPr b="1" lang="en"/>
                        <a:t>Graph Operation</a:t>
                      </a:r>
                      <a:endParaRPr b="1"/>
                    </a:p>
                  </a:txBody>
                  <a:tcPr marT="91425" marB="91425" marR="91425" marL="91425"/>
                </a:tc>
              </a:tr>
              <a:tr h="1036850">
                <a:tc rowSpan="3">
                  <a:txBody>
                    <a:bodyPr>
                      <a:noAutofit/>
                    </a:bodyPr>
                    <a:lstStyle/>
                    <a:p>
                      <a:pPr indent="0" lvl="0" marL="0" rtl="0" algn="l">
                        <a:spcBef>
                          <a:spcPts val="0"/>
                        </a:spcBef>
                        <a:spcAft>
                          <a:spcPts val="0"/>
                        </a:spcAft>
                        <a:buNone/>
                      </a:pPr>
                      <a:r>
                        <a:rPr lang="en"/>
                        <a:t>X is Y</a:t>
                      </a:r>
                      <a:endParaRPr/>
                    </a:p>
                  </a:txBody>
                  <a:tcPr marT="91425" marB="91425" marR="91425" marL="91425"/>
                </a:tc>
                <a:tc rowSpan="3">
                  <a:txBody>
                    <a:bodyPr>
                      <a:noAutofit/>
                    </a:bodyPr>
                    <a:lstStyle/>
                    <a:p>
                      <a:pPr indent="0" lvl="0" marL="0" rtl="0" algn="l">
                        <a:spcBef>
                          <a:spcPts val="0"/>
                        </a:spcBef>
                        <a:spcAft>
                          <a:spcPts val="0"/>
                        </a:spcAft>
                        <a:buNone/>
                      </a:pPr>
                      <a:r>
                        <a:rPr lang="en"/>
                        <a:t>X is equivalent to Y</a:t>
                      </a:r>
                      <a:endParaRPr/>
                    </a:p>
                    <a:p>
                      <a:pPr indent="0" lvl="0" marL="0" rtl="0" algn="l">
                        <a:spcBef>
                          <a:spcPts val="0"/>
                        </a:spcBef>
                        <a:spcAft>
                          <a:spcPts val="0"/>
                        </a:spcAft>
                        <a:buNone/>
                      </a:pPr>
                      <a:r>
                        <a:t/>
                      </a:r>
                      <a:endParaRPr/>
                    </a:p>
                  </a:txBody>
                  <a:tcPr marT="91425" marB="91425" marR="91425" marL="91425"/>
                </a:tc>
                <a:tc rowSpan="3">
                  <a:txBody>
                    <a:bodyPr>
                      <a:noAutofit/>
                    </a:bodyPr>
                    <a:lstStyle/>
                    <a:p>
                      <a:pPr indent="0" lvl="0" marL="0" rtl="0" algn="l">
                        <a:spcBef>
                          <a:spcPts val="0"/>
                        </a:spcBef>
                        <a:spcAft>
                          <a:spcPts val="0"/>
                        </a:spcAft>
                        <a:buNone/>
                      </a:pPr>
                      <a:r>
                        <a:rPr lang="en"/>
                        <a:t>equiv</a:t>
                      </a:r>
                      <a:r>
                        <a:rPr lang="en"/>
                        <a:t>(X,Y)</a:t>
                      </a:r>
                      <a:endParaRPr/>
                    </a:p>
                  </a:txBody>
                  <a:tcPr marT="91425" marB="91425" marR="91425" marL="91425"/>
                </a:tc>
                <a:tc rowSpan="3">
                  <a:txBody>
                    <a:bodyPr>
                      <a:noAutofit/>
                    </a:bodyPr>
                    <a:lstStyle/>
                    <a:p>
                      <a:pPr indent="0" lvl="0" marL="0" rtl="0" algn="l">
                        <a:spcBef>
                          <a:spcPts val="0"/>
                        </a:spcBef>
                        <a:spcAft>
                          <a:spcPts val="0"/>
                        </a:spcAft>
                        <a:buNone/>
                      </a:pPr>
                      <a:r>
                        <a:t/>
                      </a:r>
                      <a:endParaRPr/>
                    </a:p>
                  </a:txBody>
                  <a:tcPr marT="91425" marB="91425" marR="91425" marL="91425"/>
                </a:tc>
              </a:tr>
              <a:tr h="1036850">
                <a:tc vMerge="1"/>
                <a:tc vMerge="1"/>
                <a:tc vMerge="1"/>
                <a:tc vMerge="1"/>
              </a:tr>
              <a:tr h="1036850">
                <a:tc vMerge="1"/>
                <a:tc vMerge="1"/>
                <a:tc vMerge="1"/>
                <a:tc vMerge="1"/>
              </a:tr>
            </a:tbl>
          </a:graphicData>
        </a:graphic>
      </p:graphicFrame>
      <p:sp>
        <p:nvSpPr>
          <p:cNvPr id="233" name="Google Shape;233;p30"/>
          <p:cNvSpPr/>
          <p:nvPr/>
        </p:nvSpPr>
        <p:spPr>
          <a:xfrm>
            <a:off x="6138325" y="2430400"/>
            <a:ext cx="717900" cy="7179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a:t>
            </a:r>
            <a:endParaRPr/>
          </a:p>
        </p:txBody>
      </p:sp>
      <p:sp>
        <p:nvSpPr>
          <p:cNvPr id="234" name="Google Shape;234;p30"/>
          <p:cNvSpPr/>
          <p:nvPr/>
        </p:nvSpPr>
        <p:spPr>
          <a:xfrm>
            <a:off x="7674525" y="2430400"/>
            <a:ext cx="717900" cy="7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a:t>
            </a:r>
            <a:endParaRPr/>
          </a:p>
        </p:txBody>
      </p:sp>
      <p:cxnSp>
        <p:nvCxnSpPr>
          <p:cNvPr id="235" name="Google Shape;235;p30"/>
          <p:cNvCxnSpPr>
            <a:stCxn id="233" idx="7"/>
            <a:endCxn id="234" idx="1"/>
          </p:cNvCxnSpPr>
          <p:nvPr/>
        </p:nvCxnSpPr>
        <p:spPr>
          <a:xfrm>
            <a:off x="6751091" y="2535534"/>
            <a:ext cx="1028700" cy="0"/>
          </a:xfrm>
          <a:prstGeom prst="straightConnector1">
            <a:avLst/>
          </a:prstGeom>
          <a:noFill/>
          <a:ln cap="flat" cmpd="sng" w="19050">
            <a:solidFill>
              <a:schemeClr val="dk2"/>
            </a:solidFill>
            <a:prstDash val="solid"/>
            <a:round/>
            <a:headEnd len="med" w="med" type="none"/>
            <a:tailEnd len="med" w="med" type="triangle"/>
          </a:ln>
        </p:spPr>
      </p:cxnSp>
      <p:cxnSp>
        <p:nvCxnSpPr>
          <p:cNvPr id="236" name="Google Shape;236;p30"/>
          <p:cNvCxnSpPr>
            <a:stCxn id="234" idx="3"/>
            <a:endCxn id="233" idx="5"/>
          </p:cNvCxnSpPr>
          <p:nvPr/>
        </p:nvCxnSpPr>
        <p:spPr>
          <a:xfrm rot="10800000">
            <a:off x="6750959" y="3043166"/>
            <a:ext cx="1028700" cy="0"/>
          </a:xfrm>
          <a:prstGeom prst="straightConnector1">
            <a:avLst/>
          </a:prstGeom>
          <a:noFill/>
          <a:ln cap="flat" cmpd="sng" w="19050">
            <a:solidFill>
              <a:schemeClr val="dk2"/>
            </a:solidFill>
            <a:prstDash val="solid"/>
            <a:round/>
            <a:headEnd len="med" w="med" type="none"/>
            <a:tailEnd len="med" w="med" type="triangle"/>
          </a:ln>
        </p:spPr>
      </p:cxnSp>
      <p:sp>
        <p:nvSpPr>
          <p:cNvPr id="237" name="Google Shape;237;p30"/>
          <p:cNvSpPr txBox="1"/>
          <p:nvPr/>
        </p:nvSpPr>
        <p:spPr>
          <a:xfrm>
            <a:off x="6543025" y="2012550"/>
            <a:ext cx="14883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Is equivalent to</a:t>
            </a:r>
            <a:endParaRPr/>
          </a:p>
        </p:txBody>
      </p:sp>
      <p:sp>
        <p:nvSpPr>
          <p:cNvPr id="238" name="Google Shape;238;p30"/>
          <p:cNvSpPr txBox="1"/>
          <p:nvPr/>
        </p:nvSpPr>
        <p:spPr>
          <a:xfrm>
            <a:off x="6619225" y="3155550"/>
            <a:ext cx="14883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Is equivalent to</a:t>
            </a:r>
            <a:endParaRPr/>
          </a:p>
        </p:txBody>
      </p:sp>
      <p:sp>
        <p:nvSpPr>
          <p:cNvPr id="239" name="Google Shape;23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7</a:t>
            </a:r>
            <a:r>
              <a:rPr lang="en" sz="2400"/>
              <a:t>.	equiv</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graphicFrame>
        <p:nvGraphicFramePr>
          <p:cNvPr id="244" name="Google Shape;244;p31"/>
          <p:cNvGraphicFramePr/>
          <p:nvPr/>
        </p:nvGraphicFramePr>
        <p:xfrm>
          <a:off x="282850" y="1168900"/>
          <a:ext cx="3000000" cy="3000000"/>
        </p:xfrm>
        <a:graphic>
          <a:graphicData uri="http://schemas.openxmlformats.org/drawingml/2006/table">
            <a:tbl>
              <a:tblPr>
                <a:noFill/>
                <a:tableStyleId>{C763E0D4-8C37-465D-8403-C79191B48C89}</a:tableStyleId>
              </a:tblPr>
              <a:tblGrid>
                <a:gridCol w="1739900"/>
                <a:gridCol w="2040125"/>
                <a:gridCol w="1765975"/>
                <a:gridCol w="3032300"/>
              </a:tblGrid>
              <a:tr h="523950">
                <a:tc>
                  <a:txBody>
                    <a:bodyPr>
                      <a:noAutofit/>
                    </a:bodyPr>
                    <a:lstStyle/>
                    <a:p>
                      <a:pPr indent="0" lvl="0" marL="0" rtl="0" algn="ctr">
                        <a:spcBef>
                          <a:spcPts val="0"/>
                        </a:spcBef>
                        <a:spcAft>
                          <a:spcPts val="0"/>
                        </a:spcAft>
                        <a:buNone/>
                      </a:pPr>
                      <a:r>
                        <a:rPr b="1" lang="en"/>
                        <a:t>Dialog</a:t>
                      </a:r>
                      <a:endParaRPr b="1"/>
                    </a:p>
                  </a:txBody>
                  <a:tcPr marT="91425" marB="91425" marR="91425" marL="91425"/>
                </a:tc>
                <a:tc>
                  <a:txBody>
                    <a:bodyPr>
                      <a:noAutofit/>
                    </a:bodyPr>
                    <a:lstStyle/>
                    <a:p>
                      <a:pPr indent="0" lvl="0" marL="0" rtl="0" algn="ctr">
                        <a:spcBef>
                          <a:spcPts val="0"/>
                        </a:spcBef>
                        <a:spcAft>
                          <a:spcPts val="0"/>
                        </a:spcAft>
                        <a:buNone/>
                      </a:pPr>
                      <a:r>
                        <a:rPr b="1" lang="en"/>
                        <a:t>Relation</a:t>
                      </a:r>
                      <a:endParaRPr b="1"/>
                    </a:p>
                  </a:txBody>
                  <a:tcPr marT="91425" marB="91425" marR="91425" marL="91425"/>
                </a:tc>
                <a:tc>
                  <a:txBody>
                    <a:bodyPr>
                      <a:noAutofit/>
                    </a:bodyPr>
                    <a:lstStyle/>
                    <a:p>
                      <a:pPr indent="0" lvl="0" marL="0" rtl="0" algn="ctr">
                        <a:spcBef>
                          <a:spcPts val="0"/>
                        </a:spcBef>
                        <a:spcAft>
                          <a:spcPts val="0"/>
                        </a:spcAft>
                        <a:buNone/>
                      </a:pPr>
                      <a:r>
                        <a:rPr b="1" lang="en"/>
                        <a:t>Prolog operation</a:t>
                      </a:r>
                      <a:endParaRPr b="1"/>
                    </a:p>
                  </a:txBody>
                  <a:tcPr marT="91425" marB="91425" marR="91425" marL="91425"/>
                </a:tc>
                <a:tc>
                  <a:txBody>
                    <a:bodyPr>
                      <a:noAutofit/>
                    </a:bodyPr>
                    <a:lstStyle/>
                    <a:p>
                      <a:pPr indent="0" lvl="0" marL="0" rtl="0" algn="ctr">
                        <a:spcBef>
                          <a:spcPts val="0"/>
                        </a:spcBef>
                        <a:spcAft>
                          <a:spcPts val="0"/>
                        </a:spcAft>
                        <a:buNone/>
                      </a:pPr>
                      <a:r>
                        <a:rPr b="1" lang="en"/>
                        <a:t>Graph Operation</a:t>
                      </a:r>
                      <a:endParaRPr b="1"/>
                    </a:p>
                  </a:txBody>
                  <a:tcPr marT="91425" marB="91425" marR="91425" marL="91425"/>
                </a:tc>
              </a:tr>
              <a:tr h="1036850">
                <a:tc rowSpan="3">
                  <a:txBody>
                    <a:bodyPr>
                      <a:noAutofit/>
                    </a:bodyPr>
                    <a:lstStyle/>
                    <a:p>
                      <a:pPr indent="0" lvl="0" marL="0" rtl="0" algn="l">
                        <a:spcBef>
                          <a:spcPts val="0"/>
                        </a:spcBef>
                        <a:spcAft>
                          <a:spcPts val="0"/>
                        </a:spcAft>
                        <a:buNone/>
                      </a:pPr>
                      <a:r>
                        <a:rPr lang="en"/>
                        <a:t>X is the Y</a:t>
                      </a:r>
                      <a:endParaRPr/>
                    </a:p>
                  </a:txBody>
                  <a:tcPr marT="91425" marB="91425" marR="91425" marL="91425"/>
                </a:tc>
                <a:tc rowSpan="3">
                  <a:txBody>
                    <a:bodyPr>
                      <a:noAutofit/>
                    </a:bodyPr>
                    <a:lstStyle/>
                    <a:p>
                      <a:pPr indent="0" lvl="0" marL="0" rtl="0" algn="l">
                        <a:spcBef>
                          <a:spcPts val="0"/>
                        </a:spcBef>
                        <a:spcAft>
                          <a:spcPts val="0"/>
                        </a:spcAft>
                        <a:buNone/>
                      </a:pPr>
                      <a:r>
                        <a:rPr lang="en"/>
                        <a:t>X is equivalent to the unique element U of set Y. </a:t>
                      </a:r>
                      <a:r>
                        <a:rPr lang="en">
                          <a:solidFill>
                            <a:schemeClr val="dk1"/>
                          </a:solidFill>
                        </a:rPr>
                        <a:t> If Y has more than one element, then returns a statement asking to clarify which unique element.</a:t>
                      </a:r>
                      <a:endParaRPr/>
                    </a:p>
                    <a:p>
                      <a:pPr indent="0" lvl="0" marL="0" rtl="0" algn="l">
                        <a:spcBef>
                          <a:spcPts val="0"/>
                        </a:spcBef>
                        <a:spcAft>
                          <a:spcPts val="0"/>
                        </a:spcAft>
                        <a:buNone/>
                      </a:pPr>
                      <a:r>
                        <a:t/>
                      </a:r>
                      <a:endParaRPr/>
                    </a:p>
                  </a:txBody>
                  <a:tcPr marT="91425" marB="91425" marR="91425" marL="91425"/>
                </a:tc>
                <a:tc rowSpan="3">
                  <a:txBody>
                    <a:bodyPr>
                      <a:noAutofit/>
                    </a:bodyPr>
                    <a:lstStyle/>
                    <a:p>
                      <a:pPr indent="0" lvl="0" marL="0" rtl="0" algn="l">
                        <a:spcBef>
                          <a:spcPts val="0"/>
                        </a:spcBef>
                        <a:spcAft>
                          <a:spcPts val="0"/>
                        </a:spcAft>
                        <a:buNone/>
                      </a:pPr>
                      <a:r>
                        <a:rPr lang="en"/>
                        <a:t>equivl(X,Y,Answer)</a:t>
                      </a:r>
                      <a:endParaRPr/>
                    </a:p>
                  </a:txBody>
                  <a:tcPr marT="91425" marB="91425" marR="91425" marL="91425"/>
                </a:tc>
                <a:tc rowSpan="3">
                  <a:txBody>
                    <a:bodyPr>
                      <a:noAutofit/>
                    </a:bodyPr>
                    <a:lstStyle/>
                    <a:p>
                      <a:pPr indent="0" lvl="0" marL="0" rtl="0" algn="l">
                        <a:spcBef>
                          <a:spcPts val="0"/>
                        </a:spcBef>
                        <a:spcAft>
                          <a:spcPts val="0"/>
                        </a:spcAft>
                        <a:buNone/>
                      </a:pPr>
                      <a:r>
                        <a:t/>
                      </a:r>
                      <a:endParaRPr/>
                    </a:p>
                  </a:txBody>
                  <a:tcPr marT="91425" marB="91425" marR="91425" marL="91425"/>
                </a:tc>
              </a:tr>
              <a:tr h="1036850">
                <a:tc vMerge="1"/>
                <a:tc vMerge="1"/>
                <a:tc vMerge="1"/>
                <a:tc vMerge="1"/>
              </a:tr>
              <a:tr h="1036850">
                <a:tc vMerge="1"/>
                <a:tc vMerge="1"/>
                <a:tc vMerge="1"/>
                <a:tc vMerge="1"/>
              </a:tr>
            </a:tbl>
          </a:graphicData>
        </a:graphic>
      </p:graphicFrame>
      <p:sp>
        <p:nvSpPr>
          <p:cNvPr id="245" name="Google Shape;24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8</a:t>
            </a:r>
            <a:r>
              <a:rPr lang="en" sz="2400"/>
              <a:t>.	equivl</a:t>
            </a:r>
            <a:endParaRPr sz="2400"/>
          </a:p>
        </p:txBody>
      </p:sp>
      <p:sp>
        <p:nvSpPr>
          <p:cNvPr id="246" name="Google Shape;246;p31"/>
          <p:cNvSpPr/>
          <p:nvPr/>
        </p:nvSpPr>
        <p:spPr>
          <a:xfrm>
            <a:off x="6138325" y="3573400"/>
            <a:ext cx="717900" cy="7179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a:t>
            </a:r>
            <a:endParaRPr/>
          </a:p>
        </p:txBody>
      </p:sp>
      <p:sp>
        <p:nvSpPr>
          <p:cNvPr id="247" name="Google Shape;247;p31"/>
          <p:cNvSpPr/>
          <p:nvPr/>
        </p:nvSpPr>
        <p:spPr>
          <a:xfrm>
            <a:off x="7674525" y="3573400"/>
            <a:ext cx="717900" cy="7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a:t>
            </a:r>
            <a:endParaRPr/>
          </a:p>
        </p:txBody>
      </p:sp>
      <p:cxnSp>
        <p:nvCxnSpPr>
          <p:cNvPr id="248" name="Google Shape;248;p31"/>
          <p:cNvCxnSpPr>
            <a:stCxn id="246" idx="7"/>
            <a:endCxn id="247" idx="1"/>
          </p:cNvCxnSpPr>
          <p:nvPr/>
        </p:nvCxnSpPr>
        <p:spPr>
          <a:xfrm>
            <a:off x="6751091" y="3678534"/>
            <a:ext cx="1028700" cy="0"/>
          </a:xfrm>
          <a:prstGeom prst="straightConnector1">
            <a:avLst/>
          </a:prstGeom>
          <a:noFill/>
          <a:ln cap="flat" cmpd="sng" w="19050">
            <a:solidFill>
              <a:schemeClr val="dk2"/>
            </a:solidFill>
            <a:prstDash val="solid"/>
            <a:round/>
            <a:headEnd len="med" w="med" type="none"/>
            <a:tailEnd len="med" w="med" type="triangle"/>
          </a:ln>
        </p:spPr>
      </p:cxnSp>
      <p:cxnSp>
        <p:nvCxnSpPr>
          <p:cNvPr id="249" name="Google Shape;249;p31"/>
          <p:cNvCxnSpPr>
            <a:stCxn id="247" idx="3"/>
            <a:endCxn id="246" idx="5"/>
          </p:cNvCxnSpPr>
          <p:nvPr/>
        </p:nvCxnSpPr>
        <p:spPr>
          <a:xfrm rot="10800000">
            <a:off x="6750959" y="4186166"/>
            <a:ext cx="1028700" cy="0"/>
          </a:xfrm>
          <a:prstGeom prst="straightConnector1">
            <a:avLst/>
          </a:prstGeom>
          <a:noFill/>
          <a:ln cap="flat" cmpd="sng" w="19050">
            <a:solidFill>
              <a:schemeClr val="dk2"/>
            </a:solidFill>
            <a:prstDash val="solid"/>
            <a:round/>
            <a:headEnd len="med" w="med" type="none"/>
            <a:tailEnd len="med" w="med" type="triangle"/>
          </a:ln>
        </p:spPr>
      </p:cxnSp>
      <p:sp>
        <p:nvSpPr>
          <p:cNvPr id="250" name="Google Shape;250;p31"/>
          <p:cNvSpPr txBox="1"/>
          <p:nvPr/>
        </p:nvSpPr>
        <p:spPr>
          <a:xfrm>
            <a:off x="6543025" y="3155550"/>
            <a:ext cx="14883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Is equivalent to</a:t>
            </a:r>
            <a:endParaRPr/>
          </a:p>
        </p:txBody>
      </p:sp>
      <p:sp>
        <p:nvSpPr>
          <p:cNvPr id="251" name="Google Shape;251;p31"/>
          <p:cNvSpPr/>
          <p:nvPr/>
        </p:nvSpPr>
        <p:spPr>
          <a:xfrm>
            <a:off x="7814725" y="2125600"/>
            <a:ext cx="717900" cy="7179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a:t>
            </a:r>
            <a:endParaRPr/>
          </a:p>
        </p:txBody>
      </p:sp>
      <p:sp>
        <p:nvSpPr>
          <p:cNvPr id="252" name="Google Shape;252;p31"/>
          <p:cNvSpPr/>
          <p:nvPr/>
        </p:nvSpPr>
        <p:spPr>
          <a:xfrm>
            <a:off x="6150525" y="2125600"/>
            <a:ext cx="717900" cy="7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a:t>
            </a:r>
            <a:endParaRPr/>
          </a:p>
        </p:txBody>
      </p:sp>
      <p:cxnSp>
        <p:nvCxnSpPr>
          <p:cNvPr id="253" name="Google Shape;253;p31"/>
          <p:cNvCxnSpPr>
            <a:stCxn id="252" idx="6"/>
            <a:endCxn id="251" idx="2"/>
          </p:cNvCxnSpPr>
          <p:nvPr/>
        </p:nvCxnSpPr>
        <p:spPr>
          <a:xfrm>
            <a:off x="6868425" y="2484550"/>
            <a:ext cx="946200" cy="0"/>
          </a:xfrm>
          <a:prstGeom prst="straightConnector1">
            <a:avLst/>
          </a:prstGeom>
          <a:noFill/>
          <a:ln cap="flat" cmpd="sng" w="19050">
            <a:solidFill>
              <a:schemeClr val="dk2"/>
            </a:solidFill>
            <a:prstDash val="solid"/>
            <a:round/>
            <a:headEnd len="med" w="med" type="none"/>
            <a:tailEnd len="med" w="med" type="triangle"/>
          </a:ln>
        </p:spPr>
      </p:cxnSp>
      <p:sp>
        <p:nvSpPr>
          <p:cNvPr id="254" name="Google Shape;254;p31"/>
          <p:cNvSpPr txBox="1"/>
          <p:nvPr/>
        </p:nvSpPr>
        <p:spPr>
          <a:xfrm>
            <a:off x="6771625" y="1860150"/>
            <a:ext cx="14883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If has unique element</a:t>
            </a:r>
            <a:endParaRPr/>
          </a:p>
        </p:txBody>
      </p:sp>
      <p:sp>
        <p:nvSpPr>
          <p:cNvPr id="255" name="Google Shape;255;p31"/>
          <p:cNvSpPr txBox="1"/>
          <p:nvPr/>
        </p:nvSpPr>
        <p:spPr>
          <a:xfrm>
            <a:off x="6619225" y="4222350"/>
            <a:ext cx="14883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Is equivalent to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Raphael’s System Overview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graphicFrame>
        <p:nvGraphicFramePr>
          <p:cNvPr id="260" name="Google Shape;260;p32"/>
          <p:cNvGraphicFramePr/>
          <p:nvPr/>
        </p:nvGraphicFramePr>
        <p:xfrm>
          <a:off x="282850" y="1168900"/>
          <a:ext cx="3000000" cy="3000000"/>
        </p:xfrm>
        <a:graphic>
          <a:graphicData uri="http://schemas.openxmlformats.org/drawingml/2006/table">
            <a:tbl>
              <a:tblPr>
                <a:noFill/>
                <a:tableStyleId>{C763E0D4-8C37-465D-8403-C79191B48C89}</a:tableStyleId>
              </a:tblPr>
              <a:tblGrid>
                <a:gridCol w="1739900"/>
                <a:gridCol w="2040125"/>
                <a:gridCol w="1765975"/>
                <a:gridCol w="3032300"/>
              </a:tblGrid>
              <a:tr h="523950">
                <a:tc>
                  <a:txBody>
                    <a:bodyPr>
                      <a:noAutofit/>
                    </a:bodyPr>
                    <a:lstStyle/>
                    <a:p>
                      <a:pPr indent="0" lvl="0" marL="0" rtl="0" algn="ctr">
                        <a:spcBef>
                          <a:spcPts val="0"/>
                        </a:spcBef>
                        <a:spcAft>
                          <a:spcPts val="0"/>
                        </a:spcAft>
                        <a:buNone/>
                      </a:pPr>
                      <a:r>
                        <a:rPr b="1" lang="en"/>
                        <a:t>Dialog</a:t>
                      </a:r>
                      <a:endParaRPr b="1"/>
                    </a:p>
                  </a:txBody>
                  <a:tcPr marT="91425" marB="91425" marR="91425" marL="91425"/>
                </a:tc>
                <a:tc>
                  <a:txBody>
                    <a:bodyPr>
                      <a:noAutofit/>
                    </a:bodyPr>
                    <a:lstStyle/>
                    <a:p>
                      <a:pPr indent="0" lvl="0" marL="0" rtl="0" algn="ctr">
                        <a:spcBef>
                          <a:spcPts val="0"/>
                        </a:spcBef>
                        <a:spcAft>
                          <a:spcPts val="0"/>
                        </a:spcAft>
                        <a:buNone/>
                      </a:pPr>
                      <a:r>
                        <a:rPr b="1" lang="en"/>
                        <a:t>Relation</a:t>
                      </a:r>
                      <a:endParaRPr b="1"/>
                    </a:p>
                  </a:txBody>
                  <a:tcPr marT="91425" marB="91425" marR="91425" marL="91425"/>
                </a:tc>
                <a:tc>
                  <a:txBody>
                    <a:bodyPr>
                      <a:noAutofit/>
                    </a:bodyPr>
                    <a:lstStyle/>
                    <a:p>
                      <a:pPr indent="0" lvl="0" marL="0" rtl="0" algn="ctr">
                        <a:spcBef>
                          <a:spcPts val="0"/>
                        </a:spcBef>
                        <a:spcAft>
                          <a:spcPts val="0"/>
                        </a:spcAft>
                        <a:buNone/>
                      </a:pPr>
                      <a:r>
                        <a:rPr b="1" lang="en"/>
                        <a:t>Prolog operation</a:t>
                      </a:r>
                      <a:endParaRPr b="1"/>
                    </a:p>
                  </a:txBody>
                  <a:tcPr marT="91425" marB="91425" marR="91425" marL="91425"/>
                </a:tc>
                <a:tc>
                  <a:txBody>
                    <a:bodyPr>
                      <a:noAutofit/>
                    </a:bodyPr>
                    <a:lstStyle/>
                    <a:p>
                      <a:pPr indent="0" lvl="0" marL="0" rtl="0" algn="ctr">
                        <a:spcBef>
                          <a:spcPts val="0"/>
                        </a:spcBef>
                        <a:spcAft>
                          <a:spcPts val="0"/>
                        </a:spcAft>
                        <a:buNone/>
                      </a:pPr>
                      <a:r>
                        <a:rPr b="1" lang="en"/>
                        <a:t>Graph Operation</a:t>
                      </a:r>
                      <a:endParaRPr b="1"/>
                    </a:p>
                  </a:txBody>
                  <a:tcPr marT="91425" marB="91425" marR="91425" marL="91425"/>
                </a:tc>
              </a:tr>
              <a:tr h="1036850">
                <a:tc rowSpan="3">
                  <a:txBody>
                    <a:bodyPr>
                      <a:noAutofit/>
                    </a:bodyPr>
                    <a:lstStyle/>
                    <a:p>
                      <a:pPr indent="0" lvl="0" marL="0" rtl="0" algn="l">
                        <a:spcBef>
                          <a:spcPts val="0"/>
                        </a:spcBef>
                        <a:spcAft>
                          <a:spcPts val="0"/>
                        </a:spcAft>
                        <a:buNone/>
                      </a:pPr>
                      <a:r>
                        <a:rPr lang="en"/>
                        <a:t>Every X owns a Y</a:t>
                      </a:r>
                      <a:endParaRPr/>
                    </a:p>
                  </a:txBody>
                  <a:tcPr marT="91425" marB="91425" marR="91425" marL="91425"/>
                </a:tc>
                <a:tc rowSpan="3">
                  <a:txBody>
                    <a:bodyPr>
                      <a:noAutofit/>
                    </a:bodyPr>
                    <a:lstStyle/>
                    <a:p>
                      <a:pPr indent="0" lvl="0" marL="0" rtl="0" algn="l">
                        <a:spcBef>
                          <a:spcPts val="0"/>
                        </a:spcBef>
                        <a:spcAft>
                          <a:spcPts val="0"/>
                        </a:spcAft>
                        <a:buNone/>
                      </a:pPr>
                      <a:r>
                        <a:rPr lang="en"/>
                        <a:t>Every member of set X</a:t>
                      </a:r>
                      <a:r>
                        <a:rPr lang="en"/>
                        <a:t> owns some member of set Y.</a:t>
                      </a:r>
                      <a:endParaRPr/>
                    </a:p>
                    <a:p>
                      <a:pPr indent="0" lvl="0" marL="0" rtl="0" algn="l">
                        <a:spcBef>
                          <a:spcPts val="0"/>
                        </a:spcBef>
                        <a:spcAft>
                          <a:spcPts val="0"/>
                        </a:spcAft>
                        <a:buClr>
                          <a:schemeClr val="dk1"/>
                        </a:buClr>
                        <a:buSzPts val="1100"/>
                        <a:buFont typeface="Arial"/>
                        <a:buNone/>
                      </a:pPr>
                      <a:r>
                        <a:rPr lang="en">
                          <a:solidFill>
                            <a:schemeClr val="dk1"/>
                          </a:solidFill>
                        </a:rPr>
                        <a:t>Every member of set Y is possessed by some member of set X.</a:t>
                      </a:r>
                      <a:endParaRPr/>
                    </a:p>
                    <a:p>
                      <a:pPr indent="0" lvl="0" marL="0" rtl="0" algn="l">
                        <a:spcBef>
                          <a:spcPts val="0"/>
                        </a:spcBef>
                        <a:spcAft>
                          <a:spcPts val="0"/>
                        </a:spcAft>
                        <a:buNone/>
                      </a:pPr>
                      <a:r>
                        <a:t/>
                      </a:r>
                      <a:endParaRPr/>
                    </a:p>
                  </a:txBody>
                  <a:tcPr marT="91425" marB="91425" marR="91425" marL="91425"/>
                </a:tc>
                <a:tc rowSpan="3">
                  <a:txBody>
                    <a:bodyPr>
                      <a:noAutofit/>
                    </a:bodyPr>
                    <a:lstStyle/>
                    <a:p>
                      <a:pPr indent="0" lvl="0" marL="0" rtl="0" algn="l">
                        <a:spcBef>
                          <a:spcPts val="0"/>
                        </a:spcBef>
                        <a:spcAft>
                          <a:spcPts val="0"/>
                        </a:spcAft>
                        <a:buNone/>
                      </a:pPr>
                      <a:r>
                        <a:rPr lang="en"/>
                        <a:t>ownr</a:t>
                      </a:r>
                      <a:r>
                        <a:rPr lang="en"/>
                        <a:t>(Y,X)</a:t>
                      </a:r>
                      <a:endParaRPr/>
                    </a:p>
                  </a:txBody>
                  <a:tcPr marT="91425" marB="91425" marR="91425" marL="91425"/>
                </a:tc>
                <a:tc rowSpan="3">
                  <a:txBody>
                    <a:bodyPr>
                      <a:noAutofit/>
                    </a:bodyPr>
                    <a:lstStyle/>
                    <a:p>
                      <a:pPr indent="0" lvl="0" marL="0" rtl="0" algn="l">
                        <a:spcBef>
                          <a:spcPts val="0"/>
                        </a:spcBef>
                        <a:spcAft>
                          <a:spcPts val="0"/>
                        </a:spcAft>
                        <a:buNone/>
                      </a:pPr>
                      <a:r>
                        <a:t/>
                      </a:r>
                      <a:endParaRPr/>
                    </a:p>
                  </a:txBody>
                  <a:tcPr marT="91425" marB="91425" marR="91425" marL="91425"/>
                </a:tc>
              </a:tr>
              <a:tr h="1036850">
                <a:tc vMerge="1"/>
                <a:tc vMerge="1"/>
                <a:tc vMerge="1"/>
                <a:tc vMerge="1"/>
              </a:tr>
              <a:tr h="1036850">
                <a:tc vMerge="1"/>
                <a:tc vMerge="1"/>
                <a:tc vMerge="1"/>
                <a:tc vMerge="1"/>
              </a:tr>
            </a:tbl>
          </a:graphicData>
        </a:graphic>
      </p:graphicFrame>
      <p:sp>
        <p:nvSpPr>
          <p:cNvPr id="261" name="Google Shape;261;p32"/>
          <p:cNvSpPr/>
          <p:nvPr/>
        </p:nvSpPr>
        <p:spPr>
          <a:xfrm>
            <a:off x="6138325" y="2430400"/>
            <a:ext cx="717900" cy="7179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a:t>
            </a:r>
            <a:endParaRPr/>
          </a:p>
        </p:txBody>
      </p:sp>
      <p:sp>
        <p:nvSpPr>
          <p:cNvPr id="262" name="Google Shape;262;p32"/>
          <p:cNvSpPr/>
          <p:nvPr/>
        </p:nvSpPr>
        <p:spPr>
          <a:xfrm>
            <a:off x="7674525" y="2430400"/>
            <a:ext cx="717900" cy="7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a:t>
            </a:r>
            <a:endParaRPr/>
          </a:p>
        </p:txBody>
      </p:sp>
      <p:cxnSp>
        <p:nvCxnSpPr>
          <p:cNvPr id="263" name="Google Shape;263;p32"/>
          <p:cNvCxnSpPr>
            <a:stCxn id="261" idx="7"/>
            <a:endCxn id="262" idx="1"/>
          </p:cNvCxnSpPr>
          <p:nvPr/>
        </p:nvCxnSpPr>
        <p:spPr>
          <a:xfrm>
            <a:off x="6751091" y="2535534"/>
            <a:ext cx="1028700" cy="0"/>
          </a:xfrm>
          <a:prstGeom prst="straightConnector1">
            <a:avLst/>
          </a:prstGeom>
          <a:noFill/>
          <a:ln cap="flat" cmpd="sng" w="19050">
            <a:solidFill>
              <a:schemeClr val="dk2"/>
            </a:solidFill>
            <a:prstDash val="solid"/>
            <a:round/>
            <a:headEnd len="med" w="med" type="none"/>
            <a:tailEnd len="med" w="med" type="triangle"/>
          </a:ln>
        </p:spPr>
      </p:cxnSp>
      <p:cxnSp>
        <p:nvCxnSpPr>
          <p:cNvPr id="264" name="Google Shape;264;p32"/>
          <p:cNvCxnSpPr>
            <a:stCxn id="262" idx="3"/>
            <a:endCxn id="261" idx="5"/>
          </p:cNvCxnSpPr>
          <p:nvPr/>
        </p:nvCxnSpPr>
        <p:spPr>
          <a:xfrm rot="10800000">
            <a:off x="6750959" y="3043166"/>
            <a:ext cx="1028700" cy="0"/>
          </a:xfrm>
          <a:prstGeom prst="straightConnector1">
            <a:avLst/>
          </a:prstGeom>
          <a:noFill/>
          <a:ln cap="flat" cmpd="sng" w="19050">
            <a:solidFill>
              <a:schemeClr val="dk2"/>
            </a:solidFill>
            <a:prstDash val="solid"/>
            <a:round/>
            <a:headEnd len="med" w="med" type="none"/>
            <a:tailEnd len="med" w="med" type="triangle"/>
          </a:ln>
        </p:spPr>
      </p:cxnSp>
      <p:sp>
        <p:nvSpPr>
          <p:cNvPr id="265" name="Google Shape;265;p32"/>
          <p:cNvSpPr txBox="1"/>
          <p:nvPr/>
        </p:nvSpPr>
        <p:spPr>
          <a:xfrm>
            <a:off x="6619225" y="1936350"/>
            <a:ext cx="14883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Is owner of each</a:t>
            </a:r>
            <a:endParaRPr/>
          </a:p>
        </p:txBody>
      </p:sp>
      <p:sp>
        <p:nvSpPr>
          <p:cNvPr id="266" name="Google Shape;266;p32"/>
          <p:cNvSpPr txBox="1"/>
          <p:nvPr/>
        </p:nvSpPr>
        <p:spPr>
          <a:xfrm>
            <a:off x="6619225" y="3155550"/>
            <a:ext cx="1488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Is possessed by each</a:t>
            </a:r>
            <a:endParaRPr/>
          </a:p>
        </p:txBody>
      </p:sp>
      <p:sp>
        <p:nvSpPr>
          <p:cNvPr id="267" name="Google Shape;26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9</a:t>
            </a:r>
            <a:r>
              <a:rPr lang="en" sz="2400"/>
              <a:t>.	ownr</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graphicFrame>
        <p:nvGraphicFramePr>
          <p:cNvPr id="272" name="Google Shape;272;p33"/>
          <p:cNvGraphicFramePr/>
          <p:nvPr/>
        </p:nvGraphicFramePr>
        <p:xfrm>
          <a:off x="282850" y="1168900"/>
          <a:ext cx="3000000" cy="3000000"/>
        </p:xfrm>
        <a:graphic>
          <a:graphicData uri="http://schemas.openxmlformats.org/drawingml/2006/table">
            <a:tbl>
              <a:tblPr>
                <a:noFill/>
                <a:tableStyleId>{C763E0D4-8C37-465D-8403-C79191B48C89}</a:tableStyleId>
              </a:tblPr>
              <a:tblGrid>
                <a:gridCol w="2524200"/>
                <a:gridCol w="3187000"/>
                <a:gridCol w="2334750"/>
              </a:tblGrid>
              <a:tr h="523950">
                <a:tc>
                  <a:txBody>
                    <a:bodyPr>
                      <a:noAutofit/>
                    </a:bodyPr>
                    <a:lstStyle/>
                    <a:p>
                      <a:pPr indent="0" lvl="0" marL="0" rtl="0" algn="ctr">
                        <a:spcBef>
                          <a:spcPts val="0"/>
                        </a:spcBef>
                        <a:spcAft>
                          <a:spcPts val="0"/>
                        </a:spcAft>
                        <a:buNone/>
                      </a:pPr>
                      <a:r>
                        <a:rPr b="1" lang="en"/>
                        <a:t>Dialog</a:t>
                      </a:r>
                      <a:endParaRPr b="1"/>
                    </a:p>
                  </a:txBody>
                  <a:tcPr marT="91425" marB="91425" marR="91425" marL="91425"/>
                </a:tc>
                <a:tc>
                  <a:txBody>
                    <a:bodyPr>
                      <a:noAutofit/>
                    </a:bodyPr>
                    <a:lstStyle/>
                    <a:p>
                      <a:pPr indent="0" lvl="0" marL="0" rtl="0" algn="ctr">
                        <a:spcBef>
                          <a:spcPts val="0"/>
                        </a:spcBef>
                        <a:spcAft>
                          <a:spcPts val="0"/>
                        </a:spcAft>
                        <a:buNone/>
                      </a:pPr>
                      <a:r>
                        <a:rPr b="1" lang="en"/>
                        <a:t>Query </a:t>
                      </a:r>
                      <a:endParaRPr b="1"/>
                    </a:p>
                  </a:txBody>
                  <a:tcPr marT="91425" marB="91425" marR="91425" marL="91425"/>
                </a:tc>
                <a:tc>
                  <a:txBody>
                    <a:bodyPr>
                      <a:noAutofit/>
                    </a:bodyPr>
                    <a:lstStyle/>
                    <a:p>
                      <a:pPr indent="0" lvl="0" marL="0" rtl="0" algn="ctr">
                        <a:spcBef>
                          <a:spcPts val="0"/>
                        </a:spcBef>
                        <a:spcAft>
                          <a:spcPts val="0"/>
                        </a:spcAft>
                        <a:buNone/>
                      </a:pPr>
                      <a:r>
                        <a:rPr b="1" lang="en"/>
                        <a:t>Prolog operation</a:t>
                      </a:r>
                      <a:endParaRPr b="1"/>
                    </a:p>
                  </a:txBody>
                  <a:tcPr marT="91425" marB="91425" marR="91425" marL="91425"/>
                </a:tc>
              </a:tr>
              <a:tr h="1036850">
                <a:tc rowSpan="3">
                  <a:txBody>
                    <a:bodyPr>
                      <a:noAutofit/>
                    </a:bodyPr>
                    <a:lstStyle/>
                    <a:p>
                      <a:pPr indent="0" lvl="0" marL="0" rtl="0" algn="l">
                        <a:spcBef>
                          <a:spcPts val="0"/>
                        </a:spcBef>
                        <a:spcAft>
                          <a:spcPts val="0"/>
                        </a:spcAft>
                        <a:buNone/>
                      </a:pPr>
                      <a:r>
                        <a:rPr lang="en"/>
                        <a:t>Does a X own a Y?</a:t>
                      </a:r>
                      <a:endParaRPr/>
                    </a:p>
                  </a:txBody>
                  <a:tcPr marT="91425" marB="91425" marR="91425" marL="91425"/>
                </a:tc>
                <a:tc rowSpan="3">
                  <a:txBody>
                    <a:bodyPr>
                      <a:noAutofit/>
                    </a:bodyPr>
                    <a:lstStyle/>
                    <a:p>
                      <a:pPr indent="0" lvl="0" marL="0" rtl="0" algn="l">
                        <a:spcBef>
                          <a:spcPts val="0"/>
                        </a:spcBef>
                        <a:spcAft>
                          <a:spcPts val="0"/>
                        </a:spcAft>
                        <a:buNone/>
                      </a:pPr>
                      <a:r>
                        <a:rPr lang="en"/>
                        <a:t>Query whether an arbitrary member of set X owns some member of set 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Return “No, they are same” if X=Y.</a:t>
                      </a:r>
                      <a:endParaRPr/>
                    </a:p>
                    <a:p>
                      <a:pPr indent="0" lvl="0" marL="0" rtl="0" algn="l">
                        <a:spcBef>
                          <a:spcPts val="0"/>
                        </a:spcBef>
                        <a:spcAft>
                          <a:spcPts val="0"/>
                        </a:spcAft>
                        <a:buNone/>
                      </a:pPr>
                      <a:r>
                        <a:rPr lang="en"/>
                        <a:t>Else return “yes” if set X “is owner of each” set Y.</a:t>
                      </a:r>
                      <a:endParaRPr/>
                    </a:p>
                    <a:p>
                      <a:pPr indent="0" lvl="0" marL="0" rtl="0" algn="l">
                        <a:spcBef>
                          <a:spcPts val="0"/>
                        </a:spcBef>
                        <a:spcAft>
                          <a:spcPts val="0"/>
                        </a:spcAft>
                        <a:buNone/>
                      </a:pPr>
                      <a:r>
                        <a:rPr lang="en"/>
                        <a:t>Else return “yes” if some superset Z of X “is owner of each” set Y. </a:t>
                      </a:r>
                      <a:endParaRPr/>
                    </a:p>
                    <a:p>
                      <a:pPr indent="0" lvl="0" marL="0" rtl="0" algn="l">
                        <a:spcBef>
                          <a:spcPts val="0"/>
                        </a:spcBef>
                        <a:spcAft>
                          <a:spcPts val="0"/>
                        </a:spcAft>
                        <a:buNone/>
                      </a:pPr>
                      <a:r>
                        <a:rPr lang="en"/>
                        <a:t>Else return “insufficient”</a:t>
                      </a:r>
                      <a:endParaRPr/>
                    </a:p>
                  </a:txBody>
                  <a:tcPr marT="91425" marB="91425" marR="91425" marL="91425"/>
                </a:tc>
                <a:tc rowSpan="3">
                  <a:txBody>
                    <a:bodyPr>
                      <a:noAutofit/>
                    </a:bodyPr>
                    <a:lstStyle/>
                    <a:p>
                      <a:pPr indent="0" lvl="0" marL="0" rtl="0" algn="l">
                        <a:spcBef>
                          <a:spcPts val="0"/>
                        </a:spcBef>
                        <a:spcAft>
                          <a:spcPts val="0"/>
                        </a:spcAft>
                        <a:buNone/>
                      </a:pPr>
                      <a:r>
                        <a:rPr lang="en"/>
                        <a:t>ownr</a:t>
                      </a:r>
                      <a:r>
                        <a:rPr lang="en"/>
                        <a:t>q(Y,X,Answer)</a:t>
                      </a:r>
                      <a:endParaRPr/>
                    </a:p>
                  </a:txBody>
                  <a:tcPr marT="91425" marB="91425" marR="91425" marL="91425"/>
                </a:tc>
              </a:tr>
              <a:tr h="1036850">
                <a:tc vMerge="1"/>
                <a:tc vMerge="1"/>
                <a:tc vMerge="1"/>
              </a:tr>
              <a:tr h="1036850">
                <a:tc vMerge="1"/>
                <a:tc vMerge="1"/>
                <a:tc vMerge="1"/>
              </a:tr>
            </a:tbl>
          </a:graphicData>
        </a:graphic>
      </p:graphicFrame>
      <p:sp>
        <p:nvSpPr>
          <p:cNvPr id="273" name="Google Shape;27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10</a:t>
            </a:r>
            <a:r>
              <a:rPr lang="en" sz="2400"/>
              <a:t>.	ownrq</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graphicFrame>
        <p:nvGraphicFramePr>
          <p:cNvPr id="278" name="Google Shape;278;p34"/>
          <p:cNvGraphicFramePr/>
          <p:nvPr/>
        </p:nvGraphicFramePr>
        <p:xfrm>
          <a:off x="282850" y="1168900"/>
          <a:ext cx="3000000" cy="3000000"/>
        </p:xfrm>
        <a:graphic>
          <a:graphicData uri="http://schemas.openxmlformats.org/drawingml/2006/table">
            <a:tbl>
              <a:tblPr>
                <a:noFill/>
                <a:tableStyleId>{C763E0D4-8C37-465D-8403-C79191B48C89}</a:tableStyleId>
              </a:tblPr>
              <a:tblGrid>
                <a:gridCol w="1739900"/>
                <a:gridCol w="2040125"/>
                <a:gridCol w="1765975"/>
                <a:gridCol w="3032300"/>
              </a:tblGrid>
              <a:tr h="523950">
                <a:tc>
                  <a:txBody>
                    <a:bodyPr>
                      <a:noAutofit/>
                    </a:bodyPr>
                    <a:lstStyle/>
                    <a:p>
                      <a:pPr indent="0" lvl="0" marL="0" rtl="0" algn="ctr">
                        <a:spcBef>
                          <a:spcPts val="0"/>
                        </a:spcBef>
                        <a:spcAft>
                          <a:spcPts val="0"/>
                        </a:spcAft>
                        <a:buNone/>
                      </a:pPr>
                      <a:r>
                        <a:rPr b="1" lang="en"/>
                        <a:t>Dialog</a:t>
                      </a:r>
                      <a:endParaRPr b="1"/>
                    </a:p>
                  </a:txBody>
                  <a:tcPr marT="91425" marB="91425" marR="91425" marL="91425"/>
                </a:tc>
                <a:tc>
                  <a:txBody>
                    <a:bodyPr>
                      <a:noAutofit/>
                    </a:bodyPr>
                    <a:lstStyle/>
                    <a:p>
                      <a:pPr indent="0" lvl="0" marL="0" rtl="0" algn="ctr">
                        <a:spcBef>
                          <a:spcPts val="0"/>
                        </a:spcBef>
                        <a:spcAft>
                          <a:spcPts val="0"/>
                        </a:spcAft>
                        <a:buNone/>
                      </a:pPr>
                      <a:r>
                        <a:rPr b="1" lang="en"/>
                        <a:t>Relation</a:t>
                      </a:r>
                      <a:endParaRPr b="1"/>
                    </a:p>
                  </a:txBody>
                  <a:tcPr marT="91425" marB="91425" marR="91425" marL="91425"/>
                </a:tc>
                <a:tc>
                  <a:txBody>
                    <a:bodyPr>
                      <a:noAutofit/>
                    </a:bodyPr>
                    <a:lstStyle/>
                    <a:p>
                      <a:pPr indent="0" lvl="0" marL="0" rtl="0" algn="ctr">
                        <a:spcBef>
                          <a:spcPts val="0"/>
                        </a:spcBef>
                        <a:spcAft>
                          <a:spcPts val="0"/>
                        </a:spcAft>
                        <a:buNone/>
                      </a:pPr>
                      <a:r>
                        <a:rPr b="1" lang="en"/>
                        <a:t>Prolog operation</a:t>
                      </a:r>
                      <a:endParaRPr b="1"/>
                    </a:p>
                  </a:txBody>
                  <a:tcPr marT="91425" marB="91425" marR="91425" marL="91425"/>
                </a:tc>
                <a:tc>
                  <a:txBody>
                    <a:bodyPr>
                      <a:noAutofit/>
                    </a:bodyPr>
                    <a:lstStyle/>
                    <a:p>
                      <a:pPr indent="0" lvl="0" marL="0" rtl="0" algn="ctr">
                        <a:spcBef>
                          <a:spcPts val="0"/>
                        </a:spcBef>
                        <a:spcAft>
                          <a:spcPts val="0"/>
                        </a:spcAft>
                        <a:buNone/>
                      </a:pPr>
                      <a:r>
                        <a:rPr b="1" lang="en"/>
                        <a:t>Graph Operation</a:t>
                      </a:r>
                      <a:endParaRPr b="1"/>
                    </a:p>
                  </a:txBody>
                  <a:tcPr marT="91425" marB="91425" marR="91425" marL="91425"/>
                </a:tc>
              </a:tr>
              <a:tr h="1036850">
                <a:tc rowSpan="3">
                  <a:txBody>
                    <a:bodyPr>
                      <a:noAutofit/>
                    </a:bodyPr>
                    <a:lstStyle/>
                    <a:p>
                      <a:pPr indent="0" lvl="0" marL="0" rtl="0" algn="l">
                        <a:spcBef>
                          <a:spcPts val="0"/>
                        </a:spcBef>
                        <a:spcAft>
                          <a:spcPts val="0"/>
                        </a:spcAft>
                        <a:buNone/>
                      </a:pPr>
                      <a:r>
                        <a:rPr lang="en"/>
                        <a:t>X owns a Y</a:t>
                      </a:r>
                      <a:endParaRPr/>
                    </a:p>
                  </a:txBody>
                  <a:tcPr marT="91425" marB="91425" marR="91425" marL="91425"/>
                </a:tc>
                <a:tc rowSpan="3">
                  <a:txBody>
                    <a:bodyPr>
                      <a:noAutofit/>
                    </a:bodyPr>
                    <a:lstStyle/>
                    <a:p>
                      <a:pPr indent="0" lvl="0" marL="0" rtl="0" algn="l">
                        <a:spcBef>
                          <a:spcPts val="0"/>
                        </a:spcBef>
                        <a:spcAft>
                          <a:spcPts val="0"/>
                        </a:spcAft>
                        <a:buNone/>
                      </a:pPr>
                      <a:r>
                        <a:rPr lang="en"/>
                        <a:t>Individual X owns a member of set Y.</a:t>
                      </a:r>
                      <a:endParaRPr/>
                    </a:p>
                  </a:txBody>
                  <a:tcPr marT="91425" marB="91425" marR="91425" marL="91425"/>
                </a:tc>
                <a:tc rowSpan="3">
                  <a:txBody>
                    <a:bodyPr>
                      <a:noAutofit/>
                    </a:bodyPr>
                    <a:lstStyle/>
                    <a:p>
                      <a:pPr indent="0" lvl="0" marL="0" rtl="0" algn="l">
                        <a:spcBef>
                          <a:spcPts val="0"/>
                        </a:spcBef>
                        <a:spcAft>
                          <a:spcPts val="0"/>
                        </a:spcAft>
                        <a:buNone/>
                      </a:pPr>
                      <a:r>
                        <a:rPr lang="en"/>
                        <a:t>ownrgu(Y,X)</a:t>
                      </a:r>
                      <a:endParaRPr/>
                    </a:p>
                  </a:txBody>
                  <a:tcPr marT="91425" marB="91425" marR="91425" marL="91425"/>
                </a:tc>
                <a:tc rowSpan="3">
                  <a:txBody>
                    <a:bodyPr>
                      <a:noAutofit/>
                    </a:bodyPr>
                    <a:lstStyle/>
                    <a:p>
                      <a:pPr indent="0" lvl="0" marL="0" rtl="0" algn="l">
                        <a:spcBef>
                          <a:spcPts val="0"/>
                        </a:spcBef>
                        <a:spcAft>
                          <a:spcPts val="0"/>
                        </a:spcAft>
                        <a:buNone/>
                      </a:pPr>
                      <a:r>
                        <a:t/>
                      </a:r>
                      <a:endParaRPr/>
                    </a:p>
                  </a:txBody>
                  <a:tcPr marT="91425" marB="91425" marR="91425" marL="91425"/>
                </a:tc>
              </a:tr>
              <a:tr h="1036850">
                <a:tc vMerge="1"/>
                <a:tc vMerge="1"/>
                <a:tc vMerge="1"/>
                <a:tc vMerge="1"/>
              </a:tr>
              <a:tr h="1036850">
                <a:tc vMerge="1"/>
                <a:tc vMerge="1"/>
                <a:tc vMerge="1"/>
                <a:tc vMerge="1"/>
              </a:tr>
            </a:tbl>
          </a:graphicData>
        </a:graphic>
      </p:graphicFrame>
      <p:sp>
        <p:nvSpPr>
          <p:cNvPr id="279" name="Google Shape;279;p34"/>
          <p:cNvSpPr/>
          <p:nvPr/>
        </p:nvSpPr>
        <p:spPr>
          <a:xfrm>
            <a:off x="6138325" y="2430400"/>
            <a:ext cx="717900" cy="7179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a:t>
            </a:r>
            <a:endParaRPr/>
          </a:p>
        </p:txBody>
      </p:sp>
      <p:sp>
        <p:nvSpPr>
          <p:cNvPr id="280" name="Google Shape;280;p34"/>
          <p:cNvSpPr/>
          <p:nvPr/>
        </p:nvSpPr>
        <p:spPr>
          <a:xfrm>
            <a:off x="7674525" y="2430400"/>
            <a:ext cx="717900" cy="7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a:t>
            </a:r>
            <a:endParaRPr/>
          </a:p>
        </p:txBody>
      </p:sp>
      <p:cxnSp>
        <p:nvCxnSpPr>
          <p:cNvPr id="281" name="Google Shape;281;p34"/>
          <p:cNvCxnSpPr>
            <a:stCxn id="279" idx="7"/>
            <a:endCxn id="280" idx="1"/>
          </p:cNvCxnSpPr>
          <p:nvPr/>
        </p:nvCxnSpPr>
        <p:spPr>
          <a:xfrm>
            <a:off x="6751091" y="2535534"/>
            <a:ext cx="1028700" cy="0"/>
          </a:xfrm>
          <a:prstGeom prst="straightConnector1">
            <a:avLst/>
          </a:prstGeom>
          <a:noFill/>
          <a:ln cap="flat" cmpd="sng" w="19050">
            <a:solidFill>
              <a:schemeClr val="dk2"/>
            </a:solidFill>
            <a:prstDash val="solid"/>
            <a:round/>
            <a:headEnd len="med" w="med" type="none"/>
            <a:tailEnd len="med" w="med" type="triangle"/>
          </a:ln>
        </p:spPr>
      </p:cxnSp>
      <p:cxnSp>
        <p:nvCxnSpPr>
          <p:cNvPr id="282" name="Google Shape;282;p34"/>
          <p:cNvCxnSpPr>
            <a:stCxn id="280" idx="3"/>
            <a:endCxn id="279" idx="5"/>
          </p:cNvCxnSpPr>
          <p:nvPr/>
        </p:nvCxnSpPr>
        <p:spPr>
          <a:xfrm rot="10800000">
            <a:off x="6750959" y="3043166"/>
            <a:ext cx="1028700" cy="0"/>
          </a:xfrm>
          <a:prstGeom prst="straightConnector1">
            <a:avLst/>
          </a:prstGeom>
          <a:noFill/>
          <a:ln cap="flat" cmpd="sng" w="19050">
            <a:solidFill>
              <a:schemeClr val="dk2"/>
            </a:solidFill>
            <a:prstDash val="solid"/>
            <a:round/>
            <a:headEnd len="med" w="med" type="none"/>
            <a:tailEnd len="med" w="med" type="triangle"/>
          </a:ln>
        </p:spPr>
      </p:cxnSp>
      <p:sp>
        <p:nvSpPr>
          <p:cNvPr id="283" name="Google Shape;283;p34"/>
          <p:cNvSpPr txBox="1"/>
          <p:nvPr/>
        </p:nvSpPr>
        <p:spPr>
          <a:xfrm>
            <a:off x="6619225" y="2012550"/>
            <a:ext cx="14883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Is owner of </a:t>
            </a:r>
            <a:endParaRPr/>
          </a:p>
        </p:txBody>
      </p:sp>
      <p:sp>
        <p:nvSpPr>
          <p:cNvPr id="284" name="Google Shape;284;p34"/>
          <p:cNvSpPr txBox="1"/>
          <p:nvPr/>
        </p:nvSpPr>
        <p:spPr>
          <a:xfrm>
            <a:off x="6619225" y="3155550"/>
            <a:ext cx="1488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Is possessed by </a:t>
            </a:r>
            <a:endParaRPr/>
          </a:p>
        </p:txBody>
      </p:sp>
      <p:sp>
        <p:nvSpPr>
          <p:cNvPr id="285" name="Google Shape;28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11</a:t>
            </a:r>
            <a:r>
              <a:rPr lang="en" sz="2400"/>
              <a:t>.	ownrgu</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graphicFrame>
        <p:nvGraphicFramePr>
          <p:cNvPr id="290" name="Google Shape;290;p35"/>
          <p:cNvGraphicFramePr/>
          <p:nvPr/>
        </p:nvGraphicFramePr>
        <p:xfrm>
          <a:off x="282850" y="1168900"/>
          <a:ext cx="3000000" cy="3000000"/>
        </p:xfrm>
        <a:graphic>
          <a:graphicData uri="http://schemas.openxmlformats.org/drawingml/2006/table">
            <a:tbl>
              <a:tblPr>
                <a:noFill/>
                <a:tableStyleId>{C763E0D4-8C37-465D-8403-C79191B48C89}</a:tableStyleId>
              </a:tblPr>
              <a:tblGrid>
                <a:gridCol w="2524200"/>
                <a:gridCol w="3187000"/>
                <a:gridCol w="2334750"/>
              </a:tblGrid>
              <a:tr h="523950">
                <a:tc>
                  <a:txBody>
                    <a:bodyPr>
                      <a:noAutofit/>
                    </a:bodyPr>
                    <a:lstStyle/>
                    <a:p>
                      <a:pPr indent="0" lvl="0" marL="0" rtl="0" algn="ctr">
                        <a:spcBef>
                          <a:spcPts val="0"/>
                        </a:spcBef>
                        <a:spcAft>
                          <a:spcPts val="0"/>
                        </a:spcAft>
                        <a:buNone/>
                      </a:pPr>
                      <a:r>
                        <a:rPr b="1" lang="en"/>
                        <a:t>Dialog</a:t>
                      </a:r>
                      <a:endParaRPr b="1"/>
                    </a:p>
                  </a:txBody>
                  <a:tcPr marT="91425" marB="91425" marR="91425" marL="91425"/>
                </a:tc>
                <a:tc>
                  <a:txBody>
                    <a:bodyPr>
                      <a:noAutofit/>
                    </a:bodyPr>
                    <a:lstStyle/>
                    <a:p>
                      <a:pPr indent="0" lvl="0" marL="0" rtl="0" algn="ctr">
                        <a:spcBef>
                          <a:spcPts val="0"/>
                        </a:spcBef>
                        <a:spcAft>
                          <a:spcPts val="0"/>
                        </a:spcAft>
                        <a:buNone/>
                      </a:pPr>
                      <a:r>
                        <a:rPr b="1" lang="en"/>
                        <a:t>Query </a:t>
                      </a:r>
                      <a:endParaRPr b="1"/>
                    </a:p>
                  </a:txBody>
                  <a:tcPr marT="91425" marB="91425" marR="91425" marL="91425"/>
                </a:tc>
                <a:tc>
                  <a:txBody>
                    <a:bodyPr>
                      <a:noAutofit/>
                    </a:bodyPr>
                    <a:lstStyle/>
                    <a:p>
                      <a:pPr indent="0" lvl="0" marL="0" rtl="0" algn="ctr">
                        <a:spcBef>
                          <a:spcPts val="0"/>
                        </a:spcBef>
                        <a:spcAft>
                          <a:spcPts val="0"/>
                        </a:spcAft>
                        <a:buNone/>
                      </a:pPr>
                      <a:r>
                        <a:rPr b="1" lang="en"/>
                        <a:t>Prolog operation</a:t>
                      </a:r>
                      <a:endParaRPr b="1"/>
                    </a:p>
                  </a:txBody>
                  <a:tcPr marT="91425" marB="91425" marR="91425" marL="91425"/>
                </a:tc>
              </a:tr>
              <a:tr h="1036850">
                <a:tc rowSpan="3">
                  <a:txBody>
                    <a:bodyPr>
                      <a:noAutofit/>
                    </a:bodyPr>
                    <a:lstStyle/>
                    <a:p>
                      <a:pPr indent="0" lvl="0" marL="0" rtl="0" algn="l">
                        <a:spcBef>
                          <a:spcPts val="0"/>
                        </a:spcBef>
                        <a:spcAft>
                          <a:spcPts val="0"/>
                        </a:spcAft>
                        <a:buNone/>
                      </a:pPr>
                      <a:r>
                        <a:rPr lang="en"/>
                        <a:t>Does X own a Y?</a:t>
                      </a:r>
                      <a:endParaRPr/>
                    </a:p>
                  </a:txBody>
                  <a:tcPr marT="91425" marB="91425" marR="91425" marL="91425"/>
                </a:tc>
                <a:tc rowSpan="3">
                  <a:txBody>
                    <a:bodyPr>
                      <a:noAutofit/>
                    </a:bodyPr>
                    <a:lstStyle/>
                    <a:p>
                      <a:pPr indent="0" lvl="0" marL="0" rtl="0" algn="l">
                        <a:spcBef>
                          <a:spcPts val="0"/>
                        </a:spcBef>
                        <a:spcAft>
                          <a:spcPts val="0"/>
                        </a:spcAft>
                        <a:buNone/>
                      </a:pPr>
                      <a:r>
                        <a:rPr lang="en"/>
                        <a:t>Query whether an individual X owns a member of set 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Return “yes” if some set Z “is subset of” set Y, and individual X “is owner of” some member in set Z.</a:t>
                      </a:r>
                      <a:endParaRPr/>
                    </a:p>
                    <a:p>
                      <a:pPr indent="0" lvl="0" marL="0" rtl="0" algn="l">
                        <a:spcBef>
                          <a:spcPts val="0"/>
                        </a:spcBef>
                        <a:spcAft>
                          <a:spcPts val="0"/>
                        </a:spcAft>
                        <a:buNone/>
                      </a:pPr>
                      <a:r>
                        <a:rPr lang="en"/>
                        <a:t>Else return “yes” if individual X “is member of” some set Z, set Z “is subset of “ some set U, and set U “is owner of each” set Y.</a:t>
                      </a:r>
                      <a:endParaRPr/>
                    </a:p>
                    <a:p>
                      <a:pPr indent="0" lvl="0" marL="0" rtl="0" algn="l">
                        <a:spcBef>
                          <a:spcPts val="0"/>
                        </a:spcBef>
                        <a:spcAft>
                          <a:spcPts val="0"/>
                        </a:spcAft>
                        <a:buNone/>
                      </a:pPr>
                      <a:r>
                        <a:rPr lang="en"/>
                        <a:t>Else return “insufficient”</a:t>
                      </a:r>
                      <a:endParaRPr/>
                    </a:p>
                  </a:txBody>
                  <a:tcPr marT="91425" marB="91425" marR="91425" marL="91425"/>
                </a:tc>
                <a:tc rowSpan="3">
                  <a:txBody>
                    <a:bodyPr>
                      <a:noAutofit/>
                    </a:bodyPr>
                    <a:lstStyle/>
                    <a:p>
                      <a:pPr indent="0" lvl="0" marL="0" rtl="0" algn="l">
                        <a:spcBef>
                          <a:spcPts val="0"/>
                        </a:spcBef>
                        <a:spcAft>
                          <a:spcPts val="0"/>
                        </a:spcAft>
                        <a:buNone/>
                      </a:pPr>
                      <a:r>
                        <a:rPr lang="en"/>
                        <a:t>ownrguq(Y,X,Answer)</a:t>
                      </a:r>
                      <a:endParaRPr/>
                    </a:p>
                  </a:txBody>
                  <a:tcPr marT="91425" marB="91425" marR="91425" marL="91425"/>
                </a:tc>
              </a:tr>
              <a:tr h="1036850">
                <a:tc vMerge="1"/>
                <a:tc vMerge="1"/>
                <a:tc vMerge="1"/>
              </a:tr>
              <a:tr h="1036850">
                <a:tc vMerge="1"/>
                <a:tc vMerge="1"/>
                <a:tc vMerge="1"/>
              </a:tr>
            </a:tbl>
          </a:graphicData>
        </a:graphic>
      </p:graphicFrame>
      <p:sp>
        <p:nvSpPr>
          <p:cNvPr id="291" name="Google Shape;29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12</a:t>
            </a:r>
            <a:r>
              <a:rPr lang="en" sz="2400"/>
              <a:t>.	ownrguq</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graphicFrame>
        <p:nvGraphicFramePr>
          <p:cNvPr id="296" name="Google Shape;296;p36"/>
          <p:cNvGraphicFramePr/>
          <p:nvPr/>
        </p:nvGraphicFramePr>
        <p:xfrm>
          <a:off x="282850" y="1168900"/>
          <a:ext cx="3000000" cy="3000000"/>
        </p:xfrm>
        <a:graphic>
          <a:graphicData uri="http://schemas.openxmlformats.org/drawingml/2006/table">
            <a:tbl>
              <a:tblPr>
                <a:noFill/>
                <a:tableStyleId>{C763E0D4-8C37-465D-8403-C79191B48C89}</a:tableStyleId>
              </a:tblPr>
              <a:tblGrid>
                <a:gridCol w="2524200"/>
                <a:gridCol w="3187000"/>
                <a:gridCol w="2334750"/>
              </a:tblGrid>
              <a:tr h="523950">
                <a:tc>
                  <a:txBody>
                    <a:bodyPr>
                      <a:noAutofit/>
                    </a:bodyPr>
                    <a:lstStyle/>
                    <a:p>
                      <a:pPr indent="0" lvl="0" marL="0" rtl="0" algn="ctr">
                        <a:spcBef>
                          <a:spcPts val="0"/>
                        </a:spcBef>
                        <a:spcAft>
                          <a:spcPts val="0"/>
                        </a:spcAft>
                        <a:buNone/>
                      </a:pPr>
                      <a:r>
                        <a:rPr b="1" lang="en"/>
                        <a:t>Dialog</a:t>
                      </a:r>
                      <a:endParaRPr b="1"/>
                    </a:p>
                  </a:txBody>
                  <a:tcPr marT="91425" marB="91425" marR="91425" marL="91425"/>
                </a:tc>
                <a:tc>
                  <a:txBody>
                    <a:bodyPr>
                      <a:noAutofit/>
                    </a:bodyPr>
                    <a:lstStyle/>
                    <a:p>
                      <a:pPr indent="0" lvl="0" marL="0" rtl="0" algn="ctr">
                        <a:spcBef>
                          <a:spcPts val="0"/>
                        </a:spcBef>
                        <a:spcAft>
                          <a:spcPts val="0"/>
                        </a:spcAft>
                        <a:buNone/>
                      </a:pPr>
                      <a:r>
                        <a:rPr b="1" lang="en"/>
                        <a:t>Query </a:t>
                      </a:r>
                      <a:endParaRPr b="1"/>
                    </a:p>
                  </a:txBody>
                  <a:tcPr marT="91425" marB="91425" marR="91425" marL="91425"/>
                </a:tc>
                <a:tc>
                  <a:txBody>
                    <a:bodyPr>
                      <a:noAutofit/>
                    </a:bodyPr>
                    <a:lstStyle/>
                    <a:p>
                      <a:pPr indent="0" lvl="0" marL="0" rtl="0" algn="ctr">
                        <a:spcBef>
                          <a:spcPts val="0"/>
                        </a:spcBef>
                        <a:spcAft>
                          <a:spcPts val="0"/>
                        </a:spcAft>
                        <a:buNone/>
                      </a:pPr>
                      <a:r>
                        <a:rPr b="1" lang="en"/>
                        <a:t>Prolog operation</a:t>
                      </a:r>
                      <a:endParaRPr b="1"/>
                    </a:p>
                  </a:txBody>
                  <a:tcPr marT="91425" marB="91425" marR="91425" marL="91425"/>
                </a:tc>
              </a:tr>
              <a:tr h="1036850">
                <a:tc rowSpan="3">
                  <a:txBody>
                    <a:bodyPr>
                      <a:noAutofit/>
                    </a:bodyPr>
                    <a:lstStyle/>
                    <a:p>
                      <a:pPr indent="0" lvl="0" marL="0" rtl="0" algn="l">
                        <a:spcBef>
                          <a:spcPts val="0"/>
                        </a:spcBef>
                        <a:spcAft>
                          <a:spcPts val="0"/>
                        </a:spcAft>
                        <a:buNone/>
                      </a:pPr>
                      <a:r>
                        <a:rPr lang="en"/>
                        <a:t>Does a X own the Y?</a:t>
                      </a:r>
                      <a:endParaRPr/>
                    </a:p>
                  </a:txBody>
                  <a:tcPr marT="91425" marB="91425" marR="91425" marL="91425"/>
                </a:tc>
                <a:tc rowSpan="3">
                  <a:txBody>
                    <a:bodyPr>
                      <a:noAutofit/>
                    </a:bodyPr>
                    <a:lstStyle/>
                    <a:p>
                      <a:pPr indent="0" lvl="0" marL="0" rtl="0" algn="l">
                        <a:spcBef>
                          <a:spcPts val="0"/>
                        </a:spcBef>
                        <a:spcAft>
                          <a:spcPts val="0"/>
                        </a:spcAft>
                        <a:buNone/>
                      </a:pPr>
                      <a:r>
                        <a:rPr lang="en"/>
                        <a:t>Query whether the unique element, if any, of set Y is owned by some element of set 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Get unique element U of set Y.</a:t>
                      </a:r>
                      <a:endParaRPr/>
                    </a:p>
                    <a:p>
                      <a:pPr indent="0" lvl="0" marL="0" rtl="0" algn="l">
                        <a:spcBef>
                          <a:spcPts val="0"/>
                        </a:spcBef>
                        <a:spcAft>
                          <a:spcPts val="0"/>
                        </a:spcAft>
                        <a:buNone/>
                      </a:pPr>
                      <a:r>
                        <a:rPr lang="en"/>
                        <a:t>Return “yes” if set Y is owned by some individual W which is a member of set Z, which in turn is a subset of X. </a:t>
                      </a:r>
                      <a:endParaRPr/>
                    </a:p>
                    <a:p>
                      <a:pPr indent="0" lvl="0" marL="0" rtl="0" algn="l">
                        <a:spcBef>
                          <a:spcPts val="0"/>
                        </a:spcBef>
                        <a:spcAft>
                          <a:spcPts val="0"/>
                        </a:spcAft>
                        <a:buNone/>
                      </a:pPr>
                      <a:r>
                        <a:rPr lang="en"/>
                        <a:t>set Y, and individual X “is owner of” some member in set Z.</a:t>
                      </a:r>
                      <a:endParaRPr/>
                    </a:p>
                    <a:p>
                      <a:pPr indent="0" lvl="0" marL="0" rtl="0" algn="l">
                        <a:spcBef>
                          <a:spcPts val="0"/>
                        </a:spcBef>
                        <a:spcAft>
                          <a:spcPts val="0"/>
                        </a:spcAft>
                        <a:buNone/>
                      </a:pPr>
                      <a:r>
                        <a:rPr lang="en"/>
                        <a:t>Else return “yes” if individual X “is member of” some set Z, set Z “is subset of “ some set U, and set U “is owner of each” set Y.</a:t>
                      </a:r>
                      <a:endParaRPr/>
                    </a:p>
                    <a:p>
                      <a:pPr indent="0" lvl="0" marL="0" rtl="0" algn="l">
                        <a:spcBef>
                          <a:spcPts val="0"/>
                        </a:spcBef>
                        <a:spcAft>
                          <a:spcPts val="0"/>
                        </a:spcAft>
                        <a:buNone/>
                      </a:pPr>
                      <a:r>
                        <a:rPr lang="en"/>
                        <a:t>Else return “insufficient”</a:t>
                      </a:r>
                      <a:endParaRPr/>
                    </a:p>
                  </a:txBody>
                  <a:tcPr marT="91425" marB="91425" marR="91425" marL="91425"/>
                </a:tc>
                <a:tc rowSpan="3">
                  <a:txBody>
                    <a:bodyPr>
                      <a:noAutofit/>
                    </a:bodyPr>
                    <a:lstStyle/>
                    <a:p>
                      <a:pPr indent="0" lvl="0" marL="0" rtl="0" algn="l">
                        <a:spcBef>
                          <a:spcPts val="0"/>
                        </a:spcBef>
                        <a:spcAft>
                          <a:spcPts val="0"/>
                        </a:spcAft>
                        <a:buNone/>
                      </a:pPr>
                      <a:r>
                        <a:rPr lang="en"/>
                        <a:t>ownrsgq(Y,X,Answer)</a:t>
                      </a:r>
                      <a:endParaRPr/>
                    </a:p>
                  </a:txBody>
                  <a:tcPr marT="91425" marB="91425" marR="91425" marL="91425"/>
                </a:tc>
              </a:tr>
              <a:tr h="1036850">
                <a:tc vMerge="1"/>
                <a:tc vMerge="1"/>
                <a:tc vMerge="1"/>
              </a:tr>
              <a:tr h="1036850">
                <a:tc vMerge="1"/>
                <a:tc vMerge="1"/>
                <a:tc vMerge="1"/>
              </a:tr>
            </a:tbl>
          </a:graphicData>
        </a:graphic>
      </p:graphicFrame>
      <p:sp>
        <p:nvSpPr>
          <p:cNvPr id="297" name="Google Shape;297;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13</a:t>
            </a:r>
            <a:r>
              <a:rPr lang="en" sz="2400"/>
              <a:t>.	ownrsgq</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graphicFrame>
        <p:nvGraphicFramePr>
          <p:cNvPr id="302" name="Google Shape;302;p37"/>
          <p:cNvGraphicFramePr/>
          <p:nvPr/>
        </p:nvGraphicFramePr>
        <p:xfrm>
          <a:off x="282850" y="1168900"/>
          <a:ext cx="3000000" cy="3000000"/>
        </p:xfrm>
        <a:graphic>
          <a:graphicData uri="http://schemas.openxmlformats.org/drawingml/2006/table">
            <a:tbl>
              <a:tblPr>
                <a:noFill/>
                <a:tableStyleId>{C763E0D4-8C37-465D-8403-C79191B48C89}</a:tableStyleId>
              </a:tblPr>
              <a:tblGrid>
                <a:gridCol w="1739900"/>
                <a:gridCol w="2196775"/>
                <a:gridCol w="1609325"/>
                <a:gridCol w="3032300"/>
              </a:tblGrid>
              <a:tr h="666150">
                <a:tc>
                  <a:txBody>
                    <a:bodyPr>
                      <a:noAutofit/>
                    </a:bodyPr>
                    <a:lstStyle/>
                    <a:p>
                      <a:pPr indent="0" lvl="0" marL="0" rtl="0" algn="ctr">
                        <a:spcBef>
                          <a:spcPts val="0"/>
                        </a:spcBef>
                        <a:spcAft>
                          <a:spcPts val="0"/>
                        </a:spcAft>
                        <a:buNone/>
                      </a:pPr>
                      <a:r>
                        <a:rPr b="1" lang="en"/>
                        <a:t>Dialog</a:t>
                      </a:r>
                      <a:endParaRPr b="1"/>
                    </a:p>
                  </a:txBody>
                  <a:tcPr marT="91425" marB="91425" marR="91425" marL="91425"/>
                </a:tc>
                <a:tc>
                  <a:txBody>
                    <a:bodyPr>
                      <a:noAutofit/>
                    </a:bodyPr>
                    <a:lstStyle/>
                    <a:p>
                      <a:pPr indent="0" lvl="0" marL="0" rtl="0" algn="ctr">
                        <a:spcBef>
                          <a:spcPts val="0"/>
                        </a:spcBef>
                        <a:spcAft>
                          <a:spcPts val="0"/>
                        </a:spcAft>
                        <a:buNone/>
                      </a:pPr>
                      <a:r>
                        <a:rPr b="1" lang="en"/>
                        <a:t>Relation</a:t>
                      </a:r>
                      <a:endParaRPr b="1"/>
                    </a:p>
                  </a:txBody>
                  <a:tcPr marT="91425" marB="91425" marR="91425" marL="91425"/>
                </a:tc>
                <a:tc>
                  <a:txBody>
                    <a:bodyPr>
                      <a:noAutofit/>
                    </a:bodyPr>
                    <a:lstStyle/>
                    <a:p>
                      <a:pPr indent="0" lvl="0" marL="0" rtl="0" algn="ctr">
                        <a:spcBef>
                          <a:spcPts val="0"/>
                        </a:spcBef>
                        <a:spcAft>
                          <a:spcPts val="0"/>
                        </a:spcAft>
                        <a:buNone/>
                      </a:pPr>
                      <a:r>
                        <a:rPr b="1" lang="en"/>
                        <a:t>Prolog operation</a:t>
                      </a:r>
                      <a:endParaRPr b="1"/>
                    </a:p>
                  </a:txBody>
                  <a:tcPr marT="91425" marB="91425" marR="91425" marL="91425"/>
                </a:tc>
                <a:tc>
                  <a:txBody>
                    <a:bodyPr>
                      <a:noAutofit/>
                    </a:bodyPr>
                    <a:lstStyle/>
                    <a:p>
                      <a:pPr indent="0" lvl="0" marL="0" rtl="0" algn="ctr">
                        <a:spcBef>
                          <a:spcPts val="0"/>
                        </a:spcBef>
                        <a:spcAft>
                          <a:spcPts val="0"/>
                        </a:spcAft>
                        <a:buNone/>
                      </a:pPr>
                      <a:r>
                        <a:rPr b="1" lang="en"/>
                        <a:t>Graph Operation</a:t>
                      </a:r>
                      <a:endParaRPr b="1"/>
                    </a:p>
                  </a:txBody>
                  <a:tcPr marT="91425" marB="91425" marR="91425" marL="91425"/>
                </a:tc>
              </a:tr>
              <a:tr h="1318225">
                <a:tc>
                  <a:txBody>
                    <a:bodyPr>
                      <a:noAutofit/>
                    </a:bodyPr>
                    <a:lstStyle/>
                    <a:p>
                      <a:pPr indent="0" lvl="0" marL="0" rtl="0" algn="l">
                        <a:spcBef>
                          <a:spcPts val="0"/>
                        </a:spcBef>
                        <a:spcAft>
                          <a:spcPts val="0"/>
                        </a:spcAft>
                        <a:buNone/>
                      </a:pPr>
                      <a:r>
                        <a:rPr lang="en"/>
                        <a:t>A X is part of a Y.</a:t>
                      </a:r>
                      <a:endParaRPr/>
                    </a:p>
                  </a:txBody>
                  <a:tcPr marT="91425" marB="91425" marR="91425" marL="91425"/>
                </a:tc>
                <a:tc rowSpan="2">
                  <a:txBody>
                    <a:bodyPr>
                      <a:noAutofit/>
                    </a:bodyPr>
                    <a:lstStyle/>
                    <a:p>
                      <a:pPr indent="0" lvl="0" marL="0" rtl="0" algn="l">
                        <a:spcBef>
                          <a:spcPts val="0"/>
                        </a:spcBef>
                        <a:spcAft>
                          <a:spcPts val="0"/>
                        </a:spcAft>
                        <a:buNone/>
                      </a:pPr>
                      <a:r>
                        <a:rPr lang="en"/>
                        <a:t>Every element of set X is part of some element of set 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X is a subpart of each of set Y</a:t>
                      </a:r>
                      <a:endParaRPr/>
                    </a:p>
                    <a:p>
                      <a:pPr indent="0" lvl="0" marL="0" rtl="0" algn="l">
                        <a:spcBef>
                          <a:spcPts val="0"/>
                        </a:spcBef>
                        <a:spcAft>
                          <a:spcPts val="0"/>
                        </a:spcAft>
                        <a:buNone/>
                      </a:pPr>
                      <a:r>
                        <a:rPr lang="en"/>
                        <a:t>Y is a superpart of each of set X</a:t>
                      </a:r>
                      <a:endParaRPr/>
                    </a:p>
                    <a:p>
                      <a:pPr indent="0" lvl="0" marL="0" rtl="0" algn="l">
                        <a:spcBef>
                          <a:spcPts val="0"/>
                        </a:spcBef>
                        <a:spcAft>
                          <a:spcPts val="0"/>
                        </a:spcAft>
                        <a:buNone/>
                      </a:pPr>
                      <a:r>
                        <a:t/>
                      </a:r>
                      <a:endParaRPr/>
                    </a:p>
                  </a:txBody>
                  <a:tcPr marT="91425" marB="91425" marR="91425" marL="91425"/>
                </a:tc>
                <a:tc rowSpan="2">
                  <a:txBody>
                    <a:bodyPr>
                      <a:noAutofit/>
                    </a:bodyPr>
                    <a:lstStyle/>
                    <a:p>
                      <a:pPr indent="0" lvl="0" marL="0" rtl="0" algn="l">
                        <a:spcBef>
                          <a:spcPts val="0"/>
                        </a:spcBef>
                        <a:spcAft>
                          <a:spcPts val="0"/>
                        </a:spcAft>
                        <a:buNone/>
                      </a:pPr>
                      <a:r>
                        <a:rPr lang="en"/>
                        <a:t>partr</a:t>
                      </a:r>
                      <a:r>
                        <a:rPr lang="en"/>
                        <a:t>(X,Y)</a:t>
                      </a:r>
                      <a:endParaRPr/>
                    </a:p>
                  </a:txBody>
                  <a:tcPr marT="91425" marB="91425" marR="91425" marL="91425"/>
                </a:tc>
                <a:tc rowSpan="2">
                  <a:txBody>
                    <a:bodyPr>
                      <a:noAutofit/>
                    </a:bodyPr>
                    <a:lstStyle/>
                    <a:p>
                      <a:pPr indent="0" lvl="0" marL="0" rtl="0" algn="l">
                        <a:spcBef>
                          <a:spcPts val="0"/>
                        </a:spcBef>
                        <a:spcAft>
                          <a:spcPts val="0"/>
                        </a:spcAft>
                        <a:buNone/>
                      </a:pPr>
                      <a:r>
                        <a:t/>
                      </a:r>
                      <a:endParaRPr/>
                    </a:p>
                  </a:txBody>
                  <a:tcPr marT="91425" marB="91425" marR="91425" marL="91425"/>
                </a:tc>
              </a:tr>
              <a:tr h="1318225">
                <a:tc>
                  <a:txBody>
                    <a:bodyPr>
                      <a:noAutofit/>
                    </a:bodyPr>
                    <a:lstStyle/>
                    <a:p>
                      <a:pPr indent="0" lvl="0" marL="0" rtl="0" algn="l">
                        <a:spcBef>
                          <a:spcPts val="0"/>
                        </a:spcBef>
                        <a:spcAft>
                          <a:spcPts val="0"/>
                        </a:spcAft>
                        <a:buNone/>
                      </a:pPr>
                      <a:r>
                        <a:rPr lang="en"/>
                        <a:t>A X is part of every Y.</a:t>
                      </a:r>
                      <a:endParaRPr/>
                    </a:p>
                  </a:txBody>
                  <a:tcPr marT="91425" marB="91425" marR="91425" marL="91425"/>
                </a:tc>
                <a:tc vMerge="1"/>
                <a:tc vMerge="1"/>
                <a:tc vMerge="1"/>
              </a:tr>
            </a:tbl>
          </a:graphicData>
        </a:graphic>
      </p:graphicFrame>
      <p:sp>
        <p:nvSpPr>
          <p:cNvPr id="303" name="Google Shape;303;p37"/>
          <p:cNvSpPr/>
          <p:nvPr/>
        </p:nvSpPr>
        <p:spPr>
          <a:xfrm>
            <a:off x="6138325" y="2506600"/>
            <a:ext cx="717900" cy="7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a:t>
            </a:r>
            <a:endParaRPr/>
          </a:p>
        </p:txBody>
      </p:sp>
      <p:sp>
        <p:nvSpPr>
          <p:cNvPr id="304" name="Google Shape;304;p37"/>
          <p:cNvSpPr/>
          <p:nvPr/>
        </p:nvSpPr>
        <p:spPr>
          <a:xfrm>
            <a:off x="7674525" y="2506600"/>
            <a:ext cx="717900" cy="7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a:t>
            </a:r>
            <a:endParaRPr/>
          </a:p>
        </p:txBody>
      </p:sp>
      <p:cxnSp>
        <p:nvCxnSpPr>
          <p:cNvPr id="305" name="Google Shape;305;p37"/>
          <p:cNvCxnSpPr>
            <a:stCxn id="303" idx="7"/>
            <a:endCxn id="304" idx="1"/>
          </p:cNvCxnSpPr>
          <p:nvPr/>
        </p:nvCxnSpPr>
        <p:spPr>
          <a:xfrm>
            <a:off x="6751091" y="2611734"/>
            <a:ext cx="1028700" cy="0"/>
          </a:xfrm>
          <a:prstGeom prst="straightConnector1">
            <a:avLst/>
          </a:prstGeom>
          <a:noFill/>
          <a:ln cap="flat" cmpd="sng" w="19050">
            <a:solidFill>
              <a:schemeClr val="dk2"/>
            </a:solidFill>
            <a:prstDash val="solid"/>
            <a:round/>
            <a:headEnd len="med" w="med" type="none"/>
            <a:tailEnd len="med" w="med" type="triangle"/>
          </a:ln>
        </p:spPr>
      </p:cxnSp>
      <p:cxnSp>
        <p:nvCxnSpPr>
          <p:cNvPr id="306" name="Google Shape;306;p37"/>
          <p:cNvCxnSpPr>
            <a:stCxn id="304" idx="3"/>
            <a:endCxn id="303" idx="5"/>
          </p:cNvCxnSpPr>
          <p:nvPr/>
        </p:nvCxnSpPr>
        <p:spPr>
          <a:xfrm rot="10800000">
            <a:off x="6750959" y="3119366"/>
            <a:ext cx="1028700" cy="0"/>
          </a:xfrm>
          <a:prstGeom prst="straightConnector1">
            <a:avLst/>
          </a:prstGeom>
          <a:noFill/>
          <a:ln cap="flat" cmpd="sng" w="19050">
            <a:solidFill>
              <a:schemeClr val="dk2"/>
            </a:solidFill>
            <a:prstDash val="solid"/>
            <a:round/>
            <a:headEnd len="med" w="med" type="none"/>
            <a:tailEnd len="med" w="med" type="triangle"/>
          </a:ln>
        </p:spPr>
      </p:cxnSp>
      <p:sp>
        <p:nvSpPr>
          <p:cNvPr id="307" name="Google Shape;307;p37"/>
          <p:cNvSpPr txBox="1"/>
          <p:nvPr/>
        </p:nvSpPr>
        <p:spPr>
          <a:xfrm>
            <a:off x="6543025" y="2088750"/>
            <a:ext cx="14883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Subpart </a:t>
            </a:r>
            <a:r>
              <a:rPr lang="en"/>
              <a:t>of each</a:t>
            </a:r>
            <a:endParaRPr/>
          </a:p>
        </p:txBody>
      </p:sp>
      <p:sp>
        <p:nvSpPr>
          <p:cNvPr id="308" name="Google Shape;308;p37"/>
          <p:cNvSpPr txBox="1"/>
          <p:nvPr/>
        </p:nvSpPr>
        <p:spPr>
          <a:xfrm>
            <a:off x="6619225" y="3231750"/>
            <a:ext cx="14883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Superpart of each</a:t>
            </a:r>
            <a:endParaRPr/>
          </a:p>
        </p:txBody>
      </p:sp>
      <p:sp>
        <p:nvSpPr>
          <p:cNvPr id="309" name="Google Shape;30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14.	part</a:t>
            </a:r>
            <a:r>
              <a:rPr lang="en" sz="2400"/>
              <a:t>r</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graphicFrame>
        <p:nvGraphicFramePr>
          <p:cNvPr id="314" name="Google Shape;314;p38"/>
          <p:cNvGraphicFramePr/>
          <p:nvPr/>
        </p:nvGraphicFramePr>
        <p:xfrm>
          <a:off x="311700" y="821900"/>
          <a:ext cx="3000000" cy="3000000"/>
        </p:xfrm>
        <a:graphic>
          <a:graphicData uri="http://schemas.openxmlformats.org/drawingml/2006/table">
            <a:tbl>
              <a:tblPr>
                <a:noFill/>
                <a:tableStyleId>{C763E0D4-8C37-465D-8403-C79191B48C89}</a:tableStyleId>
              </a:tblPr>
              <a:tblGrid>
                <a:gridCol w="2524200"/>
                <a:gridCol w="3187000"/>
                <a:gridCol w="2334750"/>
              </a:tblGrid>
              <a:tr h="523950">
                <a:tc>
                  <a:txBody>
                    <a:bodyPr>
                      <a:noAutofit/>
                    </a:bodyPr>
                    <a:lstStyle/>
                    <a:p>
                      <a:pPr indent="0" lvl="0" marL="0" rtl="0" algn="ctr">
                        <a:spcBef>
                          <a:spcPts val="0"/>
                        </a:spcBef>
                        <a:spcAft>
                          <a:spcPts val="0"/>
                        </a:spcAft>
                        <a:buNone/>
                      </a:pPr>
                      <a:r>
                        <a:rPr b="1" lang="en"/>
                        <a:t>Dialog</a:t>
                      </a:r>
                      <a:endParaRPr b="1"/>
                    </a:p>
                  </a:txBody>
                  <a:tcPr marT="91425" marB="91425" marR="91425" marL="91425"/>
                </a:tc>
                <a:tc>
                  <a:txBody>
                    <a:bodyPr>
                      <a:noAutofit/>
                    </a:bodyPr>
                    <a:lstStyle/>
                    <a:p>
                      <a:pPr indent="0" lvl="0" marL="0" rtl="0" algn="ctr">
                        <a:spcBef>
                          <a:spcPts val="0"/>
                        </a:spcBef>
                        <a:spcAft>
                          <a:spcPts val="0"/>
                        </a:spcAft>
                        <a:buNone/>
                      </a:pPr>
                      <a:r>
                        <a:rPr b="1" lang="en"/>
                        <a:t>Query </a:t>
                      </a:r>
                      <a:endParaRPr b="1"/>
                    </a:p>
                  </a:txBody>
                  <a:tcPr marT="91425" marB="91425" marR="91425" marL="91425"/>
                </a:tc>
                <a:tc>
                  <a:txBody>
                    <a:bodyPr>
                      <a:noAutofit/>
                    </a:bodyPr>
                    <a:lstStyle/>
                    <a:p>
                      <a:pPr indent="0" lvl="0" marL="0" rtl="0" algn="ctr">
                        <a:spcBef>
                          <a:spcPts val="0"/>
                        </a:spcBef>
                        <a:spcAft>
                          <a:spcPts val="0"/>
                        </a:spcAft>
                        <a:buNone/>
                      </a:pPr>
                      <a:r>
                        <a:rPr b="1" lang="en"/>
                        <a:t>Prolog operation</a:t>
                      </a:r>
                      <a:endParaRPr b="1"/>
                    </a:p>
                  </a:txBody>
                  <a:tcPr marT="91425" marB="91425" marR="91425" marL="91425"/>
                </a:tc>
              </a:tr>
              <a:tr h="1036850">
                <a:tc rowSpan="3">
                  <a:txBody>
                    <a:bodyPr>
                      <a:noAutofit/>
                    </a:bodyPr>
                    <a:lstStyle/>
                    <a:p>
                      <a:pPr indent="0" lvl="0" marL="0" rtl="0" algn="l">
                        <a:spcBef>
                          <a:spcPts val="0"/>
                        </a:spcBef>
                        <a:spcAft>
                          <a:spcPts val="0"/>
                        </a:spcAft>
                        <a:buNone/>
                      </a:pPr>
                      <a:r>
                        <a:rPr lang="en"/>
                        <a:t>Is a X part of a Y?</a:t>
                      </a:r>
                      <a:endParaRPr/>
                    </a:p>
                  </a:txBody>
                  <a:tcPr marT="91425" marB="91425" marR="91425" marL="91425"/>
                </a:tc>
                <a:tc rowSpan="3">
                  <a:txBody>
                    <a:bodyPr>
                      <a:noAutofit/>
                    </a:bodyPr>
                    <a:lstStyle/>
                    <a:p>
                      <a:pPr indent="0" lvl="0" marL="0" rtl="0" algn="l">
                        <a:spcBef>
                          <a:spcPts val="0"/>
                        </a:spcBef>
                        <a:spcAft>
                          <a:spcPts val="0"/>
                        </a:spcAft>
                        <a:buNone/>
                      </a:pPr>
                      <a:r>
                        <a:rPr lang="en"/>
                        <a:t>Query whether an arbitrary element of set X is part of some member of set 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Return “They are the same” if X=Y.</a:t>
                      </a:r>
                      <a:endParaRPr/>
                    </a:p>
                    <a:p>
                      <a:pPr indent="0" lvl="0" marL="0" rtl="0" algn="l">
                        <a:spcBef>
                          <a:spcPts val="0"/>
                        </a:spcBef>
                        <a:spcAft>
                          <a:spcPts val="0"/>
                        </a:spcAft>
                        <a:buNone/>
                      </a:pPr>
                      <a:r>
                        <a:rPr lang="en"/>
                        <a:t>Else return “yes” if some set W is “superpart of each” X and setrq(Y,W,yes) is true, or if partrq(W,Y,yes) is true.</a:t>
                      </a:r>
                      <a:endParaRPr/>
                    </a:p>
                    <a:p>
                      <a:pPr indent="0" lvl="0" marL="0" rtl="0" algn="l">
                        <a:spcBef>
                          <a:spcPts val="0"/>
                        </a:spcBef>
                        <a:spcAft>
                          <a:spcPts val="0"/>
                        </a:spcAft>
                        <a:buNone/>
                      </a:pPr>
                      <a:r>
                        <a:rPr lang="en"/>
                        <a:t>Else return “sometimes” if set W is “superpart of each” X and setrq(Y,W,sometimes) is true or if partrq(W,Y,sometimes) is true</a:t>
                      </a:r>
                      <a:endParaRPr/>
                    </a:p>
                    <a:p>
                      <a:pPr indent="0" lvl="0" marL="0" rtl="0" algn="l">
                        <a:spcBef>
                          <a:spcPts val="0"/>
                        </a:spcBef>
                        <a:spcAft>
                          <a:spcPts val="0"/>
                        </a:spcAft>
                        <a:buNone/>
                      </a:pPr>
                      <a:r>
                        <a:rPr lang="en"/>
                        <a:t>Else return “No, Y is part of X” if partrq(Y,X,yes) is true</a:t>
                      </a:r>
                      <a:endParaRPr/>
                    </a:p>
                    <a:p>
                      <a:pPr indent="0" lvl="0" marL="0" rtl="0" algn="l">
                        <a:spcBef>
                          <a:spcPts val="0"/>
                        </a:spcBef>
                        <a:spcAft>
                          <a:spcPts val="0"/>
                        </a:spcAft>
                        <a:buNone/>
                      </a:pPr>
                      <a:r>
                        <a:rPr lang="en"/>
                        <a:t>Else retrun “No, Y is sometimes part of X” if partrq(Y,X,sometimes) is true. </a:t>
                      </a:r>
                      <a:endParaRPr/>
                    </a:p>
                  </a:txBody>
                  <a:tcPr marT="91425" marB="91425" marR="91425" marL="91425"/>
                </a:tc>
                <a:tc rowSpan="3">
                  <a:txBody>
                    <a:bodyPr>
                      <a:noAutofit/>
                    </a:bodyPr>
                    <a:lstStyle/>
                    <a:p>
                      <a:pPr indent="0" lvl="0" marL="0" rtl="0" algn="l">
                        <a:spcBef>
                          <a:spcPts val="0"/>
                        </a:spcBef>
                        <a:spcAft>
                          <a:spcPts val="0"/>
                        </a:spcAft>
                        <a:buNone/>
                      </a:pPr>
                      <a:r>
                        <a:rPr lang="en"/>
                        <a:t>partrq(X,Y,Answer)</a:t>
                      </a:r>
                      <a:endParaRPr/>
                    </a:p>
                  </a:txBody>
                  <a:tcPr marT="91425" marB="91425" marR="91425" marL="91425"/>
                </a:tc>
              </a:tr>
              <a:tr h="1036850">
                <a:tc vMerge="1"/>
                <a:tc vMerge="1"/>
                <a:tc vMerge="1"/>
              </a:tr>
              <a:tr h="1036850">
                <a:tc vMerge="1"/>
                <a:tc vMerge="1"/>
                <a:tc vMerge="1"/>
              </a:tr>
            </a:tbl>
          </a:graphicData>
        </a:graphic>
      </p:graphicFrame>
      <p:sp>
        <p:nvSpPr>
          <p:cNvPr id="315" name="Google Shape;315;p38"/>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15</a:t>
            </a:r>
            <a:r>
              <a:rPr lang="en" sz="2400"/>
              <a:t>.	partrq</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graphicFrame>
        <p:nvGraphicFramePr>
          <p:cNvPr id="320" name="Google Shape;320;p39"/>
          <p:cNvGraphicFramePr/>
          <p:nvPr/>
        </p:nvGraphicFramePr>
        <p:xfrm>
          <a:off x="282850" y="1168900"/>
          <a:ext cx="3000000" cy="3000000"/>
        </p:xfrm>
        <a:graphic>
          <a:graphicData uri="http://schemas.openxmlformats.org/drawingml/2006/table">
            <a:tbl>
              <a:tblPr>
                <a:noFill/>
                <a:tableStyleId>{C763E0D4-8C37-465D-8403-C79191B48C89}</a:tableStyleId>
              </a:tblPr>
              <a:tblGrid>
                <a:gridCol w="1739900"/>
                <a:gridCol w="2040125"/>
                <a:gridCol w="1909575"/>
                <a:gridCol w="2888700"/>
              </a:tblGrid>
              <a:tr h="523950">
                <a:tc>
                  <a:txBody>
                    <a:bodyPr>
                      <a:noAutofit/>
                    </a:bodyPr>
                    <a:lstStyle/>
                    <a:p>
                      <a:pPr indent="0" lvl="0" marL="0" rtl="0" algn="ctr">
                        <a:spcBef>
                          <a:spcPts val="0"/>
                        </a:spcBef>
                        <a:spcAft>
                          <a:spcPts val="0"/>
                        </a:spcAft>
                        <a:buNone/>
                      </a:pPr>
                      <a:r>
                        <a:rPr b="1" lang="en"/>
                        <a:t>Dialog</a:t>
                      </a:r>
                      <a:endParaRPr b="1"/>
                    </a:p>
                  </a:txBody>
                  <a:tcPr marT="91425" marB="91425" marR="91425" marL="91425"/>
                </a:tc>
                <a:tc>
                  <a:txBody>
                    <a:bodyPr>
                      <a:noAutofit/>
                    </a:bodyPr>
                    <a:lstStyle/>
                    <a:p>
                      <a:pPr indent="0" lvl="0" marL="0" rtl="0" algn="ctr">
                        <a:spcBef>
                          <a:spcPts val="0"/>
                        </a:spcBef>
                        <a:spcAft>
                          <a:spcPts val="0"/>
                        </a:spcAft>
                        <a:buNone/>
                      </a:pPr>
                      <a:r>
                        <a:rPr b="1" lang="en"/>
                        <a:t>Relation</a:t>
                      </a:r>
                      <a:endParaRPr b="1"/>
                    </a:p>
                  </a:txBody>
                  <a:tcPr marT="91425" marB="91425" marR="91425" marL="91425"/>
                </a:tc>
                <a:tc>
                  <a:txBody>
                    <a:bodyPr>
                      <a:noAutofit/>
                    </a:bodyPr>
                    <a:lstStyle/>
                    <a:p>
                      <a:pPr indent="0" lvl="0" marL="0" rtl="0" algn="ctr">
                        <a:spcBef>
                          <a:spcPts val="0"/>
                        </a:spcBef>
                        <a:spcAft>
                          <a:spcPts val="0"/>
                        </a:spcAft>
                        <a:buNone/>
                      </a:pPr>
                      <a:r>
                        <a:rPr b="1" lang="en"/>
                        <a:t>Prolog operation</a:t>
                      </a:r>
                      <a:endParaRPr b="1"/>
                    </a:p>
                  </a:txBody>
                  <a:tcPr marT="91425" marB="91425" marR="91425" marL="91425"/>
                </a:tc>
                <a:tc>
                  <a:txBody>
                    <a:bodyPr>
                      <a:noAutofit/>
                    </a:bodyPr>
                    <a:lstStyle/>
                    <a:p>
                      <a:pPr indent="0" lvl="0" marL="0" rtl="0" algn="ctr">
                        <a:spcBef>
                          <a:spcPts val="0"/>
                        </a:spcBef>
                        <a:spcAft>
                          <a:spcPts val="0"/>
                        </a:spcAft>
                        <a:buNone/>
                      </a:pPr>
                      <a:r>
                        <a:rPr b="1" lang="en"/>
                        <a:t>Graph Operation</a:t>
                      </a:r>
                      <a:endParaRPr b="1"/>
                    </a:p>
                  </a:txBody>
                  <a:tcPr marT="91425" marB="91425" marR="91425" marL="91425"/>
                </a:tc>
              </a:tr>
              <a:tr h="1036850">
                <a:tc rowSpan="3">
                  <a:txBody>
                    <a:bodyPr>
                      <a:noAutofit/>
                    </a:bodyPr>
                    <a:lstStyle/>
                    <a:p>
                      <a:pPr indent="0" lvl="0" marL="0" rtl="0" algn="l">
                        <a:spcBef>
                          <a:spcPts val="0"/>
                        </a:spcBef>
                        <a:spcAft>
                          <a:spcPts val="0"/>
                        </a:spcAft>
                        <a:buNone/>
                      </a:pPr>
                      <a:r>
                        <a:rPr lang="en"/>
                        <a:t>A X is part of Y.</a:t>
                      </a:r>
                      <a:endParaRPr/>
                    </a:p>
                  </a:txBody>
                  <a:tcPr marT="91425" marB="91425" marR="91425" marL="91425"/>
                </a:tc>
                <a:tc rowSpan="3">
                  <a:txBody>
                    <a:bodyPr>
                      <a:noAutofit/>
                    </a:bodyPr>
                    <a:lstStyle/>
                    <a:p>
                      <a:pPr indent="0" lvl="0" marL="0" rtl="0" algn="l">
                        <a:spcBef>
                          <a:spcPts val="0"/>
                        </a:spcBef>
                        <a:spcAft>
                          <a:spcPts val="0"/>
                        </a:spcAft>
                        <a:buNone/>
                      </a:pPr>
                      <a:r>
                        <a:rPr lang="en"/>
                        <a:t>Some element of set X is part of individual 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tc>
                <a:tc rowSpan="3">
                  <a:txBody>
                    <a:bodyPr>
                      <a:noAutofit/>
                    </a:bodyPr>
                    <a:lstStyle/>
                    <a:p>
                      <a:pPr indent="0" lvl="0" marL="0" rtl="0" algn="l">
                        <a:spcBef>
                          <a:spcPts val="0"/>
                        </a:spcBef>
                        <a:spcAft>
                          <a:spcPts val="0"/>
                        </a:spcAft>
                        <a:buNone/>
                      </a:pPr>
                      <a:r>
                        <a:rPr lang="en"/>
                        <a:t>partrgu</a:t>
                      </a:r>
                      <a:r>
                        <a:rPr lang="en"/>
                        <a:t>(X,Y)</a:t>
                      </a:r>
                      <a:endParaRPr/>
                    </a:p>
                  </a:txBody>
                  <a:tcPr marT="91425" marB="91425" marR="91425" marL="91425"/>
                </a:tc>
                <a:tc rowSpan="3">
                  <a:txBody>
                    <a:bodyPr>
                      <a:noAutofit/>
                    </a:bodyPr>
                    <a:lstStyle/>
                    <a:p>
                      <a:pPr indent="0" lvl="0" marL="0" rtl="0" algn="l">
                        <a:spcBef>
                          <a:spcPts val="0"/>
                        </a:spcBef>
                        <a:spcAft>
                          <a:spcPts val="0"/>
                        </a:spcAft>
                        <a:buNone/>
                      </a:pPr>
                      <a:r>
                        <a:t/>
                      </a:r>
                      <a:endParaRPr/>
                    </a:p>
                  </a:txBody>
                  <a:tcPr marT="91425" marB="91425" marR="91425" marL="91425"/>
                </a:tc>
              </a:tr>
              <a:tr h="1036850">
                <a:tc vMerge="1"/>
                <a:tc vMerge="1"/>
                <a:tc vMerge="1"/>
                <a:tc vMerge="1"/>
              </a:tr>
              <a:tr h="1036850">
                <a:tc vMerge="1"/>
                <a:tc vMerge="1"/>
                <a:tc vMerge="1"/>
                <a:tc vMerge="1"/>
              </a:tr>
            </a:tbl>
          </a:graphicData>
        </a:graphic>
      </p:graphicFrame>
      <p:sp>
        <p:nvSpPr>
          <p:cNvPr id="321" name="Google Shape;321;p39"/>
          <p:cNvSpPr/>
          <p:nvPr/>
        </p:nvSpPr>
        <p:spPr>
          <a:xfrm>
            <a:off x="6138325" y="2506600"/>
            <a:ext cx="717900" cy="7179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a:t>
            </a:r>
            <a:endParaRPr/>
          </a:p>
        </p:txBody>
      </p:sp>
      <p:sp>
        <p:nvSpPr>
          <p:cNvPr id="322" name="Google Shape;322;p39"/>
          <p:cNvSpPr/>
          <p:nvPr/>
        </p:nvSpPr>
        <p:spPr>
          <a:xfrm>
            <a:off x="7674525" y="2506600"/>
            <a:ext cx="717900" cy="7179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a:t>
            </a:r>
            <a:endParaRPr/>
          </a:p>
        </p:txBody>
      </p:sp>
      <p:cxnSp>
        <p:nvCxnSpPr>
          <p:cNvPr id="323" name="Google Shape;323;p39"/>
          <p:cNvCxnSpPr>
            <a:stCxn id="321" idx="7"/>
            <a:endCxn id="322" idx="1"/>
          </p:cNvCxnSpPr>
          <p:nvPr/>
        </p:nvCxnSpPr>
        <p:spPr>
          <a:xfrm>
            <a:off x="6751091" y="2611734"/>
            <a:ext cx="1028700" cy="0"/>
          </a:xfrm>
          <a:prstGeom prst="straightConnector1">
            <a:avLst/>
          </a:prstGeom>
          <a:noFill/>
          <a:ln cap="flat" cmpd="sng" w="19050">
            <a:solidFill>
              <a:schemeClr val="dk2"/>
            </a:solidFill>
            <a:prstDash val="solid"/>
            <a:round/>
            <a:headEnd len="med" w="med" type="none"/>
            <a:tailEnd len="med" w="med" type="triangle"/>
          </a:ln>
        </p:spPr>
      </p:cxnSp>
      <p:cxnSp>
        <p:nvCxnSpPr>
          <p:cNvPr id="324" name="Google Shape;324;p39"/>
          <p:cNvCxnSpPr>
            <a:stCxn id="322" idx="3"/>
            <a:endCxn id="321" idx="5"/>
          </p:cNvCxnSpPr>
          <p:nvPr/>
        </p:nvCxnSpPr>
        <p:spPr>
          <a:xfrm rot="10800000">
            <a:off x="6750959" y="3119366"/>
            <a:ext cx="1028700" cy="0"/>
          </a:xfrm>
          <a:prstGeom prst="straightConnector1">
            <a:avLst/>
          </a:prstGeom>
          <a:noFill/>
          <a:ln cap="flat" cmpd="sng" w="19050">
            <a:solidFill>
              <a:schemeClr val="dk2"/>
            </a:solidFill>
            <a:prstDash val="solid"/>
            <a:round/>
            <a:headEnd len="med" w="med" type="none"/>
            <a:tailEnd len="med" w="med" type="triangle"/>
          </a:ln>
        </p:spPr>
      </p:cxnSp>
      <p:sp>
        <p:nvSpPr>
          <p:cNvPr id="325" name="Google Shape;325;p39"/>
          <p:cNvSpPr txBox="1"/>
          <p:nvPr/>
        </p:nvSpPr>
        <p:spPr>
          <a:xfrm>
            <a:off x="6619225" y="2088750"/>
            <a:ext cx="14883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Is subpart of </a:t>
            </a:r>
            <a:endParaRPr/>
          </a:p>
        </p:txBody>
      </p:sp>
      <p:sp>
        <p:nvSpPr>
          <p:cNvPr id="326" name="Google Shape;326;p39"/>
          <p:cNvSpPr txBox="1"/>
          <p:nvPr/>
        </p:nvSpPr>
        <p:spPr>
          <a:xfrm>
            <a:off x="6619225" y="3231750"/>
            <a:ext cx="1488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Is superpart of </a:t>
            </a:r>
            <a:endParaRPr/>
          </a:p>
        </p:txBody>
      </p:sp>
      <p:sp>
        <p:nvSpPr>
          <p:cNvPr id="327" name="Google Shape;327;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16</a:t>
            </a:r>
            <a:r>
              <a:rPr lang="en" sz="2400"/>
              <a:t>.	partrgu</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graphicFrame>
        <p:nvGraphicFramePr>
          <p:cNvPr id="332" name="Google Shape;332;p40"/>
          <p:cNvGraphicFramePr/>
          <p:nvPr/>
        </p:nvGraphicFramePr>
        <p:xfrm>
          <a:off x="282850" y="1168900"/>
          <a:ext cx="3000000" cy="3000000"/>
        </p:xfrm>
        <a:graphic>
          <a:graphicData uri="http://schemas.openxmlformats.org/drawingml/2006/table">
            <a:tbl>
              <a:tblPr>
                <a:noFill/>
                <a:tableStyleId>{C763E0D4-8C37-465D-8403-C79191B48C89}</a:tableStyleId>
              </a:tblPr>
              <a:tblGrid>
                <a:gridCol w="1739900"/>
                <a:gridCol w="2040125"/>
                <a:gridCol w="1765975"/>
                <a:gridCol w="3032300"/>
              </a:tblGrid>
              <a:tr h="523950">
                <a:tc>
                  <a:txBody>
                    <a:bodyPr>
                      <a:noAutofit/>
                    </a:bodyPr>
                    <a:lstStyle/>
                    <a:p>
                      <a:pPr indent="0" lvl="0" marL="0" rtl="0" algn="ctr">
                        <a:spcBef>
                          <a:spcPts val="0"/>
                        </a:spcBef>
                        <a:spcAft>
                          <a:spcPts val="0"/>
                        </a:spcAft>
                        <a:buNone/>
                      </a:pPr>
                      <a:r>
                        <a:rPr b="1" lang="en"/>
                        <a:t>Dialog</a:t>
                      </a:r>
                      <a:endParaRPr b="1"/>
                    </a:p>
                  </a:txBody>
                  <a:tcPr marT="91425" marB="91425" marR="91425" marL="91425"/>
                </a:tc>
                <a:tc>
                  <a:txBody>
                    <a:bodyPr>
                      <a:noAutofit/>
                    </a:bodyPr>
                    <a:lstStyle/>
                    <a:p>
                      <a:pPr indent="0" lvl="0" marL="0" rtl="0" algn="ctr">
                        <a:spcBef>
                          <a:spcPts val="0"/>
                        </a:spcBef>
                        <a:spcAft>
                          <a:spcPts val="0"/>
                        </a:spcAft>
                        <a:buNone/>
                      </a:pPr>
                      <a:r>
                        <a:rPr b="1" lang="en"/>
                        <a:t>Relation</a:t>
                      </a:r>
                      <a:endParaRPr b="1"/>
                    </a:p>
                  </a:txBody>
                  <a:tcPr marT="91425" marB="91425" marR="91425" marL="91425"/>
                </a:tc>
                <a:tc>
                  <a:txBody>
                    <a:bodyPr>
                      <a:noAutofit/>
                    </a:bodyPr>
                    <a:lstStyle/>
                    <a:p>
                      <a:pPr indent="0" lvl="0" marL="0" rtl="0" algn="ctr">
                        <a:spcBef>
                          <a:spcPts val="0"/>
                        </a:spcBef>
                        <a:spcAft>
                          <a:spcPts val="0"/>
                        </a:spcAft>
                        <a:buNone/>
                      </a:pPr>
                      <a:r>
                        <a:rPr b="1" lang="en"/>
                        <a:t>Prolog operation</a:t>
                      </a:r>
                      <a:endParaRPr b="1"/>
                    </a:p>
                  </a:txBody>
                  <a:tcPr marT="91425" marB="91425" marR="91425" marL="91425"/>
                </a:tc>
                <a:tc>
                  <a:txBody>
                    <a:bodyPr>
                      <a:noAutofit/>
                    </a:bodyPr>
                    <a:lstStyle/>
                    <a:p>
                      <a:pPr indent="0" lvl="0" marL="0" rtl="0" algn="ctr">
                        <a:spcBef>
                          <a:spcPts val="0"/>
                        </a:spcBef>
                        <a:spcAft>
                          <a:spcPts val="0"/>
                        </a:spcAft>
                        <a:buNone/>
                      </a:pPr>
                      <a:r>
                        <a:rPr b="1" lang="en"/>
                        <a:t>Graph Operation</a:t>
                      </a:r>
                      <a:endParaRPr b="1"/>
                    </a:p>
                  </a:txBody>
                  <a:tcPr marT="91425" marB="91425" marR="91425" marL="91425"/>
                </a:tc>
              </a:tr>
              <a:tr h="1036850">
                <a:tc rowSpan="3">
                  <a:txBody>
                    <a:bodyPr>
                      <a:noAutofit/>
                    </a:bodyPr>
                    <a:lstStyle/>
                    <a:p>
                      <a:pPr indent="0" lvl="0" marL="0" rtl="0" algn="l">
                        <a:spcBef>
                          <a:spcPts val="0"/>
                        </a:spcBef>
                        <a:spcAft>
                          <a:spcPts val="0"/>
                        </a:spcAft>
                        <a:buNone/>
                      </a:pPr>
                      <a:r>
                        <a:rPr lang="en"/>
                        <a:t>A X is part of the Y.</a:t>
                      </a:r>
                      <a:endParaRPr/>
                    </a:p>
                  </a:txBody>
                  <a:tcPr marT="91425" marB="91425" marR="91425" marL="91425"/>
                </a:tc>
                <a:tc rowSpan="3">
                  <a:txBody>
                    <a:bodyPr>
                      <a:noAutofit/>
                    </a:bodyPr>
                    <a:lstStyle/>
                    <a:p>
                      <a:pPr indent="0" lvl="0" marL="0" rtl="0" algn="l">
                        <a:spcBef>
                          <a:spcPts val="0"/>
                        </a:spcBef>
                        <a:spcAft>
                          <a:spcPts val="0"/>
                        </a:spcAft>
                        <a:buNone/>
                      </a:pPr>
                      <a:r>
                        <a:rPr lang="en"/>
                        <a:t>Some element of set X is part of the unique element, if any, of set Y. </a:t>
                      </a:r>
                      <a:r>
                        <a:rPr lang="en">
                          <a:solidFill>
                            <a:schemeClr val="dk1"/>
                          </a:solidFill>
                        </a:rPr>
                        <a:t>If Y has more than one element, then returns a statement asking to clarify which unique element.</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tc>
                <a:tc rowSpan="3">
                  <a:txBody>
                    <a:bodyPr>
                      <a:noAutofit/>
                    </a:bodyPr>
                    <a:lstStyle/>
                    <a:p>
                      <a:pPr indent="0" lvl="0" marL="0" rtl="0" algn="l">
                        <a:spcBef>
                          <a:spcPts val="0"/>
                        </a:spcBef>
                        <a:spcAft>
                          <a:spcPts val="0"/>
                        </a:spcAft>
                        <a:buNone/>
                      </a:pPr>
                      <a:r>
                        <a:rPr lang="en"/>
                        <a:t>partrgs(X,Y,Answer)</a:t>
                      </a:r>
                      <a:endParaRPr/>
                    </a:p>
                  </a:txBody>
                  <a:tcPr marT="91425" marB="91425" marR="91425" marL="91425"/>
                </a:tc>
                <a:tc rowSpan="3">
                  <a:txBody>
                    <a:bodyPr>
                      <a:noAutofit/>
                    </a:bodyPr>
                    <a:lstStyle/>
                    <a:p>
                      <a:pPr indent="0" lvl="0" marL="0" rtl="0" algn="l">
                        <a:spcBef>
                          <a:spcPts val="0"/>
                        </a:spcBef>
                        <a:spcAft>
                          <a:spcPts val="0"/>
                        </a:spcAft>
                        <a:buNone/>
                      </a:pPr>
                      <a:r>
                        <a:t/>
                      </a:r>
                      <a:endParaRPr/>
                    </a:p>
                  </a:txBody>
                  <a:tcPr marT="91425" marB="91425" marR="91425" marL="91425"/>
                </a:tc>
              </a:tr>
              <a:tr h="1036850">
                <a:tc vMerge="1"/>
                <a:tc vMerge="1"/>
                <a:tc vMerge="1"/>
                <a:tc vMerge="1"/>
              </a:tr>
              <a:tr h="1036850">
                <a:tc vMerge="1"/>
                <a:tc vMerge="1"/>
                <a:tc vMerge="1"/>
                <a:tc vMerge="1"/>
              </a:tr>
            </a:tbl>
          </a:graphicData>
        </a:graphic>
      </p:graphicFrame>
      <p:sp>
        <p:nvSpPr>
          <p:cNvPr id="333" name="Google Shape;333;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17</a:t>
            </a:r>
            <a:r>
              <a:rPr lang="en" sz="2400"/>
              <a:t>.	partrgs</a:t>
            </a:r>
            <a:endParaRPr sz="2400"/>
          </a:p>
        </p:txBody>
      </p:sp>
      <p:sp>
        <p:nvSpPr>
          <p:cNvPr id="334" name="Google Shape;334;p40"/>
          <p:cNvSpPr/>
          <p:nvPr/>
        </p:nvSpPr>
        <p:spPr>
          <a:xfrm>
            <a:off x="6138325" y="3573400"/>
            <a:ext cx="717900" cy="7179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a:t>
            </a:r>
            <a:endParaRPr/>
          </a:p>
        </p:txBody>
      </p:sp>
      <p:sp>
        <p:nvSpPr>
          <p:cNvPr id="335" name="Google Shape;335;p40"/>
          <p:cNvSpPr/>
          <p:nvPr/>
        </p:nvSpPr>
        <p:spPr>
          <a:xfrm>
            <a:off x="7674525" y="3573400"/>
            <a:ext cx="717900" cy="7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a:t>
            </a:r>
            <a:endParaRPr/>
          </a:p>
        </p:txBody>
      </p:sp>
      <p:cxnSp>
        <p:nvCxnSpPr>
          <p:cNvPr id="336" name="Google Shape;336;p40"/>
          <p:cNvCxnSpPr>
            <a:stCxn id="334" idx="7"/>
            <a:endCxn id="335" idx="1"/>
          </p:cNvCxnSpPr>
          <p:nvPr/>
        </p:nvCxnSpPr>
        <p:spPr>
          <a:xfrm>
            <a:off x="6751091" y="3678534"/>
            <a:ext cx="1028700" cy="0"/>
          </a:xfrm>
          <a:prstGeom prst="straightConnector1">
            <a:avLst/>
          </a:prstGeom>
          <a:noFill/>
          <a:ln cap="flat" cmpd="sng" w="19050">
            <a:solidFill>
              <a:schemeClr val="dk2"/>
            </a:solidFill>
            <a:prstDash val="solid"/>
            <a:round/>
            <a:headEnd len="med" w="med" type="none"/>
            <a:tailEnd len="med" w="med" type="triangle"/>
          </a:ln>
        </p:spPr>
      </p:cxnSp>
      <p:sp>
        <p:nvSpPr>
          <p:cNvPr id="337" name="Google Shape;337;p40"/>
          <p:cNvSpPr txBox="1"/>
          <p:nvPr/>
        </p:nvSpPr>
        <p:spPr>
          <a:xfrm>
            <a:off x="6543025" y="3155550"/>
            <a:ext cx="14883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Is superpart of</a:t>
            </a:r>
            <a:endParaRPr/>
          </a:p>
        </p:txBody>
      </p:sp>
      <p:sp>
        <p:nvSpPr>
          <p:cNvPr id="338" name="Google Shape;338;p40"/>
          <p:cNvSpPr/>
          <p:nvPr/>
        </p:nvSpPr>
        <p:spPr>
          <a:xfrm>
            <a:off x="7814725" y="2125600"/>
            <a:ext cx="717900" cy="7179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a:t>
            </a:r>
            <a:endParaRPr/>
          </a:p>
        </p:txBody>
      </p:sp>
      <p:sp>
        <p:nvSpPr>
          <p:cNvPr id="339" name="Google Shape;339;p40"/>
          <p:cNvSpPr/>
          <p:nvPr/>
        </p:nvSpPr>
        <p:spPr>
          <a:xfrm>
            <a:off x="6150525" y="2125600"/>
            <a:ext cx="717900" cy="7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a:t>
            </a:r>
            <a:endParaRPr/>
          </a:p>
        </p:txBody>
      </p:sp>
      <p:cxnSp>
        <p:nvCxnSpPr>
          <p:cNvPr id="340" name="Google Shape;340;p40"/>
          <p:cNvCxnSpPr>
            <a:stCxn id="339" idx="6"/>
            <a:endCxn id="338" idx="2"/>
          </p:cNvCxnSpPr>
          <p:nvPr/>
        </p:nvCxnSpPr>
        <p:spPr>
          <a:xfrm>
            <a:off x="6868425" y="2484550"/>
            <a:ext cx="946200" cy="0"/>
          </a:xfrm>
          <a:prstGeom prst="straightConnector1">
            <a:avLst/>
          </a:prstGeom>
          <a:noFill/>
          <a:ln cap="flat" cmpd="sng" w="19050">
            <a:solidFill>
              <a:schemeClr val="dk2"/>
            </a:solidFill>
            <a:prstDash val="solid"/>
            <a:round/>
            <a:headEnd len="med" w="med" type="none"/>
            <a:tailEnd len="med" w="med" type="triangle"/>
          </a:ln>
        </p:spPr>
      </p:cxnSp>
      <p:sp>
        <p:nvSpPr>
          <p:cNvPr id="341" name="Google Shape;341;p40"/>
          <p:cNvSpPr txBox="1"/>
          <p:nvPr/>
        </p:nvSpPr>
        <p:spPr>
          <a:xfrm>
            <a:off x="6771625" y="1860150"/>
            <a:ext cx="14883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If has unique element</a:t>
            </a:r>
            <a:endParaRPr/>
          </a:p>
        </p:txBody>
      </p:sp>
      <p:sp>
        <p:nvSpPr>
          <p:cNvPr id="342" name="Google Shape;342;p40"/>
          <p:cNvSpPr txBox="1"/>
          <p:nvPr/>
        </p:nvSpPr>
        <p:spPr>
          <a:xfrm>
            <a:off x="6619225" y="4222350"/>
            <a:ext cx="14883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Is subpart of </a:t>
            </a:r>
            <a:endParaRPr/>
          </a:p>
        </p:txBody>
      </p:sp>
      <p:cxnSp>
        <p:nvCxnSpPr>
          <p:cNvPr id="343" name="Google Shape;343;p40"/>
          <p:cNvCxnSpPr/>
          <p:nvPr/>
        </p:nvCxnSpPr>
        <p:spPr>
          <a:xfrm rot="10800000">
            <a:off x="6750959" y="4186166"/>
            <a:ext cx="10287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graphicFrame>
        <p:nvGraphicFramePr>
          <p:cNvPr id="348" name="Google Shape;348;p41"/>
          <p:cNvGraphicFramePr/>
          <p:nvPr/>
        </p:nvGraphicFramePr>
        <p:xfrm>
          <a:off x="311700" y="821900"/>
          <a:ext cx="3000000" cy="3000000"/>
        </p:xfrm>
        <a:graphic>
          <a:graphicData uri="http://schemas.openxmlformats.org/drawingml/2006/table">
            <a:tbl>
              <a:tblPr>
                <a:noFill/>
                <a:tableStyleId>{C763E0D4-8C37-465D-8403-C79191B48C89}</a:tableStyleId>
              </a:tblPr>
              <a:tblGrid>
                <a:gridCol w="2524200"/>
                <a:gridCol w="3187000"/>
                <a:gridCol w="2334750"/>
              </a:tblGrid>
              <a:tr h="523950">
                <a:tc>
                  <a:txBody>
                    <a:bodyPr>
                      <a:noAutofit/>
                    </a:bodyPr>
                    <a:lstStyle/>
                    <a:p>
                      <a:pPr indent="0" lvl="0" marL="0" rtl="0" algn="ctr">
                        <a:spcBef>
                          <a:spcPts val="0"/>
                        </a:spcBef>
                        <a:spcAft>
                          <a:spcPts val="0"/>
                        </a:spcAft>
                        <a:buNone/>
                      </a:pPr>
                      <a:r>
                        <a:rPr b="1" lang="en"/>
                        <a:t>Dialog</a:t>
                      </a:r>
                      <a:endParaRPr b="1"/>
                    </a:p>
                  </a:txBody>
                  <a:tcPr marT="91425" marB="91425" marR="91425" marL="91425"/>
                </a:tc>
                <a:tc>
                  <a:txBody>
                    <a:bodyPr>
                      <a:noAutofit/>
                    </a:bodyPr>
                    <a:lstStyle/>
                    <a:p>
                      <a:pPr indent="0" lvl="0" marL="0" rtl="0" algn="ctr">
                        <a:spcBef>
                          <a:spcPts val="0"/>
                        </a:spcBef>
                        <a:spcAft>
                          <a:spcPts val="0"/>
                        </a:spcAft>
                        <a:buNone/>
                      </a:pPr>
                      <a:r>
                        <a:rPr b="1" lang="en"/>
                        <a:t>Query </a:t>
                      </a:r>
                      <a:endParaRPr b="1"/>
                    </a:p>
                  </a:txBody>
                  <a:tcPr marT="91425" marB="91425" marR="91425" marL="91425"/>
                </a:tc>
                <a:tc>
                  <a:txBody>
                    <a:bodyPr>
                      <a:noAutofit/>
                    </a:bodyPr>
                    <a:lstStyle/>
                    <a:p>
                      <a:pPr indent="0" lvl="0" marL="0" rtl="0" algn="ctr">
                        <a:spcBef>
                          <a:spcPts val="0"/>
                        </a:spcBef>
                        <a:spcAft>
                          <a:spcPts val="0"/>
                        </a:spcAft>
                        <a:buNone/>
                      </a:pPr>
                      <a:r>
                        <a:rPr b="1" lang="en"/>
                        <a:t>Prolog operation</a:t>
                      </a:r>
                      <a:endParaRPr b="1"/>
                    </a:p>
                  </a:txBody>
                  <a:tcPr marT="91425" marB="91425" marR="91425" marL="91425"/>
                </a:tc>
              </a:tr>
              <a:tr h="1036850">
                <a:tc rowSpan="3">
                  <a:txBody>
                    <a:bodyPr>
                      <a:noAutofit/>
                    </a:bodyPr>
                    <a:lstStyle/>
                    <a:p>
                      <a:pPr indent="0" lvl="0" marL="0" rtl="0" algn="l">
                        <a:spcBef>
                          <a:spcPts val="0"/>
                        </a:spcBef>
                        <a:spcAft>
                          <a:spcPts val="0"/>
                        </a:spcAft>
                        <a:buNone/>
                      </a:pPr>
                      <a:r>
                        <a:rPr lang="en"/>
                        <a:t>Is a X part of Y?</a:t>
                      </a:r>
                      <a:endParaRPr/>
                    </a:p>
                  </a:txBody>
                  <a:tcPr marT="91425" marB="91425" marR="91425" marL="91425"/>
                </a:tc>
                <a:tc rowSpan="3">
                  <a:txBody>
                    <a:bodyPr>
                      <a:noAutofit/>
                    </a:bodyPr>
                    <a:lstStyle/>
                    <a:p>
                      <a:pPr indent="0" lvl="0" marL="0" rtl="0" algn="l">
                        <a:spcBef>
                          <a:spcPts val="0"/>
                        </a:spcBef>
                        <a:spcAft>
                          <a:spcPts val="0"/>
                        </a:spcAft>
                        <a:buNone/>
                      </a:pPr>
                      <a:r>
                        <a:rPr lang="en"/>
                        <a:t>Query whether some element of set X is part of the individual 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Return “yes” if W is “subpart of” Y or an equivalent of Y, and setrq(W,Y,yes) is true, or if partrguq(W,Y,yes) is true.</a:t>
                      </a:r>
                      <a:endParaRPr/>
                    </a:p>
                    <a:p>
                      <a:pPr indent="0" lvl="0" marL="0" rtl="0" algn="l">
                        <a:spcBef>
                          <a:spcPts val="0"/>
                        </a:spcBef>
                        <a:spcAft>
                          <a:spcPts val="0"/>
                        </a:spcAft>
                        <a:buNone/>
                      </a:pPr>
                      <a:r>
                        <a:rPr lang="en"/>
                        <a:t>Return “yes” if Z is “superpart of each” X and partrguq(Z,Y,yes) is true.</a:t>
                      </a:r>
                      <a:endParaRPr/>
                    </a:p>
                    <a:p>
                      <a:pPr indent="0" lvl="0" marL="0" rtl="0" algn="l">
                        <a:spcBef>
                          <a:spcPts val="0"/>
                        </a:spcBef>
                        <a:spcAft>
                          <a:spcPts val="0"/>
                        </a:spcAft>
                        <a:buNone/>
                      </a:pPr>
                      <a:r>
                        <a:rPr lang="en"/>
                        <a:t>Return “yes” if some U is “member of” Y or equivalent of Y, and if some V is “superpart of each” X and setrq(U,V,yes) is true or partrguq(V,Y,yes) is true.</a:t>
                      </a:r>
                      <a:endParaRPr/>
                    </a:p>
                    <a:p>
                      <a:pPr indent="0" lvl="0" marL="0" rtl="0" algn="l">
                        <a:spcBef>
                          <a:spcPts val="0"/>
                        </a:spcBef>
                        <a:spcAft>
                          <a:spcPts val="0"/>
                        </a:spcAft>
                        <a:buNone/>
                      </a:pPr>
                      <a:r>
                        <a:rPr lang="en"/>
                        <a:t>Else return “insufficient”</a:t>
                      </a:r>
                      <a:endParaRPr/>
                    </a:p>
                  </a:txBody>
                  <a:tcPr marT="91425" marB="91425" marR="91425" marL="91425"/>
                </a:tc>
                <a:tc rowSpan="3">
                  <a:txBody>
                    <a:bodyPr>
                      <a:noAutofit/>
                    </a:bodyPr>
                    <a:lstStyle/>
                    <a:p>
                      <a:pPr indent="0" lvl="0" marL="0" rtl="0" algn="l">
                        <a:spcBef>
                          <a:spcPts val="0"/>
                        </a:spcBef>
                        <a:spcAft>
                          <a:spcPts val="0"/>
                        </a:spcAft>
                        <a:buNone/>
                      </a:pPr>
                      <a:r>
                        <a:rPr lang="en"/>
                        <a:t>partrguq(X,Y,Answer)</a:t>
                      </a:r>
                      <a:endParaRPr/>
                    </a:p>
                  </a:txBody>
                  <a:tcPr marT="91425" marB="91425" marR="91425" marL="91425"/>
                </a:tc>
              </a:tr>
              <a:tr h="1036850">
                <a:tc vMerge="1"/>
                <a:tc vMerge="1"/>
                <a:tc vMerge="1"/>
              </a:tr>
              <a:tr h="1036850">
                <a:tc vMerge="1"/>
                <a:tc vMerge="1"/>
                <a:tc vMerge="1"/>
              </a:tr>
            </a:tbl>
          </a:graphicData>
        </a:graphic>
      </p:graphicFrame>
      <p:sp>
        <p:nvSpPr>
          <p:cNvPr id="349" name="Google Shape;349;p41"/>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18</a:t>
            </a:r>
            <a:r>
              <a:rPr lang="en" sz="2400"/>
              <a:t>.	partrguq</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7" name="Google Shape;67;p15"/>
          <p:cNvPicPr preferRelativeResize="0"/>
          <p:nvPr/>
        </p:nvPicPr>
        <p:blipFill rotWithShape="1">
          <a:blip r:embed="rId3">
            <a:alphaModFix/>
          </a:blip>
          <a:srcRect b="0" l="21048" r="0" t="29178"/>
          <a:stretch/>
        </p:blipFill>
        <p:spPr>
          <a:xfrm>
            <a:off x="78325" y="265891"/>
            <a:ext cx="9144001" cy="46117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graphicFrame>
        <p:nvGraphicFramePr>
          <p:cNvPr id="354" name="Google Shape;354;p42"/>
          <p:cNvGraphicFramePr/>
          <p:nvPr/>
        </p:nvGraphicFramePr>
        <p:xfrm>
          <a:off x="282850" y="1168900"/>
          <a:ext cx="3000000" cy="3000000"/>
        </p:xfrm>
        <a:graphic>
          <a:graphicData uri="http://schemas.openxmlformats.org/drawingml/2006/table">
            <a:tbl>
              <a:tblPr>
                <a:noFill/>
                <a:tableStyleId>{C763E0D4-8C37-465D-8403-C79191B48C89}</a:tableStyleId>
              </a:tblPr>
              <a:tblGrid>
                <a:gridCol w="1739900"/>
                <a:gridCol w="2040125"/>
                <a:gridCol w="1765975"/>
                <a:gridCol w="3032300"/>
              </a:tblGrid>
              <a:tr h="523950">
                <a:tc>
                  <a:txBody>
                    <a:bodyPr>
                      <a:noAutofit/>
                    </a:bodyPr>
                    <a:lstStyle/>
                    <a:p>
                      <a:pPr indent="0" lvl="0" marL="0" rtl="0" algn="ctr">
                        <a:spcBef>
                          <a:spcPts val="0"/>
                        </a:spcBef>
                        <a:spcAft>
                          <a:spcPts val="0"/>
                        </a:spcAft>
                        <a:buNone/>
                      </a:pPr>
                      <a:r>
                        <a:rPr b="1" lang="en"/>
                        <a:t>Dialog</a:t>
                      </a:r>
                      <a:endParaRPr b="1"/>
                    </a:p>
                  </a:txBody>
                  <a:tcPr marT="91425" marB="91425" marR="91425" marL="91425"/>
                </a:tc>
                <a:tc>
                  <a:txBody>
                    <a:bodyPr>
                      <a:noAutofit/>
                    </a:bodyPr>
                    <a:lstStyle/>
                    <a:p>
                      <a:pPr indent="0" lvl="0" marL="0" rtl="0" algn="ctr">
                        <a:spcBef>
                          <a:spcPts val="0"/>
                        </a:spcBef>
                        <a:spcAft>
                          <a:spcPts val="0"/>
                        </a:spcAft>
                        <a:buNone/>
                      </a:pPr>
                      <a:r>
                        <a:rPr b="1" lang="en"/>
                        <a:t>Relation</a:t>
                      </a:r>
                      <a:endParaRPr b="1"/>
                    </a:p>
                  </a:txBody>
                  <a:tcPr marT="91425" marB="91425" marR="91425" marL="91425"/>
                </a:tc>
                <a:tc>
                  <a:txBody>
                    <a:bodyPr>
                      <a:noAutofit/>
                    </a:bodyPr>
                    <a:lstStyle/>
                    <a:p>
                      <a:pPr indent="0" lvl="0" marL="0" rtl="0" algn="ctr">
                        <a:spcBef>
                          <a:spcPts val="0"/>
                        </a:spcBef>
                        <a:spcAft>
                          <a:spcPts val="0"/>
                        </a:spcAft>
                        <a:buNone/>
                      </a:pPr>
                      <a:r>
                        <a:rPr b="1" lang="en"/>
                        <a:t>Prolog operation</a:t>
                      </a:r>
                      <a:endParaRPr b="1"/>
                    </a:p>
                  </a:txBody>
                  <a:tcPr marT="91425" marB="91425" marR="91425" marL="91425"/>
                </a:tc>
                <a:tc>
                  <a:txBody>
                    <a:bodyPr>
                      <a:noAutofit/>
                    </a:bodyPr>
                    <a:lstStyle/>
                    <a:p>
                      <a:pPr indent="0" lvl="0" marL="0" rtl="0" algn="ctr">
                        <a:spcBef>
                          <a:spcPts val="0"/>
                        </a:spcBef>
                        <a:spcAft>
                          <a:spcPts val="0"/>
                        </a:spcAft>
                        <a:buNone/>
                      </a:pPr>
                      <a:r>
                        <a:rPr b="1" lang="en"/>
                        <a:t>Graph Operation</a:t>
                      </a:r>
                      <a:endParaRPr b="1"/>
                    </a:p>
                  </a:txBody>
                  <a:tcPr marT="91425" marB="91425" marR="91425" marL="91425"/>
                </a:tc>
              </a:tr>
              <a:tr h="1036850">
                <a:tc rowSpan="3">
                  <a:txBody>
                    <a:bodyPr>
                      <a:noAutofit/>
                    </a:bodyPr>
                    <a:lstStyle/>
                    <a:p>
                      <a:pPr indent="0" lvl="0" marL="0" rtl="0" algn="l">
                        <a:spcBef>
                          <a:spcPts val="0"/>
                        </a:spcBef>
                        <a:spcAft>
                          <a:spcPts val="0"/>
                        </a:spcAft>
                        <a:buNone/>
                      </a:pPr>
                      <a:r>
                        <a:rPr lang="en"/>
                        <a:t>The</a:t>
                      </a:r>
                      <a:r>
                        <a:rPr lang="en"/>
                        <a:t> X is part of the Y.</a:t>
                      </a:r>
                      <a:endParaRPr/>
                    </a:p>
                  </a:txBody>
                  <a:tcPr marT="91425" marB="91425" marR="91425" marL="91425"/>
                </a:tc>
                <a:tc rowSpan="3">
                  <a:txBody>
                    <a:bodyPr>
                      <a:noAutofit/>
                    </a:bodyPr>
                    <a:lstStyle/>
                    <a:p>
                      <a:pPr indent="0" lvl="0" marL="0" rtl="0" algn="l">
                        <a:spcBef>
                          <a:spcPts val="0"/>
                        </a:spcBef>
                        <a:spcAft>
                          <a:spcPts val="0"/>
                        </a:spcAft>
                        <a:buNone/>
                      </a:pPr>
                      <a:r>
                        <a:rPr lang="en"/>
                        <a:t>The unique element, if any, of set </a:t>
                      </a:r>
                      <a:r>
                        <a:rPr lang="en"/>
                        <a:t>X is part of the unique element, if any, of set Y. </a:t>
                      </a:r>
                      <a:r>
                        <a:rPr lang="en">
                          <a:solidFill>
                            <a:schemeClr val="dk1"/>
                          </a:solidFill>
                        </a:rPr>
                        <a:t>If X or Y has more than one element, then returns a statement asking to clarify which unique element.</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tc>
                <a:tc rowSpan="3">
                  <a:txBody>
                    <a:bodyPr>
                      <a:noAutofit/>
                    </a:bodyPr>
                    <a:lstStyle/>
                    <a:p>
                      <a:pPr indent="0" lvl="0" marL="0" rtl="0" algn="l">
                        <a:spcBef>
                          <a:spcPts val="0"/>
                        </a:spcBef>
                        <a:spcAft>
                          <a:spcPts val="0"/>
                        </a:spcAft>
                        <a:buNone/>
                      </a:pPr>
                      <a:r>
                        <a:rPr lang="en"/>
                        <a:t>partrss(X,Y,Answer)</a:t>
                      </a:r>
                      <a:endParaRPr/>
                    </a:p>
                  </a:txBody>
                  <a:tcPr marT="91425" marB="91425" marR="91425" marL="91425"/>
                </a:tc>
                <a:tc rowSpan="3">
                  <a:txBody>
                    <a:bodyPr>
                      <a:noAutofit/>
                    </a:bodyPr>
                    <a:lstStyle/>
                    <a:p>
                      <a:pPr indent="0" lvl="0" marL="0" rtl="0" algn="l">
                        <a:spcBef>
                          <a:spcPts val="0"/>
                        </a:spcBef>
                        <a:spcAft>
                          <a:spcPts val="0"/>
                        </a:spcAft>
                        <a:buNone/>
                      </a:pPr>
                      <a:r>
                        <a:t/>
                      </a:r>
                      <a:endParaRPr/>
                    </a:p>
                  </a:txBody>
                  <a:tcPr marT="91425" marB="91425" marR="91425" marL="91425"/>
                </a:tc>
              </a:tr>
              <a:tr h="1036850">
                <a:tc vMerge="1"/>
                <a:tc vMerge="1"/>
                <a:tc vMerge="1"/>
                <a:tc vMerge="1"/>
              </a:tr>
              <a:tr h="1036850">
                <a:tc vMerge="1"/>
                <a:tc vMerge="1"/>
                <a:tc vMerge="1"/>
                <a:tc vMerge="1"/>
              </a:tr>
            </a:tbl>
          </a:graphicData>
        </a:graphic>
      </p:graphicFrame>
      <p:sp>
        <p:nvSpPr>
          <p:cNvPr id="355" name="Google Shape;355;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1</a:t>
            </a:r>
            <a:r>
              <a:rPr lang="en" sz="2400"/>
              <a:t>9.	partrss</a:t>
            </a:r>
            <a:endParaRPr sz="2400"/>
          </a:p>
        </p:txBody>
      </p:sp>
      <p:sp>
        <p:nvSpPr>
          <p:cNvPr id="356" name="Google Shape;356;p42"/>
          <p:cNvSpPr/>
          <p:nvPr/>
        </p:nvSpPr>
        <p:spPr>
          <a:xfrm>
            <a:off x="6138325" y="3802000"/>
            <a:ext cx="717900" cy="7179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a:t>
            </a:r>
            <a:endParaRPr/>
          </a:p>
        </p:txBody>
      </p:sp>
      <p:sp>
        <p:nvSpPr>
          <p:cNvPr id="357" name="Google Shape;357;p42"/>
          <p:cNvSpPr/>
          <p:nvPr/>
        </p:nvSpPr>
        <p:spPr>
          <a:xfrm>
            <a:off x="7674525" y="3802000"/>
            <a:ext cx="717900" cy="7179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a:t>
            </a:r>
            <a:endParaRPr/>
          </a:p>
        </p:txBody>
      </p:sp>
      <p:cxnSp>
        <p:nvCxnSpPr>
          <p:cNvPr id="358" name="Google Shape;358;p42"/>
          <p:cNvCxnSpPr>
            <a:stCxn id="356" idx="7"/>
            <a:endCxn id="357" idx="1"/>
          </p:cNvCxnSpPr>
          <p:nvPr/>
        </p:nvCxnSpPr>
        <p:spPr>
          <a:xfrm>
            <a:off x="6751091" y="3907134"/>
            <a:ext cx="1028700" cy="0"/>
          </a:xfrm>
          <a:prstGeom prst="straightConnector1">
            <a:avLst/>
          </a:prstGeom>
          <a:noFill/>
          <a:ln cap="flat" cmpd="sng" w="19050">
            <a:solidFill>
              <a:schemeClr val="dk2"/>
            </a:solidFill>
            <a:prstDash val="solid"/>
            <a:round/>
            <a:headEnd len="med" w="med" type="none"/>
            <a:tailEnd len="med" w="med" type="triangle"/>
          </a:ln>
        </p:spPr>
      </p:cxnSp>
      <p:sp>
        <p:nvSpPr>
          <p:cNvPr id="359" name="Google Shape;359;p42"/>
          <p:cNvSpPr txBox="1"/>
          <p:nvPr/>
        </p:nvSpPr>
        <p:spPr>
          <a:xfrm>
            <a:off x="6543025" y="3384150"/>
            <a:ext cx="14883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Is superpart of</a:t>
            </a:r>
            <a:endParaRPr/>
          </a:p>
        </p:txBody>
      </p:sp>
      <p:sp>
        <p:nvSpPr>
          <p:cNvPr id="360" name="Google Shape;360;p42"/>
          <p:cNvSpPr/>
          <p:nvPr/>
        </p:nvSpPr>
        <p:spPr>
          <a:xfrm>
            <a:off x="7814725" y="2735200"/>
            <a:ext cx="717900" cy="7179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a:t>
            </a:r>
            <a:endParaRPr/>
          </a:p>
        </p:txBody>
      </p:sp>
      <p:sp>
        <p:nvSpPr>
          <p:cNvPr id="361" name="Google Shape;361;p42"/>
          <p:cNvSpPr/>
          <p:nvPr/>
        </p:nvSpPr>
        <p:spPr>
          <a:xfrm>
            <a:off x="6150525" y="2735200"/>
            <a:ext cx="717900" cy="7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a:t>
            </a:r>
            <a:endParaRPr/>
          </a:p>
        </p:txBody>
      </p:sp>
      <p:cxnSp>
        <p:nvCxnSpPr>
          <p:cNvPr id="362" name="Google Shape;362;p42"/>
          <p:cNvCxnSpPr>
            <a:stCxn id="361" idx="6"/>
            <a:endCxn id="360" idx="2"/>
          </p:cNvCxnSpPr>
          <p:nvPr/>
        </p:nvCxnSpPr>
        <p:spPr>
          <a:xfrm>
            <a:off x="6868425" y="3094150"/>
            <a:ext cx="946200" cy="0"/>
          </a:xfrm>
          <a:prstGeom prst="straightConnector1">
            <a:avLst/>
          </a:prstGeom>
          <a:noFill/>
          <a:ln cap="flat" cmpd="sng" w="19050">
            <a:solidFill>
              <a:schemeClr val="dk2"/>
            </a:solidFill>
            <a:prstDash val="solid"/>
            <a:round/>
            <a:headEnd len="med" w="med" type="none"/>
            <a:tailEnd len="med" w="med" type="triangle"/>
          </a:ln>
        </p:spPr>
      </p:cxnSp>
      <p:sp>
        <p:nvSpPr>
          <p:cNvPr id="363" name="Google Shape;363;p42"/>
          <p:cNvSpPr txBox="1"/>
          <p:nvPr/>
        </p:nvSpPr>
        <p:spPr>
          <a:xfrm>
            <a:off x="6771625" y="2469750"/>
            <a:ext cx="14883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If has unique element</a:t>
            </a:r>
            <a:endParaRPr/>
          </a:p>
        </p:txBody>
      </p:sp>
      <p:sp>
        <p:nvSpPr>
          <p:cNvPr id="364" name="Google Shape;364;p42"/>
          <p:cNvSpPr txBox="1"/>
          <p:nvPr/>
        </p:nvSpPr>
        <p:spPr>
          <a:xfrm>
            <a:off x="6619225" y="4450950"/>
            <a:ext cx="14883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Is subpart of </a:t>
            </a:r>
            <a:endParaRPr/>
          </a:p>
        </p:txBody>
      </p:sp>
      <p:cxnSp>
        <p:nvCxnSpPr>
          <p:cNvPr id="365" name="Google Shape;365;p42"/>
          <p:cNvCxnSpPr/>
          <p:nvPr/>
        </p:nvCxnSpPr>
        <p:spPr>
          <a:xfrm rot="10800000">
            <a:off x="6750959" y="4414766"/>
            <a:ext cx="1028700" cy="0"/>
          </a:xfrm>
          <a:prstGeom prst="straightConnector1">
            <a:avLst/>
          </a:prstGeom>
          <a:noFill/>
          <a:ln cap="flat" cmpd="sng" w="19050">
            <a:solidFill>
              <a:schemeClr val="dk2"/>
            </a:solidFill>
            <a:prstDash val="solid"/>
            <a:round/>
            <a:headEnd len="med" w="med" type="none"/>
            <a:tailEnd len="med" w="med" type="triangle"/>
          </a:ln>
        </p:spPr>
      </p:cxnSp>
      <p:sp>
        <p:nvSpPr>
          <p:cNvPr id="366" name="Google Shape;366;p42"/>
          <p:cNvSpPr/>
          <p:nvPr/>
        </p:nvSpPr>
        <p:spPr>
          <a:xfrm>
            <a:off x="7814725" y="1897000"/>
            <a:ext cx="717900" cy="7179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a:t>
            </a:r>
            <a:endParaRPr/>
          </a:p>
        </p:txBody>
      </p:sp>
      <p:sp>
        <p:nvSpPr>
          <p:cNvPr id="367" name="Google Shape;367;p42"/>
          <p:cNvSpPr/>
          <p:nvPr/>
        </p:nvSpPr>
        <p:spPr>
          <a:xfrm>
            <a:off x="6150525" y="1897000"/>
            <a:ext cx="717900" cy="7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a:t>
            </a:r>
            <a:endParaRPr/>
          </a:p>
        </p:txBody>
      </p:sp>
      <p:cxnSp>
        <p:nvCxnSpPr>
          <p:cNvPr id="368" name="Google Shape;368;p42"/>
          <p:cNvCxnSpPr>
            <a:stCxn id="367" idx="6"/>
            <a:endCxn id="366" idx="2"/>
          </p:cNvCxnSpPr>
          <p:nvPr/>
        </p:nvCxnSpPr>
        <p:spPr>
          <a:xfrm>
            <a:off x="6868425" y="2255950"/>
            <a:ext cx="946200" cy="0"/>
          </a:xfrm>
          <a:prstGeom prst="straightConnector1">
            <a:avLst/>
          </a:prstGeom>
          <a:noFill/>
          <a:ln cap="flat" cmpd="sng" w="19050">
            <a:solidFill>
              <a:schemeClr val="dk2"/>
            </a:solidFill>
            <a:prstDash val="solid"/>
            <a:round/>
            <a:headEnd len="med" w="med" type="none"/>
            <a:tailEnd len="med" w="med" type="triangle"/>
          </a:ln>
        </p:spPr>
      </p:cxnSp>
      <p:sp>
        <p:nvSpPr>
          <p:cNvPr id="369" name="Google Shape;369;p42"/>
          <p:cNvSpPr txBox="1"/>
          <p:nvPr/>
        </p:nvSpPr>
        <p:spPr>
          <a:xfrm>
            <a:off x="6771625" y="1631550"/>
            <a:ext cx="14883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If has unique element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graphicFrame>
        <p:nvGraphicFramePr>
          <p:cNvPr id="374" name="Google Shape;374;p43"/>
          <p:cNvGraphicFramePr/>
          <p:nvPr/>
        </p:nvGraphicFramePr>
        <p:xfrm>
          <a:off x="311700" y="821900"/>
          <a:ext cx="3000000" cy="3000000"/>
        </p:xfrm>
        <a:graphic>
          <a:graphicData uri="http://schemas.openxmlformats.org/drawingml/2006/table">
            <a:tbl>
              <a:tblPr>
                <a:noFill/>
                <a:tableStyleId>{C763E0D4-8C37-465D-8403-C79191B48C89}</a:tableStyleId>
              </a:tblPr>
              <a:tblGrid>
                <a:gridCol w="2524200"/>
                <a:gridCol w="3187000"/>
                <a:gridCol w="2334750"/>
              </a:tblGrid>
              <a:tr h="523950">
                <a:tc>
                  <a:txBody>
                    <a:bodyPr>
                      <a:noAutofit/>
                    </a:bodyPr>
                    <a:lstStyle/>
                    <a:p>
                      <a:pPr indent="0" lvl="0" marL="0" rtl="0" algn="ctr">
                        <a:spcBef>
                          <a:spcPts val="0"/>
                        </a:spcBef>
                        <a:spcAft>
                          <a:spcPts val="0"/>
                        </a:spcAft>
                        <a:buNone/>
                      </a:pPr>
                      <a:r>
                        <a:rPr b="1" lang="en"/>
                        <a:t>Dialog</a:t>
                      </a:r>
                      <a:endParaRPr b="1"/>
                    </a:p>
                  </a:txBody>
                  <a:tcPr marT="91425" marB="91425" marR="91425" marL="91425"/>
                </a:tc>
                <a:tc>
                  <a:txBody>
                    <a:bodyPr>
                      <a:noAutofit/>
                    </a:bodyPr>
                    <a:lstStyle/>
                    <a:p>
                      <a:pPr indent="0" lvl="0" marL="0" rtl="0" algn="ctr">
                        <a:spcBef>
                          <a:spcPts val="0"/>
                        </a:spcBef>
                        <a:spcAft>
                          <a:spcPts val="0"/>
                        </a:spcAft>
                        <a:buNone/>
                      </a:pPr>
                      <a:r>
                        <a:rPr b="1" lang="en"/>
                        <a:t>Query </a:t>
                      </a:r>
                      <a:endParaRPr b="1"/>
                    </a:p>
                  </a:txBody>
                  <a:tcPr marT="91425" marB="91425" marR="91425" marL="91425"/>
                </a:tc>
                <a:tc>
                  <a:txBody>
                    <a:bodyPr>
                      <a:noAutofit/>
                    </a:bodyPr>
                    <a:lstStyle/>
                    <a:p>
                      <a:pPr indent="0" lvl="0" marL="0" rtl="0" algn="ctr">
                        <a:spcBef>
                          <a:spcPts val="0"/>
                        </a:spcBef>
                        <a:spcAft>
                          <a:spcPts val="0"/>
                        </a:spcAft>
                        <a:buNone/>
                      </a:pPr>
                      <a:r>
                        <a:rPr b="1" lang="en"/>
                        <a:t>Prolog operation</a:t>
                      </a:r>
                      <a:endParaRPr b="1"/>
                    </a:p>
                  </a:txBody>
                  <a:tcPr marT="91425" marB="91425" marR="91425" marL="91425"/>
                </a:tc>
              </a:tr>
              <a:tr h="1036850">
                <a:tc rowSpan="3">
                  <a:txBody>
                    <a:bodyPr>
                      <a:noAutofit/>
                    </a:bodyPr>
                    <a:lstStyle/>
                    <a:p>
                      <a:pPr indent="0" lvl="0" marL="0" rtl="0" algn="l">
                        <a:spcBef>
                          <a:spcPts val="0"/>
                        </a:spcBef>
                        <a:spcAft>
                          <a:spcPts val="0"/>
                        </a:spcAft>
                        <a:buNone/>
                      </a:pPr>
                      <a:r>
                        <a:rPr lang="en"/>
                        <a:t>Is the X part of a Y?</a:t>
                      </a:r>
                      <a:endParaRPr/>
                    </a:p>
                  </a:txBody>
                  <a:tcPr marT="91425" marB="91425" marR="91425" marL="91425"/>
                </a:tc>
                <a:tc rowSpan="3">
                  <a:txBody>
                    <a:bodyPr>
                      <a:noAutofit/>
                    </a:bodyPr>
                    <a:lstStyle/>
                    <a:p>
                      <a:pPr indent="0" lvl="0" marL="0" rtl="0" algn="l">
                        <a:spcBef>
                          <a:spcPts val="0"/>
                        </a:spcBef>
                        <a:spcAft>
                          <a:spcPts val="0"/>
                        </a:spcAft>
                        <a:buNone/>
                      </a:pPr>
                      <a:r>
                        <a:rPr lang="en"/>
                        <a:t>Query whether unique element of set X is part of some element of set 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Find unique element of set X. Ask for clarification if it doesn’t exist.</a:t>
                      </a:r>
                      <a:endParaRPr/>
                    </a:p>
                    <a:p>
                      <a:pPr indent="0" lvl="0" marL="0" rtl="0" algn="l">
                        <a:spcBef>
                          <a:spcPts val="0"/>
                        </a:spcBef>
                        <a:spcAft>
                          <a:spcPts val="0"/>
                        </a:spcAft>
                        <a:buNone/>
                      </a:pPr>
                      <a:r>
                        <a:rPr lang="en"/>
                        <a:t>Return “yes” if some W is “superpart of” X and W or equivalent of W is “member of” Y.</a:t>
                      </a:r>
                      <a:endParaRPr/>
                    </a:p>
                    <a:p>
                      <a:pPr indent="0" lvl="0" marL="0" rtl="0" algn="l">
                        <a:spcBef>
                          <a:spcPts val="0"/>
                        </a:spcBef>
                        <a:spcAft>
                          <a:spcPts val="0"/>
                        </a:spcAft>
                        <a:buNone/>
                      </a:pPr>
                      <a:r>
                        <a:rPr lang="en"/>
                        <a:t>Return “yes” if W is “member of” some V and setrq(Y,V,yes) is true, or if some Q is “superpart of each” V and partrsgq(Y,Q,yes) is true, and setrq(Y,Q,yes) is true.</a:t>
                      </a:r>
                      <a:endParaRPr/>
                    </a:p>
                    <a:p>
                      <a:pPr indent="0" lvl="0" marL="0" rtl="0" algn="l">
                        <a:spcBef>
                          <a:spcPts val="0"/>
                        </a:spcBef>
                        <a:spcAft>
                          <a:spcPts val="0"/>
                        </a:spcAft>
                        <a:buNone/>
                      </a:pPr>
                      <a:r>
                        <a:rPr lang="en"/>
                        <a:t>Else return “insufficient”</a:t>
                      </a:r>
                      <a:endParaRPr/>
                    </a:p>
                  </a:txBody>
                  <a:tcPr marT="91425" marB="91425" marR="91425" marL="91425"/>
                </a:tc>
                <a:tc rowSpan="3">
                  <a:txBody>
                    <a:bodyPr>
                      <a:noAutofit/>
                    </a:bodyPr>
                    <a:lstStyle/>
                    <a:p>
                      <a:pPr indent="0" lvl="0" marL="0" rtl="0" algn="l">
                        <a:spcBef>
                          <a:spcPts val="0"/>
                        </a:spcBef>
                        <a:spcAft>
                          <a:spcPts val="0"/>
                        </a:spcAft>
                        <a:buNone/>
                      </a:pPr>
                      <a:r>
                        <a:rPr lang="en"/>
                        <a:t>partrsgq(X,Y,Answer)</a:t>
                      </a:r>
                      <a:endParaRPr/>
                    </a:p>
                  </a:txBody>
                  <a:tcPr marT="91425" marB="91425" marR="91425" marL="91425"/>
                </a:tc>
              </a:tr>
              <a:tr h="1036850">
                <a:tc vMerge="1"/>
                <a:tc vMerge="1"/>
                <a:tc vMerge="1"/>
              </a:tr>
              <a:tr h="1036850">
                <a:tc vMerge="1"/>
                <a:tc vMerge="1"/>
                <a:tc vMerge="1"/>
              </a:tr>
            </a:tbl>
          </a:graphicData>
        </a:graphic>
      </p:graphicFrame>
      <p:sp>
        <p:nvSpPr>
          <p:cNvPr id="375" name="Google Shape;375;p43"/>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20</a:t>
            </a:r>
            <a:r>
              <a:rPr lang="en" sz="2400"/>
              <a:t>.	partrsgq</a:t>
            </a:r>
            <a:endParaRPr sz="2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graphicFrame>
        <p:nvGraphicFramePr>
          <p:cNvPr id="380" name="Google Shape;380;p44"/>
          <p:cNvGraphicFramePr/>
          <p:nvPr/>
        </p:nvGraphicFramePr>
        <p:xfrm>
          <a:off x="282850" y="1168900"/>
          <a:ext cx="3000000" cy="3000000"/>
        </p:xfrm>
        <a:graphic>
          <a:graphicData uri="http://schemas.openxmlformats.org/drawingml/2006/table">
            <a:tbl>
              <a:tblPr>
                <a:noFill/>
                <a:tableStyleId>{C763E0D4-8C37-465D-8403-C79191B48C89}</a:tableStyleId>
              </a:tblPr>
              <a:tblGrid>
                <a:gridCol w="1739900"/>
                <a:gridCol w="2196775"/>
                <a:gridCol w="1609325"/>
                <a:gridCol w="3032300"/>
              </a:tblGrid>
              <a:tr h="735925">
                <a:tc>
                  <a:txBody>
                    <a:bodyPr>
                      <a:noAutofit/>
                    </a:bodyPr>
                    <a:lstStyle/>
                    <a:p>
                      <a:pPr indent="0" lvl="0" marL="0" rtl="0" algn="ctr">
                        <a:spcBef>
                          <a:spcPts val="0"/>
                        </a:spcBef>
                        <a:spcAft>
                          <a:spcPts val="0"/>
                        </a:spcAft>
                        <a:buNone/>
                      </a:pPr>
                      <a:r>
                        <a:rPr b="1" lang="en"/>
                        <a:t>Dialog</a:t>
                      </a:r>
                      <a:endParaRPr b="1"/>
                    </a:p>
                  </a:txBody>
                  <a:tcPr marT="91425" marB="91425" marR="91425" marL="91425"/>
                </a:tc>
                <a:tc>
                  <a:txBody>
                    <a:bodyPr>
                      <a:noAutofit/>
                    </a:bodyPr>
                    <a:lstStyle/>
                    <a:p>
                      <a:pPr indent="0" lvl="0" marL="0" rtl="0" algn="ctr">
                        <a:spcBef>
                          <a:spcPts val="0"/>
                        </a:spcBef>
                        <a:spcAft>
                          <a:spcPts val="0"/>
                        </a:spcAft>
                        <a:buNone/>
                      </a:pPr>
                      <a:r>
                        <a:rPr b="1" lang="en"/>
                        <a:t>Relation</a:t>
                      </a:r>
                      <a:endParaRPr b="1"/>
                    </a:p>
                  </a:txBody>
                  <a:tcPr marT="91425" marB="91425" marR="91425" marL="91425"/>
                </a:tc>
                <a:tc>
                  <a:txBody>
                    <a:bodyPr>
                      <a:noAutofit/>
                    </a:bodyPr>
                    <a:lstStyle/>
                    <a:p>
                      <a:pPr indent="0" lvl="0" marL="0" rtl="0" algn="ctr">
                        <a:spcBef>
                          <a:spcPts val="0"/>
                        </a:spcBef>
                        <a:spcAft>
                          <a:spcPts val="0"/>
                        </a:spcAft>
                        <a:buNone/>
                      </a:pPr>
                      <a:r>
                        <a:rPr b="1" lang="en"/>
                        <a:t>Prolog operation</a:t>
                      </a:r>
                      <a:endParaRPr b="1"/>
                    </a:p>
                  </a:txBody>
                  <a:tcPr marT="91425" marB="91425" marR="91425" marL="91425"/>
                </a:tc>
                <a:tc>
                  <a:txBody>
                    <a:bodyPr>
                      <a:noAutofit/>
                    </a:bodyPr>
                    <a:lstStyle/>
                    <a:p>
                      <a:pPr indent="0" lvl="0" marL="0" rtl="0" algn="ctr">
                        <a:spcBef>
                          <a:spcPts val="0"/>
                        </a:spcBef>
                        <a:spcAft>
                          <a:spcPts val="0"/>
                        </a:spcAft>
                        <a:buNone/>
                      </a:pPr>
                      <a:r>
                        <a:rPr b="1" lang="en"/>
                        <a:t>Graph Operation</a:t>
                      </a:r>
                      <a:endParaRPr b="1"/>
                    </a:p>
                  </a:txBody>
                  <a:tcPr marT="91425" marB="91425" marR="91425" marL="91425"/>
                </a:tc>
              </a:tr>
              <a:tr h="1456300">
                <a:tc>
                  <a:txBody>
                    <a:bodyPr>
                      <a:noAutofit/>
                    </a:bodyPr>
                    <a:lstStyle/>
                    <a:p>
                      <a:pPr indent="0" lvl="0" marL="0" rtl="0" algn="l">
                        <a:spcBef>
                          <a:spcPts val="0"/>
                        </a:spcBef>
                        <a:spcAft>
                          <a:spcPts val="0"/>
                        </a:spcAft>
                        <a:buNone/>
                      </a:pPr>
                      <a:r>
                        <a:rPr lang="en"/>
                        <a:t>There is/are N Xs on each/a Y.</a:t>
                      </a:r>
                      <a:endParaRPr/>
                    </a:p>
                  </a:txBody>
                  <a:tcPr marT="91425" marB="91425" marR="91425" marL="91425"/>
                </a:tc>
                <a:tc rowSpan="2">
                  <a:txBody>
                    <a:bodyPr>
                      <a:noAutofit/>
                    </a:bodyPr>
                    <a:lstStyle/>
                    <a:p>
                      <a:pPr indent="0" lvl="0" marL="0" rtl="0" algn="l">
                        <a:spcBef>
                          <a:spcPts val="0"/>
                        </a:spcBef>
                        <a:spcAft>
                          <a:spcPts val="0"/>
                        </a:spcAft>
                        <a:buNone/>
                      </a:pPr>
                      <a:r>
                        <a:rPr lang="en"/>
                        <a:t>There are N elements </a:t>
                      </a:r>
                      <a:r>
                        <a:rPr lang="en"/>
                        <a:t>of set X which are parts of every element of set 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tc>
                <a:tc rowSpan="2">
                  <a:txBody>
                    <a:bodyPr>
                      <a:noAutofit/>
                    </a:bodyPr>
                    <a:lstStyle/>
                    <a:p>
                      <a:pPr indent="0" lvl="0" marL="0" rtl="0" algn="l">
                        <a:spcBef>
                          <a:spcPts val="0"/>
                        </a:spcBef>
                        <a:spcAft>
                          <a:spcPts val="0"/>
                        </a:spcAft>
                        <a:buNone/>
                      </a:pPr>
                      <a:r>
                        <a:rPr lang="en"/>
                        <a:t>partrn(X,Y,N).</a:t>
                      </a:r>
                      <a:endParaRPr/>
                    </a:p>
                  </a:txBody>
                  <a:tcPr marT="91425" marB="91425" marR="91425" marL="91425"/>
                </a:tc>
                <a:tc rowSpan="2">
                  <a:txBody>
                    <a:bodyPr>
                      <a:noAutofit/>
                    </a:bodyPr>
                    <a:lstStyle/>
                    <a:p>
                      <a:pPr indent="0" lvl="0" marL="0" rtl="0" algn="l">
                        <a:spcBef>
                          <a:spcPts val="0"/>
                        </a:spcBef>
                        <a:spcAft>
                          <a:spcPts val="0"/>
                        </a:spcAft>
                        <a:buNone/>
                      </a:pPr>
                      <a:r>
                        <a:t/>
                      </a:r>
                      <a:endParaRPr/>
                    </a:p>
                  </a:txBody>
                  <a:tcPr marT="91425" marB="91425" marR="91425" marL="91425"/>
                </a:tc>
              </a:tr>
              <a:tr h="1456300">
                <a:tc>
                  <a:txBody>
                    <a:bodyPr>
                      <a:noAutofit/>
                    </a:bodyPr>
                    <a:lstStyle/>
                    <a:p>
                      <a:pPr indent="0" lvl="0" marL="0" rtl="0" algn="l">
                        <a:spcBef>
                          <a:spcPts val="0"/>
                        </a:spcBef>
                        <a:spcAft>
                          <a:spcPts val="0"/>
                        </a:spcAft>
                        <a:buNone/>
                      </a:pPr>
                      <a:r>
                        <a:rPr lang="en"/>
                        <a:t>A Y has N Xs.</a:t>
                      </a:r>
                      <a:endParaRPr/>
                    </a:p>
                  </a:txBody>
                  <a:tcPr marT="91425" marB="91425" marR="91425" marL="91425"/>
                </a:tc>
                <a:tc vMerge="1"/>
                <a:tc vMerge="1"/>
                <a:tc vMerge="1"/>
              </a:tr>
            </a:tbl>
          </a:graphicData>
        </a:graphic>
      </p:graphicFrame>
      <p:sp>
        <p:nvSpPr>
          <p:cNvPr id="381" name="Google Shape;381;p44"/>
          <p:cNvSpPr/>
          <p:nvPr/>
        </p:nvSpPr>
        <p:spPr>
          <a:xfrm>
            <a:off x="6138325" y="2506600"/>
            <a:ext cx="717900" cy="7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a:t>
            </a:r>
            <a:endParaRPr/>
          </a:p>
        </p:txBody>
      </p:sp>
      <p:sp>
        <p:nvSpPr>
          <p:cNvPr id="382" name="Google Shape;382;p44"/>
          <p:cNvSpPr/>
          <p:nvPr/>
        </p:nvSpPr>
        <p:spPr>
          <a:xfrm>
            <a:off x="7674525" y="2506600"/>
            <a:ext cx="717900" cy="7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a:t>
            </a:r>
            <a:endParaRPr/>
          </a:p>
        </p:txBody>
      </p:sp>
      <p:cxnSp>
        <p:nvCxnSpPr>
          <p:cNvPr id="383" name="Google Shape;383;p44"/>
          <p:cNvCxnSpPr>
            <a:stCxn id="381" idx="7"/>
            <a:endCxn id="382" idx="1"/>
          </p:cNvCxnSpPr>
          <p:nvPr/>
        </p:nvCxnSpPr>
        <p:spPr>
          <a:xfrm>
            <a:off x="6751091" y="2611734"/>
            <a:ext cx="1028700" cy="0"/>
          </a:xfrm>
          <a:prstGeom prst="straightConnector1">
            <a:avLst/>
          </a:prstGeom>
          <a:noFill/>
          <a:ln cap="flat" cmpd="sng" w="19050">
            <a:solidFill>
              <a:schemeClr val="dk2"/>
            </a:solidFill>
            <a:prstDash val="solid"/>
            <a:round/>
            <a:headEnd len="med" w="med" type="none"/>
            <a:tailEnd len="med" w="med" type="triangle"/>
          </a:ln>
        </p:spPr>
      </p:cxnSp>
      <p:cxnSp>
        <p:nvCxnSpPr>
          <p:cNvPr id="384" name="Google Shape;384;p44"/>
          <p:cNvCxnSpPr>
            <a:stCxn id="382" idx="3"/>
            <a:endCxn id="381" idx="5"/>
          </p:cNvCxnSpPr>
          <p:nvPr/>
        </p:nvCxnSpPr>
        <p:spPr>
          <a:xfrm rot="10800000">
            <a:off x="6750959" y="3119366"/>
            <a:ext cx="1028700" cy="0"/>
          </a:xfrm>
          <a:prstGeom prst="straightConnector1">
            <a:avLst/>
          </a:prstGeom>
          <a:noFill/>
          <a:ln cap="flat" cmpd="sng" w="19050">
            <a:solidFill>
              <a:schemeClr val="dk2"/>
            </a:solidFill>
            <a:prstDash val="solid"/>
            <a:round/>
            <a:headEnd len="med" w="med" type="none"/>
            <a:tailEnd len="med" w="med" type="triangle"/>
          </a:ln>
        </p:spPr>
      </p:cxnSp>
      <p:sp>
        <p:nvSpPr>
          <p:cNvPr id="385" name="Google Shape;385;p44"/>
          <p:cNvSpPr txBox="1"/>
          <p:nvPr/>
        </p:nvSpPr>
        <p:spPr>
          <a:xfrm>
            <a:off x="6543025" y="2088750"/>
            <a:ext cx="14883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Subpart of each</a:t>
            </a:r>
            <a:endParaRPr/>
          </a:p>
        </p:txBody>
      </p:sp>
      <p:sp>
        <p:nvSpPr>
          <p:cNvPr id="386" name="Google Shape;386;p44"/>
          <p:cNvSpPr txBox="1"/>
          <p:nvPr/>
        </p:nvSpPr>
        <p:spPr>
          <a:xfrm>
            <a:off x="6619225" y="3231750"/>
            <a:ext cx="14883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Superpart of each</a:t>
            </a:r>
            <a:endParaRPr/>
          </a:p>
        </p:txBody>
      </p:sp>
      <p:sp>
        <p:nvSpPr>
          <p:cNvPr id="387" name="Google Shape;387;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21</a:t>
            </a:r>
            <a:r>
              <a:rPr lang="en" sz="2400"/>
              <a:t>.	partrn</a:t>
            </a:r>
            <a:endParaRPr sz="2400"/>
          </a:p>
        </p:txBody>
      </p:sp>
      <p:cxnSp>
        <p:nvCxnSpPr>
          <p:cNvPr id="388" name="Google Shape;388;p44"/>
          <p:cNvCxnSpPr/>
          <p:nvPr/>
        </p:nvCxnSpPr>
        <p:spPr>
          <a:xfrm>
            <a:off x="7349725" y="2885050"/>
            <a:ext cx="391500" cy="1122600"/>
          </a:xfrm>
          <a:prstGeom prst="straightConnector1">
            <a:avLst/>
          </a:prstGeom>
          <a:noFill/>
          <a:ln cap="flat" cmpd="sng" w="9525">
            <a:solidFill>
              <a:schemeClr val="dk2"/>
            </a:solidFill>
            <a:prstDash val="solid"/>
            <a:round/>
            <a:headEnd len="med" w="med" type="none"/>
            <a:tailEnd len="med" w="med" type="triangle"/>
          </a:ln>
        </p:spPr>
      </p:cxnSp>
      <p:sp>
        <p:nvSpPr>
          <p:cNvPr id="389" name="Google Shape;389;p44"/>
          <p:cNvSpPr/>
          <p:nvPr/>
        </p:nvSpPr>
        <p:spPr>
          <a:xfrm>
            <a:off x="7534825" y="4007650"/>
            <a:ext cx="572700" cy="572700"/>
          </a:xfrm>
          <a:prstGeom prst="diamond">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a:t>
            </a:r>
            <a:endParaRPr/>
          </a:p>
        </p:txBody>
      </p:sp>
      <p:sp>
        <p:nvSpPr>
          <p:cNvPr id="390" name="Google Shape;390;p44"/>
          <p:cNvSpPr txBox="1"/>
          <p:nvPr/>
        </p:nvSpPr>
        <p:spPr>
          <a:xfrm>
            <a:off x="7779800" y="3613100"/>
            <a:ext cx="992100" cy="3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Quantity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graphicFrame>
        <p:nvGraphicFramePr>
          <p:cNvPr id="395" name="Google Shape;395;p45"/>
          <p:cNvGraphicFramePr/>
          <p:nvPr/>
        </p:nvGraphicFramePr>
        <p:xfrm>
          <a:off x="282850" y="1168900"/>
          <a:ext cx="3000000" cy="3000000"/>
        </p:xfrm>
        <a:graphic>
          <a:graphicData uri="http://schemas.openxmlformats.org/drawingml/2006/table">
            <a:tbl>
              <a:tblPr>
                <a:noFill/>
                <a:tableStyleId>{C763E0D4-8C37-465D-8403-C79191B48C89}</a:tableStyleId>
              </a:tblPr>
              <a:tblGrid>
                <a:gridCol w="1739900"/>
                <a:gridCol w="2196775"/>
                <a:gridCol w="1609325"/>
                <a:gridCol w="3032300"/>
              </a:tblGrid>
              <a:tr h="616125">
                <a:tc>
                  <a:txBody>
                    <a:bodyPr>
                      <a:noAutofit/>
                    </a:bodyPr>
                    <a:lstStyle/>
                    <a:p>
                      <a:pPr indent="0" lvl="0" marL="0" rtl="0" algn="ctr">
                        <a:spcBef>
                          <a:spcPts val="0"/>
                        </a:spcBef>
                        <a:spcAft>
                          <a:spcPts val="0"/>
                        </a:spcAft>
                        <a:buNone/>
                      </a:pPr>
                      <a:r>
                        <a:rPr b="1" lang="en"/>
                        <a:t>Dialog</a:t>
                      </a:r>
                      <a:endParaRPr b="1"/>
                    </a:p>
                  </a:txBody>
                  <a:tcPr marT="91425" marB="91425" marR="91425" marL="91425"/>
                </a:tc>
                <a:tc>
                  <a:txBody>
                    <a:bodyPr>
                      <a:noAutofit/>
                    </a:bodyPr>
                    <a:lstStyle/>
                    <a:p>
                      <a:pPr indent="0" lvl="0" marL="0" rtl="0" algn="ctr">
                        <a:spcBef>
                          <a:spcPts val="0"/>
                        </a:spcBef>
                        <a:spcAft>
                          <a:spcPts val="0"/>
                        </a:spcAft>
                        <a:buNone/>
                      </a:pPr>
                      <a:r>
                        <a:rPr b="1" lang="en"/>
                        <a:t>Relation</a:t>
                      </a:r>
                      <a:endParaRPr b="1"/>
                    </a:p>
                  </a:txBody>
                  <a:tcPr marT="91425" marB="91425" marR="91425" marL="91425"/>
                </a:tc>
                <a:tc>
                  <a:txBody>
                    <a:bodyPr>
                      <a:noAutofit/>
                    </a:bodyPr>
                    <a:lstStyle/>
                    <a:p>
                      <a:pPr indent="0" lvl="0" marL="0" rtl="0" algn="ctr">
                        <a:spcBef>
                          <a:spcPts val="0"/>
                        </a:spcBef>
                        <a:spcAft>
                          <a:spcPts val="0"/>
                        </a:spcAft>
                        <a:buNone/>
                      </a:pPr>
                      <a:r>
                        <a:rPr b="1" lang="en"/>
                        <a:t>Prolog operation</a:t>
                      </a:r>
                      <a:endParaRPr b="1"/>
                    </a:p>
                  </a:txBody>
                  <a:tcPr marT="91425" marB="91425" marR="91425" marL="91425"/>
                </a:tc>
                <a:tc>
                  <a:txBody>
                    <a:bodyPr>
                      <a:noAutofit/>
                    </a:bodyPr>
                    <a:lstStyle/>
                    <a:p>
                      <a:pPr indent="0" lvl="0" marL="0" rtl="0" algn="ctr">
                        <a:spcBef>
                          <a:spcPts val="0"/>
                        </a:spcBef>
                        <a:spcAft>
                          <a:spcPts val="0"/>
                        </a:spcAft>
                        <a:buNone/>
                      </a:pPr>
                      <a:r>
                        <a:rPr b="1" lang="en"/>
                        <a:t>Graph Operation</a:t>
                      </a:r>
                      <a:endParaRPr b="1"/>
                    </a:p>
                  </a:txBody>
                  <a:tcPr marT="91425" marB="91425" marR="91425" marL="91425"/>
                </a:tc>
              </a:tr>
              <a:tr h="3265300">
                <a:tc>
                  <a:txBody>
                    <a:bodyPr>
                      <a:noAutofit/>
                    </a:bodyPr>
                    <a:lstStyle/>
                    <a:p>
                      <a:pPr indent="0" lvl="0" marL="0" rtl="0" algn="l">
                        <a:spcBef>
                          <a:spcPts val="0"/>
                        </a:spcBef>
                        <a:spcAft>
                          <a:spcPts val="0"/>
                        </a:spcAft>
                        <a:buNone/>
                      </a:pPr>
                      <a:r>
                        <a:rPr lang="en"/>
                        <a:t>There is/are N Xs on Y.</a:t>
                      </a:r>
                      <a:endParaRPr/>
                    </a:p>
                  </a:txBody>
                  <a:tcPr marT="91425" marB="91425" marR="91425" marL="91425"/>
                </a:tc>
                <a:tc>
                  <a:txBody>
                    <a:bodyPr>
                      <a:noAutofit/>
                    </a:bodyPr>
                    <a:lstStyle/>
                    <a:p>
                      <a:pPr indent="0" lvl="0" marL="0" rtl="0" algn="l">
                        <a:spcBef>
                          <a:spcPts val="0"/>
                        </a:spcBef>
                        <a:spcAft>
                          <a:spcPts val="0"/>
                        </a:spcAft>
                        <a:buNone/>
                      </a:pPr>
                      <a:r>
                        <a:rPr lang="en"/>
                        <a:t>There are N elements of set X which are parts of individual set 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rPr lang="en"/>
                        <a:t>partrnu(X,Y,N).</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
        <p:nvSpPr>
          <p:cNvPr id="396" name="Google Shape;396;p45"/>
          <p:cNvSpPr/>
          <p:nvPr/>
        </p:nvSpPr>
        <p:spPr>
          <a:xfrm>
            <a:off x="6138325" y="2659000"/>
            <a:ext cx="717900" cy="7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a:t>
            </a:r>
            <a:endParaRPr/>
          </a:p>
        </p:txBody>
      </p:sp>
      <p:sp>
        <p:nvSpPr>
          <p:cNvPr id="397" name="Google Shape;397;p45"/>
          <p:cNvSpPr/>
          <p:nvPr/>
        </p:nvSpPr>
        <p:spPr>
          <a:xfrm>
            <a:off x="7674525" y="2659000"/>
            <a:ext cx="717900" cy="7179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a:t>
            </a:r>
            <a:endParaRPr/>
          </a:p>
        </p:txBody>
      </p:sp>
      <p:cxnSp>
        <p:nvCxnSpPr>
          <p:cNvPr id="398" name="Google Shape;398;p45"/>
          <p:cNvCxnSpPr>
            <a:stCxn id="396" idx="7"/>
            <a:endCxn id="397" idx="1"/>
          </p:cNvCxnSpPr>
          <p:nvPr/>
        </p:nvCxnSpPr>
        <p:spPr>
          <a:xfrm>
            <a:off x="6751091" y="2764134"/>
            <a:ext cx="1028700" cy="0"/>
          </a:xfrm>
          <a:prstGeom prst="straightConnector1">
            <a:avLst/>
          </a:prstGeom>
          <a:noFill/>
          <a:ln cap="flat" cmpd="sng" w="19050">
            <a:solidFill>
              <a:schemeClr val="dk2"/>
            </a:solidFill>
            <a:prstDash val="solid"/>
            <a:round/>
            <a:headEnd len="med" w="med" type="none"/>
            <a:tailEnd len="med" w="med" type="triangle"/>
          </a:ln>
        </p:spPr>
      </p:cxnSp>
      <p:cxnSp>
        <p:nvCxnSpPr>
          <p:cNvPr id="399" name="Google Shape;399;p45"/>
          <p:cNvCxnSpPr>
            <a:stCxn id="397" idx="3"/>
            <a:endCxn id="396" idx="5"/>
          </p:cNvCxnSpPr>
          <p:nvPr/>
        </p:nvCxnSpPr>
        <p:spPr>
          <a:xfrm rot="10800000">
            <a:off x="6750959" y="3271766"/>
            <a:ext cx="1028700" cy="0"/>
          </a:xfrm>
          <a:prstGeom prst="straightConnector1">
            <a:avLst/>
          </a:prstGeom>
          <a:noFill/>
          <a:ln cap="flat" cmpd="sng" w="19050">
            <a:solidFill>
              <a:schemeClr val="dk2"/>
            </a:solidFill>
            <a:prstDash val="solid"/>
            <a:round/>
            <a:headEnd len="med" w="med" type="none"/>
            <a:tailEnd len="med" w="med" type="triangle"/>
          </a:ln>
        </p:spPr>
      </p:cxnSp>
      <p:sp>
        <p:nvSpPr>
          <p:cNvPr id="400" name="Google Shape;400;p45"/>
          <p:cNvSpPr txBox="1"/>
          <p:nvPr/>
        </p:nvSpPr>
        <p:spPr>
          <a:xfrm>
            <a:off x="6543025" y="2241150"/>
            <a:ext cx="14883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Subpart of </a:t>
            </a:r>
            <a:endParaRPr/>
          </a:p>
        </p:txBody>
      </p:sp>
      <p:sp>
        <p:nvSpPr>
          <p:cNvPr id="401" name="Google Shape;401;p45"/>
          <p:cNvSpPr txBox="1"/>
          <p:nvPr/>
        </p:nvSpPr>
        <p:spPr>
          <a:xfrm>
            <a:off x="6619225" y="3384150"/>
            <a:ext cx="14883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Superpart of </a:t>
            </a:r>
            <a:endParaRPr/>
          </a:p>
        </p:txBody>
      </p:sp>
      <p:sp>
        <p:nvSpPr>
          <p:cNvPr id="402" name="Google Shape;402;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22</a:t>
            </a:r>
            <a:r>
              <a:rPr lang="en" sz="2400"/>
              <a:t>.	partrnu</a:t>
            </a:r>
            <a:endParaRPr sz="2400"/>
          </a:p>
        </p:txBody>
      </p:sp>
      <p:cxnSp>
        <p:nvCxnSpPr>
          <p:cNvPr id="403" name="Google Shape;403;p45"/>
          <p:cNvCxnSpPr/>
          <p:nvPr/>
        </p:nvCxnSpPr>
        <p:spPr>
          <a:xfrm>
            <a:off x="7349725" y="3037450"/>
            <a:ext cx="391500" cy="1122600"/>
          </a:xfrm>
          <a:prstGeom prst="straightConnector1">
            <a:avLst/>
          </a:prstGeom>
          <a:noFill/>
          <a:ln cap="flat" cmpd="sng" w="9525">
            <a:solidFill>
              <a:schemeClr val="dk2"/>
            </a:solidFill>
            <a:prstDash val="solid"/>
            <a:round/>
            <a:headEnd len="med" w="med" type="none"/>
            <a:tailEnd len="med" w="med" type="triangle"/>
          </a:ln>
        </p:spPr>
      </p:cxnSp>
      <p:sp>
        <p:nvSpPr>
          <p:cNvPr id="404" name="Google Shape;404;p45"/>
          <p:cNvSpPr/>
          <p:nvPr/>
        </p:nvSpPr>
        <p:spPr>
          <a:xfrm>
            <a:off x="7534825" y="4160050"/>
            <a:ext cx="572700" cy="572700"/>
          </a:xfrm>
          <a:prstGeom prst="diamond">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a:t>
            </a:r>
            <a:endParaRPr/>
          </a:p>
        </p:txBody>
      </p:sp>
      <p:sp>
        <p:nvSpPr>
          <p:cNvPr id="405" name="Google Shape;405;p45"/>
          <p:cNvSpPr txBox="1"/>
          <p:nvPr/>
        </p:nvSpPr>
        <p:spPr>
          <a:xfrm>
            <a:off x="7779800" y="3765500"/>
            <a:ext cx="992100" cy="3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Quantity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graphicFrame>
        <p:nvGraphicFramePr>
          <p:cNvPr id="410" name="Google Shape;410;p46"/>
          <p:cNvGraphicFramePr/>
          <p:nvPr/>
        </p:nvGraphicFramePr>
        <p:xfrm>
          <a:off x="311700" y="821900"/>
          <a:ext cx="3000000" cy="3000000"/>
        </p:xfrm>
        <a:graphic>
          <a:graphicData uri="http://schemas.openxmlformats.org/drawingml/2006/table">
            <a:tbl>
              <a:tblPr>
                <a:noFill/>
                <a:tableStyleId>{C763E0D4-8C37-465D-8403-C79191B48C89}</a:tableStyleId>
              </a:tblPr>
              <a:tblGrid>
                <a:gridCol w="2591775"/>
                <a:gridCol w="3272325"/>
                <a:gridCol w="2397250"/>
              </a:tblGrid>
              <a:tr h="577500">
                <a:tc>
                  <a:txBody>
                    <a:bodyPr>
                      <a:noAutofit/>
                    </a:bodyPr>
                    <a:lstStyle/>
                    <a:p>
                      <a:pPr indent="0" lvl="0" marL="0" rtl="0" algn="ctr">
                        <a:spcBef>
                          <a:spcPts val="0"/>
                        </a:spcBef>
                        <a:spcAft>
                          <a:spcPts val="0"/>
                        </a:spcAft>
                        <a:buNone/>
                      </a:pPr>
                      <a:r>
                        <a:rPr b="1" lang="en"/>
                        <a:t>Dialog</a:t>
                      </a:r>
                      <a:endParaRPr b="1"/>
                    </a:p>
                  </a:txBody>
                  <a:tcPr marT="91425" marB="91425" marR="91425" marL="91425"/>
                </a:tc>
                <a:tc>
                  <a:txBody>
                    <a:bodyPr>
                      <a:noAutofit/>
                    </a:bodyPr>
                    <a:lstStyle/>
                    <a:p>
                      <a:pPr indent="0" lvl="0" marL="0" rtl="0" algn="ctr">
                        <a:spcBef>
                          <a:spcPts val="0"/>
                        </a:spcBef>
                        <a:spcAft>
                          <a:spcPts val="0"/>
                        </a:spcAft>
                        <a:buNone/>
                      </a:pPr>
                      <a:r>
                        <a:rPr b="1" lang="en"/>
                        <a:t>Query </a:t>
                      </a:r>
                      <a:endParaRPr b="1"/>
                    </a:p>
                  </a:txBody>
                  <a:tcPr marT="91425" marB="91425" marR="91425" marL="91425"/>
                </a:tc>
                <a:tc>
                  <a:txBody>
                    <a:bodyPr>
                      <a:noAutofit/>
                    </a:bodyPr>
                    <a:lstStyle/>
                    <a:p>
                      <a:pPr indent="0" lvl="0" marL="0" rtl="0" algn="ctr">
                        <a:spcBef>
                          <a:spcPts val="0"/>
                        </a:spcBef>
                        <a:spcAft>
                          <a:spcPts val="0"/>
                        </a:spcAft>
                        <a:buNone/>
                      </a:pPr>
                      <a:r>
                        <a:rPr b="1" lang="en"/>
                        <a:t>Prolog operation</a:t>
                      </a:r>
                      <a:endParaRPr b="1"/>
                    </a:p>
                  </a:txBody>
                  <a:tcPr marT="91425" marB="91425" marR="91425" marL="91425"/>
                </a:tc>
              </a:tr>
              <a:tr h="1142825">
                <a:tc rowSpan="3">
                  <a:txBody>
                    <a:bodyPr>
                      <a:noAutofit/>
                    </a:bodyPr>
                    <a:lstStyle/>
                    <a:p>
                      <a:pPr indent="0" lvl="0" marL="0" rtl="0" algn="l">
                        <a:spcBef>
                          <a:spcPts val="0"/>
                        </a:spcBef>
                        <a:spcAft>
                          <a:spcPts val="0"/>
                        </a:spcAft>
                        <a:buNone/>
                      </a:pPr>
                      <a:r>
                        <a:rPr lang="en"/>
                        <a:t>How many</a:t>
                      </a:r>
                      <a:r>
                        <a:rPr lang="en"/>
                        <a:t> Xs does Y have?</a:t>
                      </a:r>
                      <a:endParaRPr/>
                    </a:p>
                  </a:txBody>
                  <a:tcPr marT="91425" marB="91425" marR="91425" marL="91425"/>
                </a:tc>
                <a:tc rowSpan="3">
                  <a:txBody>
                    <a:bodyPr>
                      <a:noAutofit/>
                    </a:bodyPr>
                    <a:lstStyle/>
                    <a:p>
                      <a:pPr indent="0" lvl="0" marL="0" rtl="0" algn="l">
                        <a:spcBef>
                          <a:spcPts val="0"/>
                        </a:spcBef>
                        <a:spcAft>
                          <a:spcPts val="0"/>
                        </a:spcAft>
                        <a:buNone/>
                      </a:pPr>
                      <a:r>
                        <a:rPr lang="en"/>
                        <a:t>Query as to how many elements of set X are parts of individual 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Follow the procedure of partrguq(X,Y,Answer), until we get the list L of links which return a “yes” response.</a:t>
                      </a:r>
                      <a:endParaRPr/>
                    </a:p>
                    <a:p>
                      <a:pPr indent="0" lvl="0" marL="0" rtl="0" algn="l">
                        <a:spcBef>
                          <a:spcPts val="0"/>
                        </a:spcBef>
                        <a:spcAft>
                          <a:spcPts val="0"/>
                        </a:spcAft>
                        <a:buNone/>
                      </a:pPr>
                      <a:r>
                        <a:rPr lang="en"/>
                        <a:t>Return “I don’t know whether X is part of Y” if the link cannot be found.</a:t>
                      </a:r>
                      <a:endParaRPr/>
                    </a:p>
                    <a:p>
                      <a:pPr indent="0" lvl="0" marL="0" rtl="0" algn="l">
                        <a:spcBef>
                          <a:spcPts val="0"/>
                        </a:spcBef>
                        <a:spcAft>
                          <a:spcPts val="0"/>
                        </a:spcAft>
                        <a:buNone/>
                      </a:pPr>
                      <a:r>
                        <a:rPr lang="en"/>
                        <a:t>For each “superpart of each” link from U to V in L, get the quantity/number attribute of the link. If for some such link, quantity/number does not exist, return “How many U per V?”</a:t>
                      </a:r>
                      <a:endParaRPr/>
                    </a:p>
                    <a:p>
                      <a:pPr indent="0" lvl="0" marL="0" rtl="0" algn="l">
                        <a:spcBef>
                          <a:spcPts val="0"/>
                        </a:spcBef>
                        <a:spcAft>
                          <a:spcPts val="0"/>
                        </a:spcAft>
                        <a:buNone/>
                      </a:pPr>
                      <a:r>
                        <a:rPr lang="en"/>
                        <a:t>Compute the product Z of all quantities of mentioned links in L, and return “The answer is Z”.</a:t>
                      </a:r>
                      <a:endParaRPr/>
                    </a:p>
                  </a:txBody>
                  <a:tcPr marT="91425" marB="91425" marR="91425" marL="91425"/>
                </a:tc>
                <a:tc rowSpan="3">
                  <a:txBody>
                    <a:bodyPr>
                      <a:noAutofit/>
                    </a:bodyPr>
                    <a:lstStyle/>
                    <a:p>
                      <a:pPr indent="0" lvl="0" marL="0" rtl="0" algn="l">
                        <a:spcBef>
                          <a:spcPts val="0"/>
                        </a:spcBef>
                        <a:spcAft>
                          <a:spcPts val="0"/>
                        </a:spcAft>
                        <a:buNone/>
                      </a:pPr>
                      <a:r>
                        <a:rPr lang="en"/>
                        <a:t>partrnuq(X,Y,Alpha,Answer)</a:t>
                      </a:r>
                      <a:endParaRPr/>
                    </a:p>
                  </a:txBody>
                  <a:tcPr marT="91425" marB="91425" marR="91425" marL="91425"/>
                </a:tc>
              </a:tr>
              <a:tr h="1142825">
                <a:tc vMerge="1"/>
                <a:tc vMerge="1"/>
                <a:tc vMerge="1"/>
              </a:tr>
              <a:tr h="1149425">
                <a:tc vMerge="1"/>
                <a:tc vMerge="1"/>
                <a:tc vMerge="1"/>
              </a:tr>
            </a:tbl>
          </a:graphicData>
        </a:graphic>
      </p:graphicFrame>
      <p:sp>
        <p:nvSpPr>
          <p:cNvPr id="411" name="Google Shape;411;p46"/>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23</a:t>
            </a:r>
            <a:r>
              <a:rPr lang="en" sz="2400"/>
              <a:t>.	partrnuq</a:t>
            </a:r>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graphicFrame>
        <p:nvGraphicFramePr>
          <p:cNvPr id="416" name="Google Shape;416;p47"/>
          <p:cNvGraphicFramePr/>
          <p:nvPr/>
        </p:nvGraphicFramePr>
        <p:xfrm>
          <a:off x="282850" y="1017725"/>
          <a:ext cx="3000000" cy="3000000"/>
        </p:xfrm>
        <a:graphic>
          <a:graphicData uri="http://schemas.openxmlformats.org/drawingml/2006/table">
            <a:tbl>
              <a:tblPr>
                <a:noFill/>
                <a:tableStyleId>{C763E0D4-8C37-465D-8403-C79191B48C89}</a:tableStyleId>
              </a:tblPr>
              <a:tblGrid>
                <a:gridCol w="1739900"/>
                <a:gridCol w="2040125"/>
                <a:gridCol w="1909575"/>
                <a:gridCol w="2888700"/>
              </a:tblGrid>
              <a:tr h="400000">
                <a:tc>
                  <a:txBody>
                    <a:bodyPr>
                      <a:noAutofit/>
                    </a:bodyPr>
                    <a:lstStyle/>
                    <a:p>
                      <a:pPr indent="0" lvl="0" marL="0" rtl="0" algn="ctr">
                        <a:spcBef>
                          <a:spcPts val="0"/>
                        </a:spcBef>
                        <a:spcAft>
                          <a:spcPts val="0"/>
                        </a:spcAft>
                        <a:buNone/>
                      </a:pPr>
                      <a:r>
                        <a:rPr b="1" lang="en"/>
                        <a:t>Dialog</a:t>
                      </a:r>
                      <a:endParaRPr b="1"/>
                    </a:p>
                  </a:txBody>
                  <a:tcPr marT="91425" marB="91425" marR="91425" marL="91425"/>
                </a:tc>
                <a:tc>
                  <a:txBody>
                    <a:bodyPr>
                      <a:noAutofit/>
                    </a:bodyPr>
                    <a:lstStyle/>
                    <a:p>
                      <a:pPr indent="0" lvl="0" marL="0" rtl="0" algn="ctr">
                        <a:spcBef>
                          <a:spcPts val="0"/>
                        </a:spcBef>
                        <a:spcAft>
                          <a:spcPts val="0"/>
                        </a:spcAft>
                        <a:buNone/>
                      </a:pPr>
                      <a:r>
                        <a:rPr b="1" lang="en"/>
                        <a:t>Relation</a:t>
                      </a:r>
                      <a:endParaRPr b="1"/>
                    </a:p>
                  </a:txBody>
                  <a:tcPr marT="91425" marB="91425" marR="91425" marL="91425"/>
                </a:tc>
                <a:tc>
                  <a:txBody>
                    <a:bodyPr>
                      <a:noAutofit/>
                    </a:bodyPr>
                    <a:lstStyle/>
                    <a:p>
                      <a:pPr indent="0" lvl="0" marL="0" rtl="0" algn="ctr">
                        <a:spcBef>
                          <a:spcPts val="0"/>
                        </a:spcBef>
                        <a:spcAft>
                          <a:spcPts val="0"/>
                        </a:spcAft>
                        <a:buNone/>
                      </a:pPr>
                      <a:r>
                        <a:rPr b="1" lang="en"/>
                        <a:t>Prolog operation</a:t>
                      </a:r>
                      <a:endParaRPr b="1"/>
                    </a:p>
                  </a:txBody>
                  <a:tcPr marT="91425" marB="91425" marR="91425" marL="91425"/>
                </a:tc>
                <a:tc>
                  <a:txBody>
                    <a:bodyPr>
                      <a:noAutofit/>
                    </a:bodyPr>
                    <a:lstStyle/>
                    <a:p>
                      <a:pPr indent="0" lvl="0" marL="0" rtl="0" algn="ctr">
                        <a:spcBef>
                          <a:spcPts val="0"/>
                        </a:spcBef>
                        <a:spcAft>
                          <a:spcPts val="0"/>
                        </a:spcAft>
                        <a:buNone/>
                      </a:pPr>
                      <a:r>
                        <a:rPr b="1" lang="en"/>
                        <a:t>Graph Operation</a:t>
                      </a:r>
                      <a:endParaRPr b="1"/>
                    </a:p>
                  </a:txBody>
                  <a:tcPr marT="91425" marB="91425" marR="91425" marL="91425"/>
                </a:tc>
              </a:tr>
              <a:tr h="1183450">
                <a:tc>
                  <a:txBody>
                    <a:bodyPr>
                      <a:noAutofit/>
                    </a:bodyPr>
                    <a:lstStyle/>
                    <a:p>
                      <a:pPr indent="0" lvl="0" marL="0" rtl="0" algn="l">
                        <a:spcBef>
                          <a:spcPts val="0"/>
                        </a:spcBef>
                        <a:spcAft>
                          <a:spcPts val="0"/>
                        </a:spcAft>
                        <a:buNone/>
                      </a:pPr>
                      <a:r>
                        <a:rPr lang="en"/>
                        <a:t>The X is just to the right of the Y.</a:t>
                      </a:r>
                      <a:endParaRPr/>
                    </a:p>
                  </a:txBody>
                  <a:tcPr marT="91425" marB="91425" marR="91425" marL="91425"/>
                </a:tc>
                <a:tc rowSpan="2">
                  <a:txBody>
                    <a:bodyPr>
                      <a:noAutofit/>
                    </a:bodyPr>
                    <a:lstStyle/>
                    <a:p>
                      <a:pPr indent="0" lvl="0" marL="0" rtl="0" algn="l">
                        <a:spcBef>
                          <a:spcPts val="0"/>
                        </a:spcBef>
                        <a:spcAft>
                          <a:spcPts val="0"/>
                        </a:spcAft>
                        <a:buNone/>
                      </a:pPr>
                      <a:r>
                        <a:rPr lang="en"/>
                        <a:t>Unique element of set X (U) is located just to the right of the unique element of set Y (V). </a:t>
                      </a:r>
                      <a:r>
                        <a:rPr lang="en">
                          <a:solidFill>
                            <a:schemeClr val="dk1"/>
                          </a:solidFill>
                        </a:rPr>
                        <a:t>If X or Y has more than one element, then returns a statement asking to clarify which unique element. If U is already just to the right of V, mention to user. If V is to the right of U, state that the current operation is impossible.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tc>
                <a:tc rowSpan="2">
                  <a:txBody>
                    <a:bodyPr>
                      <a:noAutofit/>
                    </a:bodyPr>
                    <a:lstStyle/>
                    <a:p>
                      <a:pPr indent="0" lvl="0" marL="0" rtl="0" algn="l">
                        <a:spcBef>
                          <a:spcPts val="0"/>
                        </a:spcBef>
                        <a:spcAft>
                          <a:spcPts val="0"/>
                        </a:spcAft>
                        <a:buNone/>
                      </a:pPr>
                      <a:r>
                        <a:rPr lang="en"/>
                        <a:t>jright</a:t>
                      </a:r>
                      <a:r>
                        <a:rPr lang="en"/>
                        <a:t>(X,Y,Answer)</a:t>
                      </a:r>
                      <a:endParaRPr/>
                    </a:p>
                  </a:txBody>
                  <a:tcPr marT="91425" marB="91425" marR="91425" marL="91425"/>
                </a:tc>
                <a:tc rowSpan="2">
                  <a:txBody>
                    <a:bodyPr>
                      <a:noAutofit/>
                    </a:bodyPr>
                    <a:lstStyle/>
                    <a:p>
                      <a:pPr indent="0" lvl="0" marL="0" rtl="0" algn="l">
                        <a:spcBef>
                          <a:spcPts val="0"/>
                        </a:spcBef>
                        <a:spcAft>
                          <a:spcPts val="0"/>
                        </a:spcAft>
                        <a:buNone/>
                      </a:pPr>
                      <a:r>
                        <a:t/>
                      </a:r>
                      <a:endParaRPr/>
                    </a:p>
                  </a:txBody>
                  <a:tcPr marT="91425" marB="91425" marR="91425" marL="91425"/>
                </a:tc>
              </a:tr>
              <a:tr h="2542325">
                <a:tc>
                  <a:txBody>
                    <a:bodyPr>
                      <a:noAutofit/>
                    </a:bodyPr>
                    <a:lstStyle/>
                    <a:p>
                      <a:pPr indent="0" lvl="0" marL="0" rtl="0" algn="l">
                        <a:spcBef>
                          <a:spcPts val="0"/>
                        </a:spcBef>
                        <a:spcAft>
                          <a:spcPts val="0"/>
                        </a:spcAft>
                        <a:buNone/>
                      </a:pPr>
                      <a:r>
                        <a:rPr lang="en"/>
                        <a:t>The Y is just to the left of the X.</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tc>
                <a:tc vMerge="1"/>
                <a:tc vMerge="1"/>
                <a:tc vMerge="1"/>
              </a:tr>
            </a:tbl>
          </a:graphicData>
        </a:graphic>
      </p:graphicFrame>
      <p:sp>
        <p:nvSpPr>
          <p:cNvPr id="417" name="Google Shape;417;p47"/>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24</a:t>
            </a:r>
            <a:r>
              <a:rPr lang="en" sz="2400"/>
              <a:t>.	jright</a:t>
            </a:r>
            <a:endParaRPr sz="2400"/>
          </a:p>
        </p:txBody>
      </p:sp>
      <p:sp>
        <p:nvSpPr>
          <p:cNvPr id="418" name="Google Shape;418;p47"/>
          <p:cNvSpPr/>
          <p:nvPr/>
        </p:nvSpPr>
        <p:spPr>
          <a:xfrm>
            <a:off x="6138325" y="4030600"/>
            <a:ext cx="717900" cy="7179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a:t>
            </a:r>
            <a:endParaRPr/>
          </a:p>
        </p:txBody>
      </p:sp>
      <p:sp>
        <p:nvSpPr>
          <p:cNvPr id="419" name="Google Shape;419;p47"/>
          <p:cNvSpPr/>
          <p:nvPr/>
        </p:nvSpPr>
        <p:spPr>
          <a:xfrm>
            <a:off x="7674525" y="4030600"/>
            <a:ext cx="717900" cy="7179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a:t>
            </a:r>
            <a:endParaRPr/>
          </a:p>
        </p:txBody>
      </p:sp>
      <p:cxnSp>
        <p:nvCxnSpPr>
          <p:cNvPr id="420" name="Google Shape;420;p47"/>
          <p:cNvCxnSpPr>
            <a:stCxn id="418" idx="7"/>
            <a:endCxn id="419" idx="1"/>
          </p:cNvCxnSpPr>
          <p:nvPr/>
        </p:nvCxnSpPr>
        <p:spPr>
          <a:xfrm>
            <a:off x="6751091" y="4135734"/>
            <a:ext cx="1028700" cy="0"/>
          </a:xfrm>
          <a:prstGeom prst="straightConnector1">
            <a:avLst/>
          </a:prstGeom>
          <a:noFill/>
          <a:ln cap="flat" cmpd="sng" w="19050">
            <a:solidFill>
              <a:schemeClr val="dk2"/>
            </a:solidFill>
            <a:prstDash val="solid"/>
            <a:round/>
            <a:headEnd len="med" w="med" type="none"/>
            <a:tailEnd len="med" w="med" type="triangle"/>
          </a:ln>
        </p:spPr>
      </p:cxnSp>
      <p:sp>
        <p:nvSpPr>
          <p:cNvPr id="421" name="Google Shape;421;p47"/>
          <p:cNvSpPr txBox="1"/>
          <p:nvPr/>
        </p:nvSpPr>
        <p:spPr>
          <a:xfrm>
            <a:off x="6543025" y="3612750"/>
            <a:ext cx="14883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Is just left of</a:t>
            </a:r>
            <a:endParaRPr/>
          </a:p>
        </p:txBody>
      </p:sp>
      <p:sp>
        <p:nvSpPr>
          <p:cNvPr id="422" name="Google Shape;422;p47"/>
          <p:cNvSpPr/>
          <p:nvPr/>
        </p:nvSpPr>
        <p:spPr>
          <a:xfrm>
            <a:off x="7814725" y="2963800"/>
            <a:ext cx="717900" cy="7179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a:t>
            </a:r>
            <a:endParaRPr/>
          </a:p>
        </p:txBody>
      </p:sp>
      <p:sp>
        <p:nvSpPr>
          <p:cNvPr id="423" name="Google Shape;423;p47"/>
          <p:cNvSpPr/>
          <p:nvPr/>
        </p:nvSpPr>
        <p:spPr>
          <a:xfrm>
            <a:off x="6150525" y="2963800"/>
            <a:ext cx="717900" cy="7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a:t>
            </a:r>
            <a:endParaRPr/>
          </a:p>
        </p:txBody>
      </p:sp>
      <p:cxnSp>
        <p:nvCxnSpPr>
          <p:cNvPr id="424" name="Google Shape;424;p47"/>
          <p:cNvCxnSpPr>
            <a:stCxn id="423" idx="6"/>
            <a:endCxn id="422" idx="2"/>
          </p:cNvCxnSpPr>
          <p:nvPr/>
        </p:nvCxnSpPr>
        <p:spPr>
          <a:xfrm>
            <a:off x="6868425" y="3322750"/>
            <a:ext cx="946200" cy="0"/>
          </a:xfrm>
          <a:prstGeom prst="straightConnector1">
            <a:avLst/>
          </a:prstGeom>
          <a:noFill/>
          <a:ln cap="flat" cmpd="sng" w="19050">
            <a:solidFill>
              <a:schemeClr val="dk2"/>
            </a:solidFill>
            <a:prstDash val="solid"/>
            <a:round/>
            <a:headEnd len="med" w="med" type="none"/>
            <a:tailEnd len="med" w="med" type="triangle"/>
          </a:ln>
        </p:spPr>
      </p:cxnSp>
      <p:sp>
        <p:nvSpPr>
          <p:cNvPr id="425" name="Google Shape;425;p47"/>
          <p:cNvSpPr txBox="1"/>
          <p:nvPr/>
        </p:nvSpPr>
        <p:spPr>
          <a:xfrm>
            <a:off x="6771625" y="2698350"/>
            <a:ext cx="14883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If has unique element</a:t>
            </a:r>
            <a:endParaRPr/>
          </a:p>
        </p:txBody>
      </p:sp>
      <p:sp>
        <p:nvSpPr>
          <p:cNvPr id="426" name="Google Shape;426;p47"/>
          <p:cNvSpPr txBox="1"/>
          <p:nvPr/>
        </p:nvSpPr>
        <p:spPr>
          <a:xfrm>
            <a:off x="6619225" y="4679550"/>
            <a:ext cx="14883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Is just right of </a:t>
            </a:r>
            <a:endParaRPr/>
          </a:p>
        </p:txBody>
      </p:sp>
      <p:cxnSp>
        <p:nvCxnSpPr>
          <p:cNvPr id="427" name="Google Shape;427;p47"/>
          <p:cNvCxnSpPr/>
          <p:nvPr/>
        </p:nvCxnSpPr>
        <p:spPr>
          <a:xfrm rot="10800000">
            <a:off x="6750959" y="4643366"/>
            <a:ext cx="1028700" cy="0"/>
          </a:xfrm>
          <a:prstGeom prst="straightConnector1">
            <a:avLst/>
          </a:prstGeom>
          <a:noFill/>
          <a:ln cap="flat" cmpd="sng" w="19050">
            <a:solidFill>
              <a:schemeClr val="dk2"/>
            </a:solidFill>
            <a:prstDash val="solid"/>
            <a:round/>
            <a:headEnd len="med" w="med" type="none"/>
            <a:tailEnd len="med" w="med" type="triangle"/>
          </a:ln>
        </p:spPr>
      </p:cxnSp>
      <p:sp>
        <p:nvSpPr>
          <p:cNvPr id="428" name="Google Shape;428;p47"/>
          <p:cNvSpPr/>
          <p:nvPr/>
        </p:nvSpPr>
        <p:spPr>
          <a:xfrm>
            <a:off x="7814725" y="2125600"/>
            <a:ext cx="717900" cy="7179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a:t>
            </a:r>
            <a:endParaRPr/>
          </a:p>
        </p:txBody>
      </p:sp>
      <p:sp>
        <p:nvSpPr>
          <p:cNvPr id="429" name="Google Shape;429;p47"/>
          <p:cNvSpPr/>
          <p:nvPr/>
        </p:nvSpPr>
        <p:spPr>
          <a:xfrm>
            <a:off x="6150525" y="2125600"/>
            <a:ext cx="717900" cy="7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a:t>
            </a:r>
            <a:endParaRPr/>
          </a:p>
        </p:txBody>
      </p:sp>
      <p:cxnSp>
        <p:nvCxnSpPr>
          <p:cNvPr id="430" name="Google Shape;430;p47"/>
          <p:cNvCxnSpPr>
            <a:stCxn id="429" idx="6"/>
            <a:endCxn id="428" idx="2"/>
          </p:cNvCxnSpPr>
          <p:nvPr/>
        </p:nvCxnSpPr>
        <p:spPr>
          <a:xfrm>
            <a:off x="6868425" y="2484550"/>
            <a:ext cx="946200" cy="0"/>
          </a:xfrm>
          <a:prstGeom prst="straightConnector1">
            <a:avLst/>
          </a:prstGeom>
          <a:noFill/>
          <a:ln cap="flat" cmpd="sng" w="19050">
            <a:solidFill>
              <a:schemeClr val="dk2"/>
            </a:solidFill>
            <a:prstDash val="solid"/>
            <a:round/>
            <a:headEnd len="med" w="med" type="none"/>
            <a:tailEnd len="med" w="med" type="triangle"/>
          </a:ln>
        </p:spPr>
      </p:cxnSp>
      <p:sp>
        <p:nvSpPr>
          <p:cNvPr id="431" name="Google Shape;431;p47"/>
          <p:cNvSpPr txBox="1"/>
          <p:nvPr/>
        </p:nvSpPr>
        <p:spPr>
          <a:xfrm>
            <a:off x="6771625" y="1860150"/>
            <a:ext cx="14883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If has unique element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graphicFrame>
        <p:nvGraphicFramePr>
          <p:cNvPr id="436" name="Google Shape;436;p48"/>
          <p:cNvGraphicFramePr/>
          <p:nvPr/>
        </p:nvGraphicFramePr>
        <p:xfrm>
          <a:off x="282850" y="1017725"/>
          <a:ext cx="3000000" cy="3000000"/>
        </p:xfrm>
        <a:graphic>
          <a:graphicData uri="http://schemas.openxmlformats.org/drawingml/2006/table">
            <a:tbl>
              <a:tblPr>
                <a:noFill/>
                <a:tableStyleId>{C763E0D4-8C37-465D-8403-C79191B48C89}</a:tableStyleId>
              </a:tblPr>
              <a:tblGrid>
                <a:gridCol w="1739900"/>
                <a:gridCol w="2040125"/>
                <a:gridCol w="1909575"/>
                <a:gridCol w="2888700"/>
              </a:tblGrid>
              <a:tr h="400000">
                <a:tc>
                  <a:txBody>
                    <a:bodyPr>
                      <a:noAutofit/>
                    </a:bodyPr>
                    <a:lstStyle/>
                    <a:p>
                      <a:pPr indent="0" lvl="0" marL="0" rtl="0" algn="ctr">
                        <a:spcBef>
                          <a:spcPts val="0"/>
                        </a:spcBef>
                        <a:spcAft>
                          <a:spcPts val="0"/>
                        </a:spcAft>
                        <a:buNone/>
                      </a:pPr>
                      <a:r>
                        <a:rPr b="1" lang="en"/>
                        <a:t>Dialog</a:t>
                      </a:r>
                      <a:endParaRPr b="1"/>
                    </a:p>
                  </a:txBody>
                  <a:tcPr marT="91425" marB="91425" marR="91425" marL="91425"/>
                </a:tc>
                <a:tc>
                  <a:txBody>
                    <a:bodyPr>
                      <a:noAutofit/>
                    </a:bodyPr>
                    <a:lstStyle/>
                    <a:p>
                      <a:pPr indent="0" lvl="0" marL="0" rtl="0" algn="ctr">
                        <a:spcBef>
                          <a:spcPts val="0"/>
                        </a:spcBef>
                        <a:spcAft>
                          <a:spcPts val="0"/>
                        </a:spcAft>
                        <a:buNone/>
                      </a:pPr>
                      <a:r>
                        <a:rPr b="1" lang="en"/>
                        <a:t>Relation</a:t>
                      </a:r>
                      <a:endParaRPr b="1"/>
                    </a:p>
                  </a:txBody>
                  <a:tcPr marT="91425" marB="91425" marR="91425" marL="91425"/>
                </a:tc>
                <a:tc>
                  <a:txBody>
                    <a:bodyPr>
                      <a:noAutofit/>
                    </a:bodyPr>
                    <a:lstStyle/>
                    <a:p>
                      <a:pPr indent="0" lvl="0" marL="0" rtl="0" algn="ctr">
                        <a:spcBef>
                          <a:spcPts val="0"/>
                        </a:spcBef>
                        <a:spcAft>
                          <a:spcPts val="0"/>
                        </a:spcAft>
                        <a:buNone/>
                      </a:pPr>
                      <a:r>
                        <a:rPr b="1" lang="en"/>
                        <a:t>Prolog operation</a:t>
                      </a:r>
                      <a:endParaRPr b="1"/>
                    </a:p>
                  </a:txBody>
                  <a:tcPr marT="91425" marB="91425" marR="91425" marL="91425"/>
                </a:tc>
                <a:tc>
                  <a:txBody>
                    <a:bodyPr>
                      <a:noAutofit/>
                    </a:bodyPr>
                    <a:lstStyle/>
                    <a:p>
                      <a:pPr indent="0" lvl="0" marL="0" rtl="0" algn="ctr">
                        <a:spcBef>
                          <a:spcPts val="0"/>
                        </a:spcBef>
                        <a:spcAft>
                          <a:spcPts val="0"/>
                        </a:spcAft>
                        <a:buNone/>
                      </a:pPr>
                      <a:r>
                        <a:rPr b="1" lang="en"/>
                        <a:t>Graph Operation</a:t>
                      </a:r>
                      <a:endParaRPr b="1"/>
                    </a:p>
                  </a:txBody>
                  <a:tcPr marT="91425" marB="91425" marR="91425" marL="91425"/>
                </a:tc>
              </a:tr>
              <a:tr h="1183450">
                <a:tc>
                  <a:txBody>
                    <a:bodyPr>
                      <a:noAutofit/>
                    </a:bodyPr>
                    <a:lstStyle/>
                    <a:p>
                      <a:pPr indent="0" lvl="0" marL="0" rtl="0" algn="l">
                        <a:spcBef>
                          <a:spcPts val="0"/>
                        </a:spcBef>
                        <a:spcAft>
                          <a:spcPts val="0"/>
                        </a:spcAft>
                        <a:buNone/>
                      </a:pPr>
                      <a:r>
                        <a:rPr lang="en"/>
                        <a:t>The X is to the right of the Y.</a:t>
                      </a:r>
                      <a:endParaRPr/>
                    </a:p>
                  </a:txBody>
                  <a:tcPr marT="91425" marB="91425" marR="91425" marL="91425"/>
                </a:tc>
                <a:tc rowSpan="2">
                  <a:txBody>
                    <a:bodyPr>
                      <a:noAutofit/>
                    </a:bodyPr>
                    <a:lstStyle/>
                    <a:p>
                      <a:pPr indent="0" lvl="0" marL="0" rtl="0" algn="l">
                        <a:spcBef>
                          <a:spcPts val="0"/>
                        </a:spcBef>
                        <a:spcAft>
                          <a:spcPts val="0"/>
                        </a:spcAft>
                        <a:buNone/>
                      </a:pPr>
                      <a:r>
                        <a:rPr lang="en"/>
                        <a:t>Unique element of set X (U) is located to the right of the unique element of set Y (V). </a:t>
                      </a:r>
                      <a:r>
                        <a:rPr lang="en">
                          <a:solidFill>
                            <a:schemeClr val="dk1"/>
                          </a:solidFill>
                        </a:rPr>
                        <a:t>If X or Y has more than one element, then returns a statement asking to clarify which unique element. If U is already to the right of V, mention to user. If V is to the right of U, state that the current operation is impossible.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tc>
                <a:tc rowSpan="2">
                  <a:txBody>
                    <a:bodyPr>
                      <a:noAutofit/>
                    </a:bodyPr>
                    <a:lstStyle/>
                    <a:p>
                      <a:pPr indent="0" lvl="0" marL="0" rtl="0" algn="l">
                        <a:spcBef>
                          <a:spcPts val="0"/>
                        </a:spcBef>
                        <a:spcAft>
                          <a:spcPts val="0"/>
                        </a:spcAft>
                        <a:buNone/>
                      </a:pPr>
                      <a:r>
                        <a:rPr lang="en"/>
                        <a:t>right(X,Y,Answer)</a:t>
                      </a:r>
                      <a:endParaRPr/>
                    </a:p>
                  </a:txBody>
                  <a:tcPr marT="91425" marB="91425" marR="91425" marL="91425"/>
                </a:tc>
                <a:tc rowSpan="2">
                  <a:txBody>
                    <a:bodyPr>
                      <a:noAutofit/>
                    </a:bodyPr>
                    <a:lstStyle/>
                    <a:p>
                      <a:pPr indent="0" lvl="0" marL="0" rtl="0" algn="l">
                        <a:spcBef>
                          <a:spcPts val="0"/>
                        </a:spcBef>
                        <a:spcAft>
                          <a:spcPts val="0"/>
                        </a:spcAft>
                        <a:buNone/>
                      </a:pPr>
                      <a:r>
                        <a:t/>
                      </a:r>
                      <a:endParaRPr/>
                    </a:p>
                  </a:txBody>
                  <a:tcPr marT="91425" marB="91425" marR="91425" marL="91425"/>
                </a:tc>
              </a:tr>
              <a:tr h="2542325">
                <a:tc>
                  <a:txBody>
                    <a:bodyPr>
                      <a:noAutofit/>
                    </a:bodyPr>
                    <a:lstStyle/>
                    <a:p>
                      <a:pPr indent="0" lvl="0" marL="0" rtl="0" algn="l">
                        <a:spcBef>
                          <a:spcPts val="0"/>
                        </a:spcBef>
                        <a:spcAft>
                          <a:spcPts val="0"/>
                        </a:spcAft>
                        <a:buNone/>
                      </a:pPr>
                      <a:r>
                        <a:rPr lang="en"/>
                        <a:t>The Y is to the left of the X.</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tc>
                <a:tc vMerge="1"/>
                <a:tc vMerge="1"/>
                <a:tc vMerge="1"/>
              </a:tr>
            </a:tbl>
          </a:graphicData>
        </a:graphic>
      </p:graphicFrame>
      <p:sp>
        <p:nvSpPr>
          <p:cNvPr id="437" name="Google Shape;437;p48"/>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25</a:t>
            </a:r>
            <a:r>
              <a:rPr lang="en" sz="2400"/>
              <a:t>.	right</a:t>
            </a:r>
            <a:endParaRPr sz="2400"/>
          </a:p>
        </p:txBody>
      </p:sp>
      <p:sp>
        <p:nvSpPr>
          <p:cNvPr id="438" name="Google Shape;438;p48"/>
          <p:cNvSpPr/>
          <p:nvPr/>
        </p:nvSpPr>
        <p:spPr>
          <a:xfrm>
            <a:off x="6138325" y="4030600"/>
            <a:ext cx="717900" cy="7179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a:t>
            </a:r>
            <a:endParaRPr/>
          </a:p>
        </p:txBody>
      </p:sp>
      <p:sp>
        <p:nvSpPr>
          <p:cNvPr id="439" name="Google Shape;439;p48"/>
          <p:cNvSpPr/>
          <p:nvPr/>
        </p:nvSpPr>
        <p:spPr>
          <a:xfrm>
            <a:off x="7674525" y="4030600"/>
            <a:ext cx="717900" cy="7179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a:t>
            </a:r>
            <a:endParaRPr/>
          </a:p>
        </p:txBody>
      </p:sp>
      <p:cxnSp>
        <p:nvCxnSpPr>
          <p:cNvPr id="440" name="Google Shape;440;p48"/>
          <p:cNvCxnSpPr>
            <a:stCxn id="438" idx="7"/>
            <a:endCxn id="439" idx="1"/>
          </p:cNvCxnSpPr>
          <p:nvPr/>
        </p:nvCxnSpPr>
        <p:spPr>
          <a:xfrm>
            <a:off x="6751091" y="4135734"/>
            <a:ext cx="1028700" cy="0"/>
          </a:xfrm>
          <a:prstGeom prst="straightConnector1">
            <a:avLst/>
          </a:prstGeom>
          <a:noFill/>
          <a:ln cap="flat" cmpd="sng" w="19050">
            <a:solidFill>
              <a:schemeClr val="dk2"/>
            </a:solidFill>
            <a:prstDash val="solid"/>
            <a:round/>
            <a:headEnd len="med" w="med" type="none"/>
            <a:tailEnd len="med" w="med" type="triangle"/>
          </a:ln>
        </p:spPr>
      </p:cxnSp>
      <p:sp>
        <p:nvSpPr>
          <p:cNvPr id="441" name="Google Shape;441;p48"/>
          <p:cNvSpPr txBox="1"/>
          <p:nvPr/>
        </p:nvSpPr>
        <p:spPr>
          <a:xfrm>
            <a:off x="6695425" y="3612750"/>
            <a:ext cx="14883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Is left of</a:t>
            </a:r>
            <a:endParaRPr/>
          </a:p>
        </p:txBody>
      </p:sp>
      <p:sp>
        <p:nvSpPr>
          <p:cNvPr id="442" name="Google Shape;442;p48"/>
          <p:cNvSpPr/>
          <p:nvPr/>
        </p:nvSpPr>
        <p:spPr>
          <a:xfrm>
            <a:off x="7814725" y="2963800"/>
            <a:ext cx="717900" cy="7179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a:t>
            </a:r>
            <a:endParaRPr/>
          </a:p>
        </p:txBody>
      </p:sp>
      <p:sp>
        <p:nvSpPr>
          <p:cNvPr id="443" name="Google Shape;443;p48"/>
          <p:cNvSpPr/>
          <p:nvPr/>
        </p:nvSpPr>
        <p:spPr>
          <a:xfrm>
            <a:off x="6150525" y="2963800"/>
            <a:ext cx="717900" cy="7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a:t>
            </a:r>
            <a:endParaRPr/>
          </a:p>
        </p:txBody>
      </p:sp>
      <p:cxnSp>
        <p:nvCxnSpPr>
          <p:cNvPr id="444" name="Google Shape;444;p48"/>
          <p:cNvCxnSpPr>
            <a:stCxn id="443" idx="6"/>
            <a:endCxn id="442" idx="2"/>
          </p:cNvCxnSpPr>
          <p:nvPr/>
        </p:nvCxnSpPr>
        <p:spPr>
          <a:xfrm>
            <a:off x="6868425" y="3322750"/>
            <a:ext cx="946200" cy="0"/>
          </a:xfrm>
          <a:prstGeom prst="straightConnector1">
            <a:avLst/>
          </a:prstGeom>
          <a:noFill/>
          <a:ln cap="flat" cmpd="sng" w="19050">
            <a:solidFill>
              <a:schemeClr val="dk2"/>
            </a:solidFill>
            <a:prstDash val="solid"/>
            <a:round/>
            <a:headEnd len="med" w="med" type="none"/>
            <a:tailEnd len="med" w="med" type="triangle"/>
          </a:ln>
        </p:spPr>
      </p:cxnSp>
      <p:sp>
        <p:nvSpPr>
          <p:cNvPr id="445" name="Google Shape;445;p48"/>
          <p:cNvSpPr txBox="1"/>
          <p:nvPr/>
        </p:nvSpPr>
        <p:spPr>
          <a:xfrm>
            <a:off x="6771625" y="2698350"/>
            <a:ext cx="14883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If has unique element</a:t>
            </a:r>
            <a:endParaRPr/>
          </a:p>
        </p:txBody>
      </p:sp>
      <p:sp>
        <p:nvSpPr>
          <p:cNvPr id="446" name="Google Shape;446;p48"/>
          <p:cNvSpPr txBox="1"/>
          <p:nvPr/>
        </p:nvSpPr>
        <p:spPr>
          <a:xfrm>
            <a:off x="6695425" y="4679550"/>
            <a:ext cx="14883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Is right of </a:t>
            </a:r>
            <a:endParaRPr/>
          </a:p>
        </p:txBody>
      </p:sp>
      <p:cxnSp>
        <p:nvCxnSpPr>
          <p:cNvPr id="447" name="Google Shape;447;p48"/>
          <p:cNvCxnSpPr/>
          <p:nvPr/>
        </p:nvCxnSpPr>
        <p:spPr>
          <a:xfrm rot="10800000">
            <a:off x="6750959" y="4643366"/>
            <a:ext cx="1028700" cy="0"/>
          </a:xfrm>
          <a:prstGeom prst="straightConnector1">
            <a:avLst/>
          </a:prstGeom>
          <a:noFill/>
          <a:ln cap="flat" cmpd="sng" w="19050">
            <a:solidFill>
              <a:schemeClr val="dk2"/>
            </a:solidFill>
            <a:prstDash val="solid"/>
            <a:round/>
            <a:headEnd len="med" w="med" type="none"/>
            <a:tailEnd len="med" w="med" type="triangle"/>
          </a:ln>
        </p:spPr>
      </p:cxnSp>
      <p:sp>
        <p:nvSpPr>
          <p:cNvPr id="448" name="Google Shape;448;p48"/>
          <p:cNvSpPr/>
          <p:nvPr/>
        </p:nvSpPr>
        <p:spPr>
          <a:xfrm>
            <a:off x="7814725" y="2125600"/>
            <a:ext cx="717900" cy="7179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a:t>
            </a:r>
            <a:endParaRPr/>
          </a:p>
        </p:txBody>
      </p:sp>
      <p:sp>
        <p:nvSpPr>
          <p:cNvPr id="449" name="Google Shape;449;p48"/>
          <p:cNvSpPr/>
          <p:nvPr/>
        </p:nvSpPr>
        <p:spPr>
          <a:xfrm>
            <a:off x="6150525" y="2125600"/>
            <a:ext cx="717900" cy="7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a:t>
            </a:r>
            <a:endParaRPr/>
          </a:p>
        </p:txBody>
      </p:sp>
      <p:cxnSp>
        <p:nvCxnSpPr>
          <p:cNvPr id="450" name="Google Shape;450;p48"/>
          <p:cNvCxnSpPr>
            <a:stCxn id="449" idx="6"/>
            <a:endCxn id="448" idx="2"/>
          </p:cNvCxnSpPr>
          <p:nvPr/>
        </p:nvCxnSpPr>
        <p:spPr>
          <a:xfrm>
            <a:off x="6868425" y="2484550"/>
            <a:ext cx="946200" cy="0"/>
          </a:xfrm>
          <a:prstGeom prst="straightConnector1">
            <a:avLst/>
          </a:prstGeom>
          <a:noFill/>
          <a:ln cap="flat" cmpd="sng" w="19050">
            <a:solidFill>
              <a:schemeClr val="dk2"/>
            </a:solidFill>
            <a:prstDash val="solid"/>
            <a:round/>
            <a:headEnd len="med" w="med" type="none"/>
            <a:tailEnd len="med" w="med" type="triangle"/>
          </a:ln>
        </p:spPr>
      </p:cxnSp>
      <p:sp>
        <p:nvSpPr>
          <p:cNvPr id="451" name="Google Shape;451;p48"/>
          <p:cNvSpPr txBox="1"/>
          <p:nvPr/>
        </p:nvSpPr>
        <p:spPr>
          <a:xfrm>
            <a:off x="6771625" y="1860150"/>
            <a:ext cx="14883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If has unique element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graphicFrame>
        <p:nvGraphicFramePr>
          <p:cNvPr id="456" name="Google Shape;456;p49"/>
          <p:cNvGraphicFramePr/>
          <p:nvPr/>
        </p:nvGraphicFramePr>
        <p:xfrm>
          <a:off x="311700" y="821900"/>
          <a:ext cx="3000000" cy="3000000"/>
        </p:xfrm>
        <a:graphic>
          <a:graphicData uri="http://schemas.openxmlformats.org/drawingml/2006/table">
            <a:tbl>
              <a:tblPr>
                <a:noFill/>
                <a:tableStyleId>{C763E0D4-8C37-465D-8403-C79191B48C89}</a:tableStyleId>
              </a:tblPr>
              <a:tblGrid>
                <a:gridCol w="2591775"/>
                <a:gridCol w="3272325"/>
                <a:gridCol w="2397250"/>
              </a:tblGrid>
              <a:tr h="577500">
                <a:tc>
                  <a:txBody>
                    <a:bodyPr>
                      <a:noAutofit/>
                    </a:bodyPr>
                    <a:lstStyle/>
                    <a:p>
                      <a:pPr indent="0" lvl="0" marL="0" rtl="0" algn="ctr">
                        <a:spcBef>
                          <a:spcPts val="0"/>
                        </a:spcBef>
                        <a:spcAft>
                          <a:spcPts val="0"/>
                        </a:spcAft>
                        <a:buNone/>
                      </a:pPr>
                      <a:r>
                        <a:rPr b="1" lang="en"/>
                        <a:t>Dialog</a:t>
                      </a:r>
                      <a:endParaRPr b="1"/>
                    </a:p>
                  </a:txBody>
                  <a:tcPr marT="91425" marB="91425" marR="91425" marL="91425"/>
                </a:tc>
                <a:tc>
                  <a:txBody>
                    <a:bodyPr>
                      <a:noAutofit/>
                    </a:bodyPr>
                    <a:lstStyle/>
                    <a:p>
                      <a:pPr indent="0" lvl="0" marL="0" rtl="0" algn="ctr">
                        <a:spcBef>
                          <a:spcPts val="0"/>
                        </a:spcBef>
                        <a:spcAft>
                          <a:spcPts val="0"/>
                        </a:spcAft>
                        <a:buNone/>
                      </a:pPr>
                      <a:r>
                        <a:rPr b="1" lang="en"/>
                        <a:t>Query </a:t>
                      </a:r>
                      <a:endParaRPr b="1"/>
                    </a:p>
                  </a:txBody>
                  <a:tcPr marT="91425" marB="91425" marR="91425" marL="91425"/>
                </a:tc>
                <a:tc>
                  <a:txBody>
                    <a:bodyPr>
                      <a:noAutofit/>
                    </a:bodyPr>
                    <a:lstStyle/>
                    <a:p>
                      <a:pPr indent="0" lvl="0" marL="0" rtl="0" algn="ctr">
                        <a:spcBef>
                          <a:spcPts val="0"/>
                        </a:spcBef>
                        <a:spcAft>
                          <a:spcPts val="0"/>
                        </a:spcAft>
                        <a:buNone/>
                      </a:pPr>
                      <a:r>
                        <a:rPr b="1" lang="en"/>
                        <a:t>Prolog operation</a:t>
                      </a:r>
                      <a:endParaRPr b="1"/>
                    </a:p>
                  </a:txBody>
                  <a:tcPr marT="91425" marB="91425" marR="91425" marL="91425"/>
                </a:tc>
              </a:tr>
              <a:tr h="1638875">
                <a:tc>
                  <a:txBody>
                    <a:bodyPr>
                      <a:noAutofit/>
                    </a:bodyPr>
                    <a:lstStyle/>
                    <a:p>
                      <a:pPr indent="0" lvl="0" marL="0" rtl="0" algn="l">
                        <a:spcBef>
                          <a:spcPts val="0"/>
                        </a:spcBef>
                        <a:spcAft>
                          <a:spcPts val="0"/>
                        </a:spcAft>
                        <a:buNone/>
                      </a:pPr>
                      <a:r>
                        <a:rPr lang="en"/>
                        <a:t>-</a:t>
                      </a:r>
                      <a:endParaRPr/>
                    </a:p>
                  </a:txBody>
                  <a:tcPr marT="91425" marB="91425" marR="91425" marL="91425"/>
                </a:tc>
                <a:tc>
                  <a:txBody>
                    <a:bodyPr>
                      <a:noAutofit/>
                    </a:bodyPr>
                    <a:lstStyle/>
                    <a:p>
                      <a:pPr indent="0" lvl="0" marL="0" rtl="0" algn="l">
                        <a:spcBef>
                          <a:spcPts val="0"/>
                        </a:spcBef>
                        <a:spcAft>
                          <a:spcPts val="0"/>
                        </a:spcAft>
                        <a:buNone/>
                      </a:pPr>
                      <a:r>
                        <a:rPr lang="en"/>
                        <a:t>Checks whether it is known that the X is located to the right of the 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is true if some U is “just right of” Y, and either U=X or rightp(X,U) is true.</a:t>
                      </a:r>
                      <a:endParaRPr/>
                    </a:p>
                    <a:p>
                      <a:pPr indent="0" lvl="0" marL="0" rtl="0" algn="l">
                        <a:spcBef>
                          <a:spcPts val="0"/>
                        </a:spcBef>
                        <a:spcAft>
                          <a:spcPts val="0"/>
                        </a:spcAft>
                        <a:buNone/>
                      </a:pPr>
                      <a:r>
                        <a:rPr lang="en"/>
                        <a:t>Or it is true if some V is “right of” Y, and either X=V or there is a chain from X to V following “just right of” or “just left of”, and rightp(X,V) is true.</a:t>
                      </a:r>
                      <a:endParaRPr/>
                    </a:p>
                  </a:txBody>
                  <a:tcPr marT="91425" marB="91425" marR="91425" marL="91425"/>
                </a:tc>
                <a:tc>
                  <a:txBody>
                    <a:bodyPr>
                      <a:noAutofit/>
                    </a:bodyPr>
                    <a:lstStyle/>
                    <a:p>
                      <a:pPr indent="0" lvl="0" marL="0" rtl="0" algn="l">
                        <a:spcBef>
                          <a:spcPts val="0"/>
                        </a:spcBef>
                        <a:spcAft>
                          <a:spcPts val="0"/>
                        </a:spcAft>
                        <a:buNone/>
                      </a:pPr>
                      <a:r>
                        <a:rPr lang="en"/>
                        <a:t>rightp</a:t>
                      </a:r>
                      <a:r>
                        <a:rPr lang="en"/>
                        <a:t>(X,Y)</a:t>
                      </a:r>
                      <a:endParaRPr/>
                    </a:p>
                  </a:txBody>
                  <a:tcPr marT="91425" marB="91425" marR="91425" marL="91425"/>
                </a:tc>
              </a:tr>
            </a:tbl>
          </a:graphicData>
        </a:graphic>
      </p:graphicFrame>
      <p:sp>
        <p:nvSpPr>
          <p:cNvPr id="457" name="Google Shape;457;p49"/>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26</a:t>
            </a:r>
            <a:r>
              <a:rPr lang="en" sz="2400"/>
              <a:t>.	rightp</a:t>
            </a:r>
            <a:endParaRPr sz="2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graphicFrame>
        <p:nvGraphicFramePr>
          <p:cNvPr id="462" name="Google Shape;462;p50"/>
          <p:cNvGraphicFramePr/>
          <p:nvPr/>
        </p:nvGraphicFramePr>
        <p:xfrm>
          <a:off x="311700" y="821900"/>
          <a:ext cx="3000000" cy="3000000"/>
        </p:xfrm>
        <a:graphic>
          <a:graphicData uri="http://schemas.openxmlformats.org/drawingml/2006/table">
            <a:tbl>
              <a:tblPr>
                <a:noFill/>
                <a:tableStyleId>{C763E0D4-8C37-465D-8403-C79191B48C89}</a:tableStyleId>
              </a:tblPr>
              <a:tblGrid>
                <a:gridCol w="2591775"/>
                <a:gridCol w="3272325"/>
                <a:gridCol w="2397250"/>
              </a:tblGrid>
              <a:tr h="577500">
                <a:tc>
                  <a:txBody>
                    <a:bodyPr>
                      <a:noAutofit/>
                    </a:bodyPr>
                    <a:lstStyle/>
                    <a:p>
                      <a:pPr indent="0" lvl="0" marL="0" rtl="0" algn="ctr">
                        <a:spcBef>
                          <a:spcPts val="0"/>
                        </a:spcBef>
                        <a:spcAft>
                          <a:spcPts val="0"/>
                        </a:spcAft>
                        <a:buNone/>
                      </a:pPr>
                      <a:r>
                        <a:rPr b="1" lang="en"/>
                        <a:t>Dialog</a:t>
                      </a:r>
                      <a:endParaRPr b="1"/>
                    </a:p>
                  </a:txBody>
                  <a:tcPr marT="91425" marB="91425" marR="91425" marL="91425"/>
                </a:tc>
                <a:tc>
                  <a:txBody>
                    <a:bodyPr>
                      <a:noAutofit/>
                    </a:bodyPr>
                    <a:lstStyle/>
                    <a:p>
                      <a:pPr indent="0" lvl="0" marL="0" rtl="0" algn="ctr">
                        <a:spcBef>
                          <a:spcPts val="0"/>
                        </a:spcBef>
                        <a:spcAft>
                          <a:spcPts val="0"/>
                        </a:spcAft>
                        <a:buNone/>
                      </a:pPr>
                      <a:r>
                        <a:rPr b="1" lang="en"/>
                        <a:t>Query </a:t>
                      </a:r>
                      <a:endParaRPr b="1"/>
                    </a:p>
                  </a:txBody>
                  <a:tcPr marT="91425" marB="91425" marR="91425" marL="91425"/>
                </a:tc>
                <a:tc>
                  <a:txBody>
                    <a:bodyPr>
                      <a:noAutofit/>
                    </a:bodyPr>
                    <a:lstStyle/>
                    <a:p>
                      <a:pPr indent="0" lvl="0" marL="0" rtl="0" algn="ctr">
                        <a:spcBef>
                          <a:spcPts val="0"/>
                        </a:spcBef>
                        <a:spcAft>
                          <a:spcPts val="0"/>
                        </a:spcAft>
                        <a:buNone/>
                      </a:pPr>
                      <a:r>
                        <a:rPr b="1" lang="en"/>
                        <a:t>Prolog operation</a:t>
                      </a:r>
                      <a:endParaRPr b="1"/>
                    </a:p>
                  </a:txBody>
                  <a:tcPr marT="91425" marB="91425" marR="91425" marL="91425"/>
                </a:tc>
              </a:tr>
              <a:tr h="1638875">
                <a:tc>
                  <a:txBody>
                    <a:bodyPr>
                      <a:noAutofit/>
                    </a:bodyPr>
                    <a:lstStyle/>
                    <a:p>
                      <a:pPr indent="0" lvl="0" marL="0" rtl="0" algn="l">
                        <a:spcBef>
                          <a:spcPts val="0"/>
                        </a:spcBef>
                        <a:spcAft>
                          <a:spcPts val="0"/>
                        </a:spcAft>
                        <a:buNone/>
                      </a:pPr>
                      <a:r>
                        <a:rPr lang="en"/>
                        <a:t>Is the X just to the right of the Y?</a:t>
                      </a:r>
                      <a:endParaRPr/>
                    </a:p>
                  </a:txBody>
                  <a:tcPr marT="91425" marB="91425" marR="91425" marL="91425"/>
                </a:tc>
                <a:tc rowSpan="2">
                  <a:txBody>
                    <a:bodyPr>
                      <a:noAutofit/>
                    </a:bodyPr>
                    <a:lstStyle/>
                    <a:p>
                      <a:pPr indent="0" lvl="0" marL="0" rtl="0" algn="l">
                        <a:spcBef>
                          <a:spcPts val="0"/>
                        </a:spcBef>
                        <a:spcAft>
                          <a:spcPts val="0"/>
                        </a:spcAft>
                        <a:buNone/>
                      </a:pPr>
                      <a:r>
                        <a:rPr lang="en"/>
                        <a:t>Query whether the X is located just to the right of the 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Ensure both X and Y have unique elements, otherwise prompt user to clarify.</a:t>
                      </a:r>
                      <a:endParaRPr/>
                    </a:p>
                    <a:p>
                      <a:pPr indent="0" lvl="0" marL="0" rtl="0" algn="l">
                        <a:spcBef>
                          <a:spcPts val="0"/>
                        </a:spcBef>
                        <a:spcAft>
                          <a:spcPts val="0"/>
                        </a:spcAft>
                        <a:buNone/>
                      </a:pPr>
                      <a:r>
                        <a:rPr lang="en"/>
                        <a:t>Return “yes” if the X “is just right of” Y</a:t>
                      </a:r>
                      <a:endParaRPr/>
                    </a:p>
                    <a:p>
                      <a:pPr indent="0" lvl="0" marL="0" rtl="0" algn="l">
                        <a:spcBef>
                          <a:spcPts val="0"/>
                        </a:spcBef>
                        <a:spcAft>
                          <a:spcPts val="0"/>
                        </a:spcAft>
                        <a:buNone/>
                      </a:pPr>
                      <a:r>
                        <a:rPr lang="en"/>
                        <a:t>Return “no” if rightp(Y,X) is true, or if there already exists some Z which is “just right of” Y or “just left of” X.</a:t>
                      </a:r>
                      <a:endParaRPr/>
                    </a:p>
                    <a:p>
                      <a:pPr indent="0" lvl="0" marL="0" rtl="0" algn="l">
                        <a:spcBef>
                          <a:spcPts val="0"/>
                        </a:spcBef>
                        <a:spcAft>
                          <a:spcPts val="0"/>
                        </a:spcAft>
                        <a:buNone/>
                      </a:pPr>
                      <a:r>
                        <a:rPr lang="en"/>
                        <a:t>Return “no” if rightp(X,Y) is true and X is not “right of” Y (there exists no such link).</a:t>
                      </a:r>
                      <a:endParaRPr/>
                    </a:p>
                    <a:p>
                      <a:pPr indent="0" lvl="0" marL="0" rtl="0" algn="l">
                        <a:spcBef>
                          <a:spcPts val="0"/>
                        </a:spcBef>
                        <a:spcAft>
                          <a:spcPts val="0"/>
                        </a:spcAft>
                        <a:buNone/>
                      </a:pPr>
                      <a:r>
                        <a:rPr lang="en"/>
                        <a:t>Else return “insufficient inf</a:t>
                      </a:r>
                      <a:r>
                        <a:rPr lang="en"/>
                        <a:t>ormation”</a:t>
                      </a:r>
                      <a:endParaRPr/>
                    </a:p>
                  </a:txBody>
                  <a:tcPr marT="91425" marB="91425" marR="91425" marL="91425"/>
                </a:tc>
                <a:tc rowSpan="2">
                  <a:txBody>
                    <a:bodyPr>
                      <a:noAutofit/>
                    </a:bodyPr>
                    <a:lstStyle/>
                    <a:p>
                      <a:pPr indent="0" lvl="0" marL="0" rtl="0" algn="l">
                        <a:spcBef>
                          <a:spcPts val="0"/>
                        </a:spcBef>
                        <a:spcAft>
                          <a:spcPts val="0"/>
                        </a:spcAft>
                        <a:buNone/>
                      </a:pPr>
                      <a:r>
                        <a:rPr lang="en"/>
                        <a:t>jrightssq</a:t>
                      </a:r>
                      <a:r>
                        <a:rPr lang="en"/>
                        <a:t>(X,Y,Answer)</a:t>
                      </a:r>
                      <a:endParaRPr/>
                    </a:p>
                  </a:txBody>
                  <a:tcPr marT="91425" marB="91425" marR="91425" marL="91425"/>
                </a:tc>
              </a:tr>
              <a:tr h="1149425">
                <a:tc>
                  <a:txBody>
                    <a:bodyPr>
                      <a:noAutofit/>
                    </a:bodyPr>
                    <a:lstStyle/>
                    <a:p>
                      <a:pPr indent="0" lvl="0" marL="0" rtl="0" algn="l">
                        <a:spcBef>
                          <a:spcPts val="0"/>
                        </a:spcBef>
                        <a:spcAft>
                          <a:spcPts val="0"/>
                        </a:spcAft>
                        <a:buNone/>
                      </a:pPr>
                      <a:r>
                        <a:rPr lang="en"/>
                        <a:t>Is the Y just to the left of the X?</a:t>
                      </a:r>
                      <a:endParaRPr/>
                    </a:p>
                  </a:txBody>
                  <a:tcPr marT="91425" marB="91425" marR="91425" marL="91425"/>
                </a:tc>
                <a:tc vMerge="1"/>
                <a:tc vMerge="1"/>
              </a:tr>
            </a:tbl>
          </a:graphicData>
        </a:graphic>
      </p:graphicFrame>
      <p:sp>
        <p:nvSpPr>
          <p:cNvPr id="463" name="Google Shape;463;p50"/>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27</a:t>
            </a:r>
            <a:r>
              <a:rPr lang="en" sz="2400"/>
              <a:t>.	jrightssq</a:t>
            </a:r>
            <a:endParaRPr sz="2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graphicFrame>
        <p:nvGraphicFramePr>
          <p:cNvPr id="468" name="Google Shape;468;p51"/>
          <p:cNvGraphicFramePr/>
          <p:nvPr/>
        </p:nvGraphicFramePr>
        <p:xfrm>
          <a:off x="311700" y="821900"/>
          <a:ext cx="3000000" cy="3000000"/>
        </p:xfrm>
        <a:graphic>
          <a:graphicData uri="http://schemas.openxmlformats.org/drawingml/2006/table">
            <a:tbl>
              <a:tblPr>
                <a:noFill/>
                <a:tableStyleId>{C763E0D4-8C37-465D-8403-C79191B48C89}</a:tableStyleId>
              </a:tblPr>
              <a:tblGrid>
                <a:gridCol w="2591775"/>
                <a:gridCol w="3272325"/>
                <a:gridCol w="2397250"/>
              </a:tblGrid>
              <a:tr h="577500">
                <a:tc>
                  <a:txBody>
                    <a:bodyPr>
                      <a:noAutofit/>
                    </a:bodyPr>
                    <a:lstStyle/>
                    <a:p>
                      <a:pPr indent="0" lvl="0" marL="0" rtl="0" algn="ctr">
                        <a:spcBef>
                          <a:spcPts val="0"/>
                        </a:spcBef>
                        <a:spcAft>
                          <a:spcPts val="0"/>
                        </a:spcAft>
                        <a:buNone/>
                      </a:pPr>
                      <a:r>
                        <a:rPr b="1" lang="en"/>
                        <a:t>Dialog</a:t>
                      </a:r>
                      <a:endParaRPr b="1"/>
                    </a:p>
                  </a:txBody>
                  <a:tcPr marT="91425" marB="91425" marR="91425" marL="91425"/>
                </a:tc>
                <a:tc>
                  <a:txBody>
                    <a:bodyPr>
                      <a:noAutofit/>
                    </a:bodyPr>
                    <a:lstStyle/>
                    <a:p>
                      <a:pPr indent="0" lvl="0" marL="0" rtl="0" algn="ctr">
                        <a:spcBef>
                          <a:spcPts val="0"/>
                        </a:spcBef>
                        <a:spcAft>
                          <a:spcPts val="0"/>
                        </a:spcAft>
                        <a:buNone/>
                      </a:pPr>
                      <a:r>
                        <a:rPr b="1" lang="en"/>
                        <a:t>Query </a:t>
                      </a:r>
                      <a:endParaRPr b="1"/>
                    </a:p>
                  </a:txBody>
                  <a:tcPr marT="91425" marB="91425" marR="91425" marL="91425"/>
                </a:tc>
                <a:tc>
                  <a:txBody>
                    <a:bodyPr>
                      <a:noAutofit/>
                    </a:bodyPr>
                    <a:lstStyle/>
                    <a:p>
                      <a:pPr indent="0" lvl="0" marL="0" rtl="0" algn="ctr">
                        <a:spcBef>
                          <a:spcPts val="0"/>
                        </a:spcBef>
                        <a:spcAft>
                          <a:spcPts val="0"/>
                        </a:spcAft>
                        <a:buNone/>
                      </a:pPr>
                      <a:r>
                        <a:rPr b="1" lang="en"/>
                        <a:t>Prolog operation</a:t>
                      </a:r>
                      <a:endParaRPr b="1"/>
                    </a:p>
                  </a:txBody>
                  <a:tcPr marT="91425" marB="91425" marR="91425" marL="91425"/>
                </a:tc>
              </a:tr>
              <a:tr h="1638875">
                <a:tc>
                  <a:txBody>
                    <a:bodyPr>
                      <a:noAutofit/>
                    </a:bodyPr>
                    <a:lstStyle/>
                    <a:p>
                      <a:pPr indent="0" lvl="0" marL="0" rtl="0" algn="l">
                        <a:spcBef>
                          <a:spcPts val="0"/>
                        </a:spcBef>
                        <a:spcAft>
                          <a:spcPts val="0"/>
                        </a:spcAft>
                        <a:buNone/>
                      </a:pPr>
                      <a:r>
                        <a:rPr lang="en"/>
                        <a:t>Is the X to the right of the Y?</a:t>
                      </a:r>
                      <a:endParaRPr/>
                    </a:p>
                  </a:txBody>
                  <a:tcPr marT="91425" marB="91425" marR="91425" marL="91425"/>
                </a:tc>
                <a:tc rowSpan="2">
                  <a:txBody>
                    <a:bodyPr>
                      <a:noAutofit/>
                    </a:bodyPr>
                    <a:lstStyle/>
                    <a:p>
                      <a:pPr indent="0" lvl="0" marL="0" rtl="0" algn="l">
                        <a:spcBef>
                          <a:spcPts val="0"/>
                        </a:spcBef>
                        <a:spcAft>
                          <a:spcPts val="0"/>
                        </a:spcAft>
                        <a:buNone/>
                      </a:pPr>
                      <a:r>
                        <a:rPr lang="en"/>
                        <a:t>Query whether the X is located to the right of the 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Ensure both X and Y have unique elements, otherwise prompt user to clarify.</a:t>
                      </a:r>
                      <a:endParaRPr/>
                    </a:p>
                    <a:p>
                      <a:pPr indent="0" lvl="0" marL="0" rtl="0" algn="l">
                        <a:spcBef>
                          <a:spcPts val="0"/>
                        </a:spcBef>
                        <a:spcAft>
                          <a:spcPts val="0"/>
                        </a:spcAft>
                        <a:buNone/>
                      </a:pPr>
                      <a:r>
                        <a:rPr lang="en"/>
                        <a:t>Return “yes” if rightp(X,Y) is true.</a:t>
                      </a:r>
                      <a:endParaRPr/>
                    </a:p>
                    <a:p>
                      <a:pPr indent="0" lvl="0" marL="0" rtl="0" algn="l">
                        <a:spcBef>
                          <a:spcPts val="0"/>
                        </a:spcBef>
                        <a:spcAft>
                          <a:spcPts val="0"/>
                        </a:spcAft>
                        <a:buNone/>
                      </a:pPr>
                      <a:r>
                        <a:rPr lang="en"/>
                        <a:t>Return “no” if rightp(Y,X) is true.</a:t>
                      </a:r>
                      <a:endParaRPr/>
                    </a:p>
                    <a:p>
                      <a:pPr indent="0" lvl="0" marL="0" rtl="0" algn="l">
                        <a:spcBef>
                          <a:spcPts val="0"/>
                        </a:spcBef>
                        <a:spcAft>
                          <a:spcPts val="0"/>
                        </a:spcAft>
                        <a:buNone/>
                      </a:pPr>
                      <a:r>
                        <a:rPr lang="en"/>
                        <a:t>Else return “insufficient information”</a:t>
                      </a:r>
                      <a:endParaRPr/>
                    </a:p>
                  </a:txBody>
                  <a:tcPr marT="91425" marB="91425" marR="91425" marL="91425"/>
                </a:tc>
                <a:tc rowSpan="2">
                  <a:txBody>
                    <a:bodyPr>
                      <a:noAutofit/>
                    </a:bodyPr>
                    <a:lstStyle/>
                    <a:p>
                      <a:pPr indent="0" lvl="0" marL="0" rtl="0" algn="l">
                        <a:spcBef>
                          <a:spcPts val="0"/>
                        </a:spcBef>
                        <a:spcAft>
                          <a:spcPts val="0"/>
                        </a:spcAft>
                        <a:buNone/>
                      </a:pPr>
                      <a:r>
                        <a:rPr lang="en"/>
                        <a:t>rightssq(X,Y,Answer)</a:t>
                      </a:r>
                      <a:endParaRPr/>
                    </a:p>
                  </a:txBody>
                  <a:tcPr marT="91425" marB="91425" marR="91425" marL="91425"/>
                </a:tc>
              </a:tr>
              <a:tr h="1149425">
                <a:tc>
                  <a:txBody>
                    <a:bodyPr>
                      <a:noAutofit/>
                    </a:bodyPr>
                    <a:lstStyle/>
                    <a:p>
                      <a:pPr indent="0" lvl="0" marL="0" rtl="0" algn="l">
                        <a:spcBef>
                          <a:spcPts val="0"/>
                        </a:spcBef>
                        <a:spcAft>
                          <a:spcPts val="0"/>
                        </a:spcAft>
                        <a:buNone/>
                      </a:pPr>
                      <a:r>
                        <a:rPr lang="en"/>
                        <a:t>Is the Y to the left of the X?</a:t>
                      </a:r>
                      <a:endParaRPr/>
                    </a:p>
                  </a:txBody>
                  <a:tcPr marT="91425" marB="91425" marR="91425" marL="91425"/>
                </a:tc>
                <a:tc vMerge="1"/>
                <a:tc vMerge="1"/>
              </a:tr>
            </a:tbl>
          </a:graphicData>
        </a:graphic>
      </p:graphicFrame>
      <p:sp>
        <p:nvSpPr>
          <p:cNvPr id="469" name="Google Shape;469;p51"/>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28</a:t>
            </a:r>
            <a:r>
              <a:rPr lang="en" sz="2400"/>
              <a:t>.	rightssq</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Idea behind the Semantic System</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Raphael’s paper uses database manipulations in order to create a graph and query from it. There are a set of relations between entities that have been defined in the paper. The relations have been defined such that the system is capable of handling edge cases and ambiguities.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graphicFrame>
        <p:nvGraphicFramePr>
          <p:cNvPr id="474" name="Google Shape;474;p52"/>
          <p:cNvGraphicFramePr/>
          <p:nvPr/>
        </p:nvGraphicFramePr>
        <p:xfrm>
          <a:off x="311700" y="821900"/>
          <a:ext cx="3000000" cy="3000000"/>
        </p:xfrm>
        <a:graphic>
          <a:graphicData uri="http://schemas.openxmlformats.org/drawingml/2006/table">
            <a:tbl>
              <a:tblPr>
                <a:noFill/>
                <a:tableStyleId>{C763E0D4-8C37-465D-8403-C79191B48C89}</a:tableStyleId>
              </a:tblPr>
              <a:tblGrid>
                <a:gridCol w="1756275"/>
                <a:gridCol w="4107825"/>
                <a:gridCol w="2397250"/>
              </a:tblGrid>
              <a:tr h="534125">
                <a:tc>
                  <a:txBody>
                    <a:bodyPr>
                      <a:noAutofit/>
                    </a:bodyPr>
                    <a:lstStyle/>
                    <a:p>
                      <a:pPr indent="0" lvl="0" marL="0" rtl="0" algn="ctr">
                        <a:spcBef>
                          <a:spcPts val="0"/>
                        </a:spcBef>
                        <a:spcAft>
                          <a:spcPts val="0"/>
                        </a:spcAft>
                        <a:buNone/>
                      </a:pPr>
                      <a:r>
                        <a:rPr b="1" lang="en"/>
                        <a:t>Dialog</a:t>
                      </a:r>
                      <a:endParaRPr b="1"/>
                    </a:p>
                  </a:txBody>
                  <a:tcPr marT="91425" marB="91425" marR="91425" marL="91425"/>
                </a:tc>
                <a:tc>
                  <a:txBody>
                    <a:bodyPr>
                      <a:noAutofit/>
                    </a:bodyPr>
                    <a:lstStyle/>
                    <a:p>
                      <a:pPr indent="0" lvl="0" marL="0" rtl="0" algn="ctr">
                        <a:spcBef>
                          <a:spcPts val="0"/>
                        </a:spcBef>
                        <a:spcAft>
                          <a:spcPts val="0"/>
                        </a:spcAft>
                        <a:buNone/>
                      </a:pPr>
                      <a:r>
                        <a:rPr b="1" lang="en"/>
                        <a:t>Query </a:t>
                      </a:r>
                      <a:endParaRPr b="1"/>
                    </a:p>
                  </a:txBody>
                  <a:tcPr marT="91425" marB="91425" marR="91425" marL="91425"/>
                </a:tc>
                <a:tc>
                  <a:txBody>
                    <a:bodyPr>
                      <a:noAutofit/>
                    </a:bodyPr>
                    <a:lstStyle/>
                    <a:p>
                      <a:pPr indent="0" lvl="0" marL="0" rtl="0" algn="ctr">
                        <a:spcBef>
                          <a:spcPts val="0"/>
                        </a:spcBef>
                        <a:spcAft>
                          <a:spcPts val="0"/>
                        </a:spcAft>
                        <a:buNone/>
                      </a:pPr>
                      <a:r>
                        <a:rPr b="1" lang="en"/>
                        <a:t>Prolog operation</a:t>
                      </a:r>
                      <a:endParaRPr b="1"/>
                    </a:p>
                  </a:txBody>
                  <a:tcPr marT="91425" marB="91425" marR="91425" marL="91425"/>
                </a:tc>
              </a:tr>
              <a:tr h="3176100">
                <a:tc>
                  <a:txBody>
                    <a:bodyPr>
                      <a:noAutofit/>
                    </a:bodyPr>
                    <a:lstStyle/>
                    <a:p>
                      <a:pPr indent="0" lvl="0" marL="0" rtl="0" algn="l">
                        <a:spcBef>
                          <a:spcPts val="0"/>
                        </a:spcBef>
                        <a:spcAft>
                          <a:spcPts val="0"/>
                        </a:spcAft>
                        <a:buNone/>
                      </a:pPr>
                      <a:r>
                        <a:rPr lang="en"/>
                        <a:t>Where is the X?</a:t>
                      </a:r>
                      <a:endParaRPr/>
                    </a:p>
                  </a:txBody>
                  <a:tcPr marT="91425" marB="91425" marR="91425" marL="91425"/>
                </a:tc>
                <a:tc>
                  <a:txBody>
                    <a:bodyPr>
                      <a:noAutofit/>
                    </a:bodyPr>
                    <a:lstStyle/>
                    <a:p>
                      <a:pPr indent="0" lvl="0" marL="0" rtl="0" algn="l">
                        <a:spcBef>
                          <a:spcPts val="0"/>
                        </a:spcBef>
                        <a:spcAft>
                          <a:spcPts val="0"/>
                        </a:spcAft>
                        <a:buNone/>
                      </a:pPr>
                      <a:r>
                        <a:rPr lang="en"/>
                        <a:t>Query the locations of those objects which have been positioned w.r.t. </a:t>
                      </a:r>
                      <a:r>
                        <a:rPr lang="en"/>
                        <a:t>u</a:t>
                      </a:r>
                      <a:r>
                        <a:rPr lang="en"/>
                        <a:t>nique element of set 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Ensure X has a unique element, otherwise prompt user to clarify.</a:t>
                      </a:r>
                      <a:endParaRPr/>
                    </a:p>
                    <a:p>
                      <a:pPr indent="0" lvl="0" marL="0" rtl="0" algn="l">
                        <a:spcBef>
                          <a:spcPts val="0"/>
                        </a:spcBef>
                        <a:spcAft>
                          <a:spcPts val="0"/>
                        </a:spcAft>
                        <a:buNone/>
                      </a:pPr>
                      <a:r>
                        <a:rPr lang="en"/>
                        <a:t>Append to answer the string “Just to the right of U” where U is “just left of” X.</a:t>
                      </a:r>
                      <a:endParaRPr/>
                    </a:p>
                    <a:p>
                      <a:pPr indent="0" lvl="0" marL="0" rtl="0" algn="l">
                        <a:spcBef>
                          <a:spcPts val="0"/>
                        </a:spcBef>
                        <a:spcAft>
                          <a:spcPts val="0"/>
                        </a:spcAft>
                        <a:buClr>
                          <a:schemeClr val="dk1"/>
                        </a:buClr>
                        <a:buSzPts val="1100"/>
                        <a:buFont typeface="Arial"/>
                        <a:buNone/>
                      </a:pPr>
                      <a:r>
                        <a:rPr lang="en">
                          <a:solidFill>
                            <a:schemeClr val="dk1"/>
                          </a:solidFill>
                        </a:rPr>
                        <a:t>Append to answer the string “Just to the left of V” where V is “just right of” X.</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Append to answer the string “Somewhere to the right of the following …. (L)” where L is a list of all elements  which are “left of” X.</a:t>
                      </a:r>
                      <a:endParaRPr>
                        <a:solidFill>
                          <a:schemeClr val="dk1"/>
                        </a:solidFill>
                      </a:endParaRPr>
                    </a:p>
                    <a:p>
                      <a:pPr indent="0" lvl="0" marL="0" rtl="0" algn="l">
                        <a:spcBef>
                          <a:spcPts val="0"/>
                        </a:spcBef>
                        <a:spcAft>
                          <a:spcPts val="0"/>
                        </a:spcAft>
                        <a:buNone/>
                      </a:pPr>
                      <a:r>
                        <a:rPr lang="en">
                          <a:solidFill>
                            <a:schemeClr val="dk1"/>
                          </a:solidFill>
                        </a:rPr>
                        <a:t>Append to answer the string “Somewhere to the left of the following …. (M)” where M is a list of all elements  which are “right of” X.</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If answer is still blank (= ””) , return “No position is known”.</a:t>
                      </a:r>
                      <a:endParaRPr>
                        <a:solidFill>
                          <a:schemeClr val="dk1"/>
                        </a:solidFill>
                      </a:endParaRPr>
                    </a:p>
                  </a:txBody>
                  <a:tcPr marT="91425" marB="91425" marR="91425" marL="91425"/>
                </a:tc>
                <a:tc>
                  <a:txBody>
                    <a:bodyPr>
                      <a:noAutofit/>
                    </a:bodyPr>
                    <a:lstStyle/>
                    <a:p>
                      <a:pPr indent="0" lvl="0" marL="0" rtl="0" algn="l">
                        <a:spcBef>
                          <a:spcPts val="0"/>
                        </a:spcBef>
                        <a:spcAft>
                          <a:spcPts val="0"/>
                        </a:spcAft>
                        <a:buNone/>
                      </a:pPr>
                      <a:r>
                        <a:rPr lang="en"/>
                        <a:t>wheres(X,Answer)</a:t>
                      </a:r>
                      <a:endParaRPr/>
                    </a:p>
                  </a:txBody>
                  <a:tcPr marT="91425" marB="91425" marR="91425" marL="91425"/>
                </a:tc>
              </a:tr>
            </a:tbl>
          </a:graphicData>
        </a:graphic>
      </p:graphicFrame>
      <p:sp>
        <p:nvSpPr>
          <p:cNvPr id="475" name="Google Shape;475;p52"/>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2</a:t>
            </a:r>
            <a:r>
              <a:rPr lang="en" sz="2400"/>
              <a:t>9.	wheres</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graphicFrame>
        <p:nvGraphicFramePr>
          <p:cNvPr id="480" name="Google Shape;480;p53"/>
          <p:cNvGraphicFramePr/>
          <p:nvPr/>
        </p:nvGraphicFramePr>
        <p:xfrm>
          <a:off x="311700" y="821900"/>
          <a:ext cx="3000000" cy="3000000"/>
        </p:xfrm>
        <a:graphic>
          <a:graphicData uri="http://schemas.openxmlformats.org/drawingml/2006/table">
            <a:tbl>
              <a:tblPr>
                <a:noFill/>
                <a:tableStyleId>{C763E0D4-8C37-465D-8403-C79191B48C89}</a:tableStyleId>
              </a:tblPr>
              <a:tblGrid>
                <a:gridCol w="1364625"/>
                <a:gridCol w="4499475"/>
                <a:gridCol w="2397250"/>
              </a:tblGrid>
              <a:tr h="534125">
                <a:tc>
                  <a:txBody>
                    <a:bodyPr>
                      <a:noAutofit/>
                    </a:bodyPr>
                    <a:lstStyle/>
                    <a:p>
                      <a:pPr indent="0" lvl="0" marL="0" rtl="0" algn="ctr">
                        <a:spcBef>
                          <a:spcPts val="0"/>
                        </a:spcBef>
                        <a:spcAft>
                          <a:spcPts val="0"/>
                        </a:spcAft>
                        <a:buNone/>
                      </a:pPr>
                      <a:r>
                        <a:rPr b="1" lang="en"/>
                        <a:t>Dialog</a:t>
                      </a:r>
                      <a:endParaRPr b="1"/>
                    </a:p>
                  </a:txBody>
                  <a:tcPr marT="91425" marB="91425" marR="91425" marL="91425"/>
                </a:tc>
                <a:tc>
                  <a:txBody>
                    <a:bodyPr>
                      <a:noAutofit/>
                    </a:bodyPr>
                    <a:lstStyle/>
                    <a:p>
                      <a:pPr indent="0" lvl="0" marL="0" rtl="0" algn="ctr">
                        <a:spcBef>
                          <a:spcPts val="0"/>
                        </a:spcBef>
                        <a:spcAft>
                          <a:spcPts val="0"/>
                        </a:spcAft>
                        <a:buNone/>
                      </a:pPr>
                      <a:r>
                        <a:rPr b="1" lang="en"/>
                        <a:t>Query </a:t>
                      </a:r>
                      <a:endParaRPr b="1"/>
                    </a:p>
                  </a:txBody>
                  <a:tcPr marT="91425" marB="91425" marR="91425" marL="91425"/>
                </a:tc>
                <a:tc>
                  <a:txBody>
                    <a:bodyPr>
                      <a:noAutofit/>
                    </a:bodyPr>
                    <a:lstStyle/>
                    <a:p>
                      <a:pPr indent="0" lvl="0" marL="0" rtl="0" algn="ctr">
                        <a:spcBef>
                          <a:spcPts val="0"/>
                        </a:spcBef>
                        <a:spcAft>
                          <a:spcPts val="0"/>
                        </a:spcAft>
                        <a:buNone/>
                      </a:pPr>
                      <a:r>
                        <a:rPr b="1" lang="en"/>
                        <a:t>Prolog operation</a:t>
                      </a:r>
                      <a:endParaRPr b="1"/>
                    </a:p>
                  </a:txBody>
                  <a:tcPr marT="91425" marB="91425" marR="91425" marL="91425"/>
                </a:tc>
              </a:tr>
              <a:tr h="3176100">
                <a:tc>
                  <a:txBody>
                    <a:bodyPr>
                      <a:noAutofit/>
                    </a:bodyPr>
                    <a:lstStyle/>
                    <a:p>
                      <a:pPr indent="0" lvl="0" marL="0" rtl="0" algn="l">
                        <a:spcBef>
                          <a:spcPts val="0"/>
                        </a:spcBef>
                        <a:spcAft>
                          <a:spcPts val="0"/>
                        </a:spcAft>
                        <a:buNone/>
                      </a:pPr>
                      <a:r>
                        <a:rPr lang="en"/>
                        <a:t>Where is a X?</a:t>
                      </a:r>
                      <a:endParaRPr/>
                    </a:p>
                  </a:txBody>
                  <a:tcPr marT="91425" marB="91425" marR="91425" marL="91425"/>
                </a:tc>
                <a:tc>
                  <a:txBody>
                    <a:bodyPr>
                      <a:noAutofit/>
                    </a:bodyPr>
                    <a:lstStyle/>
                    <a:p>
                      <a:pPr indent="0" lvl="0" marL="0" rtl="0" algn="l">
                        <a:spcBef>
                          <a:spcPts val="0"/>
                        </a:spcBef>
                        <a:spcAft>
                          <a:spcPts val="0"/>
                        </a:spcAft>
                        <a:buNone/>
                      </a:pPr>
                      <a:r>
                        <a:rPr lang="en"/>
                        <a:t>Query the locations of these objects which have been positioned w.r.t. </a:t>
                      </a:r>
                      <a:r>
                        <a:rPr lang="en"/>
                        <a:t>s</a:t>
                      </a:r>
                      <a:r>
                        <a:rPr lang="en"/>
                        <a:t>ome element of set 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X has any positional link (“just left of”, ”just right of”, “left of”, “right of”), return answer of wheres(X,Answer).</a:t>
                      </a:r>
                      <a:endParaRPr/>
                    </a:p>
                    <a:p>
                      <a:pPr indent="0" lvl="0" marL="0" rtl="0" algn="l">
                        <a:spcBef>
                          <a:spcPts val="0"/>
                        </a:spcBef>
                        <a:spcAft>
                          <a:spcPts val="0"/>
                        </a:spcAft>
                        <a:buNone/>
                      </a:pPr>
                      <a:r>
                        <a:rPr lang="en"/>
                        <a:t>Else find some U which is linked via a chain of “superpart of each” to it from X. If U has a positional link , return answer of wheres(U,Answer).</a:t>
                      </a:r>
                      <a:endParaRPr/>
                    </a:p>
                    <a:p>
                      <a:pPr indent="0" lvl="0" marL="0" rtl="0" algn="l">
                        <a:spcBef>
                          <a:spcPts val="0"/>
                        </a:spcBef>
                        <a:spcAft>
                          <a:spcPts val="0"/>
                        </a:spcAft>
                        <a:buNone/>
                      </a:pPr>
                      <a:r>
                        <a:rPr lang="en">
                          <a:solidFill>
                            <a:schemeClr val="dk1"/>
                          </a:solidFill>
                        </a:rPr>
                        <a:t>Else find some U which is linked via a chain of “subset of” to it from X. If U has a positional link , return answer of wheres(U,Answer).</a:t>
                      </a:r>
                      <a:endParaRPr>
                        <a:solidFill>
                          <a:schemeClr val="dk1"/>
                        </a:solidFill>
                      </a:endParaRPr>
                    </a:p>
                    <a:p>
                      <a:pPr indent="0" lvl="0" marL="0" rtl="0" algn="l">
                        <a:spcBef>
                          <a:spcPts val="0"/>
                        </a:spcBef>
                        <a:spcAft>
                          <a:spcPts val="0"/>
                        </a:spcAft>
                        <a:buNone/>
                      </a:pPr>
                      <a:r>
                        <a:rPr lang="en">
                          <a:solidFill>
                            <a:schemeClr val="dk1"/>
                          </a:solidFill>
                        </a:rPr>
                        <a:t>Else find some U which is linked via a chain of “superpart of each” to it from X, and subsequently find some W which is linked via a chain of “subset of” to it from U. If W has a positional link , return answer of wheres(W,Answer).</a:t>
                      </a:r>
                      <a:endParaRPr>
                        <a:solidFill>
                          <a:schemeClr val="dk1"/>
                        </a:solidFill>
                      </a:endParaRPr>
                    </a:p>
                    <a:p>
                      <a:pPr indent="0" lvl="0" marL="0" rtl="0" algn="l">
                        <a:spcBef>
                          <a:spcPts val="0"/>
                        </a:spcBef>
                        <a:spcAft>
                          <a:spcPts val="0"/>
                        </a:spcAft>
                        <a:buNone/>
                      </a:pPr>
                      <a:r>
                        <a:rPr lang="en">
                          <a:solidFill>
                            <a:schemeClr val="dk1"/>
                          </a:solidFill>
                        </a:rPr>
                        <a:t>Else return “No relative position is known”</a:t>
                      </a:r>
                      <a:endParaRPr>
                        <a:solidFill>
                          <a:schemeClr val="dk1"/>
                        </a:solidFill>
                      </a:endParaRPr>
                    </a:p>
                  </a:txBody>
                  <a:tcPr marT="91425" marB="91425" marR="91425" marL="91425"/>
                </a:tc>
                <a:tc>
                  <a:txBody>
                    <a:bodyPr>
                      <a:noAutofit/>
                    </a:bodyPr>
                    <a:lstStyle/>
                    <a:p>
                      <a:pPr indent="0" lvl="0" marL="0" rtl="0" algn="l">
                        <a:spcBef>
                          <a:spcPts val="0"/>
                        </a:spcBef>
                        <a:spcAft>
                          <a:spcPts val="0"/>
                        </a:spcAft>
                        <a:buNone/>
                      </a:pPr>
                      <a:r>
                        <a:rPr lang="en"/>
                        <a:t>whereg(X,Answer)</a:t>
                      </a:r>
                      <a:endParaRPr/>
                    </a:p>
                  </a:txBody>
                  <a:tcPr marT="91425" marB="91425" marR="91425" marL="91425"/>
                </a:tc>
              </a:tr>
            </a:tbl>
          </a:graphicData>
        </a:graphic>
      </p:graphicFrame>
      <p:sp>
        <p:nvSpPr>
          <p:cNvPr id="481" name="Google Shape;481;p53"/>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30</a:t>
            </a:r>
            <a:r>
              <a:rPr lang="en" sz="2400"/>
              <a:t>.	whereg</a:t>
            </a:r>
            <a:endParaRPr sz="2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graphicFrame>
        <p:nvGraphicFramePr>
          <p:cNvPr id="486" name="Google Shape;486;p54"/>
          <p:cNvGraphicFramePr/>
          <p:nvPr/>
        </p:nvGraphicFramePr>
        <p:xfrm>
          <a:off x="311700" y="821900"/>
          <a:ext cx="3000000" cy="3000000"/>
        </p:xfrm>
        <a:graphic>
          <a:graphicData uri="http://schemas.openxmlformats.org/drawingml/2006/table">
            <a:tbl>
              <a:tblPr>
                <a:noFill/>
                <a:tableStyleId>{C763E0D4-8C37-465D-8403-C79191B48C89}</a:tableStyleId>
              </a:tblPr>
              <a:tblGrid>
                <a:gridCol w="1364625"/>
                <a:gridCol w="4499475"/>
                <a:gridCol w="2397250"/>
              </a:tblGrid>
              <a:tr h="534125">
                <a:tc>
                  <a:txBody>
                    <a:bodyPr>
                      <a:noAutofit/>
                    </a:bodyPr>
                    <a:lstStyle/>
                    <a:p>
                      <a:pPr indent="0" lvl="0" marL="0" rtl="0" algn="ctr">
                        <a:spcBef>
                          <a:spcPts val="0"/>
                        </a:spcBef>
                        <a:spcAft>
                          <a:spcPts val="0"/>
                        </a:spcAft>
                        <a:buNone/>
                      </a:pPr>
                      <a:r>
                        <a:rPr b="1" lang="en"/>
                        <a:t>Dialog</a:t>
                      </a:r>
                      <a:endParaRPr b="1"/>
                    </a:p>
                  </a:txBody>
                  <a:tcPr marT="91425" marB="91425" marR="91425" marL="91425"/>
                </a:tc>
                <a:tc>
                  <a:txBody>
                    <a:bodyPr>
                      <a:noAutofit/>
                    </a:bodyPr>
                    <a:lstStyle/>
                    <a:p>
                      <a:pPr indent="0" lvl="0" marL="0" rtl="0" algn="ctr">
                        <a:spcBef>
                          <a:spcPts val="0"/>
                        </a:spcBef>
                        <a:spcAft>
                          <a:spcPts val="0"/>
                        </a:spcAft>
                        <a:buNone/>
                      </a:pPr>
                      <a:r>
                        <a:rPr b="1" lang="en"/>
                        <a:t>Query </a:t>
                      </a:r>
                      <a:endParaRPr b="1"/>
                    </a:p>
                  </a:txBody>
                  <a:tcPr marT="91425" marB="91425" marR="91425" marL="91425"/>
                </a:tc>
                <a:tc>
                  <a:txBody>
                    <a:bodyPr>
                      <a:noAutofit/>
                    </a:bodyPr>
                    <a:lstStyle/>
                    <a:p>
                      <a:pPr indent="0" lvl="0" marL="0" rtl="0" algn="ctr">
                        <a:spcBef>
                          <a:spcPts val="0"/>
                        </a:spcBef>
                        <a:spcAft>
                          <a:spcPts val="0"/>
                        </a:spcAft>
                        <a:buNone/>
                      </a:pPr>
                      <a:r>
                        <a:rPr b="1" lang="en"/>
                        <a:t>Prolog operation</a:t>
                      </a:r>
                      <a:endParaRPr b="1"/>
                    </a:p>
                  </a:txBody>
                  <a:tcPr marT="91425" marB="91425" marR="91425" marL="91425"/>
                </a:tc>
              </a:tr>
              <a:tr h="3176100">
                <a:tc>
                  <a:txBody>
                    <a:bodyPr>
                      <a:noAutofit/>
                    </a:bodyPr>
                    <a:lstStyle/>
                    <a:p>
                      <a:pPr indent="0" lvl="0" marL="0" rtl="0" algn="l">
                        <a:spcBef>
                          <a:spcPts val="0"/>
                        </a:spcBef>
                        <a:spcAft>
                          <a:spcPts val="0"/>
                        </a:spcAft>
                        <a:buNone/>
                      </a:pPr>
                      <a:r>
                        <a:rPr lang="en"/>
                        <a:t>What is the position of the X?</a:t>
                      </a:r>
                      <a:endParaRPr/>
                    </a:p>
                  </a:txBody>
                  <a:tcPr marT="91425" marB="91425" marR="91425" marL="91425"/>
                </a:tc>
                <a:tc>
                  <a:txBody>
                    <a:bodyPr>
                      <a:noAutofit/>
                    </a:bodyPr>
                    <a:lstStyle/>
                    <a:p>
                      <a:pPr indent="0" lvl="0" marL="0" rtl="0" algn="l">
                        <a:spcBef>
                          <a:spcPts val="0"/>
                        </a:spcBef>
                        <a:spcAft>
                          <a:spcPts val="0"/>
                        </a:spcAft>
                        <a:buNone/>
                      </a:pPr>
                      <a:r>
                        <a:rPr lang="en"/>
                        <a:t>Query the location of the unique element of set X w.r.t. </a:t>
                      </a:r>
                      <a:r>
                        <a:rPr lang="en"/>
                        <a:t>a</a:t>
                      </a:r>
                      <a:r>
                        <a:rPr lang="en"/>
                        <a:t>s many other objects as possible.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Set an initial diagram as “ (X) “. Recursively generate immediate neighbours(“just left of”,”just right of”) and append immediate links into the brackets of X, implying its immediate neighbours (e.g. “ (W X Y Z) “).</a:t>
                      </a:r>
                      <a:endParaRPr/>
                    </a:p>
                    <a:p>
                      <a:pPr indent="0" lvl="0" marL="0" rtl="0" algn="l">
                        <a:spcBef>
                          <a:spcPts val="0"/>
                        </a:spcBef>
                        <a:spcAft>
                          <a:spcPts val="0"/>
                        </a:spcAft>
                        <a:buNone/>
                      </a:pPr>
                      <a:r>
                        <a:rPr lang="en"/>
                        <a:t>Now iterate over the immediate neighbourhood and generate distant neighbours(“left of”, “right of”), and for each distant neighbour, generate immediate neighbours recursively as done for X (e.g. “ (T U) (V) (W X Y Z) (A B) “ ). Repeat until no distant neighbours remain.</a:t>
                      </a:r>
                      <a:endParaRPr/>
                    </a:p>
                  </a:txBody>
                  <a:tcPr marT="91425" marB="91425" marR="91425" marL="91425"/>
                </a:tc>
                <a:tc>
                  <a:txBody>
                    <a:bodyPr>
                      <a:noAutofit/>
                    </a:bodyPr>
                    <a:lstStyle/>
                    <a:p>
                      <a:pPr indent="0" lvl="0" marL="0" rtl="0" algn="l">
                        <a:spcBef>
                          <a:spcPts val="0"/>
                        </a:spcBef>
                        <a:spcAft>
                          <a:spcPts val="0"/>
                        </a:spcAft>
                        <a:buNone/>
                      </a:pPr>
                      <a:r>
                        <a:rPr lang="en"/>
                        <a:t>locates</a:t>
                      </a:r>
                      <a:r>
                        <a:rPr lang="en"/>
                        <a:t>(X,Answer)</a:t>
                      </a:r>
                      <a:endParaRPr/>
                    </a:p>
                  </a:txBody>
                  <a:tcPr marT="91425" marB="91425" marR="91425" marL="91425"/>
                </a:tc>
              </a:tr>
            </a:tbl>
          </a:graphicData>
        </a:graphic>
      </p:graphicFrame>
      <p:sp>
        <p:nvSpPr>
          <p:cNvPr id="487" name="Google Shape;487;p54"/>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31</a:t>
            </a:r>
            <a:r>
              <a:rPr lang="en" sz="2400"/>
              <a:t>.	locates</a:t>
            </a:r>
            <a:endParaRPr sz="24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5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Graph Building with Raphael’s System</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pic>
        <p:nvPicPr>
          <p:cNvPr id="497" name="Google Shape;497;p56"/>
          <p:cNvPicPr preferRelativeResize="0"/>
          <p:nvPr/>
        </p:nvPicPr>
        <p:blipFill rotWithShape="1">
          <a:blip r:embed="rId3">
            <a:alphaModFix/>
          </a:blip>
          <a:srcRect b="3274" l="0" r="64736" t="65237"/>
          <a:stretch/>
        </p:blipFill>
        <p:spPr>
          <a:xfrm>
            <a:off x="311700" y="1176475"/>
            <a:ext cx="7073616" cy="3551149"/>
          </a:xfrm>
          <a:prstGeom prst="rect">
            <a:avLst/>
          </a:prstGeom>
          <a:noFill/>
          <a:ln>
            <a:noFill/>
          </a:ln>
        </p:spPr>
      </p:pic>
      <p:sp>
        <p:nvSpPr>
          <p:cNvPr id="498" name="Google Shape;498;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1</a:t>
            </a:r>
            <a:endParaRPr/>
          </a:p>
        </p:txBody>
      </p:sp>
      <p:sp>
        <p:nvSpPr>
          <p:cNvPr id="499" name="Google Shape;499;p56"/>
          <p:cNvSpPr/>
          <p:nvPr/>
        </p:nvSpPr>
        <p:spPr>
          <a:xfrm>
            <a:off x="6109550" y="1536650"/>
            <a:ext cx="443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500" name="Google Shape;500;p56"/>
          <p:cNvSpPr/>
          <p:nvPr/>
        </p:nvSpPr>
        <p:spPr>
          <a:xfrm>
            <a:off x="7213288" y="2058675"/>
            <a:ext cx="443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501" name="Google Shape;501;p56"/>
          <p:cNvSpPr/>
          <p:nvPr/>
        </p:nvSpPr>
        <p:spPr>
          <a:xfrm>
            <a:off x="5391650" y="2571750"/>
            <a:ext cx="443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502" name="Google Shape;502;p56"/>
          <p:cNvSpPr/>
          <p:nvPr/>
        </p:nvSpPr>
        <p:spPr>
          <a:xfrm>
            <a:off x="5391650" y="3094275"/>
            <a:ext cx="443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503" name="Google Shape;503;p56"/>
          <p:cNvSpPr/>
          <p:nvPr/>
        </p:nvSpPr>
        <p:spPr>
          <a:xfrm>
            <a:off x="5391650" y="3616800"/>
            <a:ext cx="443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Dialog 1</a:t>
            </a:r>
            <a:endParaRPr/>
          </a:p>
        </p:txBody>
      </p:sp>
      <p:sp>
        <p:nvSpPr>
          <p:cNvPr id="509" name="Google Shape;509;p57"/>
          <p:cNvSpPr/>
          <p:nvPr/>
        </p:nvSpPr>
        <p:spPr>
          <a:xfrm>
            <a:off x="2558700" y="1279325"/>
            <a:ext cx="1840800" cy="93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sales_rep</a:t>
            </a:r>
            <a:endParaRPr/>
          </a:p>
        </p:txBody>
      </p:sp>
      <p:sp>
        <p:nvSpPr>
          <p:cNvPr id="510" name="Google Shape;510;p57"/>
          <p:cNvSpPr/>
          <p:nvPr/>
        </p:nvSpPr>
        <p:spPr>
          <a:xfrm>
            <a:off x="5883300" y="1462925"/>
            <a:ext cx="14664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Employee</a:t>
            </a:r>
            <a:endParaRPr/>
          </a:p>
        </p:txBody>
      </p:sp>
      <p:cxnSp>
        <p:nvCxnSpPr>
          <p:cNvPr id="511" name="Google Shape;511;p57"/>
          <p:cNvCxnSpPr/>
          <p:nvPr/>
        </p:nvCxnSpPr>
        <p:spPr>
          <a:xfrm>
            <a:off x="4399500" y="1605675"/>
            <a:ext cx="1483800" cy="0"/>
          </a:xfrm>
          <a:prstGeom prst="straightConnector1">
            <a:avLst/>
          </a:prstGeom>
          <a:noFill/>
          <a:ln cap="flat" cmpd="sng" w="9525">
            <a:solidFill>
              <a:schemeClr val="dk2"/>
            </a:solidFill>
            <a:prstDash val="solid"/>
            <a:round/>
            <a:headEnd len="med" w="med" type="none"/>
            <a:tailEnd len="med" w="med" type="triangle"/>
          </a:ln>
        </p:spPr>
      </p:cxnSp>
      <p:cxnSp>
        <p:nvCxnSpPr>
          <p:cNvPr id="512" name="Google Shape;512;p57"/>
          <p:cNvCxnSpPr/>
          <p:nvPr/>
        </p:nvCxnSpPr>
        <p:spPr>
          <a:xfrm rot="10800000">
            <a:off x="4399500" y="1901675"/>
            <a:ext cx="1483800" cy="0"/>
          </a:xfrm>
          <a:prstGeom prst="straightConnector1">
            <a:avLst/>
          </a:prstGeom>
          <a:noFill/>
          <a:ln cap="flat" cmpd="sng" w="9525">
            <a:solidFill>
              <a:schemeClr val="dk2"/>
            </a:solidFill>
            <a:prstDash val="solid"/>
            <a:round/>
            <a:headEnd len="med" w="med" type="none"/>
            <a:tailEnd len="med" w="med" type="triangle"/>
          </a:ln>
        </p:spPr>
      </p:cxnSp>
      <p:sp>
        <p:nvSpPr>
          <p:cNvPr id="513" name="Google Shape;513;p57"/>
          <p:cNvSpPr txBox="1"/>
          <p:nvPr/>
        </p:nvSpPr>
        <p:spPr>
          <a:xfrm>
            <a:off x="4525650" y="1309105"/>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Subset of</a:t>
            </a:r>
            <a:endParaRPr/>
          </a:p>
        </p:txBody>
      </p:sp>
      <p:sp>
        <p:nvSpPr>
          <p:cNvPr id="514" name="Google Shape;514;p57"/>
          <p:cNvSpPr txBox="1"/>
          <p:nvPr/>
        </p:nvSpPr>
        <p:spPr>
          <a:xfrm>
            <a:off x="4601850" y="1829450"/>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Superset of</a:t>
            </a:r>
            <a:endParaRPr/>
          </a:p>
        </p:txBody>
      </p:sp>
      <p:sp>
        <p:nvSpPr>
          <p:cNvPr id="515" name="Google Shape;515;p57"/>
          <p:cNvSpPr txBox="1"/>
          <p:nvPr/>
        </p:nvSpPr>
        <p:spPr>
          <a:xfrm>
            <a:off x="339425" y="3434275"/>
            <a:ext cx="4856400" cy="9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Dialog: Every </a:t>
            </a:r>
            <a:r>
              <a:rPr lang="en">
                <a:solidFill>
                  <a:srgbClr val="FF0000"/>
                </a:solidFill>
              </a:rPr>
              <a:t>sales_rep</a:t>
            </a:r>
            <a:r>
              <a:rPr lang="en"/>
              <a:t> is an </a:t>
            </a:r>
            <a:r>
              <a:rPr lang="en">
                <a:solidFill>
                  <a:srgbClr val="FF0000"/>
                </a:solidFill>
              </a:rPr>
              <a:t>employee</a:t>
            </a:r>
            <a:r>
              <a:rPr lang="en"/>
              <a:t>.</a:t>
            </a:r>
            <a:endParaRPr/>
          </a:p>
          <a:p>
            <a:pPr indent="0" lvl="0" marL="0" rtl="0" algn="l">
              <a:spcBef>
                <a:spcPts val="0"/>
              </a:spcBef>
              <a:spcAft>
                <a:spcPts val="0"/>
              </a:spcAft>
              <a:buNone/>
            </a:pPr>
            <a:r>
              <a:rPr lang="en"/>
              <a:t>Matched Regex: every </a:t>
            </a:r>
            <a:r>
              <a:rPr lang="en">
                <a:solidFill>
                  <a:srgbClr val="FF0000"/>
                </a:solidFill>
              </a:rPr>
              <a:t>(.+?) </a:t>
            </a:r>
            <a:r>
              <a:rPr lang="en"/>
              <a:t>is an? </a:t>
            </a:r>
            <a:r>
              <a:rPr lang="en">
                <a:solidFill>
                  <a:srgbClr val="FF0000"/>
                </a:solidFill>
              </a:rPr>
              <a:t>(.+?)</a:t>
            </a:r>
            <a:r>
              <a:rPr lang="en"/>
              <a:t>\.</a:t>
            </a:r>
            <a:endParaRPr/>
          </a:p>
          <a:p>
            <a:pPr indent="0" lvl="0" marL="0" rtl="0" algn="l">
              <a:spcBef>
                <a:spcPts val="0"/>
              </a:spcBef>
              <a:spcAft>
                <a:spcPts val="0"/>
              </a:spcAft>
              <a:buNone/>
            </a:pPr>
            <a:r>
              <a:rPr lang="en"/>
              <a:t>Equivalent Prolog fact: setr( </a:t>
            </a:r>
            <a:r>
              <a:rPr lang="en">
                <a:solidFill>
                  <a:srgbClr val="FF0000"/>
                </a:solidFill>
              </a:rPr>
              <a:t>sales_rep</a:t>
            </a:r>
            <a:r>
              <a:rPr lang="en">
                <a:solidFill>
                  <a:srgbClr val="FF0000"/>
                </a:solidFill>
              </a:rPr>
              <a:t> </a:t>
            </a:r>
            <a:r>
              <a:rPr lang="en"/>
              <a:t>, </a:t>
            </a:r>
            <a:r>
              <a:rPr lang="en">
                <a:solidFill>
                  <a:srgbClr val="FF0000"/>
                </a:solidFill>
              </a:rPr>
              <a:t>employee</a:t>
            </a:r>
            <a:r>
              <a:rPr lang="en">
                <a:solidFill>
                  <a:srgbClr val="FF0000"/>
                </a:solidFill>
              </a:rPr>
              <a:t> </a:t>
            </a:r>
            <a:r>
              <a:rPr lang="en"/>
              <a:t>)</a:t>
            </a:r>
            <a:endParaRPr/>
          </a:p>
        </p:txBody>
      </p:sp>
      <p:sp>
        <p:nvSpPr>
          <p:cNvPr id="516" name="Google Shape;516;p57"/>
          <p:cNvSpPr txBox="1"/>
          <p:nvPr/>
        </p:nvSpPr>
        <p:spPr>
          <a:xfrm>
            <a:off x="339425" y="3106975"/>
            <a:ext cx="18408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Python interface:</a:t>
            </a:r>
            <a:endParaRPr b="1"/>
          </a:p>
        </p:txBody>
      </p:sp>
      <p:cxnSp>
        <p:nvCxnSpPr>
          <p:cNvPr id="517" name="Google Shape;517;p57"/>
          <p:cNvCxnSpPr/>
          <p:nvPr/>
        </p:nvCxnSpPr>
        <p:spPr>
          <a:xfrm rot="10800000">
            <a:off x="3929325" y="2415050"/>
            <a:ext cx="979200" cy="731100"/>
          </a:xfrm>
          <a:prstGeom prst="straightConnector1">
            <a:avLst/>
          </a:prstGeom>
          <a:noFill/>
          <a:ln cap="flat" cmpd="sng" w="19050">
            <a:solidFill>
              <a:srgbClr val="FF00FF"/>
            </a:solidFill>
            <a:prstDash val="solid"/>
            <a:round/>
            <a:headEnd len="med" w="med" type="none"/>
            <a:tailEnd len="med" w="med" type="triangle"/>
          </a:ln>
        </p:spPr>
      </p:cxnSp>
      <p:cxnSp>
        <p:nvCxnSpPr>
          <p:cNvPr id="518" name="Google Shape;518;p57"/>
          <p:cNvCxnSpPr/>
          <p:nvPr/>
        </p:nvCxnSpPr>
        <p:spPr>
          <a:xfrm flipH="1" rot="10800000">
            <a:off x="5404600" y="2219275"/>
            <a:ext cx="900900" cy="835500"/>
          </a:xfrm>
          <a:prstGeom prst="straightConnector1">
            <a:avLst/>
          </a:prstGeom>
          <a:noFill/>
          <a:ln cap="flat" cmpd="sng" w="19050">
            <a:solidFill>
              <a:srgbClr val="FF00FF"/>
            </a:solidFill>
            <a:prstDash val="solid"/>
            <a:round/>
            <a:headEnd len="med" w="med" type="none"/>
            <a:tailEnd len="med" w="med" type="triangle"/>
          </a:ln>
        </p:spPr>
      </p:cxnSp>
      <p:sp>
        <p:nvSpPr>
          <p:cNvPr id="519" name="Google Shape;519;p57"/>
          <p:cNvSpPr txBox="1"/>
          <p:nvPr/>
        </p:nvSpPr>
        <p:spPr>
          <a:xfrm>
            <a:off x="4712700" y="3250600"/>
            <a:ext cx="13968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Create nodes</a:t>
            </a:r>
            <a:endParaRPr b="1"/>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Dialog 2</a:t>
            </a:r>
            <a:endParaRPr/>
          </a:p>
        </p:txBody>
      </p:sp>
      <p:sp>
        <p:nvSpPr>
          <p:cNvPr id="525" name="Google Shape;525;p58"/>
          <p:cNvSpPr/>
          <p:nvPr/>
        </p:nvSpPr>
        <p:spPr>
          <a:xfrm>
            <a:off x="2558700" y="1279325"/>
            <a:ext cx="1840800" cy="93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sales_rep</a:t>
            </a:r>
            <a:endParaRPr/>
          </a:p>
        </p:txBody>
      </p:sp>
      <p:sp>
        <p:nvSpPr>
          <p:cNvPr id="526" name="Google Shape;526;p58"/>
          <p:cNvSpPr/>
          <p:nvPr/>
        </p:nvSpPr>
        <p:spPr>
          <a:xfrm>
            <a:off x="5883300" y="1462925"/>
            <a:ext cx="14664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Employee</a:t>
            </a:r>
            <a:endParaRPr/>
          </a:p>
        </p:txBody>
      </p:sp>
      <p:cxnSp>
        <p:nvCxnSpPr>
          <p:cNvPr id="527" name="Google Shape;527;p58"/>
          <p:cNvCxnSpPr/>
          <p:nvPr/>
        </p:nvCxnSpPr>
        <p:spPr>
          <a:xfrm>
            <a:off x="4399500" y="1605675"/>
            <a:ext cx="1483800" cy="0"/>
          </a:xfrm>
          <a:prstGeom prst="straightConnector1">
            <a:avLst/>
          </a:prstGeom>
          <a:noFill/>
          <a:ln cap="flat" cmpd="sng" w="9525">
            <a:solidFill>
              <a:schemeClr val="dk2"/>
            </a:solidFill>
            <a:prstDash val="solid"/>
            <a:round/>
            <a:headEnd len="med" w="med" type="none"/>
            <a:tailEnd len="med" w="med" type="triangle"/>
          </a:ln>
        </p:spPr>
      </p:cxnSp>
      <p:cxnSp>
        <p:nvCxnSpPr>
          <p:cNvPr id="528" name="Google Shape;528;p58"/>
          <p:cNvCxnSpPr/>
          <p:nvPr/>
        </p:nvCxnSpPr>
        <p:spPr>
          <a:xfrm rot="10800000">
            <a:off x="4399500" y="1901675"/>
            <a:ext cx="1483800" cy="0"/>
          </a:xfrm>
          <a:prstGeom prst="straightConnector1">
            <a:avLst/>
          </a:prstGeom>
          <a:noFill/>
          <a:ln cap="flat" cmpd="sng" w="9525">
            <a:solidFill>
              <a:schemeClr val="dk2"/>
            </a:solidFill>
            <a:prstDash val="solid"/>
            <a:round/>
            <a:headEnd len="med" w="med" type="none"/>
            <a:tailEnd len="med" w="med" type="triangle"/>
          </a:ln>
        </p:spPr>
      </p:cxnSp>
      <p:sp>
        <p:nvSpPr>
          <p:cNvPr id="529" name="Google Shape;529;p58"/>
          <p:cNvSpPr txBox="1"/>
          <p:nvPr/>
        </p:nvSpPr>
        <p:spPr>
          <a:xfrm>
            <a:off x="4525650" y="1296050"/>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Subset of</a:t>
            </a:r>
            <a:endParaRPr/>
          </a:p>
        </p:txBody>
      </p:sp>
      <p:sp>
        <p:nvSpPr>
          <p:cNvPr id="530" name="Google Shape;530;p58"/>
          <p:cNvSpPr txBox="1"/>
          <p:nvPr/>
        </p:nvSpPr>
        <p:spPr>
          <a:xfrm>
            <a:off x="4601850" y="1829450"/>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Superset of</a:t>
            </a:r>
            <a:endParaRPr/>
          </a:p>
        </p:txBody>
      </p:sp>
      <p:sp>
        <p:nvSpPr>
          <p:cNvPr id="531" name="Google Shape;531;p58"/>
          <p:cNvSpPr/>
          <p:nvPr/>
        </p:nvSpPr>
        <p:spPr>
          <a:xfrm>
            <a:off x="5883300" y="3024400"/>
            <a:ext cx="1549200" cy="709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Person</a:t>
            </a:r>
            <a:endParaRPr/>
          </a:p>
        </p:txBody>
      </p:sp>
      <p:cxnSp>
        <p:nvCxnSpPr>
          <p:cNvPr id="532" name="Google Shape;532;p58"/>
          <p:cNvCxnSpPr/>
          <p:nvPr/>
        </p:nvCxnSpPr>
        <p:spPr>
          <a:xfrm rot="10800000">
            <a:off x="6253150" y="2088750"/>
            <a:ext cx="26100" cy="939900"/>
          </a:xfrm>
          <a:prstGeom prst="straightConnector1">
            <a:avLst/>
          </a:prstGeom>
          <a:noFill/>
          <a:ln cap="flat" cmpd="sng" w="9525">
            <a:solidFill>
              <a:schemeClr val="dk2"/>
            </a:solidFill>
            <a:prstDash val="solid"/>
            <a:round/>
            <a:headEnd len="med" w="med" type="none"/>
            <a:tailEnd len="med" w="med" type="triangle"/>
          </a:ln>
        </p:spPr>
      </p:cxnSp>
      <p:sp>
        <p:nvSpPr>
          <p:cNvPr id="533" name="Google Shape;533;p58"/>
          <p:cNvSpPr txBox="1"/>
          <p:nvPr/>
        </p:nvSpPr>
        <p:spPr>
          <a:xfrm>
            <a:off x="5135250" y="2439050"/>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Superset of</a:t>
            </a:r>
            <a:endParaRPr/>
          </a:p>
        </p:txBody>
      </p:sp>
      <p:cxnSp>
        <p:nvCxnSpPr>
          <p:cNvPr id="534" name="Google Shape;534;p58"/>
          <p:cNvCxnSpPr/>
          <p:nvPr/>
        </p:nvCxnSpPr>
        <p:spPr>
          <a:xfrm>
            <a:off x="6921300" y="2035625"/>
            <a:ext cx="41400" cy="988800"/>
          </a:xfrm>
          <a:prstGeom prst="straightConnector1">
            <a:avLst/>
          </a:prstGeom>
          <a:noFill/>
          <a:ln cap="flat" cmpd="sng" w="9525">
            <a:solidFill>
              <a:schemeClr val="dk2"/>
            </a:solidFill>
            <a:prstDash val="solid"/>
            <a:round/>
            <a:headEnd len="med" w="med" type="none"/>
            <a:tailEnd len="med" w="med" type="triangle"/>
          </a:ln>
        </p:spPr>
      </p:cxnSp>
      <p:sp>
        <p:nvSpPr>
          <p:cNvPr id="535" name="Google Shape;535;p58"/>
          <p:cNvSpPr txBox="1"/>
          <p:nvPr/>
        </p:nvSpPr>
        <p:spPr>
          <a:xfrm>
            <a:off x="6887850" y="2286650"/>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Subset of</a:t>
            </a:r>
            <a:endParaRPr/>
          </a:p>
        </p:txBody>
      </p:sp>
      <p:sp>
        <p:nvSpPr>
          <p:cNvPr id="536" name="Google Shape;536;p58"/>
          <p:cNvSpPr txBox="1"/>
          <p:nvPr/>
        </p:nvSpPr>
        <p:spPr>
          <a:xfrm>
            <a:off x="339425" y="3582050"/>
            <a:ext cx="4856400" cy="9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Dialog: Any </a:t>
            </a:r>
            <a:r>
              <a:rPr lang="en">
                <a:solidFill>
                  <a:srgbClr val="FF0000"/>
                </a:solidFill>
              </a:rPr>
              <a:t>employee</a:t>
            </a:r>
            <a:r>
              <a:rPr lang="en"/>
              <a:t> is an example of a </a:t>
            </a:r>
            <a:r>
              <a:rPr lang="en">
                <a:solidFill>
                  <a:srgbClr val="FF0000"/>
                </a:solidFill>
              </a:rPr>
              <a:t>person</a:t>
            </a:r>
            <a:r>
              <a:rPr lang="en"/>
              <a:t>.</a:t>
            </a:r>
            <a:endParaRPr/>
          </a:p>
          <a:p>
            <a:pPr indent="0" lvl="0" marL="0" rtl="0" algn="l">
              <a:spcBef>
                <a:spcPts val="0"/>
              </a:spcBef>
              <a:spcAft>
                <a:spcPts val="0"/>
              </a:spcAft>
              <a:buNone/>
            </a:pPr>
            <a:r>
              <a:rPr lang="en"/>
              <a:t>Matched Regex: </a:t>
            </a:r>
            <a:r>
              <a:rPr lang="en"/>
              <a:t>any </a:t>
            </a:r>
            <a:r>
              <a:rPr lang="en">
                <a:solidFill>
                  <a:srgbClr val="FF0000"/>
                </a:solidFill>
              </a:rPr>
              <a:t>(.+?)</a:t>
            </a:r>
            <a:r>
              <a:rPr lang="en"/>
              <a:t> is an example of an? </a:t>
            </a:r>
            <a:r>
              <a:rPr lang="en">
                <a:solidFill>
                  <a:srgbClr val="FF0000"/>
                </a:solidFill>
              </a:rPr>
              <a:t>(.+?)</a:t>
            </a:r>
            <a:r>
              <a:rPr lang="en"/>
              <a:t>\.</a:t>
            </a:r>
            <a:endParaRPr/>
          </a:p>
          <a:p>
            <a:pPr indent="0" lvl="0" marL="0" rtl="0" algn="l">
              <a:spcBef>
                <a:spcPts val="0"/>
              </a:spcBef>
              <a:spcAft>
                <a:spcPts val="0"/>
              </a:spcAft>
              <a:buNone/>
            </a:pPr>
            <a:r>
              <a:rPr lang="en"/>
              <a:t>Equivalent Prolog fact: setr( </a:t>
            </a:r>
            <a:r>
              <a:rPr lang="en">
                <a:solidFill>
                  <a:srgbClr val="FF0000"/>
                </a:solidFill>
              </a:rPr>
              <a:t>employee</a:t>
            </a:r>
            <a:r>
              <a:rPr lang="en">
                <a:solidFill>
                  <a:srgbClr val="FF0000"/>
                </a:solidFill>
              </a:rPr>
              <a:t> </a:t>
            </a:r>
            <a:r>
              <a:rPr lang="en"/>
              <a:t>, </a:t>
            </a:r>
            <a:r>
              <a:rPr lang="en">
                <a:solidFill>
                  <a:srgbClr val="FF0000"/>
                </a:solidFill>
              </a:rPr>
              <a:t>person</a:t>
            </a:r>
            <a:r>
              <a:rPr lang="en">
                <a:solidFill>
                  <a:srgbClr val="FF0000"/>
                </a:solidFill>
              </a:rPr>
              <a:t> </a:t>
            </a:r>
            <a:r>
              <a:rPr lang="en"/>
              <a:t>)</a:t>
            </a:r>
            <a:endParaRPr/>
          </a:p>
        </p:txBody>
      </p:sp>
      <p:sp>
        <p:nvSpPr>
          <p:cNvPr id="537" name="Google Shape;537;p58"/>
          <p:cNvSpPr txBox="1"/>
          <p:nvPr/>
        </p:nvSpPr>
        <p:spPr>
          <a:xfrm>
            <a:off x="339425" y="3259375"/>
            <a:ext cx="18408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Python interface:</a:t>
            </a:r>
            <a:endParaRPr b="1"/>
          </a:p>
        </p:txBody>
      </p:sp>
      <p:cxnSp>
        <p:nvCxnSpPr>
          <p:cNvPr id="538" name="Google Shape;538;p58"/>
          <p:cNvCxnSpPr>
            <a:stCxn id="539" idx="0"/>
            <a:endCxn id="531" idx="2"/>
          </p:cNvCxnSpPr>
          <p:nvPr/>
        </p:nvCxnSpPr>
        <p:spPr>
          <a:xfrm flipH="1" rot="10800000">
            <a:off x="6630300" y="3733600"/>
            <a:ext cx="27600" cy="736200"/>
          </a:xfrm>
          <a:prstGeom prst="straightConnector1">
            <a:avLst/>
          </a:prstGeom>
          <a:noFill/>
          <a:ln cap="flat" cmpd="sng" w="19050">
            <a:solidFill>
              <a:srgbClr val="FF00FF"/>
            </a:solidFill>
            <a:prstDash val="solid"/>
            <a:round/>
            <a:headEnd len="med" w="med" type="none"/>
            <a:tailEnd len="med" w="med" type="triangle"/>
          </a:ln>
        </p:spPr>
      </p:cxnSp>
      <p:sp>
        <p:nvSpPr>
          <p:cNvPr id="539" name="Google Shape;539;p58"/>
          <p:cNvSpPr txBox="1"/>
          <p:nvPr/>
        </p:nvSpPr>
        <p:spPr>
          <a:xfrm>
            <a:off x="5931900" y="4469800"/>
            <a:ext cx="13968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Create node</a:t>
            </a:r>
            <a:endParaRPr b="1"/>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Google Shape;544;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Dialog 3</a:t>
            </a:r>
            <a:endParaRPr/>
          </a:p>
        </p:txBody>
      </p:sp>
      <p:sp>
        <p:nvSpPr>
          <p:cNvPr id="545" name="Google Shape;545;p59"/>
          <p:cNvSpPr/>
          <p:nvPr/>
        </p:nvSpPr>
        <p:spPr>
          <a:xfrm>
            <a:off x="2558700" y="1279325"/>
            <a:ext cx="1840800" cy="93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sales_rep</a:t>
            </a:r>
            <a:endParaRPr/>
          </a:p>
        </p:txBody>
      </p:sp>
      <p:sp>
        <p:nvSpPr>
          <p:cNvPr id="546" name="Google Shape;546;p59"/>
          <p:cNvSpPr/>
          <p:nvPr/>
        </p:nvSpPr>
        <p:spPr>
          <a:xfrm>
            <a:off x="5883300" y="1462925"/>
            <a:ext cx="14664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Employee</a:t>
            </a:r>
            <a:endParaRPr/>
          </a:p>
        </p:txBody>
      </p:sp>
      <p:cxnSp>
        <p:nvCxnSpPr>
          <p:cNvPr id="547" name="Google Shape;547;p59"/>
          <p:cNvCxnSpPr/>
          <p:nvPr/>
        </p:nvCxnSpPr>
        <p:spPr>
          <a:xfrm>
            <a:off x="4399500" y="1605675"/>
            <a:ext cx="1483800" cy="0"/>
          </a:xfrm>
          <a:prstGeom prst="straightConnector1">
            <a:avLst/>
          </a:prstGeom>
          <a:noFill/>
          <a:ln cap="flat" cmpd="sng" w="9525">
            <a:solidFill>
              <a:schemeClr val="dk2"/>
            </a:solidFill>
            <a:prstDash val="solid"/>
            <a:round/>
            <a:headEnd len="med" w="med" type="none"/>
            <a:tailEnd len="med" w="med" type="triangle"/>
          </a:ln>
        </p:spPr>
      </p:cxnSp>
      <p:cxnSp>
        <p:nvCxnSpPr>
          <p:cNvPr id="548" name="Google Shape;548;p59"/>
          <p:cNvCxnSpPr/>
          <p:nvPr/>
        </p:nvCxnSpPr>
        <p:spPr>
          <a:xfrm rot="10800000">
            <a:off x="4399500" y="1901675"/>
            <a:ext cx="1483800" cy="0"/>
          </a:xfrm>
          <a:prstGeom prst="straightConnector1">
            <a:avLst/>
          </a:prstGeom>
          <a:noFill/>
          <a:ln cap="flat" cmpd="sng" w="9525">
            <a:solidFill>
              <a:schemeClr val="dk2"/>
            </a:solidFill>
            <a:prstDash val="solid"/>
            <a:round/>
            <a:headEnd len="med" w="med" type="none"/>
            <a:tailEnd len="med" w="med" type="triangle"/>
          </a:ln>
        </p:spPr>
      </p:cxnSp>
      <p:sp>
        <p:nvSpPr>
          <p:cNvPr id="549" name="Google Shape;549;p59"/>
          <p:cNvSpPr txBox="1"/>
          <p:nvPr/>
        </p:nvSpPr>
        <p:spPr>
          <a:xfrm>
            <a:off x="4525650" y="1296050"/>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Subset of</a:t>
            </a:r>
            <a:endParaRPr/>
          </a:p>
        </p:txBody>
      </p:sp>
      <p:sp>
        <p:nvSpPr>
          <p:cNvPr id="550" name="Google Shape;550;p59"/>
          <p:cNvSpPr txBox="1"/>
          <p:nvPr/>
        </p:nvSpPr>
        <p:spPr>
          <a:xfrm>
            <a:off x="4601850" y="1829450"/>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Superset of</a:t>
            </a:r>
            <a:endParaRPr/>
          </a:p>
        </p:txBody>
      </p:sp>
      <p:sp>
        <p:nvSpPr>
          <p:cNvPr id="551" name="Google Shape;551;p59"/>
          <p:cNvSpPr/>
          <p:nvPr/>
        </p:nvSpPr>
        <p:spPr>
          <a:xfrm>
            <a:off x="5883300" y="3024400"/>
            <a:ext cx="1549200" cy="709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Person</a:t>
            </a:r>
            <a:endParaRPr/>
          </a:p>
        </p:txBody>
      </p:sp>
      <p:cxnSp>
        <p:nvCxnSpPr>
          <p:cNvPr id="552" name="Google Shape;552;p59"/>
          <p:cNvCxnSpPr/>
          <p:nvPr/>
        </p:nvCxnSpPr>
        <p:spPr>
          <a:xfrm rot="10800000">
            <a:off x="6253150" y="2088750"/>
            <a:ext cx="26100" cy="939900"/>
          </a:xfrm>
          <a:prstGeom prst="straightConnector1">
            <a:avLst/>
          </a:prstGeom>
          <a:noFill/>
          <a:ln cap="flat" cmpd="sng" w="9525">
            <a:solidFill>
              <a:schemeClr val="dk2"/>
            </a:solidFill>
            <a:prstDash val="solid"/>
            <a:round/>
            <a:headEnd len="med" w="med" type="none"/>
            <a:tailEnd len="med" w="med" type="triangle"/>
          </a:ln>
        </p:spPr>
      </p:cxnSp>
      <p:sp>
        <p:nvSpPr>
          <p:cNvPr id="553" name="Google Shape;553;p59"/>
          <p:cNvSpPr txBox="1"/>
          <p:nvPr/>
        </p:nvSpPr>
        <p:spPr>
          <a:xfrm>
            <a:off x="5135250" y="2439050"/>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Superset of</a:t>
            </a:r>
            <a:endParaRPr/>
          </a:p>
        </p:txBody>
      </p:sp>
      <p:cxnSp>
        <p:nvCxnSpPr>
          <p:cNvPr id="554" name="Google Shape;554;p59"/>
          <p:cNvCxnSpPr/>
          <p:nvPr/>
        </p:nvCxnSpPr>
        <p:spPr>
          <a:xfrm>
            <a:off x="6921300" y="2035625"/>
            <a:ext cx="41400" cy="988800"/>
          </a:xfrm>
          <a:prstGeom prst="straightConnector1">
            <a:avLst/>
          </a:prstGeom>
          <a:noFill/>
          <a:ln cap="flat" cmpd="sng" w="9525">
            <a:solidFill>
              <a:schemeClr val="dk2"/>
            </a:solidFill>
            <a:prstDash val="solid"/>
            <a:round/>
            <a:headEnd len="med" w="med" type="none"/>
            <a:tailEnd len="med" w="med" type="triangle"/>
          </a:ln>
        </p:spPr>
      </p:cxnSp>
      <p:sp>
        <p:nvSpPr>
          <p:cNvPr id="555" name="Google Shape;555;p59"/>
          <p:cNvSpPr txBox="1"/>
          <p:nvPr/>
        </p:nvSpPr>
        <p:spPr>
          <a:xfrm>
            <a:off x="6887850" y="2286650"/>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Subset of</a:t>
            </a:r>
            <a:endParaRPr/>
          </a:p>
        </p:txBody>
      </p:sp>
      <p:sp>
        <p:nvSpPr>
          <p:cNvPr id="556" name="Google Shape;556;p59"/>
          <p:cNvSpPr/>
          <p:nvPr/>
        </p:nvSpPr>
        <p:spPr>
          <a:xfrm>
            <a:off x="4318950" y="1068050"/>
            <a:ext cx="1644900" cy="7833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59"/>
          <p:cNvSpPr/>
          <p:nvPr/>
        </p:nvSpPr>
        <p:spPr>
          <a:xfrm>
            <a:off x="6491550" y="1841000"/>
            <a:ext cx="900900" cy="12186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59"/>
          <p:cNvSpPr txBox="1"/>
          <p:nvPr/>
        </p:nvSpPr>
        <p:spPr>
          <a:xfrm>
            <a:off x="339425" y="3582050"/>
            <a:ext cx="5247900" cy="9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Dialog: Is a </a:t>
            </a:r>
            <a:r>
              <a:rPr lang="en">
                <a:solidFill>
                  <a:srgbClr val="FF0000"/>
                </a:solidFill>
              </a:rPr>
              <a:t>sales_rep</a:t>
            </a:r>
            <a:r>
              <a:rPr lang="en"/>
              <a:t> a </a:t>
            </a:r>
            <a:r>
              <a:rPr lang="en">
                <a:solidFill>
                  <a:srgbClr val="FF0000"/>
                </a:solidFill>
              </a:rPr>
              <a:t>person</a:t>
            </a:r>
            <a:r>
              <a:rPr lang="en"/>
              <a:t>?</a:t>
            </a:r>
            <a:endParaRPr/>
          </a:p>
          <a:p>
            <a:pPr indent="0" lvl="0" marL="0" rtl="0" algn="l">
              <a:spcBef>
                <a:spcPts val="0"/>
              </a:spcBef>
              <a:spcAft>
                <a:spcPts val="0"/>
              </a:spcAft>
              <a:buNone/>
            </a:pPr>
            <a:r>
              <a:rPr lang="en"/>
              <a:t>Matched Regex: </a:t>
            </a:r>
            <a:r>
              <a:rPr lang="en"/>
              <a:t>is an? </a:t>
            </a:r>
            <a:r>
              <a:rPr lang="en">
                <a:solidFill>
                  <a:srgbClr val="FF0000"/>
                </a:solidFill>
              </a:rPr>
              <a:t>(.+?)</a:t>
            </a:r>
            <a:r>
              <a:rPr lang="en"/>
              <a:t> an? </a:t>
            </a:r>
            <a:r>
              <a:rPr lang="en">
                <a:solidFill>
                  <a:srgbClr val="FF0000"/>
                </a:solidFill>
              </a:rPr>
              <a:t>(.+?)</a:t>
            </a:r>
            <a:r>
              <a:rPr lang="en"/>
              <a:t>\?</a:t>
            </a:r>
            <a:endParaRPr/>
          </a:p>
          <a:p>
            <a:pPr indent="0" lvl="0" marL="0" rtl="0" algn="l">
              <a:spcBef>
                <a:spcPts val="0"/>
              </a:spcBef>
              <a:spcAft>
                <a:spcPts val="0"/>
              </a:spcAft>
              <a:buNone/>
            </a:pPr>
            <a:r>
              <a:rPr lang="en"/>
              <a:t>Equivalent Prolog query: setrq( </a:t>
            </a:r>
            <a:r>
              <a:rPr lang="en">
                <a:solidFill>
                  <a:srgbClr val="FF0000"/>
                </a:solidFill>
              </a:rPr>
              <a:t>sales_rep</a:t>
            </a:r>
            <a:r>
              <a:rPr lang="en">
                <a:solidFill>
                  <a:srgbClr val="FF0000"/>
                </a:solidFill>
              </a:rPr>
              <a:t> </a:t>
            </a:r>
            <a:r>
              <a:rPr lang="en"/>
              <a:t>, </a:t>
            </a:r>
            <a:r>
              <a:rPr lang="en">
                <a:solidFill>
                  <a:srgbClr val="FF0000"/>
                </a:solidFill>
              </a:rPr>
              <a:t>person </a:t>
            </a:r>
            <a:r>
              <a:rPr lang="en"/>
              <a:t>,</a:t>
            </a:r>
            <a:r>
              <a:rPr lang="en">
                <a:solidFill>
                  <a:srgbClr val="FF0000"/>
                </a:solidFill>
              </a:rPr>
              <a:t> </a:t>
            </a:r>
            <a:r>
              <a:rPr lang="en"/>
              <a:t>X</a:t>
            </a:r>
            <a:r>
              <a:rPr lang="en"/>
              <a:t>)</a:t>
            </a:r>
            <a:endParaRPr/>
          </a:p>
          <a:p>
            <a:pPr indent="0" lvl="0" marL="0" rtl="0" algn="l">
              <a:spcBef>
                <a:spcPts val="0"/>
              </a:spcBef>
              <a:spcAft>
                <a:spcPts val="0"/>
              </a:spcAft>
              <a:buNone/>
            </a:pPr>
            <a:r>
              <a:rPr lang="en"/>
              <a:t>X = yes</a:t>
            </a:r>
            <a:endParaRPr/>
          </a:p>
        </p:txBody>
      </p:sp>
      <p:sp>
        <p:nvSpPr>
          <p:cNvPr id="559" name="Google Shape;559;p59"/>
          <p:cNvSpPr txBox="1"/>
          <p:nvPr/>
        </p:nvSpPr>
        <p:spPr>
          <a:xfrm>
            <a:off x="339425" y="3259375"/>
            <a:ext cx="18408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Python interface:</a:t>
            </a:r>
            <a:endParaRPr b="1"/>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sp>
        <p:nvSpPr>
          <p:cNvPr id="564" name="Google Shape;564;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Dialog 4</a:t>
            </a:r>
            <a:endParaRPr/>
          </a:p>
        </p:txBody>
      </p:sp>
      <p:sp>
        <p:nvSpPr>
          <p:cNvPr id="565" name="Google Shape;565;p60"/>
          <p:cNvSpPr/>
          <p:nvPr/>
        </p:nvSpPr>
        <p:spPr>
          <a:xfrm>
            <a:off x="2558700" y="1279325"/>
            <a:ext cx="1840800" cy="93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sales_rep</a:t>
            </a:r>
            <a:endParaRPr/>
          </a:p>
        </p:txBody>
      </p:sp>
      <p:sp>
        <p:nvSpPr>
          <p:cNvPr id="566" name="Google Shape;566;p60"/>
          <p:cNvSpPr/>
          <p:nvPr/>
        </p:nvSpPr>
        <p:spPr>
          <a:xfrm>
            <a:off x="5883300" y="1462925"/>
            <a:ext cx="14664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Employee</a:t>
            </a:r>
            <a:endParaRPr/>
          </a:p>
        </p:txBody>
      </p:sp>
      <p:cxnSp>
        <p:nvCxnSpPr>
          <p:cNvPr id="567" name="Google Shape;567;p60"/>
          <p:cNvCxnSpPr/>
          <p:nvPr/>
        </p:nvCxnSpPr>
        <p:spPr>
          <a:xfrm>
            <a:off x="4399500" y="1605675"/>
            <a:ext cx="1483800" cy="0"/>
          </a:xfrm>
          <a:prstGeom prst="straightConnector1">
            <a:avLst/>
          </a:prstGeom>
          <a:noFill/>
          <a:ln cap="flat" cmpd="sng" w="9525">
            <a:solidFill>
              <a:schemeClr val="dk2"/>
            </a:solidFill>
            <a:prstDash val="solid"/>
            <a:round/>
            <a:headEnd len="med" w="med" type="none"/>
            <a:tailEnd len="med" w="med" type="triangle"/>
          </a:ln>
        </p:spPr>
      </p:cxnSp>
      <p:cxnSp>
        <p:nvCxnSpPr>
          <p:cNvPr id="568" name="Google Shape;568;p60"/>
          <p:cNvCxnSpPr/>
          <p:nvPr/>
        </p:nvCxnSpPr>
        <p:spPr>
          <a:xfrm rot="10800000">
            <a:off x="4399500" y="1901675"/>
            <a:ext cx="1483800" cy="0"/>
          </a:xfrm>
          <a:prstGeom prst="straightConnector1">
            <a:avLst/>
          </a:prstGeom>
          <a:noFill/>
          <a:ln cap="flat" cmpd="sng" w="9525">
            <a:solidFill>
              <a:schemeClr val="dk2"/>
            </a:solidFill>
            <a:prstDash val="solid"/>
            <a:round/>
            <a:headEnd len="med" w="med" type="none"/>
            <a:tailEnd len="med" w="med" type="triangle"/>
          </a:ln>
        </p:spPr>
      </p:cxnSp>
      <p:sp>
        <p:nvSpPr>
          <p:cNvPr id="569" name="Google Shape;569;p60"/>
          <p:cNvSpPr txBox="1"/>
          <p:nvPr/>
        </p:nvSpPr>
        <p:spPr>
          <a:xfrm>
            <a:off x="4525650" y="1296050"/>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Subset of</a:t>
            </a:r>
            <a:endParaRPr/>
          </a:p>
        </p:txBody>
      </p:sp>
      <p:sp>
        <p:nvSpPr>
          <p:cNvPr id="570" name="Google Shape;570;p60"/>
          <p:cNvSpPr txBox="1"/>
          <p:nvPr/>
        </p:nvSpPr>
        <p:spPr>
          <a:xfrm>
            <a:off x="4601850" y="1829450"/>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Superset of</a:t>
            </a:r>
            <a:endParaRPr/>
          </a:p>
        </p:txBody>
      </p:sp>
      <p:sp>
        <p:nvSpPr>
          <p:cNvPr id="571" name="Google Shape;571;p60"/>
          <p:cNvSpPr/>
          <p:nvPr/>
        </p:nvSpPr>
        <p:spPr>
          <a:xfrm>
            <a:off x="5883300" y="3024400"/>
            <a:ext cx="1549200" cy="709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Person</a:t>
            </a:r>
            <a:endParaRPr/>
          </a:p>
        </p:txBody>
      </p:sp>
      <p:cxnSp>
        <p:nvCxnSpPr>
          <p:cNvPr id="572" name="Google Shape;572;p60"/>
          <p:cNvCxnSpPr/>
          <p:nvPr/>
        </p:nvCxnSpPr>
        <p:spPr>
          <a:xfrm rot="10800000">
            <a:off x="6253150" y="2088750"/>
            <a:ext cx="26100" cy="939900"/>
          </a:xfrm>
          <a:prstGeom prst="straightConnector1">
            <a:avLst/>
          </a:prstGeom>
          <a:noFill/>
          <a:ln cap="flat" cmpd="sng" w="9525">
            <a:solidFill>
              <a:schemeClr val="dk2"/>
            </a:solidFill>
            <a:prstDash val="solid"/>
            <a:round/>
            <a:headEnd len="med" w="med" type="none"/>
            <a:tailEnd len="med" w="med" type="triangle"/>
          </a:ln>
        </p:spPr>
      </p:cxnSp>
      <p:sp>
        <p:nvSpPr>
          <p:cNvPr id="573" name="Google Shape;573;p60"/>
          <p:cNvSpPr txBox="1"/>
          <p:nvPr/>
        </p:nvSpPr>
        <p:spPr>
          <a:xfrm>
            <a:off x="5135250" y="2439050"/>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Superset of</a:t>
            </a:r>
            <a:endParaRPr/>
          </a:p>
        </p:txBody>
      </p:sp>
      <p:cxnSp>
        <p:nvCxnSpPr>
          <p:cNvPr id="574" name="Google Shape;574;p60"/>
          <p:cNvCxnSpPr/>
          <p:nvPr/>
        </p:nvCxnSpPr>
        <p:spPr>
          <a:xfrm>
            <a:off x="6921300" y="2035625"/>
            <a:ext cx="41400" cy="988800"/>
          </a:xfrm>
          <a:prstGeom prst="straightConnector1">
            <a:avLst/>
          </a:prstGeom>
          <a:noFill/>
          <a:ln cap="flat" cmpd="sng" w="9525">
            <a:solidFill>
              <a:schemeClr val="dk2"/>
            </a:solidFill>
            <a:prstDash val="solid"/>
            <a:round/>
            <a:headEnd len="med" w="med" type="none"/>
            <a:tailEnd len="med" w="med" type="triangle"/>
          </a:ln>
        </p:spPr>
      </p:cxnSp>
      <p:sp>
        <p:nvSpPr>
          <p:cNvPr id="575" name="Google Shape;575;p60"/>
          <p:cNvSpPr txBox="1"/>
          <p:nvPr/>
        </p:nvSpPr>
        <p:spPr>
          <a:xfrm>
            <a:off x="6887850" y="2286650"/>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Subset of</a:t>
            </a:r>
            <a:endParaRPr/>
          </a:p>
        </p:txBody>
      </p:sp>
      <p:sp>
        <p:nvSpPr>
          <p:cNvPr id="576" name="Google Shape;576;p60"/>
          <p:cNvSpPr/>
          <p:nvPr/>
        </p:nvSpPr>
        <p:spPr>
          <a:xfrm>
            <a:off x="6035700" y="1932225"/>
            <a:ext cx="570000" cy="10923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60"/>
          <p:cNvSpPr txBox="1"/>
          <p:nvPr/>
        </p:nvSpPr>
        <p:spPr>
          <a:xfrm>
            <a:off x="339425" y="2743850"/>
            <a:ext cx="4608300" cy="9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Dialog: Is a </a:t>
            </a:r>
            <a:r>
              <a:rPr lang="en">
                <a:solidFill>
                  <a:srgbClr val="FF0000"/>
                </a:solidFill>
              </a:rPr>
              <a:t>person</a:t>
            </a:r>
            <a:r>
              <a:rPr lang="en"/>
              <a:t> an </a:t>
            </a:r>
            <a:r>
              <a:rPr lang="en">
                <a:solidFill>
                  <a:srgbClr val="FF0000"/>
                </a:solidFill>
              </a:rPr>
              <a:t>employee</a:t>
            </a:r>
            <a:r>
              <a:rPr lang="en"/>
              <a:t>?</a:t>
            </a:r>
            <a:endParaRPr/>
          </a:p>
          <a:p>
            <a:pPr indent="0" lvl="0" marL="0" rtl="0" algn="l">
              <a:spcBef>
                <a:spcPts val="0"/>
              </a:spcBef>
              <a:spcAft>
                <a:spcPts val="0"/>
              </a:spcAft>
              <a:buNone/>
            </a:pPr>
            <a:r>
              <a:rPr lang="en"/>
              <a:t>Matched Regex: is an? </a:t>
            </a:r>
            <a:r>
              <a:rPr lang="en">
                <a:solidFill>
                  <a:srgbClr val="FF0000"/>
                </a:solidFill>
              </a:rPr>
              <a:t>(.+?)</a:t>
            </a:r>
            <a:r>
              <a:rPr lang="en"/>
              <a:t> an? </a:t>
            </a:r>
            <a:r>
              <a:rPr lang="en">
                <a:solidFill>
                  <a:srgbClr val="FF0000"/>
                </a:solidFill>
              </a:rPr>
              <a:t>(.+?)</a:t>
            </a:r>
            <a:r>
              <a:rPr lang="en"/>
              <a:t>\?</a:t>
            </a:r>
            <a:endParaRPr/>
          </a:p>
          <a:p>
            <a:pPr indent="0" lvl="0" marL="0" rtl="0" algn="l">
              <a:spcBef>
                <a:spcPts val="0"/>
              </a:spcBef>
              <a:spcAft>
                <a:spcPts val="0"/>
              </a:spcAft>
              <a:buNone/>
            </a:pPr>
            <a:r>
              <a:rPr lang="en"/>
              <a:t>Equivalent Prolog query: setrq( </a:t>
            </a:r>
            <a:r>
              <a:rPr lang="en">
                <a:solidFill>
                  <a:srgbClr val="FF0000"/>
                </a:solidFill>
              </a:rPr>
              <a:t>person</a:t>
            </a:r>
            <a:r>
              <a:rPr lang="en">
                <a:solidFill>
                  <a:srgbClr val="FF0000"/>
                </a:solidFill>
              </a:rPr>
              <a:t> </a:t>
            </a:r>
            <a:r>
              <a:rPr lang="en"/>
              <a:t>, </a:t>
            </a:r>
            <a:r>
              <a:rPr lang="en">
                <a:solidFill>
                  <a:srgbClr val="FF0000"/>
                </a:solidFill>
              </a:rPr>
              <a:t>employee</a:t>
            </a:r>
            <a:r>
              <a:rPr lang="en">
                <a:solidFill>
                  <a:srgbClr val="FF0000"/>
                </a:solidFill>
              </a:rPr>
              <a:t> </a:t>
            </a:r>
            <a:r>
              <a:rPr lang="en"/>
              <a:t>,</a:t>
            </a:r>
            <a:r>
              <a:rPr lang="en">
                <a:solidFill>
                  <a:srgbClr val="FF0000"/>
                </a:solidFill>
              </a:rPr>
              <a:t> </a:t>
            </a:r>
            <a:r>
              <a:rPr lang="en"/>
              <a:t>X)</a:t>
            </a:r>
            <a:endParaRPr/>
          </a:p>
          <a:p>
            <a:pPr indent="0" lvl="0" marL="0" rtl="0" algn="l">
              <a:spcBef>
                <a:spcPts val="0"/>
              </a:spcBef>
              <a:spcAft>
                <a:spcPts val="0"/>
              </a:spcAft>
              <a:buNone/>
            </a:pPr>
            <a:r>
              <a:rPr lang="en"/>
              <a:t>X = sometimes</a:t>
            </a:r>
            <a:endParaRPr/>
          </a:p>
        </p:txBody>
      </p:sp>
      <p:sp>
        <p:nvSpPr>
          <p:cNvPr id="578" name="Google Shape;578;p60"/>
          <p:cNvSpPr txBox="1"/>
          <p:nvPr/>
        </p:nvSpPr>
        <p:spPr>
          <a:xfrm>
            <a:off x="339425" y="2421175"/>
            <a:ext cx="19191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Python interface:</a:t>
            </a:r>
            <a:endParaRPr b="1"/>
          </a:p>
        </p:txBody>
      </p:sp>
      <p:sp>
        <p:nvSpPr>
          <p:cNvPr id="579" name="Google Shape;579;p60"/>
          <p:cNvSpPr txBox="1"/>
          <p:nvPr/>
        </p:nvSpPr>
        <p:spPr>
          <a:xfrm>
            <a:off x="339425" y="3838025"/>
            <a:ext cx="4947600" cy="12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In this case, setrq(person,girl,yes) is false, but setrq(girl,person,yes) is true, which means setrq(person,girl,sometimes) is true. This is how ambiguity is handled in terms of set relations by Raphael’s paper.</a:t>
            </a:r>
            <a:endParaRPr b="1"/>
          </a:p>
        </p:txBody>
      </p:sp>
      <p:sp>
        <p:nvSpPr>
          <p:cNvPr id="580" name="Google Shape;580;p60"/>
          <p:cNvSpPr/>
          <p:nvPr/>
        </p:nvSpPr>
        <p:spPr>
          <a:xfrm>
            <a:off x="4318950" y="1068050"/>
            <a:ext cx="1644900" cy="783300"/>
          </a:xfrm>
          <a:prstGeom prst="ellipse">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60"/>
          <p:cNvSpPr/>
          <p:nvPr/>
        </p:nvSpPr>
        <p:spPr>
          <a:xfrm>
            <a:off x="6808050" y="1841000"/>
            <a:ext cx="437100" cy="1218600"/>
          </a:xfrm>
          <a:prstGeom prst="ellipse">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5" name="Shape 585"/>
        <p:cNvGrpSpPr/>
        <p:nvPr/>
      </p:nvGrpSpPr>
      <p:grpSpPr>
        <a:xfrm>
          <a:off x="0" y="0"/>
          <a:ext cx="0" cy="0"/>
          <a:chOff x="0" y="0"/>
          <a:chExt cx="0" cy="0"/>
        </a:xfrm>
      </p:grpSpPr>
      <p:sp>
        <p:nvSpPr>
          <p:cNvPr id="586" name="Google Shape;586;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Dialog 5</a:t>
            </a:r>
            <a:endParaRPr/>
          </a:p>
        </p:txBody>
      </p:sp>
      <p:sp>
        <p:nvSpPr>
          <p:cNvPr id="587" name="Google Shape;587;p61"/>
          <p:cNvSpPr/>
          <p:nvPr/>
        </p:nvSpPr>
        <p:spPr>
          <a:xfrm>
            <a:off x="2558700" y="1279325"/>
            <a:ext cx="1840800" cy="93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sales_rep</a:t>
            </a:r>
            <a:endParaRPr/>
          </a:p>
        </p:txBody>
      </p:sp>
      <p:sp>
        <p:nvSpPr>
          <p:cNvPr id="588" name="Google Shape;588;p61"/>
          <p:cNvSpPr/>
          <p:nvPr/>
        </p:nvSpPr>
        <p:spPr>
          <a:xfrm>
            <a:off x="5883300" y="1462925"/>
            <a:ext cx="14664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Employee</a:t>
            </a:r>
            <a:endParaRPr/>
          </a:p>
        </p:txBody>
      </p:sp>
      <p:cxnSp>
        <p:nvCxnSpPr>
          <p:cNvPr id="589" name="Google Shape;589;p61"/>
          <p:cNvCxnSpPr/>
          <p:nvPr/>
        </p:nvCxnSpPr>
        <p:spPr>
          <a:xfrm>
            <a:off x="4399500" y="1605675"/>
            <a:ext cx="1483800" cy="0"/>
          </a:xfrm>
          <a:prstGeom prst="straightConnector1">
            <a:avLst/>
          </a:prstGeom>
          <a:noFill/>
          <a:ln cap="flat" cmpd="sng" w="9525">
            <a:solidFill>
              <a:schemeClr val="dk2"/>
            </a:solidFill>
            <a:prstDash val="solid"/>
            <a:round/>
            <a:headEnd len="med" w="med" type="none"/>
            <a:tailEnd len="med" w="med" type="triangle"/>
          </a:ln>
        </p:spPr>
      </p:cxnSp>
      <p:cxnSp>
        <p:nvCxnSpPr>
          <p:cNvPr id="590" name="Google Shape;590;p61"/>
          <p:cNvCxnSpPr/>
          <p:nvPr/>
        </p:nvCxnSpPr>
        <p:spPr>
          <a:xfrm rot="10800000">
            <a:off x="4399500" y="1901675"/>
            <a:ext cx="1483800" cy="0"/>
          </a:xfrm>
          <a:prstGeom prst="straightConnector1">
            <a:avLst/>
          </a:prstGeom>
          <a:noFill/>
          <a:ln cap="flat" cmpd="sng" w="9525">
            <a:solidFill>
              <a:schemeClr val="dk2"/>
            </a:solidFill>
            <a:prstDash val="solid"/>
            <a:round/>
            <a:headEnd len="med" w="med" type="none"/>
            <a:tailEnd len="med" w="med" type="triangle"/>
          </a:ln>
        </p:spPr>
      </p:cxnSp>
      <p:sp>
        <p:nvSpPr>
          <p:cNvPr id="591" name="Google Shape;591;p61"/>
          <p:cNvSpPr txBox="1"/>
          <p:nvPr/>
        </p:nvSpPr>
        <p:spPr>
          <a:xfrm>
            <a:off x="4525650" y="1296050"/>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Subset of</a:t>
            </a:r>
            <a:endParaRPr/>
          </a:p>
        </p:txBody>
      </p:sp>
      <p:sp>
        <p:nvSpPr>
          <p:cNvPr id="592" name="Google Shape;592;p61"/>
          <p:cNvSpPr txBox="1"/>
          <p:nvPr/>
        </p:nvSpPr>
        <p:spPr>
          <a:xfrm>
            <a:off x="4601850" y="1829450"/>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Superset of</a:t>
            </a:r>
            <a:endParaRPr/>
          </a:p>
        </p:txBody>
      </p:sp>
      <p:sp>
        <p:nvSpPr>
          <p:cNvPr id="593" name="Google Shape;593;p61"/>
          <p:cNvSpPr/>
          <p:nvPr/>
        </p:nvSpPr>
        <p:spPr>
          <a:xfrm>
            <a:off x="5883300" y="3024400"/>
            <a:ext cx="1549200" cy="709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Person</a:t>
            </a:r>
            <a:endParaRPr/>
          </a:p>
        </p:txBody>
      </p:sp>
      <p:cxnSp>
        <p:nvCxnSpPr>
          <p:cNvPr id="594" name="Google Shape;594;p61"/>
          <p:cNvCxnSpPr/>
          <p:nvPr/>
        </p:nvCxnSpPr>
        <p:spPr>
          <a:xfrm rot="10800000">
            <a:off x="6253150" y="2088750"/>
            <a:ext cx="26100" cy="939900"/>
          </a:xfrm>
          <a:prstGeom prst="straightConnector1">
            <a:avLst/>
          </a:prstGeom>
          <a:noFill/>
          <a:ln cap="flat" cmpd="sng" w="9525">
            <a:solidFill>
              <a:schemeClr val="dk2"/>
            </a:solidFill>
            <a:prstDash val="solid"/>
            <a:round/>
            <a:headEnd len="med" w="med" type="none"/>
            <a:tailEnd len="med" w="med" type="triangle"/>
          </a:ln>
        </p:spPr>
      </p:cxnSp>
      <p:sp>
        <p:nvSpPr>
          <p:cNvPr id="595" name="Google Shape;595;p61"/>
          <p:cNvSpPr txBox="1"/>
          <p:nvPr/>
        </p:nvSpPr>
        <p:spPr>
          <a:xfrm>
            <a:off x="5135250" y="2439050"/>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Superset of</a:t>
            </a:r>
            <a:endParaRPr/>
          </a:p>
        </p:txBody>
      </p:sp>
      <p:cxnSp>
        <p:nvCxnSpPr>
          <p:cNvPr id="596" name="Google Shape;596;p61"/>
          <p:cNvCxnSpPr/>
          <p:nvPr/>
        </p:nvCxnSpPr>
        <p:spPr>
          <a:xfrm>
            <a:off x="6921300" y="2035625"/>
            <a:ext cx="41400" cy="988800"/>
          </a:xfrm>
          <a:prstGeom prst="straightConnector1">
            <a:avLst/>
          </a:prstGeom>
          <a:noFill/>
          <a:ln cap="flat" cmpd="sng" w="9525">
            <a:solidFill>
              <a:schemeClr val="dk2"/>
            </a:solidFill>
            <a:prstDash val="solid"/>
            <a:round/>
            <a:headEnd len="med" w="med" type="none"/>
            <a:tailEnd len="med" w="med" type="triangle"/>
          </a:ln>
        </p:spPr>
      </p:cxnSp>
      <p:sp>
        <p:nvSpPr>
          <p:cNvPr id="597" name="Google Shape;597;p61"/>
          <p:cNvSpPr txBox="1"/>
          <p:nvPr/>
        </p:nvSpPr>
        <p:spPr>
          <a:xfrm>
            <a:off x="6887850" y="2286650"/>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Subset of</a:t>
            </a:r>
            <a:endParaRPr/>
          </a:p>
        </p:txBody>
      </p:sp>
      <p:sp>
        <p:nvSpPr>
          <p:cNvPr id="598" name="Google Shape;598;p61"/>
          <p:cNvSpPr/>
          <p:nvPr/>
        </p:nvSpPr>
        <p:spPr>
          <a:xfrm>
            <a:off x="2872000" y="2785625"/>
            <a:ext cx="1840800" cy="93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Monkey</a:t>
            </a:r>
            <a:endParaRPr/>
          </a:p>
        </p:txBody>
      </p:sp>
      <p:sp>
        <p:nvSpPr>
          <p:cNvPr id="599" name="Google Shape;599;p61"/>
          <p:cNvSpPr txBox="1"/>
          <p:nvPr/>
        </p:nvSpPr>
        <p:spPr>
          <a:xfrm>
            <a:off x="2341600" y="2373775"/>
            <a:ext cx="705000" cy="7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a:t>
            </a:r>
            <a:endParaRPr sz="4800">
              <a:solidFill>
                <a:srgbClr val="FF0000"/>
              </a:solidFill>
            </a:endParaRPr>
          </a:p>
        </p:txBody>
      </p:sp>
      <p:sp>
        <p:nvSpPr>
          <p:cNvPr id="600" name="Google Shape;600;p61"/>
          <p:cNvSpPr txBox="1"/>
          <p:nvPr/>
        </p:nvSpPr>
        <p:spPr>
          <a:xfrm>
            <a:off x="263225" y="3810650"/>
            <a:ext cx="5104200" cy="9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Dialog: Is a </a:t>
            </a:r>
            <a:r>
              <a:rPr lang="en">
                <a:solidFill>
                  <a:srgbClr val="FF0000"/>
                </a:solidFill>
              </a:rPr>
              <a:t>monkey</a:t>
            </a:r>
            <a:r>
              <a:rPr lang="en"/>
              <a:t> a </a:t>
            </a:r>
            <a:r>
              <a:rPr lang="en">
                <a:solidFill>
                  <a:srgbClr val="FF0000"/>
                </a:solidFill>
              </a:rPr>
              <a:t>sales_rep</a:t>
            </a:r>
            <a:r>
              <a:rPr lang="en"/>
              <a:t>?</a:t>
            </a:r>
            <a:endParaRPr/>
          </a:p>
          <a:p>
            <a:pPr indent="0" lvl="0" marL="0" rtl="0" algn="l">
              <a:spcBef>
                <a:spcPts val="0"/>
              </a:spcBef>
              <a:spcAft>
                <a:spcPts val="0"/>
              </a:spcAft>
              <a:buNone/>
            </a:pPr>
            <a:r>
              <a:rPr lang="en"/>
              <a:t>Matched Regex: is an? </a:t>
            </a:r>
            <a:r>
              <a:rPr lang="en">
                <a:solidFill>
                  <a:srgbClr val="FF0000"/>
                </a:solidFill>
              </a:rPr>
              <a:t>(.+?)</a:t>
            </a:r>
            <a:r>
              <a:rPr lang="en"/>
              <a:t> an? </a:t>
            </a:r>
            <a:r>
              <a:rPr lang="en">
                <a:solidFill>
                  <a:srgbClr val="FF0000"/>
                </a:solidFill>
              </a:rPr>
              <a:t>(.+?)</a:t>
            </a:r>
            <a:r>
              <a:rPr lang="en"/>
              <a:t>\?</a:t>
            </a:r>
            <a:endParaRPr/>
          </a:p>
          <a:p>
            <a:pPr indent="0" lvl="0" marL="0" rtl="0" algn="l">
              <a:spcBef>
                <a:spcPts val="0"/>
              </a:spcBef>
              <a:spcAft>
                <a:spcPts val="0"/>
              </a:spcAft>
              <a:buNone/>
            </a:pPr>
            <a:r>
              <a:rPr lang="en"/>
              <a:t>Equivalent Prolog fact: setrq( </a:t>
            </a:r>
            <a:r>
              <a:rPr lang="en">
                <a:solidFill>
                  <a:srgbClr val="FF0000"/>
                </a:solidFill>
              </a:rPr>
              <a:t>monkey</a:t>
            </a:r>
            <a:r>
              <a:rPr lang="en">
                <a:solidFill>
                  <a:srgbClr val="FF0000"/>
                </a:solidFill>
              </a:rPr>
              <a:t> </a:t>
            </a:r>
            <a:r>
              <a:rPr lang="en"/>
              <a:t>, </a:t>
            </a:r>
            <a:r>
              <a:rPr lang="en">
                <a:solidFill>
                  <a:srgbClr val="FF0000"/>
                </a:solidFill>
              </a:rPr>
              <a:t>sales_rep</a:t>
            </a:r>
            <a:r>
              <a:rPr lang="en">
                <a:solidFill>
                  <a:srgbClr val="FF0000"/>
                </a:solidFill>
              </a:rPr>
              <a:t> </a:t>
            </a:r>
            <a:r>
              <a:rPr lang="en"/>
              <a:t>,</a:t>
            </a:r>
            <a:r>
              <a:rPr lang="en">
                <a:solidFill>
                  <a:srgbClr val="FF0000"/>
                </a:solidFill>
              </a:rPr>
              <a:t> </a:t>
            </a:r>
            <a:r>
              <a:rPr lang="en"/>
              <a:t>X)</a:t>
            </a:r>
            <a:endParaRPr/>
          </a:p>
          <a:p>
            <a:pPr indent="0" lvl="0" marL="0" rtl="0" algn="l">
              <a:spcBef>
                <a:spcPts val="0"/>
              </a:spcBef>
              <a:spcAft>
                <a:spcPts val="0"/>
              </a:spcAft>
              <a:buNone/>
            </a:pPr>
            <a:r>
              <a:rPr lang="en"/>
              <a:t>X=insufficient</a:t>
            </a:r>
            <a:endParaRPr/>
          </a:p>
          <a:p>
            <a:pPr indent="0" lvl="0" marL="0" rtl="0" algn="l">
              <a:spcBef>
                <a:spcPts val="0"/>
              </a:spcBef>
              <a:spcAft>
                <a:spcPts val="0"/>
              </a:spcAft>
              <a:buNone/>
            </a:pPr>
            <a:r>
              <a:t/>
            </a:r>
            <a:endParaRPr/>
          </a:p>
        </p:txBody>
      </p:sp>
      <p:sp>
        <p:nvSpPr>
          <p:cNvPr id="601" name="Google Shape;601;p61"/>
          <p:cNvSpPr txBox="1"/>
          <p:nvPr/>
        </p:nvSpPr>
        <p:spPr>
          <a:xfrm>
            <a:off x="263225" y="3487975"/>
            <a:ext cx="18408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Python interface:</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Dialog System Diagram</a:t>
            </a:r>
            <a:endParaRPr/>
          </a:p>
        </p:txBody>
      </p:sp>
      <p:grpSp>
        <p:nvGrpSpPr>
          <p:cNvPr id="79" name="Google Shape;79;p17"/>
          <p:cNvGrpSpPr/>
          <p:nvPr/>
        </p:nvGrpSpPr>
        <p:grpSpPr>
          <a:xfrm>
            <a:off x="1105250" y="3896875"/>
            <a:ext cx="1880100" cy="842100"/>
            <a:chOff x="952850" y="3896875"/>
            <a:chExt cx="1880100" cy="842100"/>
          </a:xfrm>
        </p:grpSpPr>
        <p:sp>
          <p:nvSpPr>
            <p:cNvPr id="80" name="Google Shape;80;p17"/>
            <p:cNvSpPr/>
            <p:nvPr/>
          </p:nvSpPr>
          <p:spPr>
            <a:xfrm>
              <a:off x="1449050" y="3916375"/>
              <a:ext cx="913800" cy="8226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User</a:t>
              </a:r>
              <a:endParaRPr/>
            </a:p>
          </p:txBody>
        </p:sp>
        <p:cxnSp>
          <p:nvCxnSpPr>
            <p:cNvPr id="81" name="Google Shape;81;p17"/>
            <p:cNvCxnSpPr>
              <a:stCxn id="80" idx="6"/>
            </p:cNvCxnSpPr>
            <p:nvPr/>
          </p:nvCxnSpPr>
          <p:spPr>
            <a:xfrm flipH="1" rot="10800000">
              <a:off x="2362850" y="3896875"/>
              <a:ext cx="470100" cy="430800"/>
            </a:xfrm>
            <a:prstGeom prst="straightConnector1">
              <a:avLst/>
            </a:prstGeom>
            <a:noFill/>
            <a:ln cap="flat" cmpd="sng" w="9525">
              <a:solidFill>
                <a:schemeClr val="dk2"/>
              </a:solidFill>
              <a:prstDash val="solid"/>
              <a:round/>
              <a:headEnd len="med" w="med" type="none"/>
              <a:tailEnd len="med" w="med" type="none"/>
            </a:ln>
          </p:spPr>
        </p:cxnSp>
        <p:cxnSp>
          <p:nvCxnSpPr>
            <p:cNvPr id="82" name="Google Shape;82;p17"/>
            <p:cNvCxnSpPr>
              <a:stCxn id="80" idx="2"/>
            </p:cNvCxnSpPr>
            <p:nvPr/>
          </p:nvCxnSpPr>
          <p:spPr>
            <a:xfrm rot="10800000">
              <a:off x="952850" y="3962275"/>
              <a:ext cx="496200" cy="365400"/>
            </a:xfrm>
            <a:prstGeom prst="straightConnector1">
              <a:avLst/>
            </a:prstGeom>
            <a:noFill/>
            <a:ln cap="flat" cmpd="sng" w="9525">
              <a:solidFill>
                <a:schemeClr val="dk2"/>
              </a:solidFill>
              <a:prstDash val="solid"/>
              <a:round/>
              <a:headEnd len="med" w="med" type="none"/>
              <a:tailEnd len="med" w="med" type="none"/>
            </a:ln>
          </p:spPr>
        </p:cxnSp>
      </p:grpSp>
      <p:sp>
        <p:nvSpPr>
          <p:cNvPr id="83" name="Google Shape;83;p17"/>
          <p:cNvSpPr/>
          <p:nvPr/>
        </p:nvSpPr>
        <p:spPr>
          <a:xfrm>
            <a:off x="1266300" y="1472750"/>
            <a:ext cx="1475100" cy="88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Python Front-end</a:t>
            </a:r>
            <a:endParaRPr/>
          </a:p>
        </p:txBody>
      </p:sp>
      <p:sp>
        <p:nvSpPr>
          <p:cNvPr id="84" name="Google Shape;84;p17"/>
          <p:cNvSpPr/>
          <p:nvPr/>
        </p:nvSpPr>
        <p:spPr>
          <a:xfrm>
            <a:off x="4923900" y="1472750"/>
            <a:ext cx="1475100" cy="88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Prolog QA System (Raphael)</a:t>
            </a:r>
            <a:endParaRPr/>
          </a:p>
        </p:txBody>
      </p:sp>
      <p:cxnSp>
        <p:nvCxnSpPr>
          <p:cNvPr id="85" name="Google Shape;85;p17"/>
          <p:cNvCxnSpPr/>
          <p:nvPr/>
        </p:nvCxnSpPr>
        <p:spPr>
          <a:xfrm flipH="1" rot="10800000">
            <a:off x="1788475" y="2584900"/>
            <a:ext cx="13200" cy="1096500"/>
          </a:xfrm>
          <a:prstGeom prst="straightConnector1">
            <a:avLst/>
          </a:prstGeom>
          <a:noFill/>
          <a:ln cap="flat" cmpd="sng" w="19050">
            <a:solidFill>
              <a:srgbClr val="FF0000"/>
            </a:solidFill>
            <a:prstDash val="solid"/>
            <a:round/>
            <a:headEnd len="med" w="med" type="none"/>
            <a:tailEnd len="med" w="med" type="triangle"/>
          </a:ln>
        </p:spPr>
      </p:cxnSp>
      <p:cxnSp>
        <p:nvCxnSpPr>
          <p:cNvPr id="86" name="Google Shape;86;p17"/>
          <p:cNvCxnSpPr/>
          <p:nvPr/>
        </p:nvCxnSpPr>
        <p:spPr>
          <a:xfrm>
            <a:off x="2258450" y="2584800"/>
            <a:ext cx="0" cy="1057500"/>
          </a:xfrm>
          <a:prstGeom prst="straightConnector1">
            <a:avLst/>
          </a:prstGeom>
          <a:noFill/>
          <a:ln cap="flat" cmpd="sng" w="19050">
            <a:solidFill>
              <a:schemeClr val="dk2"/>
            </a:solidFill>
            <a:prstDash val="solid"/>
            <a:round/>
            <a:headEnd len="med" w="med" type="none"/>
            <a:tailEnd len="med" w="med" type="triangle"/>
          </a:ln>
        </p:spPr>
      </p:cxnSp>
      <p:grpSp>
        <p:nvGrpSpPr>
          <p:cNvPr id="87" name="Google Shape;87;p17"/>
          <p:cNvGrpSpPr/>
          <p:nvPr/>
        </p:nvGrpSpPr>
        <p:grpSpPr>
          <a:xfrm rot="5400000">
            <a:off x="3541075" y="1441800"/>
            <a:ext cx="469975" cy="1096600"/>
            <a:chOff x="1788475" y="2584800"/>
            <a:chExt cx="469975" cy="1096600"/>
          </a:xfrm>
        </p:grpSpPr>
        <p:cxnSp>
          <p:nvCxnSpPr>
            <p:cNvPr id="88" name="Google Shape;88;p17"/>
            <p:cNvCxnSpPr/>
            <p:nvPr/>
          </p:nvCxnSpPr>
          <p:spPr>
            <a:xfrm flipH="1" rot="10800000">
              <a:off x="1788475" y="2584900"/>
              <a:ext cx="13200" cy="1096500"/>
            </a:xfrm>
            <a:prstGeom prst="straightConnector1">
              <a:avLst/>
            </a:prstGeom>
            <a:noFill/>
            <a:ln cap="flat" cmpd="sng" w="19050">
              <a:solidFill>
                <a:schemeClr val="dk2"/>
              </a:solidFill>
              <a:prstDash val="solid"/>
              <a:round/>
              <a:headEnd len="med" w="med" type="none"/>
              <a:tailEnd len="med" w="med" type="triangle"/>
            </a:ln>
          </p:spPr>
        </p:cxnSp>
        <p:cxnSp>
          <p:nvCxnSpPr>
            <p:cNvPr id="89" name="Google Shape;89;p17"/>
            <p:cNvCxnSpPr/>
            <p:nvPr/>
          </p:nvCxnSpPr>
          <p:spPr>
            <a:xfrm>
              <a:off x="2258450" y="2584800"/>
              <a:ext cx="0" cy="1057500"/>
            </a:xfrm>
            <a:prstGeom prst="straightConnector1">
              <a:avLst/>
            </a:prstGeom>
            <a:noFill/>
            <a:ln cap="flat" cmpd="sng" w="19050">
              <a:solidFill>
                <a:schemeClr val="dk2"/>
              </a:solidFill>
              <a:prstDash val="solid"/>
              <a:round/>
              <a:headEnd len="med" w="med" type="none"/>
              <a:tailEnd len="med" w="med" type="triangle"/>
            </a:ln>
          </p:spPr>
        </p:cxnSp>
      </p:grpSp>
      <p:sp>
        <p:nvSpPr>
          <p:cNvPr id="90" name="Google Shape;90;p17"/>
          <p:cNvSpPr txBox="1"/>
          <p:nvPr/>
        </p:nvSpPr>
        <p:spPr>
          <a:xfrm>
            <a:off x="442250" y="2775113"/>
            <a:ext cx="1176300" cy="70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0000"/>
                </a:solidFill>
              </a:rPr>
              <a:t>Natural Language dialog</a:t>
            </a:r>
            <a:endParaRPr>
              <a:solidFill>
                <a:srgbClr val="FF0000"/>
              </a:solidFill>
            </a:endParaRPr>
          </a:p>
        </p:txBody>
      </p:sp>
      <p:sp>
        <p:nvSpPr>
          <p:cNvPr id="91" name="Google Shape;91;p17"/>
          <p:cNvSpPr txBox="1"/>
          <p:nvPr/>
        </p:nvSpPr>
        <p:spPr>
          <a:xfrm>
            <a:off x="4112175" y="2962500"/>
            <a:ext cx="4530000" cy="18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user first enters a dialog, whether it be a fact or a query.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Google Shape;606;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2</a:t>
            </a:r>
            <a:endParaRPr/>
          </a:p>
        </p:txBody>
      </p:sp>
      <p:pic>
        <p:nvPicPr>
          <p:cNvPr id="607" name="Google Shape;607;p62"/>
          <p:cNvPicPr preferRelativeResize="0"/>
          <p:nvPr/>
        </p:nvPicPr>
        <p:blipFill rotWithShape="1">
          <a:blip r:embed="rId3">
            <a:alphaModFix/>
          </a:blip>
          <a:srcRect b="12472" l="0" r="63023" t="47086"/>
          <a:stretch/>
        </p:blipFill>
        <p:spPr>
          <a:xfrm>
            <a:off x="229350" y="1083525"/>
            <a:ext cx="6475076" cy="3981650"/>
          </a:xfrm>
          <a:prstGeom prst="rect">
            <a:avLst/>
          </a:prstGeom>
          <a:noFill/>
          <a:ln>
            <a:noFill/>
          </a:ln>
        </p:spPr>
      </p:pic>
      <p:sp>
        <p:nvSpPr>
          <p:cNvPr id="608" name="Google Shape;608;p62"/>
          <p:cNvSpPr/>
          <p:nvPr/>
        </p:nvSpPr>
        <p:spPr>
          <a:xfrm>
            <a:off x="3851100" y="1017725"/>
            <a:ext cx="443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609" name="Google Shape;609;p62"/>
          <p:cNvSpPr/>
          <p:nvPr/>
        </p:nvSpPr>
        <p:spPr>
          <a:xfrm>
            <a:off x="3324650" y="1461425"/>
            <a:ext cx="443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610" name="Google Shape;610;p62"/>
          <p:cNvSpPr/>
          <p:nvPr/>
        </p:nvSpPr>
        <p:spPr>
          <a:xfrm>
            <a:off x="4952225" y="1905125"/>
            <a:ext cx="443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611" name="Google Shape;611;p62"/>
          <p:cNvSpPr/>
          <p:nvPr/>
        </p:nvSpPr>
        <p:spPr>
          <a:xfrm>
            <a:off x="5395925" y="2223600"/>
            <a:ext cx="443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612" name="Google Shape;612;p62"/>
          <p:cNvSpPr/>
          <p:nvPr/>
        </p:nvSpPr>
        <p:spPr>
          <a:xfrm>
            <a:off x="4952225" y="2852500"/>
            <a:ext cx="443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613" name="Google Shape;613;p62"/>
          <p:cNvSpPr/>
          <p:nvPr/>
        </p:nvSpPr>
        <p:spPr>
          <a:xfrm>
            <a:off x="5395925" y="3176550"/>
            <a:ext cx="443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614" name="Google Shape;614;p62"/>
          <p:cNvSpPr/>
          <p:nvPr/>
        </p:nvSpPr>
        <p:spPr>
          <a:xfrm>
            <a:off x="5395925" y="3620250"/>
            <a:ext cx="443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sp>
        <p:nvSpPr>
          <p:cNvPr id="615" name="Google Shape;615;p62"/>
          <p:cNvSpPr/>
          <p:nvPr/>
        </p:nvSpPr>
        <p:spPr>
          <a:xfrm>
            <a:off x="4128300" y="4063950"/>
            <a:ext cx="443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8</a:t>
            </a:r>
            <a:endParaRPr/>
          </a:p>
        </p:txBody>
      </p:sp>
      <p:sp>
        <p:nvSpPr>
          <p:cNvPr id="616" name="Google Shape;616;p62"/>
          <p:cNvSpPr/>
          <p:nvPr/>
        </p:nvSpPr>
        <p:spPr>
          <a:xfrm>
            <a:off x="5395925" y="4507650"/>
            <a:ext cx="443700" cy="44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9</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sp>
        <p:nvSpPr>
          <p:cNvPr id="621" name="Google Shape;621;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Dialog 1</a:t>
            </a:r>
            <a:endParaRPr/>
          </a:p>
        </p:txBody>
      </p:sp>
      <p:sp>
        <p:nvSpPr>
          <p:cNvPr id="622" name="Google Shape;622;p63"/>
          <p:cNvSpPr/>
          <p:nvPr/>
        </p:nvSpPr>
        <p:spPr>
          <a:xfrm>
            <a:off x="3302800" y="916625"/>
            <a:ext cx="1096800" cy="44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boy</a:t>
            </a:r>
            <a:endParaRPr/>
          </a:p>
        </p:txBody>
      </p:sp>
      <p:sp>
        <p:nvSpPr>
          <p:cNvPr id="623" name="Google Shape;623;p63"/>
          <p:cNvSpPr/>
          <p:nvPr/>
        </p:nvSpPr>
        <p:spPr>
          <a:xfrm>
            <a:off x="5883300" y="929525"/>
            <a:ext cx="1149000" cy="44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person</a:t>
            </a:r>
            <a:endParaRPr/>
          </a:p>
        </p:txBody>
      </p:sp>
      <p:cxnSp>
        <p:nvCxnSpPr>
          <p:cNvPr id="624" name="Google Shape;624;p63"/>
          <p:cNvCxnSpPr/>
          <p:nvPr/>
        </p:nvCxnSpPr>
        <p:spPr>
          <a:xfrm>
            <a:off x="4399500" y="996075"/>
            <a:ext cx="1483800" cy="0"/>
          </a:xfrm>
          <a:prstGeom prst="straightConnector1">
            <a:avLst/>
          </a:prstGeom>
          <a:noFill/>
          <a:ln cap="flat" cmpd="sng" w="9525">
            <a:solidFill>
              <a:schemeClr val="dk2"/>
            </a:solidFill>
            <a:prstDash val="solid"/>
            <a:round/>
            <a:headEnd len="med" w="med" type="none"/>
            <a:tailEnd len="med" w="med" type="triangle"/>
          </a:ln>
        </p:spPr>
      </p:cxnSp>
      <p:cxnSp>
        <p:nvCxnSpPr>
          <p:cNvPr id="625" name="Google Shape;625;p63"/>
          <p:cNvCxnSpPr/>
          <p:nvPr/>
        </p:nvCxnSpPr>
        <p:spPr>
          <a:xfrm rot="10800000">
            <a:off x="4399500" y="1292075"/>
            <a:ext cx="1483800" cy="0"/>
          </a:xfrm>
          <a:prstGeom prst="straightConnector1">
            <a:avLst/>
          </a:prstGeom>
          <a:noFill/>
          <a:ln cap="flat" cmpd="sng" w="9525">
            <a:solidFill>
              <a:schemeClr val="dk2"/>
            </a:solidFill>
            <a:prstDash val="solid"/>
            <a:round/>
            <a:headEnd len="med" w="med" type="none"/>
            <a:tailEnd len="med" w="med" type="triangle"/>
          </a:ln>
        </p:spPr>
      </p:cxnSp>
      <p:sp>
        <p:nvSpPr>
          <p:cNvPr id="626" name="Google Shape;626;p63"/>
          <p:cNvSpPr txBox="1"/>
          <p:nvPr/>
        </p:nvSpPr>
        <p:spPr>
          <a:xfrm>
            <a:off x="4525650" y="699505"/>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Subset of</a:t>
            </a:r>
            <a:endParaRPr/>
          </a:p>
        </p:txBody>
      </p:sp>
      <p:sp>
        <p:nvSpPr>
          <p:cNvPr id="627" name="Google Shape;627;p63"/>
          <p:cNvSpPr txBox="1"/>
          <p:nvPr/>
        </p:nvSpPr>
        <p:spPr>
          <a:xfrm>
            <a:off x="4601850" y="1219850"/>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Superset of</a:t>
            </a:r>
            <a:endParaRPr/>
          </a:p>
        </p:txBody>
      </p:sp>
      <p:sp>
        <p:nvSpPr>
          <p:cNvPr id="628" name="Google Shape;628;p63"/>
          <p:cNvSpPr txBox="1"/>
          <p:nvPr/>
        </p:nvSpPr>
        <p:spPr>
          <a:xfrm>
            <a:off x="339425" y="3434275"/>
            <a:ext cx="4856400" cy="9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Dialog: a </a:t>
            </a:r>
            <a:r>
              <a:rPr lang="en">
                <a:solidFill>
                  <a:srgbClr val="FF0000"/>
                </a:solidFill>
              </a:rPr>
              <a:t>boy</a:t>
            </a:r>
            <a:r>
              <a:rPr lang="en"/>
              <a:t> is a </a:t>
            </a:r>
            <a:r>
              <a:rPr lang="en">
                <a:solidFill>
                  <a:srgbClr val="FF0000"/>
                </a:solidFill>
              </a:rPr>
              <a:t>person</a:t>
            </a:r>
            <a:r>
              <a:rPr lang="en"/>
              <a:t>.</a:t>
            </a:r>
            <a:endParaRPr/>
          </a:p>
          <a:p>
            <a:pPr indent="0" lvl="0" marL="0" rtl="0" algn="l">
              <a:spcBef>
                <a:spcPts val="0"/>
              </a:spcBef>
              <a:spcAft>
                <a:spcPts val="0"/>
              </a:spcAft>
              <a:buNone/>
            </a:pPr>
            <a:r>
              <a:rPr lang="en"/>
              <a:t>Matched Regex: a </a:t>
            </a:r>
            <a:r>
              <a:rPr lang="en">
                <a:solidFill>
                  <a:srgbClr val="FF0000"/>
                </a:solidFill>
              </a:rPr>
              <a:t>(.+?) </a:t>
            </a:r>
            <a:r>
              <a:rPr lang="en"/>
              <a:t>is an? </a:t>
            </a:r>
            <a:r>
              <a:rPr lang="en">
                <a:solidFill>
                  <a:srgbClr val="FF0000"/>
                </a:solidFill>
              </a:rPr>
              <a:t>(.+?)</a:t>
            </a:r>
            <a:r>
              <a:rPr lang="en"/>
              <a:t>\.</a:t>
            </a:r>
            <a:endParaRPr/>
          </a:p>
          <a:p>
            <a:pPr indent="0" lvl="0" marL="0" rtl="0" algn="l">
              <a:spcBef>
                <a:spcPts val="0"/>
              </a:spcBef>
              <a:spcAft>
                <a:spcPts val="0"/>
              </a:spcAft>
              <a:buNone/>
            </a:pPr>
            <a:r>
              <a:rPr lang="en"/>
              <a:t>Equivalent Prolog fact: setr( </a:t>
            </a:r>
            <a:r>
              <a:rPr lang="en">
                <a:solidFill>
                  <a:srgbClr val="FF0000"/>
                </a:solidFill>
              </a:rPr>
              <a:t>boy</a:t>
            </a:r>
            <a:r>
              <a:rPr lang="en">
                <a:solidFill>
                  <a:srgbClr val="FF0000"/>
                </a:solidFill>
              </a:rPr>
              <a:t> </a:t>
            </a:r>
            <a:r>
              <a:rPr lang="en"/>
              <a:t>, </a:t>
            </a:r>
            <a:r>
              <a:rPr lang="en">
                <a:solidFill>
                  <a:srgbClr val="FF0000"/>
                </a:solidFill>
              </a:rPr>
              <a:t>person</a:t>
            </a:r>
            <a:r>
              <a:rPr lang="en">
                <a:solidFill>
                  <a:srgbClr val="FF0000"/>
                </a:solidFill>
              </a:rPr>
              <a:t> </a:t>
            </a:r>
            <a:r>
              <a:rPr lang="en"/>
              <a:t>)</a:t>
            </a:r>
            <a:endParaRPr/>
          </a:p>
        </p:txBody>
      </p:sp>
      <p:sp>
        <p:nvSpPr>
          <p:cNvPr id="629" name="Google Shape;629;p63"/>
          <p:cNvSpPr txBox="1"/>
          <p:nvPr/>
        </p:nvSpPr>
        <p:spPr>
          <a:xfrm>
            <a:off x="339425" y="3106975"/>
            <a:ext cx="18408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Python interface:</a:t>
            </a:r>
            <a:endParaRPr b="1"/>
          </a:p>
        </p:txBody>
      </p:sp>
      <p:cxnSp>
        <p:nvCxnSpPr>
          <p:cNvPr id="630" name="Google Shape;630;p63"/>
          <p:cNvCxnSpPr>
            <a:stCxn id="631" idx="0"/>
            <a:endCxn id="622" idx="2"/>
          </p:cNvCxnSpPr>
          <p:nvPr/>
        </p:nvCxnSpPr>
        <p:spPr>
          <a:xfrm rot="10800000">
            <a:off x="3851100" y="1365400"/>
            <a:ext cx="1560000" cy="1047000"/>
          </a:xfrm>
          <a:prstGeom prst="straightConnector1">
            <a:avLst/>
          </a:prstGeom>
          <a:noFill/>
          <a:ln cap="flat" cmpd="sng" w="19050">
            <a:solidFill>
              <a:srgbClr val="FF00FF"/>
            </a:solidFill>
            <a:prstDash val="solid"/>
            <a:round/>
            <a:headEnd len="med" w="med" type="none"/>
            <a:tailEnd len="med" w="med" type="triangle"/>
          </a:ln>
        </p:spPr>
      </p:cxnSp>
      <p:sp>
        <p:nvSpPr>
          <p:cNvPr id="631" name="Google Shape;631;p63"/>
          <p:cNvSpPr txBox="1"/>
          <p:nvPr/>
        </p:nvSpPr>
        <p:spPr>
          <a:xfrm>
            <a:off x="4712700" y="2412400"/>
            <a:ext cx="13968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Create nodes</a:t>
            </a:r>
            <a:endParaRPr b="1"/>
          </a:p>
        </p:txBody>
      </p:sp>
      <p:cxnSp>
        <p:nvCxnSpPr>
          <p:cNvPr id="632" name="Google Shape;632;p63"/>
          <p:cNvCxnSpPr>
            <a:stCxn id="631" idx="0"/>
            <a:endCxn id="623" idx="2"/>
          </p:cNvCxnSpPr>
          <p:nvPr/>
        </p:nvCxnSpPr>
        <p:spPr>
          <a:xfrm flipH="1" rot="10800000">
            <a:off x="5411100" y="1378300"/>
            <a:ext cx="1046700" cy="1034100"/>
          </a:xfrm>
          <a:prstGeom prst="straightConnector1">
            <a:avLst/>
          </a:prstGeom>
          <a:noFill/>
          <a:ln cap="flat" cmpd="sng" w="19050">
            <a:solidFill>
              <a:srgbClr val="FF00FF"/>
            </a:solidFill>
            <a:prstDash val="solid"/>
            <a:round/>
            <a:headEnd len="med" w="med" type="none"/>
            <a:tailEnd len="med" w="med" type="triangl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6" name="Shape 636"/>
        <p:cNvGrpSpPr/>
        <p:nvPr/>
      </p:nvGrpSpPr>
      <p:grpSpPr>
        <a:xfrm>
          <a:off x="0" y="0"/>
          <a:ext cx="0" cy="0"/>
          <a:chOff x="0" y="0"/>
          <a:chExt cx="0" cy="0"/>
        </a:xfrm>
      </p:grpSpPr>
      <p:sp>
        <p:nvSpPr>
          <p:cNvPr id="637" name="Google Shape;637;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Dialog 2</a:t>
            </a:r>
            <a:endParaRPr/>
          </a:p>
        </p:txBody>
      </p:sp>
      <p:sp>
        <p:nvSpPr>
          <p:cNvPr id="638" name="Google Shape;638;p64"/>
          <p:cNvSpPr/>
          <p:nvPr/>
        </p:nvSpPr>
        <p:spPr>
          <a:xfrm>
            <a:off x="3302800" y="916625"/>
            <a:ext cx="1096800" cy="44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boy</a:t>
            </a:r>
            <a:endParaRPr/>
          </a:p>
        </p:txBody>
      </p:sp>
      <p:sp>
        <p:nvSpPr>
          <p:cNvPr id="639" name="Google Shape;639;p64"/>
          <p:cNvSpPr/>
          <p:nvPr/>
        </p:nvSpPr>
        <p:spPr>
          <a:xfrm>
            <a:off x="5883300" y="929525"/>
            <a:ext cx="1149000" cy="44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person</a:t>
            </a:r>
            <a:endParaRPr/>
          </a:p>
        </p:txBody>
      </p:sp>
      <p:cxnSp>
        <p:nvCxnSpPr>
          <p:cNvPr id="640" name="Google Shape;640;p64"/>
          <p:cNvCxnSpPr/>
          <p:nvPr/>
        </p:nvCxnSpPr>
        <p:spPr>
          <a:xfrm>
            <a:off x="4399500" y="996075"/>
            <a:ext cx="1483800" cy="0"/>
          </a:xfrm>
          <a:prstGeom prst="straightConnector1">
            <a:avLst/>
          </a:prstGeom>
          <a:noFill/>
          <a:ln cap="flat" cmpd="sng" w="9525">
            <a:solidFill>
              <a:schemeClr val="dk2"/>
            </a:solidFill>
            <a:prstDash val="solid"/>
            <a:round/>
            <a:headEnd len="med" w="med" type="none"/>
            <a:tailEnd len="med" w="med" type="triangle"/>
          </a:ln>
        </p:spPr>
      </p:cxnSp>
      <p:cxnSp>
        <p:nvCxnSpPr>
          <p:cNvPr id="641" name="Google Shape;641;p64"/>
          <p:cNvCxnSpPr/>
          <p:nvPr/>
        </p:nvCxnSpPr>
        <p:spPr>
          <a:xfrm rot="10800000">
            <a:off x="4399500" y="1292075"/>
            <a:ext cx="1483800" cy="0"/>
          </a:xfrm>
          <a:prstGeom prst="straightConnector1">
            <a:avLst/>
          </a:prstGeom>
          <a:noFill/>
          <a:ln cap="flat" cmpd="sng" w="9525">
            <a:solidFill>
              <a:schemeClr val="dk2"/>
            </a:solidFill>
            <a:prstDash val="solid"/>
            <a:round/>
            <a:headEnd len="med" w="med" type="none"/>
            <a:tailEnd len="med" w="med" type="triangle"/>
          </a:ln>
        </p:spPr>
      </p:cxnSp>
      <p:sp>
        <p:nvSpPr>
          <p:cNvPr id="642" name="Google Shape;642;p64"/>
          <p:cNvSpPr txBox="1"/>
          <p:nvPr/>
        </p:nvSpPr>
        <p:spPr>
          <a:xfrm>
            <a:off x="4525650" y="699505"/>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Subset of</a:t>
            </a:r>
            <a:endParaRPr/>
          </a:p>
        </p:txBody>
      </p:sp>
      <p:sp>
        <p:nvSpPr>
          <p:cNvPr id="643" name="Google Shape;643;p64"/>
          <p:cNvSpPr txBox="1"/>
          <p:nvPr/>
        </p:nvSpPr>
        <p:spPr>
          <a:xfrm>
            <a:off x="4601850" y="1219850"/>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Superset of</a:t>
            </a:r>
            <a:endParaRPr/>
          </a:p>
        </p:txBody>
      </p:sp>
      <p:sp>
        <p:nvSpPr>
          <p:cNvPr id="644" name="Google Shape;644;p64"/>
          <p:cNvSpPr txBox="1"/>
          <p:nvPr/>
        </p:nvSpPr>
        <p:spPr>
          <a:xfrm>
            <a:off x="339425" y="3434275"/>
            <a:ext cx="4856400" cy="9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Dialog: </a:t>
            </a:r>
            <a:r>
              <a:rPr lang="en">
                <a:solidFill>
                  <a:srgbClr val="FF0000"/>
                </a:solidFill>
              </a:rPr>
              <a:t>john</a:t>
            </a:r>
            <a:r>
              <a:rPr lang="en"/>
              <a:t> is a </a:t>
            </a:r>
            <a:r>
              <a:rPr lang="en">
                <a:solidFill>
                  <a:srgbClr val="FF0000"/>
                </a:solidFill>
              </a:rPr>
              <a:t>boy</a:t>
            </a:r>
            <a:r>
              <a:rPr lang="en"/>
              <a:t>.</a:t>
            </a:r>
            <a:endParaRPr/>
          </a:p>
          <a:p>
            <a:pPr indent="0" lvl="0" marL="0" rtl="0" algn="l">
              <a:spcBef>
                <a:spcPts val="0"/>
              </a:spcBef>
              <a:spcAft>
                <a:spcPts val="0"/>
              </a:spcAft>
              <a:buNone/>
            </a:pPr>
            <a:r>
              <a:rPr lang="en"/>
              <a:t>Matched Regex: </a:t>
            </a:r>
            <a:r>
              <a:rPr lang="en">
                <a:solidFill>
                  <a:srgbClr val="FF0000"/>
                </a:solidFill>
              </a:rPr>
              <a:t>(.+?) </a:t>
            </a:r>
            <a:r>
              <a:rPr lang="en"/>
              <a:t>is an? </a:t>
            </a:r>
            <a:r>
              <a:rPr lang="en">
                <a:solidFill>
                  <a:srgbClr val="FF0000"/>
                </a:solidFill>
              </a:rPr>
              <a:t>(.+?)</a:t>
            </a:r>
            <a:r>
              <a:rPr lang="en"/>
              <a:t>\.</a:t>
            </a:r>
            <a:endParaRPr/>
          </a:p>
          <a:p>
            <a:pPr indent="0" lvl="0" marL="0" rtl="0" algn="l">
              <a:spcBef>
                <a:spcPts val="0"/>
              </a:spcBef>
              <a:spcAft>
                <a:spcPts val="0"/>
              </a:spcAft>
              <a:buNone/>
            </a:pPr>
            <a:r>
              <a:rPr lang="en"/>
              <a:t>Equivalent Prolog fact: setrs( </a:t>
            </a:r>
            <a:r>
              <a:rPr lang="en">
                <a:solidFill>
                  <a:srgbClr val="FF0000"/>
                </a:solidFill>
              </a:rPr>
              <a:t>john</a:t>
            </a:r>
            <a:r>
              <a:rPr lang="en">
                <a:solidFill>
                  <a:srgbClr val="FF0000"/>
                </a:solidFill>
              </a:rPr>
              <a:t> </a:t>
            </a:r>
            <a:r>
              <a:rPr lang="en"/>
              <a:t>, </a:t>
            </a:r>
            <a:r>
              <a:rPr lang="en">
                <a:solidFill>
                  <a:srgbClr val="FF0000"/>
                </a:solidFill>
              </a:rPr>
              <a:t>boy</a:t>
            </a:r>
            <a:r>
              <a:rPr lang="en">
                <a:solidFill>
                  <a:srgbClr val="FF0000"/>
                </a:solidFill>
              </a:rPr>
              <a:t> </a:t>
            </a:r>
            <a:r>
              <a:rPr lang="en"/>
              <a:t>)</a:t>
            </a:r>
            <a:endParaRPr/>
          </a:p>
        </p:txBody>
      </p:sp>
      <p:sp>
        <p:nvSpPr>
          <p:cNvPr id="645" name="Google Shape;645;p64"/>
          <p:cNvSpPr txBox="1"/>
          <p:nvPr/>
        </p:nvSpPr>
        <p:spPr>
          <a:xfrm>
            <a:off x="339425" y="3106975"/>
            <a:ext cx="18408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Python interface:</a:t>
            </a:r>
            <a:endParaRPr b="1"/>
          </a:p>
        </p:txBody>
      </p:sp>
      <p:sp>
        <p:nvSpPr>
          <p:cNvPr id="646" name="Google Shape;646;p64"/>
          <p:cNvSpPr/>
          <p:nvPr/>
        </p:nvSpPr>
        <p:spPr>
          <a:xfrm>
            <a:off x="1278175" y="957900"/>
            <a:ext cx="1096800" cy="448800"/>
          </a:xfrm>
          <a:prstGeom prst="roundRect">
            <a:avLst>
              <a:gd fmla="val 16667"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john</a:t>
            </a:r>
            <a:endParaRPr/>
          </a:p>
        </p:txBody>
      </p:sp>
      <p:cxnSp>
        <p:nvCxnSpPr>
          <p:cNvPr id="647" name="Google Shape;647;p64"/>
          <p:cNvCxnSpPr/>
          <p:nvPr/>
        </p:nvCxnSpPr>
        <p:spPr>
          <a:xfrm flipH="1" rot="10800000">
            <a:off x="2374975" y="1026800"/>
            <a:ext cx="927900" cy="41400"/>
          </a:xfrm>
          <a:prstGeom prst="straightConnector1">
            <a:avLst/>
          </a:prstGeom>
          <a:noFill/>
          <a:ln cap="flat" cmpd="sng" w="9525">
            <a:solidFill>
              <a:schemeClr val="dk2"/>
            </a:solidFill>
            <a:prstDash val="solid"/>
            <a:round/>
            <a:headEnd len="med" w="med" type="none"/>
            <a:tailEnd len="med" w="med" type="triangle"/>
          </a:ln>
        </p:spPr>
      </p:cxnSp>
      <p:cxnSp>
        <p:nvCxnSpPr>
          <p:cNvPr id="648" name="Google Shape;648;p64"/>
          <p:cNvCxnSpPr/>
          <p:nvPr/>
        </p:nvCxnSpPr>
        <p:spPr>
          <a:xfrm flipH="1">
            <a:off x="2374900" y="1293425"/>
            <a:ext cx="927900" cy="41400"/>
          </a:xfrm>
          <a:prstGeom prst="straightConnector1">
            <a:avLst/>
          </a:prstGeom>
          <a:noFill/>
          <a:ln cap="flat" cmpd="sng" w="9525">
            <a:solidFill>
              <a:schemeClr val="dk2"/>
            </a:solidFill>
            <a:prstDash val="solid"/>
            <a:round/>
            <a:headEnd len="med" w="med" type="none"/>
            <a:tailEnd len="med" w="med" type="triangle"/>
          </a:ln>
        </p:spPr>
      </p:cxnSp>
      <p:sp>
        <p:nvSpPr>
          <p:cNvPr id="649" name="Google Shape;649;p64"/>
          <p:cNvSpPr txBox="1"/>
          <p:nvPr/>
        </p:nvSpPr>
        <p:spPr>
          <a:xfrm>
            <a:off x="2315850" y="699505"/>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Member </a:t>
            </a:r>
            <a:r>
              <a:rPr lang="en"/>
              <a:t>of</a:t>
            </a:r>
            <a:endParaRPr/>
          </a:p>
        </p:txBody>
      </p:sp>
      <p:sp>
        <p:nvSpPr>
          <p:cNvPr id="650" name="Google Shape;650;p64"/>
          <p:cNvSpPr txBox="1"/>
          <p:nvPr/>
        </p:nvSpPr>
        <p:spPr>
          <a:xfrm>
            <a:off x="2392050" y="1309105"/>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Has element</a:t>
            </a:r>
            <a:endParaRPr/>
          </a:p>
        </p:txBody>
      </p:sp>
      <p:cxnSp>
        <p:nvCxnSpPr>
          <p:cNvPr id="651" name="Google Shape;651;p64"/>
          <p:cNvCxnSpPr/>
          <p:nvPr/>
        </p:nvCxnSpPr>
        <p:spPr>
          <a:xfrm rot="10800000">
            <a:off x="1871925" y="1576850"/>
            <a:ext cx="979200" cy="731100"/>
          </a:xfrm>
          <a:prstGeom prst="straightConnector1">
            <a:avLst/>
          </a:prstGeom>
          <a:noFill/>
          <a:ln cap="flat" cmpd="sng" w="19050">
            <a:solidFill>
              <a:srgbClr val="FF00FF"/>
            </a:solidFill>
            <a:prstDash val="solid"/>
            <a:round/>
            <a:headEnd len="med" w="med" type="none"/>
            <a:tailEnd len="med" w="med" type="triangle"/>
          </a:ln>
        </p:spPr>
      </p:cxnSp>
      <p:sp>
        <p:nvSpPr>
          <p:cNvPr id="652" name="Google Shape;652;p64"/>
          <p:cNvSpPr txBox="1"/>
          <p:nvPr/>
        </p:nvSpPr>
        <p:spPr>
          <a:xfrm>
            <a:off x="2350500" y="2336200"/>
            <a:ext cx="13968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Create node</a:t>
            </a:r>
            <a:endParaRPr b="1"/>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6" name="Shape 656"/>
        <p:cNvGrpSpPr/>
        <p:nvPr/>
      </p:nvGrpSpPr>
      <p:grpSpPr>
        <a:xfrm>
          <a:off x="0" y="0"/>
          <a:ext cx="0" cy="0"/>
          <a:chOff x="0" y="0"/>
          <a:chExt cx="0" cy="0"/>
        </a:xfrm>
      </p:grpSpPr>
      <p:sp>
        <p:nvSpPr>
          <p:cNvPr id="657" name="Google Shape;657;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Dialog 3</a:t>
            </a:r>
            <a:endParaRPr/>
          </a:p>
        </p:txBody>
      </p:sp>
      <p:sp>
        <p:nvSpPr>
          <p:cNvPr id="658" name="Google Shape;658;p65"/>
          <p:cNvSpPr/>
          <p:nvPr/>
        </p:nvSpPr>
        <p:spPr>
          <a:xfrm>
            <a:off x="3302800" y="916625"/>
            <a:ext cx="1096800" cy="44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boy</a:t>
            </a:r>
            <a:endParaRPr/>
          </a:p>
        </p:txBody>
      </p:sp>
      <p:sp>
        <p:nvSpPr>
          <p:cNvPr id="659" name="Google Shape;659;p65"/>
          <p:cNvSpPr/>
          <p:nvPr/>
        </p:nvSpPr>
        <p:spPr>
          <a:xfrm>
            <a:off x="5883300" y="929525"/>
            <a:ext cx="1149000" cy="44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person</a:t>
            </a:r>
            <a:endParaRPr/>
          </a:p>
        </p:txBody>
      </p:sp>
      <p:cxnSp>
        <p:nvCxnSpPr>
          <p:cNvPr id="660" name="Google Shape;660;p65"/>
          <p:cNvCxnSpPr/>
          <p:nvPr/>
        </p:nvCxnSpPr>
        <p:spPr>
          <a:xfrm>
            <a:off x="4399500" y="996075"/>
            <a:ext cx="1483800" cy="0"/>
          </a:xfrm>
          <a:prstGeom prst="straightConnector1">
            <a:avLst/>
          </a:prstGeom>
          <a:noFill/>
          <a:ln cap="flat" cmpd="sng" w="9525">
            <a:solidFill>
              <a:schemeClr val="dk2"/>
            </a:solidFill>
            <a:prstDash val="solid"/>
            <a:round/>
            <a:headEnd len="med" w="med" type="none"/>
            <a:tailEnd len="med" w="med" type="triangle"/>
          </a:ln>
        </p:spPr>
      </p:cxnSp>
      <p:cxnSp>
        <p:nvCxnSpPr>
          <p:cNvPr id="661" name="Google Shape;661;p65"/>
          <p:cNvCxnSpPr/>
          <p:nvPr/>
        </p:nvCxnSpPr>
        <p:spPr>
          <a:xfrm rot="10800000">
            <a:off x="4399500" y="1292075"/>
            <a:ext cx="1483800" cy="0"/>
          </a:xfrm>
          <a:prstGeom prst="straightConnector1">
            <a:avLst/>
          </a:prstGeom>
          <a:noFill/>
          <a:ln cap="flat" cmpd="sng" w="9525">
            <a:solidFill>
              <a:schemeClr val="dk2"/>
            </a:solidFill>
            <a:prstDash val="solid"/>
            <a:round/>
            <a:headEnd len="med" w="med" type="none"/>
            <a:tailEnd len="med" w="med" type="triangle"/>
          </a:ln>
        </p:spPr>
      </p:cxnSp>
      <p:sp>
        <p:nvSpPr>
          <p:cNvPr id="662" name="Google Shape;662;p65"/>
          <p:cNvSpPr txBox="1"/>
          <p:nvPr/>
        </p:nvSpPr>
        <p:spPr>
          <a:xfrm>
            <a:off x="4525650" y="699505"/>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Subset of</a:t>
            </a:r>
            <a:endParaRPr/>
          </a:p>
        </p:txBody>
      </p:sp>
      <p:sp>
        <p:nvSpPr>
          <p:cNvPr id="663" name="Google Shape;663;p65"/>
          <p:cNvSpPr txBox="1"/>
          <p:nvPr/>
        </p:nvSpPr>
        <p:spPr>
          <a:xfrm>
            <a:off x="4601850" y="1219850"/>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Superset of</a:t>
            </a:r>
            <a:endParaRPr/>
          </a:p>
        </p:txBody>
      </p:sp>
      <p:sp>
        <p:nvSpPr>
          <p:cNvPr id="664" name="Google Shape;664;p65"/>
          <p:cNvSpPr txBox="1"/>
          <p:nvPr/>
        </p:nvSpPr>
        <p:spPr>
          <a:xfrm>
            <a:off x="339425" y="3967675"/>
            <a:ext cx="4856400" cy="9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Dialog: a </a:t>
            </a:r>
            <a:r>
              <a:rPr lang="en">
                <a:solidFill>
                  <a:srgbClr val="FF0000"/>
                </a:solidFill>
              </a:rPr>
              <a:t>finger</a:t>
            </a:r>
            <a:r>
              <a:rPr lang="en"/>
              <a:t> is part of a </a:t>
            </a:r>
            <a:r>
              <a:rPr lang="en">
                <a:solidFill>
                  <a:srgbClr val="FF0000"/>
                </a:solidFill>
              </a:rPr>
              <a:t>hand</a:t>
            </a:r>
            <a:r>
              <a:rPr lang="en"/>
              <a:t>.</a:t>
            </a:r>
            <a:endParaRPr/>
          </a:p>
          <a:p>
            <a:pPr indent="0" lvl="0" marL="0" rtl="0" algn="l">
              <a:spcBef>
                <a:spcPts val="0"/>
              </a:spcBef>
              <a:spcAft>
                <a:spcPts val="0"/>
              </a:spcAft>
              <a:buNone/>
            </a:pPr>
            <a:r>
              <a:rPr lang="en"/>
              <a:t>Matched Regex: an? </a:t>
            </a:r>
            <a:r>
              <a:rPr lang="en">
                <a:solidFill>
                  <a:srgbClr val="FF0000"/>
                </a:solidFill>
              </a:rPr>
              <a:t>(.+?) </a:t>
            </a:r>
            <a:r>
              <a:rPr lang="en"/>
              <a:t>is part of an? </a:t>
            </a:r>
            <a:r>
              <a:rPr lang="en">
                <a:solidFill>
                  <a:srgbClr val="FF0000"/>
                </a:solidFill>
              </a:rPr>
              <a:t>(.+?)</a:t>
            </a:r>
            <a:r>
              <a:rPr lang="en"/>
              <a:t>\.</a:t>
            </a:r>
            <a:endParaRPr/>
          </a:p>
          <a:p>
            <a:pPr indent="0" lvl="0" marL="0" rtl="0" algn="l">
              <a:spcBef>
                <a:spcPts val="0"/>
              </a:spcBef>
              <a:spcAft>
                <a:spcPts val="0"/>
              </a:spcAft>
              <a:buNone/>
            </a:pPr>
            <a:r>
              <a:rPr lang="en"/>
              <a:t>Equivalent Prolog fact: partr( </a:t>
            </a:r>
            <a:r>
              <a:rPr lang="en">
                <a:solidFill>
                  <a:srgbClr val="FF0000"/>
                </a:solidFill>
              </a:rPr>
              <a:t>finger</a:t>
            </a:r>
            <a:r>
              <a:rPr lang="en">
                <a:solidFill>
                  <a:srgbClr val="FF0000"/>
                </a:solidFill>
              </a:rPr>
              <a:t> </a:t>
            </a:r>
            <a:r>
              <a:rPr lang="en"/>
              <a:t>, </a:t>
            </a:r>
            <a:r>
              <a:rPr lang="en">
                <a:solidFill>
                  <a:srgbClr val="FF0000"/>
                </a:solidFill>
              </a:rPr>
              <a:t>hand</a:t>
            </a:r>
            <a:r>
              <a:rPr lang="en">
                <a:solidFill>
                  <a:srgbClr val="FF0000"/>
                </a:solidFill>
              </a:rPr>
              <a:t> </a:t>
            </a:r>
            <a:r>
              <a:rPr lang="en"/>
              <a:t>)</a:t>
            </a:r>
            <a:endParaRPr/>
          </a:p>
        </p:txBody>
      </p:sp>
      <p:sp>
        <p:nvSpPr>
          <p:cNvPr id="665" name="Google Shape;665;p65"/>
          <p:cNvSpPr txBox="1"/>
          <p:nvPr/>
        </p:nvSpPr>
        <p:spPr>
          <a:xfrm>
            <a:off x="339425" y="3640375"/>
            <a:ext cx="18408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Python interface:</a:t>
            </a:r>
            <a:endParaRPr b="1"/>
          </a:p>
        </p:txBody>
      </p:sp>
      <p:sp>
        <p:nvSpPr>
          <p:cNvPr id="666" name="Google Shape;666;p65"/>
          <p:cNvSpPr/>
          <p:nvPr/>
        </p:nvSpPr>
        <p:spPr>
          <a:xfrm>
            <a:off x="1278175" y="957900"/>
            <a:ext cx="1096800" cy="448800"/>
          </a:xfrm>
          <a:prstGeom prst="roundRect">
            <a:avLst>
              <a:gd fmla="val 16667"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john</a:t>
            </a:r>
            <a:endParaRPr/>
          </a:p>
        </p:txBody>
      </p:sp>
      <p:cxnSp>
        <p:nvCxnSpPr>
          <p:cNvPr id="667" name="Google Shape;667;p65"/>
          <p:cNvCxnSpPr/>
          <p:nvPr/>
        </p:nvCxnSpPr>
        <p:spPr>
          <a:xfrm flipH="1" rot="10800000">
            <a:off x="2374975" y="1026800"/>
            <a:ext cx="927900" cy="41400"/>
          </a:xfrm>
          <a:prstGeom prst="straightConnector1">
            <a:avLst/>
          </a:prstGeom>
          <a:noFill/>
          <a:ln cap="flat" cmpd="sng" w="9525">
            <a:solidFill>
              <a:schemeClr val="dk2"/>
            </a:solidFill>
            <a:prstDash val="solid"/>
            <a:round/>
            <a:headEnd len="med" w="med" type="none"/>
            <a:tailEnd len="med" w="med" type="triangle"/>
          </a:ln>
        </p:spPr>
      </p:cxnSp>
      <p:cxnSp>
        <p:nvCxnSpPr>
          <p:cNvPr id="668" name="Google Shape;668;p65"/>
          <p:cNvCxnSpPr/>
          <p:nvPr/>
        </p:nvCxnSpPr>
        <p:spPr>
          <a:xfrm flipH="1">
            <a:off x="2374900" y="1293425"/>
            <a:ext cx="927900" cy="41400"/>
          </a:xfrm>
          <a:prstGeom prst="straightConnector1">
            <a:avLst/>
          </a:prstGeom>
          <a:noFill/>
          <a:ln cap="flat" cmpd="sng" w="9525">
            <a:solidFill>
              <a:schemeClr val="dk2"/>
            </a:solidFill>
            <a:prstDash val="solid"/>
            <a:round/>
            <a:headEnd len="med" w="med" type="none"/>
            <a:tailEnd len="med" w="med" type="triangle"/>
          </a:ln>
        </p:spPr>
      </p:cxnSp>
      <p:sp>
        <p:nvSpPr>
          <p:cNvPr id="669" name="Google Shape;669;p65"/>
          <p:cNvSpPr txBox="1"/>
          <p:nvPr/>
        </p:nvSpPr>
        <p:spPr>
          <a:xfrm>
            <a:off x="2315850" y="699505"/>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Member of</a:t>
            </a:r>
            <a:endParaRPr/>
          </a:p>
        </p:txBody>
      </p:sp>
      <p:sp>
        <p:nvSpPr>
          <p:cNvPr id="670" name="Google Shape;670;p65"/>
          <p:cNvSpPr txBox="1"/>
          <p:nvPr/>
        </p:nvSpPr>
        <p:spPr>
          <a:xfrm>
            <a:off x="2392050" y="1309105"/>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Has element</a:t>
            </a:r>
            <a:endParaRPr/>
          </a:p>
        </p:txBody>
      </p:sp>
      <p:sp>
        <p:nvSpPr>
          <p:cNvPr id="671" name="Google Shape;671;p65"/>
          <p:cNvSpPr/>
          <p:nvPr/>
        </p:nvSpPr>
        <p:spPr>
          <a:xfrm>
            <a:off x="1169200" y="2440625"/>
            <a:ext cx="1096800" cy="44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finger</a:t>
            </a:r>
            <a:endParaRPr/>
          </a:p>
        </p:txBody>
      </p:sp>
      <p:sp>
        <p:nvSpPr>
          <p:cNvPr id="672" name="Google Shape;672;p65"/>
          <p:cNvSpPr/>
          <p:nvPr/>
        </p:nvSpPr>
        <p:spPr>
          <a:xfrm>
            <a:off x="3749700" y="2453525"/>
            <a:ext cx="1149000" cy="44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hand</a:t>
            </a:r>
            <a:endParaRPr/>
          </a:p>
        </p:txBody>
      </p:sp>
      <p:cxnSp>
        <p:nvCxnSpPr>
          <p:cNvPr id="673" name="Google Shape;673;p65"/>
          <p:cNvCxnSpPr/>
          <p:nvPr/>
        </p:nvCxnSpPr>
        <p:spPr>
          <a:xfrm rot="10800000">
            <a:off x="2265900" y="2816075"/>
            <a:ext cx="1483800" cy="0"/>
          </a:xfrm>
          <a:prstGeom prst="straightConnector1">
            <a:avLst/>
          </a:prstGeom>
          <a:noFill/>
          <a:ln cap="flat" cmpd="sng" w="9525">
            <a:solidFill>
              <a:schemeClr val="dk2"/>
            </a:solidFill>
            <a:prstDash val="solid"/>
            <a:round/>
            <a:headEnd len="med" w="med" type="none"/>
            <a:tailEnd len="med" w="med" type="triangle"/>
          </a:ln>
        </p:spPr>
      </p:cxnSp>
      <p:sp>
        <p:nvSpPr>
          <p:cNvPr id="674" name="Google Shape;674;p65"/>
          <p:cNvSpPr txBox="1"/>
          <p:nvPr/>
        </p:nvSpPr>
        <p:spPr>
          <a:xfrm>
            <a:off x="2215950" y="2223500"/>
            <a:ext cx="14838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Subpart of each</a:t>
            </a:r>
            <a:endParaRPr/>
          </a:p>
        </p:txBody>
      </p:sp>
      <p:sp>
        <p:nvSpPr>
          <p:cNvPr id="675" name="Google Shape;675;p65"/>
          <p:cNvSpPr txBox="1"/>
          <p:nvPr/>
        </p:nvSpPr>
        <p:spPr>
          <a:xfrm>
            <a:off x="2266000" y="2743850"/>
            <a:ext cx="16113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Superpart of each</a:t>
            </a:r>
            <a:endParaRPr/>
          </a:p>
        </p:txBody>
      </p:sp>
      <p:cxnSp>
        <p:nvCxnSpPr>
          <p:cNvPr id="676" name="Google Shape;676;p65"/>
          <p:cNvCxnSpPr/>
          <p:nvPr/>
        </p:nvCxnSpPr>
        <p:spPr>
          <a:xfrm>
            <a:off x="2265900" y="2520075"/>
            <a:ext cx="1483800" cy="0"/>
          </a:xfrm>
          <a:prstGeom prst="straightConnector1">
            <a:avLst/>
          </a:prstGeom>
          <a:noFill/>
          <a:ln cap="flat" cmpd="sng" w="9525">
            <a:solidFill>
              <a:schemeClr val="dk2"/>
            </a:solidFill>
            <a:prstDash val="solid"/>
            <a:round/>
            <a:headEnd len="med" w="med" type="none"/>
            <a:tailEnd len="med" w="med" type="triangle"/>
          </a:ln>
        </p:spPr>
      </p:cxnSp>
      <p:cxnSp>
        <p:nvCxnSpPr>
          <p:cNvPr id="677" name="Google Shape;677;p65"/>
          <p:cNvCxnSpPr>
            <a:stCxn id="678" idx="0"/>
            <a:endCxn id="671" idx="2"/>
          </p:cNvCxnSpPr>
          <p:nvPr/>
        </p:nvCxnSpPr>
        <p:spPr>
          <a:xfrm rot="10800000">
            <a:off x="1717500" y="2889400"/>
            <a:ext cx="3769800" cy="742200"/>
          </a:xfrm>
          <a:prstGeom prst="straightConnector1">
            <a:avLst/>
          </a:prstGeom>
          <a:noFill/>
          <a:ln cap="flat" cmpd="sng" w="19050">
            <a:solidFill>
              <a:srgbClr val="FF00FF"/>
            </a:solidFill>
            <a:prstDash val="solid"/>
            <a:round/>
            <a:headEnd len="med" w="med" type="none"/>
            <a:tailEnd len="med" w="med" type="triangle"/>
          </a:ln>
        </p:spPr>
      </p:cxnSp>
      <p:sp>
        <p:nvSpPr>
          <p:cNvPr id="678" name="Google Shape;678;p65"/>
          <p:cNvSpPr txBox="1"/>
          <p:nvPr/>
        </p:nvSpPr>
        <p:spPr>
          <a:xfrm>
            <a:off x="4788900" y="3631600"/>
            <a:ext cx="13968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Create nodes</a:t>
            </a:r>
            <a:endParaRPr b="1"/>
          </a:p>
        </p:txBody>
      </p:sp>
      <p:cxnSp>
        <p:nvCxnSpPr>
          <p:cNvPr id="679" name="Google Shape;679;p65"/>
          <p:cNvCxnSpPr>
            <a:stCxn id="678" idx="0"/>
            <a:endCxn id="672" idx="2"/>
          </p:cNvCxnSpPr>
          <p:nvPr/>
        </p:nvCxnSpPr>
        <p:spPr>
          <a:xfrm rot="10800000">
            <a:off x="4324200" y="2902300"/>
            <a:ext cx="1163100" cy="729300"/>
          </a:xfrm>
          <a:prstGeom prst="straightConnector1">
            <a:avLst/>
          </a:prstGeom>
          <a:noFill/>
          <a:ln cap="flat" cmpd="sng" w="19050">
            <a:solidFill>
              <a:srgbClr val="FF00FF"/>
            </a:solidFill>
            <a:prstDash val="solid"/>
            <a:round/>
            <a:headEnd len="med" w="med" type="none"/>
            <a:tailEnd len="med" w="med" type="triangl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3" name="Shape 683"/>
        <p:cNvGrpSpPr/>
        <p:nvPr/>
      </p:nvGrpSpPr>
      <p:grpSpPr>
        <a:xfrm>
          <a:off x="0" y="0"/>
          <a:ext cx="0" cy="0"/>
          <a:chOff x="0" y="0"/>
          <a:chExt cx="0" cy="0"/>
        </a:xfrm>
      </p:grpSpPr>
      <p:sp>
        <p:nvSpPr>
          <p:cNvPr id="684" name="Google Shape;684;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Dialog 4</a:t>
            </a:r>
            <a:endParaRPr/>
          </a:p>
        </p:txBody>
      </p:sp>
      <p:sp>
        <p:nvSpPr>
          <p:cNvPr id="685" name="Google Shape;685;p66"/>
          <p:cNvSpPr/>
          <p:nvPr/>
        </p:nvSpPr>
        <p:spPr>
          <a:xfrm>
            <a:off x="3302800" y="916625"/>
            <a:ext cx="1096800" cy="44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boy</a:t>
            </a:r>
            <a:endParaRPr/>
          </a:p>
        </p:txBody>
      </p:sp>
      <p:sp>
        <p:nvSpPr>
          <p:cNvPr id="686" name="Google Shape;686;p66"/>
          <p:cNvSpPr/>
          <p:nvPr/>
        </p:nvSpPr>
        <p:spPr>
          <a:xfrm>
            <a:off x="5883300" y="929525"/>
            <a:ext cx="1149000" cy="44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person</a:t>
            </a:r>
            <a:endParaRPr/>
          </a:p>
        </p:txBody>
      </p:sp>
      <p:cxnSp>
        <p:nvCxnSpPr>
          <p:cNvPr id="687" name="Google Shape;687;p66"/>
          <p:cNvCxnSpPr/>
          <p:nvPr/>
        </p:nvCxnSpPr>
        <p:spPr>
          <a:xfrm>
            <a:off x="4399500" y="996075"/>
            <a:ext cx="1483800" cy="0"/>
          </a:xfrm>
          <a:prstGeom prst="straightConnector1">
            <a:avLst/>
          </a:prstGeom>
          <a:noFill/>
          <a:ln cap="flat" cmpd="sng" w="9525">
            <a:solidFill>
              <a:schemeClr val="dk2"/>
            </a:solidFill>
            <a:prstDash val="solid"/>
            <a:round/>
            <a:headEnd len="med" w="med" type="none"/>
            <a:tailEnd len="med" w="med" type="triangle"/>
          </a:ln>
        </p:spPr>
      </p:cxnSp>
      <p:cxnSp>
        <p:nvCxnSpPr>
          <p:cNvPr id="688" name="Google Shape;688;p66"/>
          <p:cNvCxnSpPr/>
          <p:nvPr/>
        </p:nvCxnSpPr>
        <p:spPr>
          <a:xfrm rot="10800000">
            <a:off x="4399500" y="1292075"/>
            <a:ext cx="1483800" cy="0"/>
          </a:xfrm>
          <a:prstGeom prst="straightConnector1">
            <a:avLst/>
          </a:prstGeom>
          <a:noFill/>
          <a:ln cap="flat" cmpd="sng" w="9525">
            <a:solidFill>
              <a:schemeClr val="dk2"/>
            </a:solidFill>
            <a:prstDash val="solid"/>
            <a:round/>
            <a:headEnd len="med" w="med" type="none"/>
            <a:tailEnd len="med" w="med" type="triangle"/>
          </a:ln>
        </p:spPr>
      </p:cxnSp>
      <p:sp>
        <p:nvSpPr>
          <p:cNvPr id="689" name="Google Shape;689;p66"/>
          <p:cNvSpPr txBox="1"/>
          <p:nvPr/>
        </p:nvSpPr>
        <p:spPr>
          <a:xfrm>
            <a:off x="4525650" y="699505"/>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Subset of</a:t>
            </a:r>
            <a:endParaRPr/>
          </a:p>
        </p:txBody>
      </p:sp>
      <p:sp>
        <p:nvSpPr>
          <p:cNvPr id="690" name="Google Shape;690;p66"/>
          <p:cNvSpPr txBox="1"/>
          <p:nvPr/>
        </p:nvSpPr>
        <p:spPr>
          <a:xfrm>
            <a:off x="4601850" y="1219850"/>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Superset of</a:t>
            </a:r>
            <a:endParaRPr/>
          </a:p>
        </p:txBody>
      </p:sp>
      <p:sp>
        <p:nvSpPr>
          <p:cNvPr id="691" name="Google Shape;691;p66"/>
          <p:cNvSpPr txBox="1"/>
          <p:nvPr/>
        </p:nvSpPr>
        <p:spPr>
          <a:xfrm>
            <a:off x="339425" y="3434275"/>
            <a:ext cx="4856400" cy="11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Dialog: how many </a:t>
            </a:r>
            <a:r>
              <a:rPr lang="en">
                <a:solidFill>
                  <a:srgbClr val="FF0000"/>
                </a:solidFill>
              </a:rPr>
              <a:t>finger</a:t>
            </a:r>
            <a:r>
              <a:rPr lang="en"/>
              <a:t>s does </a:t>
            </a:r>
            <a:r>
              <a:rPr lang="en">
                <a:solidFill>
                  <a:srgbClr val="FF0000"/>
                </a:solidFill>
              </a:rPr>
              <a:t>john </a:t>
            </a:r>
            <a:r>
              <a:rPr lang="en"/>
              <a:t>have?</a:t>
            </a:r>
            <a:endParaRPr/>
          </a:p>
          <a:p>
            <a:pPr indent="0" lvl="0" marL="0" rtl="0" algn="l">
              <a:spcBef>
                <a:spcPts val="0"/>
              </a:spcBef>
              <a:spcAft>
                <a:spcPts val="0"/>
              </a:spcAft>
              <a:buNone/>
            </a:pPr>
            <a:r>
              <a:rPr lang="en"/>
              <a:t>Matched Regex: </a:t>
            </a:r>
            <a:r>
              <a:rPr lang="en"/>
              <a:t>how many </a:t>
            </a:r>
            <a:r>
              <a:rPr lang="en">
                <a:solidFill>
                  <a:srgbClr val="FF0000"/>
                </a:solidFill>
              </a:rPr>
              <a:t>(.+?)</a:t>
            </a:r>
            <a:r>
              <a:rPr lang="en"/>
              <a:t>s does </a:t>
            </a:r>
            <a:r>
              <a:rPr lang="en">
                <a:solidFill>
                  <a:srgbClr val="FF0000"/>
                </a:solidFill>
              </a:rPr>
              <a:t>(.+?)</a:t>
            </a:r>
            <a:r>
              <a:rPr lang="en"/>
              <a:t> have\?</a:t>
            </a:r>
            <a:endParaRPr/>
          </a:p>
          <a:p>
            <a:pPr indent="0" lvl="0" marL="0" rtl="0" algn="l">
              <a:spcBef>
                <a:spcPts val="0"/>
              </a:spcBef>
              <a:spcAft>
                <a:spcPts val="0"/>
              </a:spcAft>
              <a:buNone/>
            </a:pPr>
            <a:r>
              <a:rPr lang="en"/>
              <a:t>Equivalent Prolog query: partrnuq( </a:t>
            </a:r>
            <a:r>
              <a:rPr lang="en">
                <a:solidFill>
                  <a:srgbClr val="FF0000"/>
                </a:solidFill>
              </a:rPr>
              <a:t>finger </a:t>
            </a:r>
            <a:r>
              <a:rPr lang="en"/>
              <a:t>, </a:t>
            </a:r>
            <a:r>
              <a:rPr lang="en">
                <a:solidFill>
                  <a:srgbClr val="FF0000"/>
                </a:solidFill>
              </a:rPr>
              <a:t>john </a:t>
            </a:r>
            <a:r>
              <a:rPr lang="en"/>
              <a:t>, X , Y</a:t>
            </a:r>
            <a:r>
              <a:rPr lang="en">
                <a:solidFill>
                  <a:srgbClr val="FF0000"/>
                </a:solidFill>
              </a:rPr>
              <a:t> </a:t>
            </a:r>
            <a:r>
              <a:rPr lang="en"/>
              <a:t>)</a:t>
            </a:r>
            <a:endParaRPr/>
          </a:p>
          <a:p>
            <a:pPr indent="0" lvl="0" marL="0" rtl="0" algn="l">
              <a:spcBef>
                <a:spcPts val="0"/>
              </a:spcBef>
              <a:spcAft>
                <a:spcPts val="0"/>
              </a:spcAft>
              <a:buNone/>
            </a:pPr>
            <a:r>
              <a:rPr lang="en"/>
              <a:t>X = 0</a:t>
            </a:r>
            <a:endParaRPr/>
          </a:p>
          <a:p>
            <a:pPr indent="0" lvl="0" marL="0" rtl="0" algn="l">
              <a:spcBef>
                <a:spcPts val="0"/>
              </a:spcBef>
              <a:spcAft>
                <a:spcPts val="0"/>
              </a:spcAft>
              <a:buNone/>
            </a:pPr>
            <a:r>
              <a:rPr lang="en"/>
              <a:t>Y = “I don’t know whether finger is part of john”</a:t>
            </a:r>
            <a:endParaRPr/>
          </a:p>
          <a:p>
            <a:pPr indent="0" lvl="0" marL="0" rtl="0" algn="l">
              <a:spcBef>
                <a:spcPts val="0"/>
              </a:spcBef>
              <a:spcAft>
                <a:spcPts val="0"/>
              </a:spcAft>
              <a:buNone/>
            </a:pPr>
            <a:r>
              <a:t/>
            </a:r>
            <a:endParaRPr/>
          </a:p>
        </p:txBody>
      </p:sp>
      <p:sp>
        <p:nvSpPr>
          <p:cNvPr id="692" name="Google Shape;692;p66"/>
          <p:cNvSpPr txBox="1"/>
          <p:nvPr/>
        </p:nvSpPr>
        <p:spPr>
          <a:xfrm>
            <a:off x="339425" y="3106975"/>
            <a:ext cx="18408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Python interface:</a:t>
            </a:r>
            <a:endParaRPr b="1"/>
          </a:p>
        </p:txBody>
      </p:sp>
      <p:sp>
        <p:nvSpPr>
          <p:cNvPr id="693" name="Google Shape;693;p66"/>
          <p:cNvSpPr/>
          <p:nvPr/>
        </p:nvSpPr>
        <p:spPr>
          <a:xfrm>
            <a:off x="1278175" y="957900"/>
            <a:ext cx="1096800" cy="448800"/>
          </a:xfrm>
          <a:prstGeom prst="roundRect">
            <a:avLst>
              <a:gd fmla="val 16667"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john</a:t>
            </a:r>
            <a:endParaRPr/>
          </a:p>
        </p:txBody>
      </p:sp>
      <p:cxnSp>
        <p:nvCxnSpPr>
          <p:cNvPr id="694" name="Google Shape;694;p66"/>
          <p:cNvCxnSpPr/>
          <p:nvPr/>
        </p:nvCxnSpPr>
        <p:spPr>
          <a:xfrm flipH="1" rot="10800000">
            <a:off x="2374975" y="1026800"/>
            <a:ext cx="927900" cy="41400"/>
          </a:xfrm>
          <a:prstGeom prst="straightConnector1">
            <a:avLst/>
          </a:prstGeom>
          <a:noFill/>
          <a:ln cap="flat" cmpd="sng" w="9525">
            <a:solidFill>
              <a:schemeClr val="dk2"/>
            </a:solidFill>
            <a:prstDash val="solid"/>
            <a:round/>
            <a:headEnd len="med" w="med" type="none"/>
            <a:tailEnd len="med" w="med" type="triangle"/>
          </a:ln>
        </p:spPr>
      </p:cxnSp>
      <p:cxnSp>
        <p:nvCxnSpPr>
          <p:cNvPr id="695" name="Google Shape;695;p66"/>
          <p:cNvCxnSpPr/>
          <p:nvPr/>
        </p:nvCxnSpPr>
        <p:spPr>
          <a:xfrm flipH="1">
            <a:off x="2374900" y="1293425"/>
            <a:ext cx="927900" cy="41400"/>
          </a:xfrm>
          <a:prstGeom prst="straightConnector1">
            <a:avLst/>
          </a:prstGeom>
          <a:noFill/>
          <a:ln cap="flat" cmpd="sng" w="9525">
            <a:solidFill>
              <a:schemeClr val="dk2"/>
            </a:solidFill>
            <a:prstDash val="solid"/>
            <a:round/>
            <a:headEnd len="med" w="med" type="none"/>
            <a:tailEnd len="med" w="med" type="triangle"/>
          </a:ln>
        </p:spPr>
      </p:cxnSp>
      <p:sp>
        <p:nvSpPr>
          <p:cNvPr id="696" name="Google Shape;696;p66"/>
          <p:cNvSpPr txBox="1"/>
          <p:nvPr/>
        </p:nvSpPr>
        <p:spPr>
          <a:xfrm>
            <a:off x="2315850" y="699505"/>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Member of</a:t>
            </a:r>
            <a:endParaRPr/>
          </a:p>
        </p:txBody>
      </p:sp>
      <p:sp>
        <p:nvSpPr>
          <p:cNvPr id="697" name="Google Shape;697;p66"/>
          <p:cNvSpPr txBox="1"/>
          <p:nvPr/>
        </p:nvSpPr>
        <p:spPr>
          <a:xfrm>
            <a:off x="2392050" y="1309105"/>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Has element</a:t>
            </a:r>
            <a:endParaRPr/>
          </a:p>
        </p:txBody>
      </p:sp>
      <p:sp>
        <p:nvSpPr>
          <p:cNvPr id="698" name="Google Shape;698;p66"/>
          <p:cNvSpPr/>
          <p:nvPr/>
        </p:nvSpPr>
        <p:spPr>
          <a:xfrm>
            <a:off x="1169200" y="2440625"/>
            <a:ext cx="1096800" cy="44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finger</a:t>
            </a:r>
            <a:endParaRPr/>
          </a:p>
        </p:txBody>
      </p:sp>
      <p:sp>
        <p:nvSpPr>
          <p:cNvPr id="699" name="Google Shape;699;p66"/>
          <p:cNvSpPr/>
          <p:nvPr/>
        </p:nvSpPr>
        <p:spPr>
          <a:xfrm>
            <a:off x="3749700" y="2453525"/>
            <a:ext cx="1149000" cy="44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hand</a:t>
            </a:r>
            <a:endParaRPr/>
          </a:p>
        </p:txBody>
      </p:sp>
      <p:cxnSp>
        <p:nvCxnSpPr>
          <p:cNvPr id="700" name="Google Shape;700;p66"/>
          <p:cNvCxnSpPr/>
          <p:nvPr/>
        </p:nvCxnSpPr>
        <p:spPr>
          <a:xfrm rot="10800000">
            <a:off x="2265900" y="2816075"/>
            <a:ext cx="1483800" cy="0"/>
          </a:xfrm>
          <a:prstGeom prst="straightConnector1">
            <a:avLst/>
          </a:prstGeom>
          <a:noFill/>
          <a:ln cap="flat" cmpd="sng" w="9525">
            <a:solidFill>
              <a:schemeClr val="dk2"/>
            </a:solidFill>
            <a:prstDash val="solid"/>
            <a:round/>
            <a:headEnd len="med" w="med" type="none"/>
            <a:tailEnd len="med" w="med" type="triangle"/>
          </a:ln>
        </p:spPr>
      </p:cxnSp>
      <p:sp>
        <p:nvSpPr>
          <p:cNvPr id="701" name="Google Shape;701;p66"/>
          <p:cNvSpPr txBox="1"/>
          <p:nvPr/>
        </p:nvSpPr>
        <p:spPr>
          <a:xfrm>
            <a:off x="2215950" y="2223500"/>
            <a:ext cx="14838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Subpart of each</a:t>
            </a:r>
            <a:endParaRPr/>
          </a:p>
        </p:txBody>
      </p:sp>
      <p:sp>
        <p:nvSpPr>
          <p:cNvPr id="702" name="Google Shape;702;p66"/>
          <p:cNvSpPr txBox="1"/>
          <p:nvPr/>
        </p:nvSpPr>
        <p:spPr>
          <a:xfrm>
            <a:off x="2266000" y="2743850"/>
            <a:ext cx="16113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Superpart of each</a:t>
            </a:r>
            <a:endParaRPr/>
          </a:p>
        </p:txBody>
      </p:sp>
      <p:cxnSp>
        <p:nvCxnSpPr>
          <p:cNvPr id="703" name="Google Shape;703;p66"/>
          <p:cNvCxnSpPr/>
          <p:nvPr/>
        </p:nvCxnSpPr>
        <p:spPr>
          <a:xfrm>
            <a:off x="2265900" y="2520075"/>
            <a:ext cx="1483800" cy="0"/>
          </a:xfrm>
          <a:prstGeom prst="straightConnector1">
            <a:avLst/>
          </a:prstGeom>
          <a:noFill/>
          <a:ln cap="flat" cmpd="sng" w="9525">
            <a:solidFill>
              <a:schemeClr val="dk2"/>
            </a:solidFill>
            <a:prstDash val="solid"/>
            <a:round/>
            <a:headEnd len="med" w="med" type="none"/>
            <a:tailEnd len="med" w="med" type="triangle"/>
          </a:ln>
        </p:spPr>
      </p:cxnSp>
      <p:sp>
        <p:nvSpPr>
          <p:cNvPr id="704" name="Google Shape;704;p66"/>
          <p:cNvSpPr/>
          <p:nvPr/>
        </p:nvSpPr>
        <p:spPr>
          <a:xfrm>
            <a:off x="2109150" y="1982450"/>
            <a:ext cx="1644900" cy="7833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66"/>
          <p:cNvSpPr txBox="1"/>
          <p:nvPr/>
        </p:nvSpPr>
        <p:spPr>
          <a:xfrm>
            <a:off x="4627600" y="1611775"/>
            <a:ext cx="705000" cy="7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0000"/>
                </a:solidFill>
              </a:rPr>
              <a:t>?</a:t>
            </a:r>
            <a:endParaRPr sz="4800">
              <a:solidFill>
                <a:srgbClr val="FF0000"/>
              </a:solidFill>
            </a:endParaRPr>
          </a:p>
        </p:txBody>
      </p:sp>
      <p:sp>
        <p:nvSpPr>
          <p:cNvPr id="706" name="Google Shape;706;p66"/>
          <p:cNvSpPr txBox="1"/>
          <p:nvPr/>
        </p:nvSpPr>
        <p:spPr>
          <a:xfrm>
            <a:off x="5548200" y="3120050"/>
            <a:ext cx="3394200" cy="18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In this query, the system is unable to find the appropriate connection (subpart of relation) between finger and john, therefore this ambiguity is handled by a return dialog statement making it clear to the user that it is unable to find the link.</a:t>
            </a:r>
            <a:endParaRPr b="1"/>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0" name="Shape 710"/>
        <p:cNvGrpSpPr/>
        <p:nvPr/>
      </p:nvGrpSpPr>
      <p:grpSpPr>
        <a:xfrm>
          <a:off x="0" y="0"/>
          <a:ext cx="0" cy="0"/>
          <a:chOff x="0" y="0"/>
          <a:chExt cx="0" cy="0"/>
        </a:xfrm>
      </p:grpSpPr>
      <p:sp>
        <p:nvSpPr>
          <p:cNvPr id="711" name="Google Shape;711;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Dialog 5</a:t>
            </a:r>
            <a:endParaRPr/>
          </a:p>
        </p:txBody>
      </p:sp>
      <p:sp>
        <p:nvSpPr>
          <p:cNvPr id="712" name="Google Shape;712;p67"/>
          <p:cNvSpPr/>
          <p:nvPr/>
        </p:nvSpPr>
        <p:spPr>
          <a:xfrm>
            <a:off x="3302800" y="916625"/>
            <a:ext cx="1096800" cy="44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boy</a:t>
            </a:r>
            <a:endParaRPr/>
          </a:p>
        </p:txBody>
      </p:sp>
      <p:sp>
        <p:nvSpPr>
          <p:cNvPr id="713" name="Google Shape;713;p67"/>
          <p:cNvSpPr/>
          <p:nvPr/>
        </p:nvSpPr>
        <p:spPr>
          <a:xfrm>
            <a:off x="5883300" y="929525"/>
            <a:ext cx="1149000" cy="44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person</a:t>
            </a:r>
            <a:endParaRPr/>
          </a:p>
        </p:txBody>
      </p:sp>
      <p:cxnSp>
        <p:nvCxnSpPr>
          <p:cNvPr id="714" name="Google Shape;714;p67"/>
          <p:cNvCxnSpPr/>
          <p:nvPr/>
        </p:nvCxnSpPr>
        <p:spPr>
          <a:xfrm>
            <a:off x="4399500" y="996075"/>
            <a:ext cx="1483800" cy="0"/>
          </a:xfrm>
          <a:prstGeom prst="straightConnector1">
            <a:avLst/>
          </a:prstGeom>
          <a:noFill/>
          <a:ln cap="flat" cmpd="sng" w="9525">
            <a:solidFill>
              <a:schemeClr val="dk2"/>
            </a:solidFill>
            <a:prstDash val="solid"/>
            <a:round/>
            <a:headEnd len="med" w="med" type="none"/>
            <a:tailEnd len="med" w="med" type="triangle"/>
          </a:ln>
        </p:spPr>
      </p:cxnSp>
      <p:cxnSp>
        <p:nvCxnSpPr>
          <p:cNvPr id="715" name="Google Shape;715;p67"/>
          <p:cNvCxnSpPr/>
          <p:nvPr/>
        </p:nvCxnSpPr>
        <p:spPr>
          <a:xfrm rot="10800000">
            <a:off x="4399500" y="1292075"/>
            <a:ext cx="1483800" cy="0"/>
          </a:xfrm>
          <a:prstGeom prst="straightConnector1">
            <a:avLst/>
          </a:prstGeom>
          <a:noFill/>
          <a:ln cap="flat" cmpd="sng" w="9525">
            <a:solidFill>
              <a:schemeClr val="dk2"/>
            </a:solidFill>
            <a:prstDash val="solid"/>
            <a:round/>
            <a:headEnd len="med" w="med" type="none"/>
            <a:tailEnd len="med" w="med" type="triangle"/>
          </a:ln>
        </p:spPr>
      </p:cxnSp>
      <p:sp>
        <p:nvSpPr>
          <p:cNvPr id="716" name="Google Shape;716;p67"/>
          <p:cNvSpPr txBox="1"/>
          <p:nvPr/>
        </p:nvSpPr>
        <p:spPr>
          <a:xfrm>
            <a:off x="4525650" y="699505"/>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Subset of</a:t>
            </a:r>
            <a:endParaRPr/>
          </a:p>
        </p:txBody>
      </p:sp>
      <p:sp>
        <p:nvSpPr>
          <p:cNvPr id="717" name="Google Shape;717;p67"/>
          <p:cNvSpPr txBox="1"/>
          <p:nvPr/>
        </p:nvSpPr>
        <p:spPr>
          <a:xfrm>
            <a:off x="4601850" y="1219850"/>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Superset of</a:t>
            </a:r>
            <a:endParaRPr/>
          </a:p>
        </p:txBody>
      </p:sp>
      <p:sp>
        <p:nvSpPr>
          <p:cNvPr id="718" name="Google Shape;718;p67"/>
          <p:cNvSpPr txBox="1"/>
          <p:nvPr/>
        </p:nvSpPr>
        <p:spPr>
          <a:xfrm>
            <a:off x="110825" y="3967675"/>
            <a:ext cx="5417700" cy="9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Dialog: there is </a:t>
            </a:r>
            <a:r>
              <a:rPr lang="en">
                <a:solidFill>
                  <a:srgbClr val="FF0000"/>
                </a:solidFill>
              </a:rPr>
              <a:t>1</a:t>
            </a:r>
            <a:r>
              <a:rPr lang="en"/>
              <a:t> </a:t>
            </a:r>
            <a:r>
              <a:rPr lang="en">
                <a:solidFill>
                  <a:srgbClr val="FF0000"/>
                </a:solidFill>
              </a:rPr>
              <a:t>hand </a:t>
            </a:r>
            <a:r>
              <a:rPr lang="en"/>
              <a:t>on each </a:t>
            </a:r>
            <a:r>
              <a:rPr lang="en">
                <a:solidFill>
                  <a:srgbClr val="FF0000"/>
                </a:solidFill>
              </a:rPr>
              <a:t>arm</a:t>
            </a:r>
            <a:r>
              <a:rPr lang="en"/>
              <a:t>.</a:t>
            </a:r>
            <a:endParaRPr/>
          </a:p>
          <a:p>
            <a:pPr indent="0" lvl="0" marL="0" rtl="0" algn="l">
              <a:spcBef>
                <a:spcPts val="0"/>
              </a:spcBef>
              <a:spcAft>
                <a:spcPts val="0"/>
              </a:spcAft>
              <a:buNone/>
            </a:pPr>
            <a:r>
              <a:rPr lang="en"/>
              <a:t>Matched Regex: </a:t>
            </a:r>
            <a:r>
              <a:rPr lang="en"/>
              <a:t>there (is|are) </a:t>
            </a:r>
            <a:r>
              <a:rPr lang="en">
                <a:solidFill>
                  <a:srgbClr val="FF0000"/>
                </a:solidFill>
              </a:rPr>
              <a:t>(\d+?)</a:t>
            </a:r>
            <a:r>
              <a:rPr lang="en"/>
              <a:t> </a:t>
            </a:r>
            <a:r>
              <a:rPr lang="en">
                <a:solidFill>
                  <a:srgbClr val="FF0000"/>
                </a:solidFill>
              </a:rPr>
              <a:t>(.+?)</a:t>
            </a:r>
            <a:r>
              <a:rPr lang="en"/>
              <a:t>s? on (each|a) </a:t>
            </a:r>
            <a:r>
              <a:rPr lang="en">
                <a:solidFill>
                  <a:srgbClr val="FF0000"/>
                </a:solidFill>
              </a:rPr>
              <a:t>(.+?)</a:t>
            </a:r>
            <a:r>
              <a:rPr lang="en"/>
              <a:t>\.</a:t>
            </a:r>
            <a:endParaRPr/>
          </a:p>
          <a:p>
            <a:pPr indent="0" lvl="0" marL="0" rtl="0" algn="l">
              <a:spcBef>
                <a:spcPts val="0"/>
              </a:spcBef>
              <a:spcAft>
                <a:spcPts val="0"/>
              </a:spcAft>
              <a:buNone/>
            </a:pPr>
            <a:r>
              <a:rPr lang="en"/>
              <a:t>Equivalent Prolog fact: partrn( </a:t>
            </a:r>
            <a:r>
              <a:rPr lang="en">
                <a:solidFill>
                  <a:srgbClr val="FF0000"/>
                </a:solidFill>
              </a:rPr>
              <a:t>hand</a:t>
            </a:r>
            <a:r>
              <a:rPr lang="en">
                <a:solidFill>
                  <a:srgbClr val="FF0000"/>
                </a:solidFill>
              </a:rPr>
              <a:t> </a:t>
            </a:r>
            <a:r>
              <a:rPr lang="en"/>
              <a:t>, </a:t>
            </a:r>
            <a:r>
              <a:rPr lang="en">
                <a:solidFill>
                  <a:srgbClr val="FF0000"/>
                </a:solidFill>
              </a:rPr>
              <a:t>arm</a:t>
            </a:r>
            <a:r>
              <a:rPr lang="en">
                <a:solidFill>
                  <a:srgbClr val="FF0000"/>
                </a:solidFill>
              </a:rPr>
              <a:t> </a:t>
            </a:r>
            <a:r>
              <a:rPr lang="en"/>
              <a:t>, </a:t>
            </a:r>
            <a:r>
              <a:rPr lang="en">
                <a:solidFill>
                  <a:srgbClr val="FF0000"/>
                </a:solidFill>
              </a:rPr>
              <a:t>1 </a:t>
            </a:r>
            <a:r>
              <a:rPr lang="en"/>
              <a:t>)</a:t>
            </a:r>
            <a:endParaRPr/>
          </a:p>
          <a:p>
            <a:pPr indent="0" lvl="0" marL="0" rtl="0" algn="l">
              <a:spcBef>
                <a:spcPts val="0"/>
              </a:spcBef>
              <a:spcAft>
                <a:spcPts val="0"/>
              </a:spcAft>
              <a:buNone/>
            </a:pPr>
            <a:r>
              <a:t/>
            </a:r>
            <a:endParaRPr/>
          </a:p>
        </p:txBody>
      </p:sp>
      <p:sp>
        <p:nvSpPr>
          <p:cNvPr id="719" name="Google Shape;719;p67"/>
          <p:cNvSpPr txBox="1"/>
          <p:nvPr/>
        </p:nvSpPr>
        <p:spPr>
          <a:xfrm>
            <a:off x="110825" y="3640375"/>
            <a:ext cx="18408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Python interface:</a:t>
            </a:r>
            <a:endParaRPr b="1"/>
          </a:p>
        </p:txBody>
      </p:sp>
      <p:sp>
        <p:nvSpPr>
          <p:cNvPr id="720" name="Google Shape;720;p67"/>
          <p:cNvSpPr/>
          <p:nvPr/>
        </p:nvSpPr>
        <p:spPr>
          <a:xfrm>
            <a:off x="1278175" y="957900"/>
            <a:ext cx="1096800" cy="448800"/>
          </a:xfrm>
          <a:prstGeom prst="roundRect">
            <a:avLst>
              <a:gd fmla="val 16667"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john</a:t>
            </a:r>
            <a:endParaRPr/>
          </a:p>
        </p:txBody>
      </p:sp>
      <p:cxnSp>
        <p:nvCxnSpPr>
          <p:cNvPr id="721" name="Google Shape;721;p67"/>
          <p:cNvCxnSpPr/>
          <p:nvPr/>
        </p:nvCxnSpPr>
        <p:spPr>
          <a:xfrm flipH="1" rot="10800000">
            <a:off x="2374975" y="1026800"/>
            <a:ext cx="927900" cy="41400"/>
          </a:xfrm>
          <a:prstGeom prst="straightConnector1">
            <a:avLst/>
          </a:prstGeom>
          <a:noFill/>
          <a:ln cap="flat" cmpd="sng" w="9525">
            <a:solidFill>
              <a:schemeClr val="dk2"/>
            </a:solidFill>
            <a:prstDash val="solid"/>
            <a:round/>
            <a:headEnd len="med" w="med" type="none"/>
            <a:tailEnd len="med" w="med" type="triangle"/>
          </a:ln>
        </p:spPr>
      </p:cxnSp>
      <p:cxnSp>
        <p:nvCxnSpPr>
          <p:cNvPr id="722" name="Google Shape;722;p67"/>
          <p:cNvCxnSpPr/>
          <p:nvPr/>
        </p:nvCxnSpPr>
        <p:spPr>
          <a:xfrm flipH="1">
            <a:off x="2374900" y="1293425"/>
            <a:ext cx="927900" cy="41400"/>
          </a:xfrm>
          <a:prstGeom prst="straightConnector1">
            <a:avLst/>
          </a:prstGeom>
          <a:noFill/>
          <a:ln cap="flat" cmpd="sng" w="9525">
            <a:solidFill>
              <a:schemeClr val="dk2"/>
            </a:solidFill>
            <a:prstDash val="solid"/>
            <a:round/>
            <a:headEnd len="med" w="med" type="none"/>
            <a:tailEnd len="med" w="med" type="triangle"/>
          </a:ln>
        </p:spPr>
      </p:cxnSp>
      <p:sp>
        <p:nvSpPr>
          <p:cNvPr id="723" name="Google Shape;723;p67"/>
          <p:cNvSpPr txBox="1"/>
          <p:nvPr/>
        </p:nvSpPr>
        <p:spPr>
          <a:xfrm>
            <a:off x="2315850" y="699505"/>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Member of</a:t>
            </a:r>
            <a:endParaRPr/>
          </a:p>
        </p:txBody>
      </p:sp>
      <p:sp>
        <p:nvSpPr>
          <p:cNvPr id="724" name="Google Shape;724;p67"/>
          <p:cNvSpPr txBox="1"/>
          <p:nvPr/>
        </p:nvSpPr>
        <p:spPr>
          <a:xfrm>
            <a:off x="2392050" y="1309105"/>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Has element</a:t>
            </a:r>
            <a:endParaRPr/>
          </a:p>
        </p:txBody>
      </p:sp>
      <p:sp>
        <p:nvSpPr>
          <p:cNvPr id="725" name="Google Shape;725;p67"/>
          <p:cNvSpPr/>
          <p:nvPr/>
        </p:nvSpPr>
        <p:spPr>
          <a:xfrm>
            <a:off x="1169200" y="2440625"/>
            <a:ext cx="1096800" cy="44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finger</a:t>
            </a:r>
            <a:endParaRPr/>
          </a:p>
        </p:txBody>
      </p:sp>
      <p:sp>
        <p:nvSpPr>
          <p:cNvPr id="726" name="Google Shape;726;p67"/>
          <p:cNvSpPr/>
          <p:nvPr/>
        </p:nvSpPr>
        <p:spPr>
          <a:xfrm>
            <a:off x="3749700" y="2453525"/>
            <a:ext cx="1149000" cy="44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hand</a:t>
            </a:r>
            <a:endParaRPr/>
          </a:p>
        </p:txBody>
      </p:sp>
      <p:cxnSp>
        <p:nvCxnSpPr>
          <p:cNvPr id="727" name="Google Shape;727;p67"/>
          <p:cNvCxnSpPr/>
          <p:nvPr/>
        </p:nvCxnSpPr>
        <p:spPr>
          <a:xfrm rot="10800000">
            <a:off x="2265900" y="2816075"/>
            <a:ext cx="1483800" cy="0"/>
          </a:xfrm>
          <a:prstGeom prst="straightConnector1">
            <a:avLst/>
          </a:prstGeom>
          <a:noFill/>
          <a:ln cap="flat" cmpd="sng" w="9525">
            <a:solidFill>
              <a:schemeClr val="dk2"/>
            </a:solidFill>
            <a:prstDash val="solid"/>
            <a:round/>
            <a:headEnd len="med" w="med" type="none"/>
            <a:tailEnd len="med" w="med" type="triangle"/>
          </a:ln>
        </p:spPr>
      </p:cxnSp>
      <p:sp>
        <p:nvSpPr>
          <p:cNvPr id="728" name="Google Shape;728;p67"/>
          <p:cNvSpPr txBox="1"/>
          <p:nvPr/>
        </p:nvSpPr>
        <p:spPr>
          <a:xfrm>
            <a:off x="2215950" y="2223500"/>
            <a:ext cx="14838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Subpart of each</a:t>
            </a:r>
            <a:endParaRPr/>
          </a:p>
        </p:txBody>
      </p:sp>
      <p:sp>
        <p:nvSpPr>
          <p:cNvPr id="729" name="Google Shape;729;p67"/>
          <p:cNvSpPr txBox="1"/>
          <p:nvPr/>
        </p:nvSpPr>
        <p:spPr>
          <a:xfrm>
            <a:off x="2266000" y="2743850"/>
            <a:ext cx="16113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Superpart of each</a:t>
            </a:r>
            <a:endParaRPr/>
          </a:p>
        </p:txBody>
      </p:sp>
      <p:cxnSp>
        <p:nvCxnSpPr>
          <p:cNvPr id="730" name="Google Shape;730;p67"/>
          <p:cNvCxnSpPr/>
          <p:nvPr/>
        </p:nvCxnSpPr>
        <p:spPr>
          <a:xfrm>
            <a:off x="2265900" y="2520075"/>
            <a:ext cx="1483800" cy="0"/>
          </a:xfrm>
          <a:prstGeom prst="straightConnector1">
            <a:avLst/>
          </a:prstGeom>
          <a:noFill/>
          <a:ln cap="flat" cmpd="sng" w="9525">
            <a:solidFill>
              <a:schemeClr val="dk2"/>
            </a:solidFill>
            <a:prstDash val="solid"/>
            <a:round/>
            <a:headEnd len="med" w="med" type="none"/>
            <a:tailEnd len="med" w="med" type="triangle"/>
          </a:ln>
        </p:spPr>
      </p:cxnSp>
      <p:sp>
        <p:nvSpPr>
          <p:cNvPr id="731" name="Google Shape;731;p67"/>
          <p:cNvSpPr/>
          <p:nvPr/>
        </p:nvSpPr>
        <p:spPr>
          <a:xfrm>
            <a:off x="6416700" y="2453525"/>
            <a:ext cx="1149000" cy="44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arm</a:t>
            </a:r>
            <a:endParaRPr/>
          </a:p>
        </p:txBody>
      </p:sp>
      <p:sp>
        <p:nvSpPr>
          <p:cNvPr id="732" name="Google Shape;732;p67"/>
          <p:cNvSpPr txBox="1"/>
          <p:nvPr/>
        </p:nvSpPr>
        <p:spPr>
          <a:xfrm>
            <a:off x="4882950" y="2223500"/>
            <a:ext cx="14838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Subpart of each</a:t>
            </a:r>
            <a:endParaRPr/>
          </a:p>
        </p:txBody>
      </p:sp>
      <p:sp>
        <p:nvSpPr>
          <p:cNvPr id="733" name="Google Shape;733;p67"/>
          <p:cNvSpPr txBox="1"/>
          <p:nvPr/>
        </p:nvSpPr>
        <p:spPr>
          <a:xfrm>
            <a:off x="4933000" y="2743850"/>
            <a:ext cx="16113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Superpart of each</a:t>
            </a:r>
            <a:endParaRPr/>
          </a:p>
        </p:txBody>
      </p:sp>
      <p:cxnSp>
        <p:nvCxnSpPr>
          <p:cNvPr id="734" name="Google Shape;734;p67"/>
          <p:cNvCxnSpPr/>
          <p:nvPr/>
        </p:nvCxnSpPr>
        <p:spPr>
          <a:xfrm>
            <a:off x="4932900" y="2520075"/>
            <a:ext cx="1483800" cy="0"/>
          </a:xfrm>
          <a:prstGeom prst="straightConnector1">
            <a:avLst/>
          </a:prstGeom>
          <a:noFill/>
          <a:ln cap="flat" cmpd="sng" w="9525">
            <a:solidFill>
              <a:schemeClr val="dk2"/>
            </a:solidFill>
            <a:prstDash val="solid"/>
            <a:round/>
            <a:headEnd len="med" w="med" type="none"/>
            <a:tailEnd len="med" w="med" type="triangle"/>
          </a:ln>
        </p:spPr>
      </p:cxnSp>
      <p:cxnSp>
        <p:nvCxnSpPr>
          <p:cNvPr id="735" name="Google Shape;735;p67"/>
          <p:cNvCxnSpPr/>
          <p:nvPr/>
        </p:nvCxnSpPr>
        <p:spPr>
          <a:xfrm rot="10800000">
            <a:off x="4932900" y="2816075"/>
            <a:ext cx="1483800" cy="0"/>
          </a:xfrm>
          <a:prstGeom prst="straightConnector1">
            <a:avLst/>
          </a:prstGeom>
          <a:noFill/>
          <a:ln cap="flat" cmpd="sng" w="9525">
            <a:solidFill>
              <a:schemeClr val="dk2"/>
            </a:solidFill>
            <a:prstDash val="solid"/>
            <a:round/>
            <a:headEnd len="med" w="med" type="none"/>
            <a:tailEnd len="med" w="med" type="triangle"/>
          </a:ln>
        </p:spPr>
      </p:cxnSp>
      <p:sp>
        <p:nvSpPr>
          <p:cNvPr id="736" name="Google Shape;736;p67"/>
          <p:cNvSpPr/>
          <p:nvPr/>
        </p:nvSpPr>
        <p:spPr>
          <a:xfrm>
            <a:off x="5538481" y="3462350"/>
            <a:ext cx="695400" cy="572700"/>
          </a:xfrm>
          <a:prstGeom prst="diamond">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cxnSp>
        <p:nvCxnSpPr>
          <p:cNvPr id="737" name="Google Shape;737;p67"/>
          <p:cNvCxnSpPr/>
          <p:nvPr/>
        </p:nvCxnSpPr>
        <p:spPr>
          <a:xfrm>
            <a:off x="5814850" y="2743850"/>
            <a:ext cx="71400" cy="718500"/>
          </a:xfrm>
          <a:prstGeom prst="straightConnector1">
            <a:avLst/>
          </a:prstGeom>
          <a:noFill/>
          <a:ln cap="flat" cmpd="sng" w="9525">
            <a:solidFill>
              <a:schemeClr val="dk2"/>
            </a:solidFill>
            <a:prstDash val="solid"/>
            <a:round/>
            <a:headEnd len="med" w="med" type="none"/>
            <a:tailEnd len="med" w="med" type="triangle"/>
          </a:ln>
        </p:spPr>
      </p:cxnSp>
      <p:sp>
        <p:nvSpPr>
          <p:cNvPr id="738" name="Google Shape;738;p67"/>
          <p:cNvSpPr txBox="1"/>
          <p:nvPr/>
        </p:nvSpPr>
        <p:spPr>
          <a:xfrm>
            <a:off x="5886250" y="3112075"/>
            <a:ext cx="14838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Quantity</a:t>
            </a:r>
            <a:endParaRPr/>
          </a:p>
        </p:txBody>
      </p:sp>
      <p:cxnSp>
        <p:nvCxnSpPr>
          <p:cNvPr id="739" name="Google Shape;739;p67"/>
          <p:cNvCxnSpPr>
            <a:stCxn id="740" idx="0"/>
            <a:endCxn id="731" idx="2"/>
          </p:cNvCxnSpPr>
          <p:nvPr/>
        </p:nvCxnSpPr>
        <p:spPr>
          <a:xfrm rot="10800000">
            <a:off x="6991200" y="2902300"/>
            <a:ext cx="1239300" cy="957900"/>
          </a:xfrm>
          <a:prstGeom prst="straightConnector1">
            <a:avLst/>
          </a:prstGeom>
          <a:noFill/>
          <a:ln cap="flat" cmpd="sng" w="19050">
            <a:solidFill>
              <a:srgbClr val="FF00FF"/>
            </a:solidFill>
            <a:prstDash val="solid"/>
            <a:round/>
            <a:headEnd len="med" w="med" type="none"/>
            <a:tailEnd len="med" w="med" type="triangle"/>
          </a:ln>
        </p:spPr>
      </p:cxnSp>
      <p:sp>
        <p:nvSpPr>
          <p:cNvPr id="740" name="Google Shape;740;p67"/>
          <p:cNvSpPr txBox="1"/>
          <p:nvPr/>
        </p:nvSpPr>
        <p:spPr>
          <a:xfrm>
            <a:off x="7532100" y="3860200"/>
            <a:ext cx="13968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Create node</a:t>
            </a:r>
            <a:endParaRPr b="1"/>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4" name="Shape 744"/>
        <p:cNvGrpSpPr/>
        <p:nvPr/>
      </p:nvGrpSpPr>
      <p:grpSpPr>
        <a:xfrm>
          <a:off x="0" y="0"/>
          <a:ext cx="0" cy="0"/>
          <a:chOff x="0" y="0"/>
          <a:chExt cx="0" cy="0"/>
        </a:xfrm>
      </p:grpSpPr>
      <p:sp>
        <p:nvSpPr>
          <p:cNvPr id="745" name="Google Shape;745;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Dialog 6</a:t>
            </a:r>
            <a:endParaRPr/>
          </a:p>
        </p:txBody>
      </p:sp>
      <p:sp>
        <p:nvSpPr>
          <p:cNvPr id="746" name="Google Shape;746;p68"/>
          <p:cNvSpPr/>
          <p:nvPr/>
        </p:nvSpPr>
        <p:spPr>
          <a:xfrm>
            <a:off x="3302800" y="916625"/>
            <a:ext cx="1096800" cy="44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boy</a:t>
            </a:r>
            <a:endParaRPr/>
          </a:p>
        </p:txBody>
      </p:sp>
      <p:sp>
        <p:nvSpPr>
          <p:cNvPr id="747" name="Google Shape;747;p68"/>
          <p:cNvSpPr/>
          <p:nvPr/>
        </p:nvSpPr>
        <p:spPr>
          <a:xfrm>
            <a:off x="5883300" y="929525"/>
            <a:ext cx="1149000" cy="44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person</a:t>
            </a:r>
            <a:endParaRPr/>
          </a:p>
        </p:txBody>
      </p:sp>
      <p:cxnSp>
        <p:nvCxnSpPr>
          <p:cNvPr id="748" name="Google Shape;748;p68"/>
          <p:cNvCxnSpPr/>
          <p:nvPr/>
        </p:nvCxnSpPr>
        <p:spPr>
          <a:xfrm>
            <a:off x="4399500" y="996075"/>
            <a:ext cx="1483800" cy="0"/>
          </a:xfrm>
          <a:prstGeom prst="straightConnector1">
            <a:avLst/>
          </a:prstGeom>
          <a:noFill/>
          <a:ln cap="flat" cmpd="sng" w="9525">
            <a:solidFill>
              <a:schemeClr val="dk2"/>
            </a:solidFill>
            <a:prstDash val="solid"/>
            <a:round/>
            <a:headEnd len="med" w="med" type="none"/>
            <a:tailEnd len="med" w="med" type="triangle"/>
          </a:ln>
        </p:spPr>
      </p:cxnSp>
      <p:cxnSp>
        <p:nvCxnSpPr>
          <p:cNvPr id="749" name="Google Shape;749;p68"/>
          <p:cNvCxnSpPr/>
          <p:nvPr/>
        </p:nvCxnSpPr>
        <p:spPr>
          <a:xfrm rot="10800000">
            <a:off x="4399500" y="1292075"/>
            <a:ext cx="1483800" cy="0"/>
          </a:xfrm>
          <a:prstGeom prst="straightConnector1">
            <a:avLst/>
          </a:prstGeom>
          <a:noFill/>
          <a:ln cap="flat" cmpd="sng" w="9525">
            <a:solidFill>
              <a:schemeClr val="dk2"/>
            </a:solidFill>
            <a:prstDash val="solid"/>
            <a:round/>
            <a:headEnd len="med" w="med" type="none"/>
            <a:tailEnd len="med" w="med" type="triangle"/>
          </a:ln>
        </p:spPr>
      </p:cxnSp>
      <p:sp>
        <p:nvSpPr>
          <p:cNvPr id="750" name="Google Shape;750;p68"/>
          <p:cNvSpPr txBox="1"/>
          <p:nvPr/>
        </p:nvSpPr>
        <p:spPr>
          <a:xfrm>
            <a:off x="4525650" y="699505"/>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Subset of</a:t>
            </a:r>
            <a:endParaRPr/>
          </a:p>
        </p:txBody>
      </p:sp>
      <p:sp>
        <p:nvSpPr>
          <p:cNvPr id="751" name="Google Shape;751;p68"/>
          <p:cNvSpPr txBox="1"/>
          <p:nvPr/>
        </p:nvSpPr>
        <p:spPr>
          <a:xfrm>
            <a:off x="4601850" y="1219850"/>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Superset of</a:t>
            </a:r>
            <a:endParaRPr/>
          </a:p>
        </p:txBody>
      </p:sp>
      <p:sp>
        <p:nvSpPr>
          <p:cNvPr id="752" name="Google Shape;752;p68"/>
          <p:cNvSpPr txBox="1"/>
          <p:nvPr/>
        </p:nvSpPr>
        <p:spPr>
          <a:xfrm>
            <a:off x="110825" y="3967675"/>
            <a:ext cx="5417700" cy="9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Dialog: there are </a:t>
            </a:r>
            <a:r>
              <a:rPr lang="en">
                <a:solidFill>
                  <a:srgbClr val="FF0000"/>
                </a:solidFill>
              </a:rPr>
              <a:t>2</a:t>
            </a:r>
            <a:r>
              <a:rPr lang="en"/>
              <a:t> </a:t>
            </a:r>
            <a:r>
              <a:rPr lang="en">
                <a:solidFill>
                  <a:srgbClr val="FF0000"/>
                </a:solidFill>
              </a:rPr>
              <a:t>arm</a:t>
            </a:r>
            <a:r>
              <a:rPr lang="en"/>
              <a:t>s</a:t>
            </a:r>
            <a:r>
              <a:rPr lang="en">
                <a:solidFill>
                  <a:srgbClr val="FF0000"/>
                </a:solidFill>
              </a:rPr>
              <a:t> </a:t>
            </a:r>
            <a:r>
              <a:rPr lang="en"/>
              <a:t>on a </a:t>
            </a:r>
            <a:r>
              <a:rPr lang="en">
                <a:solidFill>
                  <a:srgbClr val="FF0000"/>
                </a:solidFill>
              </a:rPr>
              <a:t>person</a:t>
            </a:r>
            <a:r>
              <a:rPr lang="en"/>
              <a:t>.</a:t>
            </a:r>
            <a:endParaRPr/>
          </a:p>
          <a:p>
            <a:pPr indent="0" lvl="0" marL="0" rtl="0" algn="l">
              <a:spcBef>
                <a:spcPts val="0"/>
              </a:spcBef>
              <a:spcAft>
                <a:spcPts val="0"/>
              </a:spcAft>
              <a:buNone/>
            </a:pPr>
            <a:r>
              <a:rPr lang="en"/>
              <a:t>Matched Regex: there (is|are) </a:t>
            </a:r>
            <a:r>
              <a:rPr lang="en">
                <a:solidFill>
                  <a:srgbClr val="FF0000"/>
                </a:solidFill>
              </a:rPr>
              <a:t>(\d+?)</a:t>
            </a:r>
            <a:r>
              <a:rPr lang="en"/>
              <a:t> </a:t>
            </a:r>
            <a:r>
              <a:rPr lang="en">
                <a:solidFill>
                  <a:srgbClr val="FF0000"/>
                </a:solidFill>
              </a:rPr>
              <a:t>(.+?)</a:t>
            </a:r>
            <a:r>
              <a:rPr lang="en"/>
              <a:t>s? on (each|a) </a:t>
            </a:r>
            <a:r>
              <a:rPr lang="en">
                <a:solidFill>
                  <a:srgbClr val="FF0000"/>
                </a:solidFill>
              </a:rPr>
              <a:t>(.+?)</a:t>
            </a:r>
            <a:r>
              <a:rPr lang="en"/>
              <a:t>\.</a:t>
            </a:r>
            <a:endParaRPr/>
          </a:p>
          <a:p>
            <a:pPr indent="0" lvl="0" marL="0" rtl="0" algn="l">
              <a:spcBef>
                <a:spcPts val="0"/>
              </a:spcBef>
              <a:spcAft>
                <a:spcPts val="0"/>
              </a:spcAft>
              <a:buNone/>
            </a:pPr>
            <a:r>
              <a:rPr lang="en"/>
              <a:t>Equivalent Prolog fact: partrn( </a:t>
            </a:r>
            <a:r>
              <a:rPr lang="en">
                <a:solidFill>
                  <a:srgbClr val="FF0000"/>
                </a:solidFill>
              </a:rPr>
              <a:t>arm</a:t>
            </a:r>
            <a:r>
              <a:rPr lang="en">
                <a:solidFill>
                  <a:srgbClr val="FF0000"/>
                </a:solidFill>
              </a:rPr>
              <a:t> </a:t>
            </a:r>
            <a:r>
              <a:rPr lang="en"/>
              <a:t>, </a:t>
            </a:r>
            <a:r>
              <a:rPr lang="en">
                <a:solidFill>
                  <a:srgbClr val="FF0000"/>
                </a:solidFill>
              </a:rPr>
              <a:t>person</a:t>
            </a:r>
            <a:r>
              <a:rPr lang="en">
                <a:solidFill>
                  <a:srgbClr val="FF0000"/>
                </a:solidFill>
              </a:rPr>
              <a:t> </a:t>
            </a:r>
            <a:r>
              <a:rPr lang="en"/>
              <a:t>, </a:t>
            </a:r>
            <a:r>
              <a:rPr lang="en">
                <a:solidFill>
                  <a:srgbClr val="FF0000"/>
                </a:solidFill>
              </a:rPr>
              <a:t>2</a:t>
            </a:r>
            <a:r>
              <a:rPr lang="en">
                <a:solidFill>
                  <a:srgbClr val="FF0000"/>
                </a:solidFill>
              </a:rPr>
              <a:t> </a:t>
            </a:r>
            <a:r>
              <a:rPr lang="en"/>
              <a:t>)</a:t>
            </a:r>
            <a:endParaRPr/>
          </a:p>
          <a:p>
            <a:pPr indent="0" lvl="0" marL="0" rtl="0" algn="l">
              <a:spcBef>
                <a:spcPts val="0"/>
              </a:spcBef>
              <a:spcAft>
                <a:spcPts val="0"/>
              </a:spcAft>
              <a:buNone/>
            </a:pPr>
            <a:r>
              <a:t/>
            </a:r>
            <a:endParaRPr/>
          </a:p>
        </p:txBody>
      </p:sp>
      <p:sp>
        <p:nvSpPr>
          <p:cNvPr id="753" name="Google Shape;753;p68"/>
          <p:cNvSpPr txBox="1"/>
          <p:nvPr/>
        </p:nvSpPr>
        <p:spPr>
          <a:xfrm>
            <a:off x="110825" y="3640375"/>
            <a:ext cx="18408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Python interface:</a:t>
            </a:r>
            <a:endParaRPr b="1"/>
          </a:p>
        </p:txBody>
      </p:sp>
      <p:sp>
        <p:nvSpPr>
          <p:cNvPr id="754" name="Google Shape;754;p68"/>
          <p:cNvSpPr/>
          <p:nvPr/>
        </p:nvSpPr>
        <p:spPr>
          <a:xfrm>
            <a:off x="1278175" y="957900"/>
            <a:ext cx="1096800" cy="448800"/>
          </a:xfrm>
          <a:prstGeom prst="roundRect">
            <a:avLst>
              <a:gd fmla="val 16667"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john</a:t>
            </a:r>
            <a:endParaRPr/>
          </a:p>
        </p:txBody>
      </p:sp>
      <p:cxnSp>
        <p:nvCxnSpPr>
          <p:cNvPr id="755" name="Google Shape;755;p68"/>
          <p:cNvCxnSpPr/>
          <p:nvPr/>
        </p:nvCxnSpPr>
        <p:spPr>
          <a:xfrm flipH="1" rot="10800000">
            <a:off x="2374975" y="1026800"/>
            <a:ext cx="927900" cy="41400"/>
          </a:xfrm>
          <a:prstGeom prst="straightConnector1">
            <a:avLst/>
          </a:prstGeom>
          <a:noFill/>
          <a:ln cap="flat" cmpd="sng" w="9525">
            <a:solidFill>
              <a:schemeClr val="dk2"/>
            </a:solidFill>
            <a:prstDash val="solid"/>
            <a:round/>
            <a:headEnd len="med" w="med" type="none"/>
            <a:tailEnd len="med" w="med" type="triangle"/>
          </a:ln>
        </p:spPr>
      </p:cxnSp>
      <p:cxnSp>
        <p:nvCxnSpPr>
          <p:cNvPr id="756" name="Google Shape;756;p68"/>
          <p:cNvCxnSpPr/>
          <p:nvPr/>
        </p:nvCxnSpPr>
        <p:spPr>
          <a:xfrm flipH="1">
            <a:off x="2374900" y="1293425"/>
            <a:ext cx="927900" cy="41400"/>
          </a:xfrm>
          <a:prstGeom prst="straightConnector1">
            <a:avLst/>
          </a:prstGeom>
          <a:noFill/>
          <a:ln cap="flat" cmpd="sng" w="9525">
            <a:solidFill>
              <a:schemeClr val="dk2"/>
            </a:solidFill>
            <a:prstDash val="solid"/>
            <a:round/>
            <a:headEnd len="med" w="med" type="none"/>
            <a:tailEnd len="med" w="med" type="triangle"/>
          </a:ln>
        </p:spPr>
      </p:cxnSp>
      <p:sp>
        <p:nvSpPr>
          <p:cNvPr id="757" name="Google Shape;757;p68"/>
          <p:cNvSpPr txBox="1"/>
          <p:nvPr/>
        </p:nvSpPr>
        <p:spPr>
          <a:xfrm>
            <a:off x="2315850" y="699505"/>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Member of</a:t>
            </a:r>
            <a:endParaRPr/>
          </a:p>
        </p:txBody>
      </p:sp>
      <p:sp>
        <p:nvSpPr>
          <p:cNvPr id="758" name="Google Shape;758;p68"/>
          <p:cNvSpPr txBox="1"/>
          <p:nvPr/>
        </p:nvSpPr>
        <p:spPr>
          <a:xfrm>
            <a:off x="2392050" y="1309105"/>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Has element</a:t>
            </a:r>
            <a:endParaRPr/>
          </a:p>
        </p:txBody>
      </p:sp>
      <p:sp>
        <p:nvSpPr>
          <p:cNvPr id="759" name="Google Shape;759;p68"/>
          <p:cNvSpPr/>
          <p:nvPr/>
        </p:nvSpPr>
        <p:spPr>
          <a:xfrm>
            <a:off x="1169200" y="2440625"/>
            <a:ext cx="1096800" cy="44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finger</a:t>
            </a:r>
            <a:endParaRPr/>
          </a:p>
        </p:txBody>
      </p:sp>
      <p:sp>
        <p:nvSpPr>
          <p:cNvPr id="760" name="Google Shape;760;p68"/>
          <p:cNvSpPr/>
          <p:nvPr/>
        </p:nvSpPr>
        <p:spPr>
          <a:xfrm>
            <a:off x="3749700" y="2453525"/>
            <a:ext cx="1149000" cy="44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hand</a:t>
            </a:r>
            <a:endParaRPr/>
          </a:p>
        </p:txBody>
      </p:sp>
      <p:cxnSp>
        <p:nvCxnSpPr>
          <p:cNvPr id="761" name="Google Shape;761;p68"/>
          <p:cNvCxnSpPr/>
          <p:nvPr/>
        </p:nvCxnSpPr>
        <p:spPr>
          <a:xfrm rot="10800000">
            <a:off x="2265900" y="2816075"/>
            <a:ext cx="1483800" cy="0"/>
          </a:xfrm>
          <a:prstGeom prst="straightConnector1">
            <a:avLst/>
          </a:prstGeom>
          <a:noFill/>
          <a:ln cap="flat" cmpd="sng" w="9525">
            <a:solidFill>
              <a:schemeClr val="dk2"/>
            </a:solidFill>
            <a:prstDash val="solid"/>
            <a:round/>
            <a:headEnd len="med" w="med" type="none"/>
            <a:tailEnd len="med" w="med" type="triangle"/>
          </a:ln>
        </p:spPr>
      </p:cxnSp>
      <p:sp>
        <p:nvSpPr>
          <p:cNvPr id="762" name="Google Shape;762;p68"/>
          <p:cNvSpPr txBox="1"/>
          <p:nvPr/>
        </p:nvSpPr>
        <p:spPr>
          <a:xfrm>
            <a:off x="2215950" y="2223500"/>
            <a:ext cx="14838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Subpart of each</a:t>
            </a:r>
            <a:endParaRPr/>
          </a:p>
        </p:txBody>
      </p:sp>
      <p:sp>
        <p:nvSpPr>
          <p:cNvPr id="763" name="Google Shape;763;p68"/>
          <p:cNvSpPr txBox="1"/>
          <p:nvPr/>
        </p:nvSpPr>
        <p:spPr>
          <a:xfrm>
            <a:off x="2266000" y="2743850"/>
            <a:ext cx="16113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Superpart of each</a:t>
            </a:r>
            <a:endParaRPr/>
          </a:p>
        </p:txBody>
      </p:sp>
      <p:cxnSp>
        <p:nvCxnSpPr>
          <p:cNvPr id="764" name="Google Shape;764;p68"/>
          <p:cNvCxnSpPr/>
          <p:nvPr/>
        </p:nvCxnSpPr>
        <p:spPr>
          <a:xfrm>
            <a:off x="2265900" y="2520075"/>
            <a:ext cx="1483800" cy="0"/>
          </a:xfrm>
          <a:prstGeom prst="straightConnector1">
            <a:avLst/>
          </a:prstGeom>
          <a:noFill/>
          <a:ln cap="flat" cmpd="sng" w="9525">
            <a:solidFill>
              <a:schemeClr val="dk2"/>
            </a:solidFill>
            <a:prstDash val="solid"/>
            <a:round/>
            <a:headEnd len="med" w="med" type="none"/>
            <a:tailEnd len="med" w="med" type="triangle"/>
          </a:ln>
        </p:spPr>
      </p:cxnSp>
      <p:sp>
        <p:nvSpPr>
          <p:cNvPr id="765" name="Google Shape;765;p68"/>
          <p:cNvSpPr/>
          <p:nvPr/>
        </p:nvSpPr>
        <p:spPr>
          <a:xfrm>
            <a:off x="6416700" y="2453525"/>
            <a:ext cx="1149000" cy="44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arm</a:t>
            </a:r>
            <a:endParaRPr/>
          </a:p>
        </p:txBody>
      </p:sp>
      <p:sp>
        <p:nvSpPr>
          <p:cNvPr id="766" name="Google Shape;766;p68"/>
          <p:cNvSpPr txBox="1"/>
          <p:nvPr/>
        </p:nvSpPr>
        <p:spPr>
          <a:xfrm>
            <a:off x="4882950" y="2223500"/>
            <a:ext cx="14838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Subpart of each</a:t>
            </a:r>
            <a:endParaRPr/>
          </a:p>
        </p:txBody>
      </p:sp>
      <p:sp>
        <p:nvSpPr>
          <p:cNvPr id="767" name="Google Shape;767;p68"/>
          <p:cNvSpPr txBox="1"/>
          <p:nvPr/>
        </p:nvSpPr>
        <p:spPr>
          <a:xfrm>
            <a:off x="4933000" y="2743850"/>
            <a:ext cx="16113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Superpart of each</a:t>
            </a:r>
            <a:endParaRPr/>
          </a:p>
        </p:txBody>
      </p:sp>
      <p:cxnSp>
        <p:nvCxnSpPr>
          <p:cNvPr id="768" name="Google Shape;768;p68"/>
          <p:cNvCxnSpPr/>
          <p:nvPr/>
        </p:nvCxnSpPr>
        <p:spPr>
          <a:xfrm>
            <a:off x="4932900" y="2520075"/>
            <a:ext cx="1483800" cy="0"/>
          </a:xfrm>
          <a:prstGeom prst="straightConnector1">
            <a:avLst/>
          </a:prstGeom>
          <a:noFill/>
          <a:ln cap="flat" cmpd="sng" w="9525">
            <a:solidFill>
              <a:schemeClr val="dk2"/>
            </a:solidFill>
            <a:prstDash val="solid"/>
            <a:round/>
            <a:headEnd len="med" w="med" type="none"/>
            <a:tailEnd len="med" w="med" type="triangle"/>
          </a:ln>
        </p:spPr>
      </p:cxnSp>
      <p:cxnSp>
        <p:nvCxnSpPr>
          <p:cNvPr id="769" name="Google Shape;769;p68"/>
          <p:cNvCxnSpPr/>
          <p:nvPr/>
        </p:nvCxnSpPr>
        <p:spPr>
          <a:xfrm rot="10800000">
            <a:off x="4932900" y="2816075"/>
            <a:ext cx="1483800" cy="0"/>
          </a:xfrm>
          <a:prstGeom prst="straightConnector1">
            <a:avLst/>
          </a:prstGeom>
          <a:noFill/>
          <a:ln cap="flat" cmpd="sng" w="9525">
            <a:solidFill>
              <a:schemeClr val="dk2"/>
            </a:solidFill>
            <a:prstDash val="solid"/>
            <a:round/>
            <a:headEnd len="med" w="med" type="none"/>
            <a:tailEnd len="med" w="med" type="triangle"/>
          </a:ln>
        </p:spPr>
      </p:cxnSp>
      <p:sp>
        <p:nvSpPr>
          <p:cNvPr id="770" name="Google Shape;770;p68"/>
          <p:cNvSpPr/>
          <p:nvPr/>
        </p:nvSpPr>
        <p:spPr>
          <a:xfrm>
            <a:off x="5538481" y="3462350"/>
            <a:ext cx="695400" cy="572700"/>
          </a:xfrm>
          <a:prstGeom prst="diamond">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cxnSp>
        <p:nvCxnSpPr>
          <p:cNvPr id="771" name="Google Shape;771;p68"/>
          <p:cNvCxnSpPr/>
          <p:nvPr/>
        </p:nvCxnSpPr>
        <p:spPr>
          <a:xfrm>
            <a:off x="5814850" y="2743850"/>
            <a:ext cx="71400" cy="718500"/>
          </a:xfrm>
          <a:prstGeom prst="straightConnector1">
            <a:avLst/>
          </a:prstGeom>
          <a:noFill/>
          <a:ln cap="flat" cmpd="sng" w="9525">
            <a:solidFill>
              <a:schemeClr val="dk2"/>
            </a:solidFill>
            <a:prstDash val="solid"/>
            <a:round/>
            <a:headEnd len="med" w="med" type="none"/>
            <a:tailEnd len="med" w="med" type="triangle"/>
          </a:ln>
        </p:spPr>
      </p:cxnSp>
      <p:sp>
        <p:nvSpPr>
          <p:cNvPr id="772" name="Google Shape;772;p68"/>
          <p:cNvSpPr txBox="1"/>
          <p:nvPr/>
        </p:nvSpPr>
        <p:spPr>
          <a:xfrm>
            <a:off x="5886250" y="3112075"/>
            <a:ext cx="14838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Quantity</a:t>
            </a:r>
            <a:endParaRPr/>
          </a:p>
        </p:txBody>
      </p:sp>
      <p:cxnSp>
        <p:nvCxnSpPr>
          <p:cNvPr id="773" name="Google Shape;773;p68"/>
          <p:cNvCxnSpPr/>
          <p:nvPr/>
        </p:nvCxnSpPr>
        <p:spPr>
          <a:xfrm rot="10800000">
            <a:off x="6229200" y="1378325"/>
            <a:ext cx="533400" cy="1075200"/>
          </a:xfrm>
          <a:prstGeom prst="straightConnector1">
            <a:avLst/>
          </a:prstGeom>
          <a:noFill/>
          <a:ln cap="flat" cmpd="sng" w="9525">
            <a:solidFill>
              <a:schemeClr val="dk2"/>
            </a:solidFill>
            <a:prstDash val="solid"/>
            <a:round/>
            <a:headEnd len="med" w="med" type="none"/>
            <a:tailEnd len="med" w="med" type="triangle"/>
          </a:ln>
        </p:spPr>
      </p:cxnSp>
      <p:cxnSp>
        <p:nvCxnSpPr>
          <p:cNvPr id="774" name="Google Shape;774;p68"/>
          <p:cNvCxnSpPr/>
          <p:nvPr/>
        </p:nvCxnSpPr>
        <p:spPr>
          <a:xfrm>
            <a:off x="6686400" y="1378325"/>
            <a:ext cx="533400" cy="1075200"/>
          </a:xfrm>
          <a:prstGeom prst="straightConnector1">
            <a:avLst/>
          </a:prstGeom>
          <a:noFill/>
          <a:ln cap="flat" cmpd="sng" w="9525">
            <a:solidFill>
              <a:schemeClr val="dk2"/>
            </a:solidFill>
            <a:prstDash val="solid"/>
            <a:round/>
            <a:headEnd len="med" w="med" type="none"/>
            <a:tailEnd len="med" w="med" type="triangle"/>
          </a:ln>
        </p:spPr>
      </p:cxnSp>
      <p:sp>
        <p:nvSpPr>
          <p:cNvPr id="775" name="Google Shape;775;p68"/>
          <p:cNvSpPr txBox="1"/>
          <p:nvPr/>
        </p:nvSpPr>
        <p:spPr>
          <a:xfrm>
            <a:off x="5111550" y="1766300"/>
            <a:ext cx="14838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Subpart of each</a:t>
            </a:r>
            <a:endParaRPr/>
          </a:p>
        </p:txBody>
      </p:sp>
      <p:sp>
        <p:nvSpPr>
          <p:cNvPr id="776" name="Google Shape;776;p68"/>
          <p:cNvSpPr txBox="1"/>
          <p:nvPr/>
        </p:nvSpPr>
        <p:spPr>
          <a:xfrm>
            <a:off x="6761800" y="1372250"/>
            <a:ext cx="16113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Superpart of each</a:t>
            </a:r>
            <a:endParaRPr/>
          </a:p>
        </p:txBody>
      </p:sp>
      <p:sp>
        <p:nvSpPr>
          <p:cNvPr id="777" name="Google Shape;777;p68"/>
          <p:cNvSpPr/>
          <p:nvPr/>
        </p:nvSpPr>
        <p:spPr>
          <a:xfrm>
            <a:off x="8058706" y="1753250"/>
            <a:ext cx="695400" cy="572700"/>
          </a:xfrm>
          <a:prstGeom prst="diamond">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cxnSp>
        <p:nvCxnSpPr>
          <p:cNvPr id="778" name="Google Shape;778;p68"/>
          <p:cNvCxnSpPr>
            <a:endCxn id="777" idx="1"/>
          </p:cNvCxnSpPr>
          <p:nvPr/>
        </p:nvCxnSpPr>
        <p:spPr>
          <a:xfrm>
            <a:off x="6805306" y="1905500"/>
            <a:ext cx="1253400" cy="134100"/>
          </a:xfrm>
          <a:prstGeom prst="straightConnector1">
            <a:avLst/>
          </a:prstGeom>
          <a:noFill/>
          <a:ln cap="flat" cmpd="sng" w="9525">
            <a:solidFill>
              <a:schemeClr val="dk2"/>
            </a:solidFill>
            <a:prstDash val="solid"/>
            <a:round/>
            <a:headEnd len="med" w="med" type="none"/>
            <a:tailEnd len="med" w="med" type="triangle"/>
          </a:ln>
        </p:spPr>
      </p:cxnSp>
      <p:sp>
        <p:nvSpPr>
          <p:cNvPr id="779" name="Google Shape;779;p68"/>
          <p:cNvSpPr txBox="1"/>
          <p:nvPr/>
        </p:nvSpPr>
        <p:spPr>
          <a:xfrm>
            <a:off x="7105450" y="1969075"/>
            <a:ext cx="11490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Quantity</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3" name="Shape 783"/>
        <p:cNvGrpSpPr/>
        <p:nvPr/>
      </p:nvGrpSpPr>
      <p:grpSpPr>
        <a:xfrm>
          <a:off x="0" y="0"/>
          <a:ext cx="0" cy="0"/>
          <a:chOff x="0" y="0"/>
          <a:chExt cx="0" cy="0"/>
        </a:xfrm>
      </p:grpSpPr>
      <p:sp>
        <p:nvSpPr>
          <p:cNvPr id="784" name="Google Shape;784;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Dialog 7</a:t>
            </a:r>
            <a:endParaRPr/>
          </a:p>
        </p:txBody>
      </p:sp>
      <p:sp>
        <p:nvSpPr>
          <p:cNvPr id="785" name="Google Shape;785;p69"/>
          <p:cNvSpPr/>
          <p:nvPr/>
        </p:nvSpPr>
        <p:spPr>
          <a:xfrm>
            <a:off x="3302800" y="916625"/>
            <a:ext cx="1096800" cy="44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boy</a:t>
            </a:r>
            <a:endParaRPr/>
          </a:p>
        </p:txBody>
      </p:sp>
      <p:sp>
        <p:nvSpPr>
          <p:cNvPr id="786" name="Google Shape;786;p69"/>
          <p:cNvSpPr/>
          <p:nvPr/>
        </p:nvSpPr>
        <p:spPr>
          <a:xfrm>
            <a:off x="5883300" y="929525"/>
            <a:ext cx="1149000" cy="44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person</a:t>
            </a:r>
            <a:endParaRPr/>
          </a:p>
        </p:txBody>
      </p:sp>
      <p:cxnSp>
        <p:nvCxnSpPr>
          <p:cNvPr id="787" name="Google Shape;787;p69"/>
          <p:cNvCxnSpPr/>
          <p:nvPr/>
        </p:nvCxnSpPr>
        <p:spPr>
          <a:xfrm>
            <a:off x="4399500" y="996075"/>
            <a:ext cx="1483800" cy="0"/>
          </a:xfrm>
          <a:prstGeom prst="straightConnector1">
            <a:avLst/>
          </a:prstGeom>
          <a:noFill/>
          <a:ln cap="flat" cmpd="sng" w="9525">
            <a:solidFill>
              <a:schemeClr val="dk2"/>
            </a:solidFill>
            <a:prstDash val="solid"/>
            <a:round/>
            <a:headEnd len="med" w="med" type="none"/>
            <a:tailEnd len="med" w="med" type="triangle"/>
          </a:ln>
        </p:spPr>
      </p:cxnSp>
      <p:cxnSp>
        <p:nvCxnSpPr>
          <p:cNvPr id="788" name="Google Shape;788;p69"/>
          <p:cNvCxnSpPr/>
          <p:nvPr/>
        </p:nvCxnSpPr>
        <p:spPr>
          <a:xfrm rot="10800000">
            <a:off x="4399500" y="1292075"/>
            <a:ext cx="1483800" cy="0"/>
          </a:xfrm>
          <a:prstGeom prst="straightConnector1">
            <a:avLst/>
          </a:prstGeom>
          <a:noFill/>
          <a:ln cap="flat" cmpd="sng" w="9525">
            <a:solidFill>
              <a:schemeClr val="dk2"/>
            </a:solidFill>
            <a:prstDash val="solid"/>
            <a:round/>
            <a:headEnd len="med" w="med" type="none"/>
            <a:tailEnd len="med" w="med" type="triangle"/>
          </a:ln>
        </p:spPr>
      </p:cxnSp>
      <p:sp>
        <p:nvSpPr>
          <p:cNvPr id="789" name="Google Shape;789;p69"/>
          <p:cNvSpPr txBox="1"/>
          <p:nvPr/>
        </p:nvSpPr>
        <p:spPr>
          <a:xfrm>
            <a:off x="4525650" y="699505"/>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Subset of</a:t>
            </a:r>
            <a:endParaRPr/>
          </a:p>
        </p:txBody>
      </p:sp>
      <p:sp>
        <p:nvSpPr>
          <p:cNvPr id="790" name="Google Shape;790;p69"/>
          <p:cNvSpPr txBox="1"/>
          <p:nvPr/>
        </p:nvSpPr>
        <p:spPr>
          <a:xfrm>
            <a:off x="4601850" y="1219850"/>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Superset of</a:t>
            </a:r>
            <a:endParaRPr/>
          </a:p>
        </p:txBody>
      </p:sp>
      <p:sp>
        <p:nvSpPr>
          <p:cNvPr id="791" name="Google Shape;791;p69"/>
          <p:cNvSpPr/>
          <p:nvPr/>
        </p:nvSpPr>
        <p:spPr>
          <a:xfrm>
            <a:off x="1278175" y="957900"/>
            <a:ext cx="1096800" cy="448800"/>
          </a:xfrm>
          <a:prstGeom prst="roundRect">
            <a:avLst>
              <a:gd fmla="val 16667"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john</a:t>
            </a:r>
            <a:endParaRPr/>
          </a:p>
        </p:txBody>
      </p:sp>
      <p:cxnSp>
        <p:nvCxnSpPr>
          <p:cNvPr id="792" name="Google Shape;792;p69"/>
          <p:cNvCxnSpPr/>
          <p:nvPr/>
        </p:nvCxnSpPr>
        <p:spPr>
          <a:xfrm flipH="1" rot="10800000">
            <a:off x="2374975" y="1026800"/>
            <a:ext cx="927900" cy="41400"/>
          </a:xfrm>
          <a:prstGeom prst="straightConnector1">
            <a:avLst/>
          </a:prstGeom>
          <a:noFill/>
          <a:ln cap="flat" cmpd="sng" w="9525">
            <a:solidFill>
              <a:schemeClr val="dk2"/>
            </a:solidFill>
            <a:prstDash val="solid"/>
            <a:round/>
            <a:headEnd len="med" w="med" type="none"/>
            <a:tailEnd len="med" w="med" type="triangle"/>
          </a:ln>
        </p:spPr>
      </p:cxnSp>
      <p:cxnSp>
        <p:nvCxnSpPr>
          <p:cNvPr id="793" name="Google Shape;793;p69"/>
          <p:cNvCxnSpPr/>
          <p:nvPr/>
        </p:nvCxnSpPr>
        <p:spPr>
          <a:xfrm flipH="1">
            <a:off x="2374900" y="1293425"/>
            <a:ext cx="927900" cy="41400"/>
          </a:xfrm>
          <a:prstGeom prst="straightConnector1">
            <a:avLst/>
          </a:prstGeom>
          <a:noFill/>
          <a:ln cap="flat" cmpd="sng" w="9525">
            <a:solidFill>
              <a:schemeClr val="dk2"/>
            </a:solidFill>
            <a:prstDash val="solid"/>
            <a:round/>
            <a:headEnd len="med" w="med" type="none"/>
            <a:tailEnd len="med" w="med" type="triangle"/>
          </a:ln>
        </p:spPr>
      </p:cxnSp>
      <p:sp>
        <p:nvSpPr>
          <p:cNvPr id="794" name="Google Shape;794;p69"/>
          <p:cNvSpPr txBox="1"/>
          <p:nvPr/>
        </p:nvSpPr>
        <p:spPr>
          <a:xfrm>
            <a:off x="2315850" y="699505"/>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Member of</a:t>
            </a:r>
            <a:endParaRPr/>
          </a:p>
        </p:txBody>
      </p:sp>
      <p:sp>
        <p:nvSpPr>
          <p:cNvPr id="795" name="Google Shape;795;p69"/>
          <p:cNvSpPr txBox="1"/>
          <p:nvPr/>
        </p:nvSpPr>
        <p:spPr>
          <a:xfrm>
            <a:off x="2392050" y="1309105"/>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Has element</a:t>
            </a:r>
            <a:endParaRPr/>
          </a:p>
        </p:txBody>
      </p:sp>
      <p:sp>
        <p:nvSpPr>
          <p:cNvPr id="796" name="Google Shape;796;p69"/>
          <p:cNvSpPr/>
          <p:nvPr/>
        </p:nvSpPr>
        <p:spPr>
          <a:xfrm>
            <a:off x="1169200" y="2440625"/>
            <a:ext cx="1096800" cy="44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finger</a:t>
            </a:r>
            <a:endParaRPr/>
          </a:p>
        </p:txBody>
      </p:sp>
      <p:sp>
        <p:nvSpPr>
          <p:cNvPr id="797" name="Google Shape;797;p69"/>
          <p:cNvSpPr/>
          <p:nvPr/>
        </p:nvSpPr>
        <p:spPr>
          <a:xfrm>
            <a:off x="3749700" y="2453525"/>
            <a:ext cx="1149000" cy="44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hand</a:t>
            </a:r>
            <a:endParaRPr/>
          </a:p>
        </p:txBody>
      </p:sp>
      <p:cxnSp>
        <p:nvCxnSpPr>
          <p:cNvPr id="798" name="Google Shape;798;p69"/>
          <p:cNvCxnSpPr/>
          <p:nvPr/>
        </p:nvCxnSpPr>
        <p:spPr>
          <a:xfrm rot="10800000">
            <a:off x="2265900" y="2816075"/>
            <a:ext cx="1483800" cy="0"/>
          </a:xfrm>
          <a:prstGeom prst="straightConnector1">
            <a:avLst/>
          </a:prstGeom>
          <a:noFill/>
          <a:ln cap="flat" cmpd="sng" w="9525">
            <a:solidFill>
              <a:schemeClr val="dk2"/>
            </a:solidFill>
            <a:prstDash val="solid"/>
            <a:round/>
            <a:headEnd len="med" w="med" type="none"/>
            <a:tailEnd len="med" w="med" type="triangle"/>
          </a:ln>
        </p:spPr>
      </p:cxnSp>
      <p:sp>
        <p:nvSpPr>
          <p:cNvPr id="799" name="Google Shape;799;p69"/>
          <p:cNvSpPr txBox="1"/>
          <p:nvPr/>
        </p:nvSpPr>
        <p:spPr>
          <a:xfrm>
            <a:off x="2215950" y="2223500"/>
            <a:ext cx="14838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Subpart of each</a:t>
            </a:r>
            <a:endParaRPr/>
          </a:p>
        </p:txBody>
      </p:sp>
      <p:sp>
        <p:nvSpPr>
          <p:cNvPr id="800" name="Google Shape;800;p69"/>
          <p:cNvSpPr txBox="1"/>
          <p:nvPr/>
        </p:nvSpPr>
        <p:spPr>
          <a:xfrm>
            <a:off x="2266000" y="2743850"/>
            <a:ext cx="16113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Superpart of each</a:t>
            </a:r>
            <a:endParaRPr/>
          </a:p>
        </p:txBody>
      </p:sp>
      <p:cxnSp>
        <p:nvCxnSpPr>
          <p:cNvPr id="801" name="Google Shape;801;p69"/>
          <p:cNvCxnSpPr/>
          <p:nvPr/>
        </p:nvCxnSpPr>
        <p:spPr>
          <a:xfrm>
            <a:off x="2265900" y="2520075"/>
            <a:ext cx="1483800" cy="0"/>
          </a:xfrm>
          <a:prstGeom prst="straightConnector1">
            <a:avLst/>
          </a:prstGeom>
          <a:noFill/>
          <a:ln cap="flat" cmpd="sng" w="9525">
            <a:solidFill>
              <a:schemeClr val="dk2"/>
            </a:solidFill>
            <a:prstDash val="solid"/>
            <a:round/>
            <a:headEnd len="med" w="med" type="none"/>
            <a:tailEnd len="med" w="med" type="triangle"/>
          </a:ln>
        </p:spPr>
      </p:cxnSp>
      <p:sp>
        <p:nvSpPr>
          <p:cNvPr id="802" name="Google Shape;802;p69"/>
          <p:cNvSpPr/>
          <p:nvPr/>
        </p:nvSpPr>
        <p:spPr>
          <a:xfrm>
            <a:off x="6416700" y="2453525"/>
            <a:ext cx="1149000" cy="44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arm</a:t>
            </a:r>
            <a:endParaRPr/>
          </a:p>
        </p:txBody>
      </p:sp>
      <p:sp>
        <p:nvSpPr>
          <p:cNvPr id="803" name="Google Shape;803;p69"/>
          <p:cNvSpPr txBox="1"/>
          <p:nvPr/>
        </p:nvSpPr>
        <p:spPr>
          <a:xfrm>
            <a:off x="4882950" y="2223500"/>
            <a:ext cx="14838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Subpart of each</a:t>
            </a:r>
            <a:endParaRPr/>
          </a:p>
        </p:txBody>
      </p:sp>
      <p:sp>
        <p:nvSpPr>
          <p:cNvPr id="804" name="Google Shape;804;p69"/>
          <p:cNvSpPr txBox="1"/>
          <p:nvPr/>
        </p:nvSpPr>
        <p:spPr>
          <a:xfrm>
            <a:off x="4933000" y="2743850"/>
            <a:ext cx="16113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Superpart of each</a:t>
            </a:r>
            <a:endParaRPr/>
          </a:p>
        </p:txBody>
      </p:sp>
      <p:cxnSp>
        <p:nvCxnSpPr>
          <p:cNvPr id="805" name="Google Shape;805;p69"/>
          <p:cNvCxnSpPr/>
          <p:nvPr/>
        </p:nvCxnSpPr>
        <p:spPr>
          <a:xfrm>
            <a:off x="4932900" y="2520075"/>
            <a:ext cx="1483800" cy="0"/>
          </a:xfrm>
          <a:prstGeom prst="straightConnector1">
            <a:avLst/>
          </a:prstGeom>
          <a:noFill/>
          <a:ln cap="flat" cmpd="sng" w="9525">
            <a:solidFill>
              <a:schemeClr val="dk2"/>
            </a:solidFill>
            <a:prstDash val="solid"/>
            <a:round/>
            <a:headEnd len="med" w="med" type="none"/>
            <a:tailEnd len="med" w="med" type="triangle"/>
          </a:ln>
        </p:spPr>
      </p:cxnSp>
      <p:cxnSp>
        <p:nvCxnSpPr>
          <p:cNvPr id="806" name="Google Shape;806;p69"/>
          <p:cNvCxnSpPr/>
          <p:nvPr/>
        </p:nvCxnSpPr>
        <p:spPr>
          <a:xfrm rot="10800000">
            <a:off x="4932900" y="2816075"/>
            <a:ext cx="1483800" cy="0"/>
          </a:xfrm>
          <a:prstGeom prst="straightConnector1">
            <a:avLst/>
          </a:prstGeom>
          <a:noFill/>
          <a:ln cap="flat" cmpd="sng" w="9525">
            <a:solidFill>
              <a:schemeClr val="dk2"/>
            </a:solidFill>
            <a:prstDash val="solid"/>
            <a:round/>
            <a:headEnd len="med" w="med" type="none"/>
            <a:tailEnd len="med" w="med" type="triangle"/>
          </a:ln>
        </p:spPr>
      </p:cxnSp>
      <p:sp>
        <p:nvSpPr>
          <p:cNvPr id="807" name="Google Shape;807;p69"/>
          <p:cNvSpPr/>
          <p:nvPr/>
        </p:nvSpPr>
        <p:spPr>
          <a:xfrm>
            <a:off x="5538481" y="3462350"/>
            <a:ext cx="695400" cy="572700"/>
          </a:xfrm>
          <a:prstGeom prst="diamond">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cxnSp>
        <p:nvCxnSpPr>
          <p:cNvPr id="808" name="Google Shape;808;p69"/>
          <p:cNvCxnSpPr/>
          <p:nvPr/>
        </p:nvCxnSpPr>
        <p:spPr>
          <a:xfrm>
            <a:off x="5814850" y="2743850"/>
            <a:ext cx="71400" cy="718500"/>
          </a:xfrm>
          <a:prstGeom prst="straightConnector1">
            <a:avLst/>
          </a:prstGeom>
          <a:noFill/>
          <a:ln cap="flat" cmpd="sng" w="9525">
            <a:solidFill>
              <a:schemeClr val="dk2"/>
            </a:solidFill>
            <a:prstDash val="solid"/>
            <a:round/>
            <a:headEnd len="med" w="med" type="none"/>
            <a:tailEnd len="med" w="med" type="triangle"/>
          </a:ln>
        </p:spPr>
      </p:cxnSp>
      <p:sp>
        <p:nvSpPr>
          <p:cNvPr id="809" name="Google Shape;809;p69"/>
          <p:cNvSpPr txBox="1"/>
          <p:nvPr/>
        </p:nvSpPr>
        <p:spPr>
          <a:xfrm>
            <a:off x="5886250" y="3112075"/>
            <a:ext cx="14838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Quantity</a:t>
            </a:r>
            <a:endParaRPr/>
          </a:p>
        </p:txBody>
      </p:sp>
      <p:cxnSp>
        <p:nvCxnSpPr>
          <p:cNvPr id="810" name="Google Shape;810;p69"/>
          <p:cNvCxnSpPr/>
          <p:nvPr/>
        </p:nvCxnSpPr>
        <p:spPr>
          <a:xfrm rot="10800000">
            <a:off x="6229200" y="1378325"/>
            <a:ext cx="533400" cy="1075200"/>
          </a:xfrm>
          <a:prstGeom prst="straightConnector1">
            <a:avLst/>
          </a:prstGeom>
          <a:noFill/>
          <a:ln cap="flat" cmpd="sng" w="9525">
            <a:solidFill>
              <a:schemeClr val="dk2"/>
            </a:solidFill>
            <a:prstDash val="solid"/>
            <a:round/>
            <a:headEnd len="med" w="med" type="none"/>
            <a:tailEnd len="med" w="med" type="triangle"/>
          </a:ln>
        </p:spPr>
      </p:cxnSp>
      <p:cxnSp>
        <p:nvCxnSpPr>
          <p:cNvPr id="811" name="Google Shape;811;p69"/>
          <p:cNvCxnSpPr/>
          <p:nvPr/>
        </p:nvCxnSpPr>
        <p:spPr>
          <a:xfrm>
            <a:off x="6686400" y="1378325"/>
            <a:ext cx="533400" cy="1075200"/>
          </a:xfrm>
          <a:prstGeom prst="straightConnector1">
            <a:avLst/>
          </a:prstGeom>
          <a:noFill/>
          <a:ln cap="flat" cmpd="sng" w="9525">
            <a:solidFill>
              <a:schemeClr val="dk2"/>
            </a:solidFill>
            <a:prstDash val="solid"/>
            <a:round/>
            <a:headEnd len="med" w="med" type="none"/>
            <a:tailEnd len="med" w="med" type="triangle"/>
          </a:ln>
        </p:spPr>
      </p:cxnSp>
      <p:sp>
        <p:nvSpPr>
          <p:cNvPr id="812" name="Google Shape;812;p69"/>
          <p:cNvSpPr txBox="1"/>
          <p:nvPr/>
        </p:nvSpPr>
        <p:spPr>
          <a:xfrm>
            <a:off x="5111550" y="1766300"/>
            <a:ext cx="14838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Subpart of each</a:t>
            </a:r>
            <a:endParaRPr/>
          </a:p>
        </p:txBody>
      </p:sp>
      <p:sp>
        <p:nvSpPr>
          <p:cNvPr id="813" name="Google Shape;813;p69"/>
          <p:cNvSpPr txBox="1"/>
          <p:nvPr/>
        </p:nvSpPr>
        <p:spPr>
          <a:xfrm>
            <a:off x="6761800" y="1372250"/>
            <a:ext cx="16113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Superpart of each</a:t>
            </a:r>
            <a:endParaRPr/>
          </a:p>
        </p:txBody>
      </p:sp>
      <p:sp>
        <p:nvSpPr>
          <p:cNvPr id="814" name="Google Shape;814;p69"/>
          <p:cNvSpPr/>
          <p:nvPr/>
        </p:nvSpPr>
        <p:spPr>
          <a:xfrm>
            <a:off x="8058706" y="1753250"/>
            <a:ext cx="695400" cy="572700"/>
          </a:xfrm>
          <a:prstGeom prst="diamond">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cxnSp>
        <p:nvCxnSpPr>
          <p:cNvPr id="815" name="Google Shape;815;p69"/>
          <p:cNvCxnSpPr>
            <a:endCxn id="814" idx="1"/>
          </p:cNvCxnSpPr>
          <p:nvPr/>
        </p:nvCxnSpPr>
        <p:spPr>
          <a:xfrm>
            <a:off x="6805306" y="1905500"/>
            <a:ext cx="1253400" cy="134100"/>
          </a:xfrm>
          <a:prstGeom prst="straightConnector1">
            <a:avLst/>
          </a:prstGeom>
          <a:noFill/>
          <a:ln cap="flat" cmpd="sng" w="9525">
            <a:solidFill>
              <a:schemeClr val="dk2"/>
            </a:solidFill>
            <a:prstDash val="solid"/>
            <a:round/>
            <a:headEnd len="med" w="med" type="none"/>
            <a:tailEnd len="med" w="med" type="triangle"/>
          </a:ln>
        </p:spPr>
      </p:cxnSp>
      <p:sp>
        <p:nvSpPr>
          <p:cNvPr id="816" name="Google Shape;816;p69"/>
          <p:cNvSpPr txBox="1"/>
          <p:nvPr/>
        </p:nvSpPr>
        <p:spPr>
          <a:xfrm>
            <a:off x="7105450" y="1969075"/>
            <a:ext cx="11490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Quantity</a:t>
            </a:r>
            <a:endParaRPr/>
          </a:p>
        </p:txBody>
      </p:sp>
      <p:sp>
        <p:nvSpPr>
          <p:cNvPr id="817" name="Google Shape;817;p69"/>
          <p:cNvSpPr txBox="1"/>
          <p:nvPr/>
        </p:nvSpPr>
        <p:spPr>
          <a:xfrm>
            <a:off x="187025" y="3739075"/>
            <a:ext cx="4856400" cy="11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Dialog: how many </a:t>
            </a:r>
            <a:r>
              <a:rPr lang="en">
                <a:solidFill>
                  <a:srgbClr val="FF0000"/>
                </a:solidFill>
              </a:rPr>
              <a:t>finger</a:t>
            </a:r>
            <a:r>
              <a:rPr lang="en"/>
              <a:t>s does </a:t>
            </a:r>
            <a:r>
              <a:rPr lang="en">
                <a:solidFill>
                  <a:srgbClr val="FF0000"/>
                </a:solidFill>
              </a:rPr>
              <a:t>john </a:t>
            </a:r>
            <a:r>
              <a:rPr lang="en"/>
              <a:t>have?</a:t>
            </a:r>
            <a:endParaRPr/>
          </a:p>
          <a:p>
            <a:pPr indent="0" lvl="0" marL="0" rtl="0" algn="l">
              <a:spcBef>
                <a:spcPts val="0"/>
              </a:spcBef>
              <a:spcAft>
                <a:spcPts val="0"/>
              </a:spcAft>
              <a:buNone/>
            </a:pPr>
            <a:r>
              <a:rPr lang="en"/>
              <a:t>Matched Regex: how many </a:t>
            </a:r>
            <a:r>
              <a:rPr lang="en">
                <a:solidFill>
                  <a:srgbClr val="FF0000"/>
                </a:solidFill>
              </a:rPr>
              <a:t>(.+?)</a:t>
            </a:r>
            <a:r>
              <a:rPr lang="en"/>
              <a:t>s does </a:t>
            </a:r>
            <a:r>
              <a:rPr lang="en">
                <a:solidFill>
                  <a:srgbClr val="FF0000"/>
                </a:solidFill>
              </a:rPr>
              <a:t>(.+?)</a:t>
            </a:r>
            <a:r>
              <a:rPr lang="en"/>
              <a:t> have\?</a:t>
            </a:r>
            <a:endParaRPr/>
          </a:p>
          <a:p>
            <a:pPr indent="0" lvl="0" marL="0" rtl="0" algn="l">
              <a:spcBef>
                <a:spcPts val="0"/>
              </a:spcBef>
              <a:spcAft>
                <a:spcPts val="0"/>
              </a:spcAft>
              <a:buNone/>
            </a:pPr>
            <a:r>
              <a:rPr lang="en"/>
              <a:t>Equivalent Prolog query: partrnuq( </a:t>
            </a:r>
            <a:r>
              <a:rPr lang="en">
                <a:solidFill>
                  <a:srgbClr val="FF0000"/>
                </a:solidFill>
              </a:rPr>
              <a:t>finger </a:t>
            </a:r>
            <a:r>
              <a:rPr lang="en"/>
              <a:t>, </a:t>
            </a:r>
            <a:r>
              <a:rPr lang="en">
                <a:solidFill>
                  <a:srgbClr val="FF0000"/>
                </a:solidFill>
              </a:rPr>
              <a:t>john </a:t>
            </a:r>
            <a:r>
              <a:rPr lang="en"/>
              <a:t>, X , Y</a:t>
            </a:r>
            <a:r>
              <a:rPr lang="en">
                <a:solidFill>
                  <a:srgbClr val="FF0000"/>
                </a:solidFill>
              </a:rPr>
              <a:t> </a:t>
            </a:r>
            <a:r>
              <a:rPr lang="en"/>
              <a:t>)</a:t>
            </a:r>
            <a:endParaRPr/>
          </a:p>
          <a:p>
            <a:pPr indent="0" lvl="0" marL="0" rtl="0" algn="l">
              <a:spcBef>
                <a:spcPts val="0"/>
              </a:spcBef>
              <a:spcAft>
                <a:spcPts val="0"/>
              </a:spcAft>
              <a:buNone/>
            </a:pPr>
            <a:r>
              <a:rPr lang="en"/>
              <a:t>X = 0</a:t>
            </a:r>
            <a:endParaRPr/>
          </a:p>
          <a:p>
            <a:pPr indent="0" lvl="0" marL="0" rtl="0" algn="l">
              <a:spcBef>
                <a:spcPts val="0"/>
              </a:spcBef>
              <a:spcAft>
                <a:spcPts val="0"/>
              </a:spcAft>
              <a:buNone/>
            </a:pPr>
            <a:r>
              <a:rPr lang="en"/>
              <a:t>Y = “how many finger per hand”</a:t>
            </a:r>
            <a:endParaRPr/>
          </a:p>
          <a:p>
            <a:pPr indent="0" lvl="0" marL="0" rtl="0" algn="l">
              <a:spcBef>
                <a:spcPts val="0"/>
              </a:spcBef>
              <a:spcAft>
                <a:spcPts val="0"/>
              </a:spcAft>
              <a:buNone/>
            </a:pPr>
            <a:r>
              <a:t/>
            </a:r>
            <a:endParaRPr/>
          </a:p>
        </p:txBody>
      </p:sp>
      <p:sp>
        <p:nvSpPr>
          <p:cNvPr id="818" name="Google Shape;818;p69"/>
          <p:cNvSpPr txBox="1"/>
          <p:nvPr/>
        </p:nvSpPr>
        <p:spPr>
          <a:xfrm>
            <a:off x="187025" y="3411775"/>
            <a:ext cx="18408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Python interface:</a:t>
            </a:r>
            <a:endParaRPr b="1"/>
          </a:p>
        </p:txBody>
      </p:sp>
      <p:sp>
        <p:nvSpPr>
          <p:cNvPr id="819" name="Google Shape;819;p69"/>
          <p:cNvSpPr/>
          <p:nvPr/>
        </p:nvSpPr>
        <p:spPr>
          <a:xfrm>
            <a:off x="2109150" y="1982450"/>
            <a:ext cx="1644900" cy="7833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69"/>
          <p:cNvSpPr/>
          <p:nvPr/>
        </p:nvSpPr>
        <p:spPr>
          <a:xfrm>
            <a:off x="4928550" y="2116850"/>
            <a:ext cx="1644900" cy="5727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69"/>
          <p:cNvSpPr/>
          <p:nvPr/>
        </p:nvSpPr>
        <p:spPr>
          <a:xfrm rot="-1908090">
            <a:off x="6260342" y="1214649"/>
            <a:ext cx="563021" cy="1326256"/>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69"/>
          <p:cNvSpPr/>
          <p:nvPr/>
        </p:nvSpPr>
        <p:spPr>
          <a:xfrm>
            <a:off x="2032950" y="669050"/>
            <a:ext cx="1644900" cy="572700"/>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69"/>
          <p:cNvSpPr/>
          <p:nvPr/>
        </p:nvSpPr>
        <p:spPr>
          <a:xfrm>
            <a:off x="4242750" y="669050"/>
            <a:ext cx="1644900" cy="572700"/>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69"/>
          <p:cNvSpPr txBox="1"/>
          <p:nvPr/>
        </p:nvSpPr>
        <p:spPr>
          <a:xfrm>
            <a:off x="3179800" y="2830975"/>
            <a:ext cx="705000" cy="7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00FF00"/>
                </a:solidFill>
              </a:rPr>
              <a:t>?</a:t>
            </a:r>
            <a:endParaRPr sz="4800">
              <a:solidFill>
                <a:srgbClr val="00FF00"/>
              </a:solidFill>
            </a:endParaRPr>
          </a:p>
        </p:txBody>
      </p:sp>
      <p:sp>
        <p:nvSpPr>
          <p:cNvPr id="825" name="Google Shape;825;p69"/>
          <p:cNvSpPr txBox="1"/>
          <p:nvPr/>
        </p:nvSpPr>
        <p:spPr>
          <a:xfrm>
            <a:off x="6475075" y="3590000"/>
            <a:ext cx="2219400" cy="12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In this case, the links are established, but the relevant quantity is missing. This quantity is prompted by the system.</a:t>
            </a:r>
            <a:endParaRPr b="1"/>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9" name="Shape 829"/>
        <p:cNvGrpSpPr/>
        <p:nvPr/>
      </p:nvGrpSpPr>
      <p:grpSpPr>
        <a:xfrm>
          <a:off x="0" y="0"/>
          <a:ext cx="0" cy="0"/>
          <a:chOff x="0" y="0"/>
          <a:chExt cx="0" cy="0"/>
        </a:xfrm>
      </p:grpSpPr>
      <p:sp>
        <p:nvSpPr>
          <p:cNvPr id="830" name="Google Shape;830;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Dialog 8</a:t>
            </a:r>
            <a:endParaRPr/>
          </a:p>
        </p:txBody>
      </p:sp>
      <p:sp>
        <p:nvSpPr>
          <p:cNvPr id="831" name="Google Shape;831;p70"/>
          <p:cNvSpPr/>
          <p:nvPr/>
        </p:nvSpPr>
        <p:spPr>
          <a:xfrm>
            <a:off x="3302800" y="916625"/>
            <a:ext cx="1096800" cy="44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boy</a:t>
            </a:r>
            <a:endParaRPr/>
          </a:p>
        </p:txBody>
      </p:sp>
      <p:sp>
        <p:nvSpPr>
          <p:cNvPr id="832" name="Google Shape;832;p70"/>
          <p:cNvSpPr/>
          <p:nvPr/>
        </p:nvSpPr>
        <p:spPr>
          <a:xfrm>
            <a:off x="5883300" y="929525"/>
            <a:ext cx="1149000" cy="44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person</a:t>
            </a:r>
            <a:endParaRPr/>
          </a:p>
        </p:txBody>
      </p:sp>
      <p:cxnSp>
        <p:nvCxnSpPr>
          <p:cNvPr id="833" name="Google Shape;833;p70"/>
          <p:cNvCxnSpPr/>
          <p:nvPr/>
        </p:nvCxnSpPr>
        <p:spPr>
          <a:xfrm>
            <a:off x="4399500" y="996075"/>
            <a:ext cx="1483800" cy="0"/>
          </a:xfrm>
          <a:prstGeom prst="straightConnector1">
            <a:avLst/>
          </a:prstGeom>
          <a:noFill/>
          <a:ln cap="flat" cmpd="sng" w="9525">
            <a:solidFill>
              <a:schemeClr val="dk2"/>
            </a:solidFill>
            <a:prstDash val="solid"/>
            <a:round/>
            <a:headEnd len="med" w="med" type="none"/>
            <a:tailEnd len="med" w="med" type="triangle"/>
          </a:ln>
        </p:spPr>
      </p:cxnSp>
      <p:cxnSp>
        <p:nvCxnSpPr>
          <p:cNvPr id="834" name="Google Shape;834;p70"/>
          <p:cNvCxnSpPr/>
          <p:nvPr/>
        </p:nvCxnSpPr>
        <p:spPr>
          <a:xfrm rot="10800000">
            <a:off x="4399500" y="1292075"/>
            <a:ext cx="1483800" cy="0"/>
          </a:xfrm>
          <a:prstGeom prst="straightConnector1">
            <a:avLst/>
          </a:prstGeom>
          <a:noFill/>
          <a:ln cap="flat" cmpd="sng" w="9525">
            <a:solidFill>
              <a:schemeClr val="dk2"/>
            </a:solidFill>
            <a:prstDash val="solid"/>
            <a:round/>
            <a:headEnd len="med" w="med" type="none"/>
            <a:tailEnd len="med" w="med" type="triangle"/>
          </a:ln>
        </p:spPr>
      </p:cxnSp>
      <p:sp>
        <p:nvSpPr>
          <p:cNvPr id="835" name="Google Shape;835;p70"/>
          <p:cNvSpPr txBox="1"/>
          <p:nvPr/>
        </p:nvSpPr>
        <p:spPr>
          <a:xfrm>
            <a:off x="4525650" y="699505"/>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Subset of</a:t>
            </a:r>
            <a:endParaRPr/>
          </a:p>
        </p:txBody>
      </p:sp>
      <p:sp>
        <p:nvSpPr>
          <p:cNvPr id="836" name="Google Shape;836;p70"/>
          <p:cNvSpPr txBox="1"/>
          <p:nvPr/>
        </p:nvSpPr>
        <p:spPr>
          <a:xfrm>
            <a:off x="4601850" y="1219850"/>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Superset of</a:t>
            </a:r>
            <a:endParaRPr/>
          </a:p>
        </p:txBody>
      </p:sp>
      <p:sp>
        <p:nvSpPr>
          <p:cNvPr id="837" name="Google Shape;837;p70"/>
          <p:cNvSpPr txBox="1"/>
          <p:nvPr/>
        </p:nvSpPr>
        <p:spPr>
          <a:xfrm>
            <a:off x="110825" y="3967675"/>
            <a:ext cx="5417700" cy="9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Dialog: a </a:t>
            </a:r>
            <a:r>
              <a:rPr lang="en">
                <a:solidFill>
                  <a:srgbClr val="FF0000"/>
                </a:solidFill>
              </a:rPr>
              <a:t>hand </a:t>
            </a:r>
            <a:r>
              <a:rPr lang="en"/>
              <a:t>has </a:t>
            </a:r>
            <a:r>
              <a:rPr lang="en">
                <a:solidFill>
                  <a:srgbClr val="FF0000"/>
                </a:solidFill>
              </a:rPr>
              <a:t>5</a:t>
            </a:r>
            <a:r>
              <a:rPr lang="en"/>
              <a:t> </a:t>
            </a:r>
            <a:r>
              <a:rPr lang="en">
                <a:solidFill>
                  <a:srgbClr val="FF0000"/>
                </a:solidFill>
              </a:rPr>
              <a:t>finger</a:t>
            </a:r>
            <a:r>
              <a:rPr lang="en"/>
              <a:t>s</a:t>
            </a:r>
            <a:r>
              <a:rPr lang="en"/>
              <a:t>.</a:t>
            </a:r>
            <a:endParaRPr/>
          </a:p>
          <a:p>
            <a:pPr indent="0" lvl="0" marL="0" rtl="0" algn="l">
              <a:spcBef>
                <a:spcPts val="0"/>
              </a:spcBef>
              <a:spcAft>
                <a:spcPts val="0"/>
              </a:spcAft>
              <a:buNone/>
            </a:pPr>
            <a:r>
              <a:rPr lang="en"/>
              <a:t>Matched Regex: an? </a:t>
            </a:r>
            <a:r>
              <a:rPr lang="en">
                <a:solidFill>
                  <a:srgbClr val="FF0000"/>
                </a:solidFill>
              </a:rPr>
              <a:t>(.+?)</a:t>
            </a:r>
            <a:r>
              <a:rPr lang="en"/>
              <a:t> has </a:t>
            </a:r>
            <a:r>
              <a:rPr lang="en">
                <a:solidFill>
                  <a:srgbClr val="FF0000"/>
                </a:solidFill>
              </a:rPr>
              <a:t>(\d+?)</a:t>
            </a:r>
            <a:r>
              <a:rPr lang="en"/>
              <a:t> (</a:t>
            </a:r>
            <a:r>
              <a:rPr lang="en">
                <a:solidFill>
                  <a:srgbClr val="FF0000"/>
                </a:solidFill>
              </a:rPr>
              <a:t>.+?)</a:t>
            </a:r>
            <a:r>
              <a:rPr lang="en"/>
              <a:t>s\.</a:t>
            </a:r>
            <a:endParaRPr/>
          </a:p>
          <a:p>
            <a:pPr indent="0" lvl="0" marL="0" rtl="0" algn="l">
              <a:spcBef>
                <a:spcPts val="0"/>
              </a:spcBef>
              <a:spcAft>
                <a:spcPts val="0"/>
              </a:spcAft>
              <a:buNone/>
            </a:pPr>
            <a:r>
              <a:rPr lang="en"/>
              <a:t>Equivalent Prolog fact: partrn( </a:t>
            </a:r>
            <a:r>
              <a:rPr lang="en">
                <a:solidFill>
                  <a:srgbClr val="FF0000"/>
                </a:solidFill>
              </a:rPr>
              <a:t>finger </a:t>
            </a:r>
            <a:r>
              <a:rPr lang="en"/>
              <a:t>, </a:t>
            </a:r>
            <a:r>
              <a:rPr lang="en">
                <a:solidFill>
                  <a:srgbClr val="FF0000"/>
                </a:solidFill>
              </a:rPr>
              <a:t>hand</a:t>
            </a:r>
            <a:r>
              <a:rPr lang="en">
                <a:solidFill>
                  <a:srgbClr val="FF0000"/>
                </a:solidFill>
              </a:rPr>
              <a:t> </a:t>
            </a:r>
            <a:r>
              <a:rPr lang="en"/>
              <a:t>, </a:t>
            </a:r>
            <a:r>
              <a:rPr lang="en">
                <a:solidFill>
                  <a:srgbClr val="FF0000"/>
                </a:solidFill>
              </a:rPr>
              <a:t>5</a:t>
            </a:r>
            <a:r>
              <a:rPr lang="en">
                <a:solidFill>
                  <a:srgbClr val="FF0000"/>
                </a:solidFill>
              </a:rPr>
              <a:t> </a:t>
            </a:r>
            <a:r>
              <a:rPr lang="en"/>
              <a:t>)</a:t>
            </a:r>
            <a:endParaRPr/>
          </a:p>
          <a:p>
            <a:pPr indent="0" lvl="0" marL="0" rtl="0" algn="l">
              <a:spcBef>
                <a:spcPts val="0"/>
              </a:spcBef>
              <a:spcAft>
                <a:spcPts val="0"/>
              </a:spcAft>
              <a:buNone/>
            </a:pPr>
            <a:r>
              <a:t/>
            </a:r>
            <a:endParaRPr/>
          </a:p>
        </p:txBody>
      </p:sp>
      <p:sp>
        <p:nvSpPr>
          <p:cNvPr id="838" name="Google Shape;838;p70"/>
          <p:cNvSpPr txBox="1"/>
          <p:nvPr/>
        </p:nvSpPr>
        <p:spPr>
          <a:xfrm>
            <a:off x="110825" y="3640375"/>
            <a:ext cx="18408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Python interface:</a:t>
            </a:r>
            <a:endParaRPr b="1"/>
          </a:p>
        </p:txBody>
      </p:sp>
      <p:sp>
        <p:nvSpPr>
          <p:cNvPr id="839" name="Google Shape;839;p70"/>
          <p:cNvSpPr/>
          <p:nvPr/>
        </p:nvSpPr>
        <p:spPr>
          <a:xfrm>
            <a:off x="1278175" y="957900"/>
            <a:ext cx="1096800" cy="448800"/>
          </a:xfrm>
          <a:prstGeom prst="roundRect">
            <a:avLst>
              <a:gd fmla="val 16667"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john</a:t>
            </a:r>
            <a:endParaRPr/>
          </a:p>
        </p:txBody>
      </p:sp>
      <p:cxnSp>
        <p:nvCxnSpPr>
          <p:cNvPr id="840" name="Google Shape;840;p70"/>
          <p:cNvCxnSpPr/>
          <p:nvPr/>
        </p:nvCxnSpPr>
        <p:spPr>
          <a:xfrm flipH="1" rot="10800000">
            <a:off x="2374975" y="1026800"/>
            <a:ext cx="927900" cy="41400"/>
          </a:xfrm>
          <a:prstGeom prst="straightConnector1">
            <a:avLst/>
          </a:prstGeom>
          <a:noFill/>
          <a:ln cap="flat" cmpd="sng" w="9525">
            <a:solidFill>
              <a:schemeClr val="dk2"/>
            </a:solidFill>
            <a:prstDash val="solid"/>
            <a:round/>
            <a:headEnd len="med" w="med" type="none"/>
            <a:tailEnd len="med" w="med" type="triangle"/>
          </a:ln>
        </p:spPr>
      </p:cxnSp>
      <p:cxnSp>
        <p:nvCxnSpPr>
          <p:cNvPr id="841" name="Google Shape;841;p70"/>
          <p:cNvCxnSpPr/>
          <p:nvPr/>
        </p:nvCxnSpPr>
        <p:spPr>
          <a:xfrm flipH="1">
            <a:off x="2374900" y="1293425"/>
            <a:ext cx="927900" cy="41400"/>
          </a:xfrm>
          <a:prstGeom prst="straightConnector1">
            <a:avLst/>
          </a:prstGeom>
          <a:noFill/>
          <a:ln cap="flat" cmpd="sng" w="9525">
            <a:solidFill>
              <a:schemeClr val="dk2"/>
            </a:solidFill>
            <a:prstDash val="solid"/>
            <a:round/>
            <a:headEnd len="med" w="med" type="none"/>
            <a:tailEnd len="med" w="med" type="triangle"/>
          </a:ln>
        </p:spPr>
      </p:cxnSp>
      <p:sp>
        <p:nvSpPr>
          <p:cNvPr id="842" name="Google Shape;842;p70"/>
          <p:cNvSpPr txBox="1"/>
          <p:nvPr/>
        </p:nvSpPr>
        <p:spPr>
          <a:xfrm>
            <a:off x="2315850" y="699505"/>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Member of</a:t>
            </a:r>
            <a:endParaRPr/>
          </a:p>
        </p:txBody>
      </p:sp>
      <p:sp>
        <p:nvSpPr>
          <p:cNvPr id="843" name="Google Shape;843;p70"/>
          <p:cNvSpPr txBox="1"/>
          <p:nvPr/>
        </p:nvSpPr>
        <p:spPr>
          <a:xfrm>
            <a:off x="2392050" y="1309105"/>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Has element</a:t>
            </a:r>
            <a:endParaRPr/>
          </a:p>
        </p:txBody>
      </p:sp>
      <p:sp>
        <p:nvSpPr>
          <p:cNvPr id="844" name="Google Shape;844;p70"/>
          <p:cNvSpPr/>
          <p:nvPr/>
        </p:nvSpPr>
        <p:spPr>
          <a:xfrm>
            <a:off x="1169200" y="2440625"/>
            <a:ext cx="1096800" cy="44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finger</a:t>
            </a:r>
            <a:endParaRPr/>
          </a:p>
        </p:txBody>
      </p:sp>
      <p:sp>
        <p:nvSpPr>
          <p:cNvPr id="845" name="Google Shape;845;p70"/>
          <p:cNvSpPr/>
          <p:nvPr/>
        </p:nvSpPr>
        <p:spPr>
          <a:xfrm>
            <a:off x="3749700" y="2453525"/>
            <a:ext cx="1149000" cy="44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hand</a:t>
            </a:r>
            <a:endParaRPr/>
          </a:p>
        </p:txBody>
      </p:sp>
      <p:cxnSp>
        <p:nvCxnSpPr>
          <p:cNvPr id="846" name="Google Shape;846;p70"/>
          <p:cNvCxnSpPr/>
          <p:nvPr/>
        </p:nvCxnSpPr>
        <p:spPr>
          <a:xfrm rot="10800000">
            <a:off x="2265900" y="2816075"/>
            <a:ext cx="1483800" cy="0"/>
          </a:xfrm>
          <a:prstGeom prst="straightConnector1">
            <a:avLst/>
          </a:prstGeom>
          <a:noFill/>
          <a:ln cap="flat" cmpd="sng" w="9525">
            <a:solidFill>
              <a:schemeClr val="dk2"/>
            </a:solidFill>
            <a:prstDash val="solid"/>
            <a:round/>
            <a:headEnd len="med" w="med" type="none"/>
            <a:tailEnd len="med" w="med" type="triangle"/>
          </a:ln>
        </p:spPr>
      </p:cxnSp>
      <p:sp>
        <p:nvSpPr>
          <p:cNvPr id="847" name="Google Shape;847;p70"/>
          <p:cNvSpPr txBox="1"/>
          <p:nvPr/>
        </p:nvSpPr>
        <p:spPr>
          <a:xfrm>
            <a:off x="2215950" y="2223500"/>
            <a:ext cx="14838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Subpart of each</a:t>
            </a:r>
            <a:endParaRPr/>
          </a:p>
        </p:txBody>
      </p:sp>
      <p:sp>
        <p:nvSpPr>
          <p:cNvPr id="848" name="Google Shape;848;p70"/>
          <p:cNvSpPr txBox="1"/>
          <p:nvPr/>
        </p:nvSpPr>
        <p:spPr>
          <a:xfrm>
            <a:off x="2266000" y="2743850"/>
            <a:ext cx="16113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Superpart of each</a:t>
            </a:r>
            <a:endParaRPr/>
          </a:p>
        </p:txBody>
      </p:sp>
      <p:cxnSp>
        <p:nvCxnSpPr>
          <p:cNvPr id="849" name="Google Shape;849;p70"/>
          <p:cNvCxnSpPr/>
          <p:nvPr/>
        </p:nvCxnSpPr>
        <p:spPr>
          <a:xfrm>
            <a:off x="2265900" y="2520075"/>
            <a:ext cx="1483800" cy="0"/>
          </a:xfrm>
          <a:prstGeom prst="straightConnector1">
            <a:avLst/>
          </a:prstGeom>
          <a:noFill/>
          <a:ln cap="flat" cmpd="sng" w="9525">
            <a:solidFill>
              <a:schemeClr val="dk2"/>
            </a:solidFill>
            <a:prstDash val="solid"/>
            <a:round/>
            <a:headEnd len="med" w="med" type="none"/>
            <a:tailEnd len="med" w="med" type="triangle"/>
          </a:ln>
        </p:spPr>
      </p:cxnSp>
      <p:sp>
        <p:nvSpPr>
          <p:cNvPr id="850" name="Google Shape;850;p70"/>
          <p:cNvSpPr/>
          <p:nvPr/>
        </p:nvSpPr>
        <p:spPr>
          <a:xfrm>
            <a:off x="6416700" y="2453525"/>
            <a:ext cx="1149000" cy="44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arm</a:t>
            </a:r>
            <a:endParaRPr/>
          </a:p>
        </p:txBody>
      </p:sp>
      <p:sp>
        <p:nvSpPr>
          <p:cNvPr id="851" name="Google Shape;851;p70"/>
          <p:cNvSpPr txBox="1"/>
          <p:nvPr/>
        </p:nvSpPr>
        <p:spPr>
          <a:xfrm>
            <a:off x="4882950" y="2223500"/>
            <a:ext cx="14838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Subpart of each</a:t>
            </a:r>
            <a:endParaRPr/>
          </a:p>
        </p:txBody>
      </p:sp>
      <p:sp>
        <p:nvSpPr>
          <p:cNvPr id="852" name="Google Shape;852;p70"/>
          <p:cNvSpPr txBox="1"/>
          <p:nvPr/>
        </p:nvSpPr>
        <p:spPr>
          <a:xfrm>
            <a:off x="4933000" y="2743850"/>
            <a:ext cx="16113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Superpart of each</a:t>
            </a:r>
            <a:endParaRPr/>
          </a:p>
        </p:txBody>
      </p:sp>
      <p:cxnSp>
        <p:nvCxnSpPr>
          <p:cNvPr id="853" name="Google Shape;853;p70"/>
          <p:cNvCxnSpPr/>
          <p:nvPr/>
        </p:nvCxnSpPr>
        <p:spPr>
          <a:xfrm>
            <a:off x="4932900" y="2520075"/>
            <a:ext cx="1483800" cy="0"/>
          </a:xfrm>
          <a:prstGeom prst="straightConnector1">
            <a:avLst/>
          </a:prstGeom>
          <a:noFill/>
          <a:ln cap="flat" cmpd="sng" w="9525">
            <a:solidFill>
              <a:schemeClr val="dk2"/>
            </a:solidFill>
            <a:prstDash val="solid"/>
            <a:round/>
            <a:headEnd len="med" w="med" type="none"/>
            <a:tailEnd len="med" w="med" type="triangle"/>
          </a:ln>
        </p:spPr>
      </p:cxnSp>
      <p:cxnSp>
        <p:nvCxnSpPr>
          <p:cNvPr id="854" name="Google Shape;854;p70"/>
          <p:cNvCxnSpPr/>
          <p:nvPr/>
        </p:nvCxnSpPr>
        <p:spPr>
          <a:xfrm rot="10800000">
            <a:off x="4932900" y="2816075"/>
            <a:ext cx="1483800" cy="0"/>
          </a:xfrm>
          <a:prstGeom prst="straightConnector1">
            <a:avLst/>
          </a:prstGeom>
          <a:noFill/>
          <a:ln cap="flat" cmpd="sng" w="9525">
            <a:solidFill>
              <a:schemeClr val="dk2"/>
            </a:solidFill>
            <a:prstDash val="solid"/>
            <a:round/>
            <a:headEnd len="med" w="med" type="none"/>
            <a:tailEnd len="med" w="med" type="triangle"/>
          </a:ln>
        </p:spPr>
      </p:cxnSp>
      <p:sp>
        <p:nvSpPr>
          <p:cNvPr id="855" name="Google Shape;855;p70"/>
          <p:cNvSpPr/>
          <p:nvPr/>
        </p:nvSpPr>
        <p:spPr>
          <a:xfrm>
            <a:off x="5538481" y="3462350"/>
            <a:ext cx="695400" cy="572700"/>
          </a:xfrm>
          <a:prstGeom prst="diamond">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cxnSp>
        <p:nvCxnSpPr>
          <p:cNvPr id="856" name="Google Shape;856;p70"/>
          <p:cNvCxnSpPr/>
          <p:nvPr/>
        </p:nvCxnSpPr>
        <p:spPr>
          <a:xfrm>
            <a:off x="5814850" y="2743850"/>
            <a:ext cx="71400" cy="718500"/>
          </a:xfrm>
          <a:prstGeom prst="straightConnector1">
            <a:avLst/>
          </a:prstGeom>
          <a:noFill/>
          <a:ln cap="flat" cmpd="sng" w="9525">
            <a:solidFill>
              <a:schemeClr val="dk2"/>
            </a:solidFill>
            <a:prstDash val="solid"/>
            <a:round/>
            <a:headEnd len="med" w="med" type="none"/>
            <a:tailEnd len="med" w="med" type="triangle"/>
          </a:ln>
        </p:spPr>
      </p:cxnSp>
      <p:sp>
        <p:nvSpPr>
          <p:cNvPr id="857" name="Google Shape;857;p70"/>
          <p:cNvSpPr txBox="1"/>
          <p:nvPr/>
        </p:nvSpPr>
        <p:spPr>
          <a:xfrm>
            <a:off x="5886250" y="3112075"/>
            <a:ext cx="14838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Quantity</a:t>
            </a:r>
            <a:endParaRPr/>
          </a:p>
        </p:txBody>
      </p:sp>
      <p:cxnSp>
        <p:nvCxnSpPr>
          <p:cNvPr id="858" name="Google Shape;858;p70"/>
          <p:cNvCxnSpPr/>
          <p:nvPr/>
        </p:nvCxnSpPr>
        <p:spPr>
          <a:xfrm rot="10800000">
            <a:off x="6229200" y="1378325"/>
            <a:ext cx="533400" cy="1075200"/>
          </a:xfrm>
          <a:prstGeom prst="straightConnector1">
            <a:avLst/>
          </a:prstGeom>
          <a:noFill/>
          <a:ln cap="flat" cmpd="sng" w="9525">
            <a:solidFill>
              <a:schemeClr val="dk2"/>
            </a:solidFill>
            <a:prstDash val="solid"/>
            <a:round/>
            <a:headEnd len="med" w="med" type="none"/>
            <a:tailEnd len="med" w="med" type="triangle"/>
          </a:ln>
        </p:spPr>
      </p:cxnSp>
      <p:cxnSp>
        <p:nvCxnSpPr>
          <p:cNvPr id="859" name="Google Shape;859;p70"/>
          <p:cNvCxnSpPr/>
          <p:nvPr/>
        </p:nvCxnSpPr>
        <p:spPr>
          <a:xfrm>
            <a:off x="6686400" y="1378325"/>
            <a:ext cx="533400" cy="1075200"/>
          </a:xfrm>
          <a:prstGeom prst="straightConnector1">
            <a:avLst/>
          </a:prstGeom>
          <a:noFill/>
          <a:ln cap="flat" cmpd="sng" w="9525">
            <a:solidFill>
              <a:schemeClr val="dk2"/>
            </a:solidFill>
            <a:prstDash val="solid"/>
            <a:round/>
            <a:headEnd len="med" w="med" type="none"/>
            <a:tailEnd len="med" w="med" type="triangle"/>
          </a:ln>
        </p:spPr>
      </p:cxnSp>
      <p:sp>
        <p:nvSpPr>
          <p:cNvPr id="860" name="Google Shape;860;p70"/>
          <p:cNvSpPr txBox="1"/>
          <p:nvPr/>
        </p:nvSpPr>
        <p:spPr>
          <a:xfrm>
            <a:off x="5111550" y="1766300"/>
            <a:ext cx="14838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Subpart of each</a:t>
            </a:r>
            <a:endParaRPr/>
          </a:p>
        </p:txBody>
      </p:sp>
      <p:sp>
        <p:nvSpPr>
          <p:cNvPr id="861" name="Google Shape;861;p70"/>
          <p:cNvSpPr txBox="1"/>
          <p:nvPr/>
        </p:nvSpPr>
        <p:spPr>
          <a:xfrm>
            <a:off x="6761800" y="1372250"/>
            <a:ext cx="16113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Superpart of each</a:t>
            </a:r>
            <a:endParaRPr/>
          </a:p>
        </p:txBody>
      </p:sp>
      <p:sp>
        <p:nvSpPr>
          <p:cNvPr id="862" name="Google Shape;862;p70"/>
          <p:cNvSpPr/>
          <p:nvPr/>
        </p:nvSpPr>
        <p:spPr>
          <a:xfrm>
            <a:off x="8058706" y="1753250"/>
            <a:ext cx="695400" cy="572700"/>
          </a:xfrm>
          <a:prstGeom prst="diamond">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cxnSp>
        <p:nvCxnSpPr>
          <p:cNvPr id="863" name="Google Shape;863;p70"/>
          <p:cNvCxnSpPr>
            <a:endCxn id="862" idx="1"/>
          </p:cNvCxnSpPr>
          <p:nvPr/>
        </p:nvCxnSpPr>
        <p:spPr>
          <a:xfrm>
            <a:off x="6805306" y="1905500"/>
            <a:ext cx="1253400" cy="134100"/>
          </a:xfrm>
          <a:prstGeom prst="straightConnector1">
            <a:avLst/>
          </a:prstGeom>
          <a:noFill/>
          <a:ln cap="flat" cmpd="sng" w="9525">
            <a:solidFill>
              <a:schemeClr val="dk2"/>
            </a:solidFill>
            <a:prstDash val="solid"/>
            <a:round/>
            <a:headEnd len="med" w="med" type="none"/>
            <a:tailEnd len="med" w="med" type="triangle"/>
          </a:ln>
        </p:spPr>
      </p:cxnSp>
      <p:sp>
        <p:nvSpPr>
          <p:cNvPr id="864" name="Google Shape;864;p70"/>
          <p:cNvSpPr txBox="1"/>
          <p:nvPr/>
        </p:nvSpPr>
        <p:spPr>
          <a:xfrm>
            <a:off x="7105450" y="1969075"/>
            <a:ext cx="11490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Quantity</a:t>
            </a:r>
            <a:endParaRPr/>
          </a:p>
        </p:txBody>
      </p:sp>
      <p:sp>
        <p:nvSpPr>
          <p:cNvPr id="865" name="Google Shape;865;p70"/>
          <p:cNvSpPr/>
          <p:nvPr/>
        </p:nvSpPr>
        <p:spPr>
          <a:xfrm>
            <a:off x="2795281" y="3386150"/>
            <a:ext cx="695400" cy="572700"/>
          </a:xfrm>
          <a:prstGeom prst="diamond">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cxnSp>
        <p:nvCxnSpPr>
          <p:cNvPr id="866" name="Google Shape;866;p70"/>
          <p:cNvCxnSpPr/>
          <p:nvPr/>
        </p:nvCxnSpPr>
        <p:spPr>
          <a:xfrm>
            <a:off x="3071650" y="2667650"/>
            <a:ext cx="71400" cy="718500"/>
          </a:xfrm>
          <a:prstGeom prst="straightConnector1">
            <a:avLst/>
          </a:prstGeom>
          <a:noFill/>
          <a:ln cap="flat" cmpd="sng" w="9525">
            <a:solidFill>
              <a:schemeClr val="dk2"/>
            </a:solidFill>
            <a:prstDash val="solid"/>
            <a:round/>
            <a:headEnd len="med" w="med" type="none"/>
            <a:tailEnd len="med" w="med" type="triangle"/>
          </a:ln>
        </p:spPr>
      </p:cxnSp>
      <p:sp>
        <p:nvSpPr>
          <p:cNvPr id="867" name="Google Shape;867;p70"/>
          <p:cNvSpPr txBox="1"/>
          <p:nvPr/>
        </p:nvSpPr>
        <p:spPr>
          <a:xfrm>
            <a:off x="3143050" y="3035875"/>
            <a:ext cx="14838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Quantity</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1" name="Shape 871"/>
        <p:cNvGrpSpPr/>
        <p:nvPr/>
      </p:nvGrpSpPr>
      <p:grpSpPr>
        <a:xfrm>
          <a:off x="0" y="0"/>
          <a:ext cx="0" cy="0"/>
          <a:chOff x="0" y="0"/>
          <a:chExt cx="0" cy="0"/>
        </a:xfrm>
      </p:grpSpPr>
      <p:sp>
        <p:nvSpPr>
          <p:cNvPr id="872" name="Google Shape;872;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Dialog 9</a:t>
            </a:r>
            <a:endParaRPr/>
          </a:p>
        </p:txBody>
      </p:sp>
      <p:sp>
        <p:nvSpPr>
          <p:cNvPr id="873" name="Google Shape;873;p71"/>
          <p:cNvSpPr/>
          <p:nvPr/>
        </p:nvSpPr>
        <p:spPr>
          <a:xfrm>
            <a:off x="3302800" y="916625"/>
            <a:ext cx="1096800" cy="44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boy</a:t>
            </a:r>
            <a:endParaRPr/>
          </a:p>
        </p:txBody>
      </p:sp>
      <p:sp>
        <p:nvSpPr>
          <p:cNvPr id="874" name="Google Shape;874;p71"/>
          <p:cNvSpPr/>
          <p:nvPr/>
        </p:nvSpPr>
        <p:spPr>
          <a:xfrm>
            <a:off x="5883300" y="929525"/>
            <a:ext cx="1149000" cy="44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person</a:t>
            </a:r>
            <a:endParaRPr/>
          </a:p>
        </p:txBody>
      </p:sp>
      <p:cxnSp>
        <p:nvCxnSpPr>
          <p:cNvPr id="875" name="Google Shape;875;p71"/>
          <p:cNvCxnSpPr/>
          <p:nvPr/>
        </p:nvCxnSpPr>
        <p:spPr>
          <a:xfrm>
            <a:off x="4399500" y="996075"/>
            <a:ext cx="1483800" cy="0"/>
          </a:xfrm>
          <a:prstGeom prst="straightConnector1">
            <a:avLst/>
          </a:prstGeom>
          <a:noFill/>
          <a:ln cap="flat" cmpd="sng" w="9525">
            <a:solidFill>
              <a:schemeClr val="dk2"/>
            </a:solidFill>
            <a:prstDash val="solid"/>
            <a:round/>
            <a:headEnd len="med" w="med" type="none"/>
            <a:tailEnd len="med" w="med" type="triangle"/>
          </a:ln>
        </p:spPr>
      </p:cxnSp>
      <p:cxnSp>
        <p:nvCxnSpPr>
          <p:cNvPr id="876" name="Google Shape;876;p71"/>
          <p:cNvCxnSpPr/>
          <p:nvPr/>
        </p:nvCxnSpPr>
        <p:spPr>
          <a:xfrm rot="10800000">
            <a:off x="4399500" y="1292075"/>
            <a:ext cx="1483800" cy="0"/>
          </a:xfrm>
          <a:prstGeom prst="straightConnector1">
            <a:avLst/>
          </a:prstGeom>
          <a:noFill/>
          <a:ln cap="flat" cmpd="sng" w="9525">
            <a:solidFill>
              <a:schemeClr val="dk2"/>
            </a:solidFill>
            <a:prstDash val="solid"/>
            <a:round/>
            <a:headEnd len="med" w="med" type="none"/>
            <a:tailEnd len="med" w="med" type="triangle"/>
          </a:ln>
        </p:spPr>
      </p:cxnSp>
      <p:sp>
        <p:nvSpPr>
          <p:cNvPr id="877" name="Google Shape;877;p71"/>
          <p:cNvSpPr txBox="1"/>
          <p:nvPr/>
        </p:nvSpPr>
        <p:spPr>
          <a:xfrm>
            <a:off x="4525650" y="699505"/>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Subset of</a:t>
            </a:r>
            <a:endParaRPr/>
          </a:p>
        </p:txBody>
      </p:sp>
      <p:sp>
        <p:nvSpPr>
          <p:cNvPr id="878" name="Google Shape;878;p71"/>
          <p:cNvSpPr txBox="1"/>
          <p:nvPr/>
        </p:nvSpPr>
        <p:spPr>
          <a:xfrm>
            <a:off x="4601850" y="1219850"/>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Superset of</a:t>
            </a:r>
            <a:endParaRPr/>
          </a:p>
        </p:txBody>
      </p:sp>
      <p:sp>
        <p:nvSpPr>
          <p:cNvPr id="879" name="Google Shape;879;p71"/>
          <p:cNvSpPr/>
          <p:nvPr/>
        </p:nvSpPr>
        <p:spPr>
          <a:xfrm>
            <a:off x="1278175" y="957900"/>
            <a:ext cx="1096800" cy="448800"/>
          </a:xfrm>
          <a:prstGeom prst="roundRect">
            <a:avLst>
              <a:gd fmla="val 16667"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john</a:t>
            </a:r>
            <a:endParaRPr/>
          </a:p>
        </p:txBody>
      </p:sp>
      <p:cxnSp>
        <p:nvCxnSpPr>
          <p:cNvPr id="880" name="Google Shape;880;p71"/>
          <p:cNvCxnSpPr/>
          <p:nvPr/>
        </p:nvCxnSpPr>
        <p:spPr>
          <a:xfrm flipH="1" rot="10800000">
            <a:off x="2374975" y="1026800"/>
            <a:ext cx="927900" cy="41400"/>
          </a:xfrm>
          <a:prstGeom prst="straightConnector1">
            <a:avLst/>
          </a:prstGeom>
          <a:noFill/>
          <a:ln cap="flat" cmpd="sng" w="9525">
            <a:solidFill>
              <a:schemeClr val="dk2"/>
            </a:solidFill>
            <a:prstDash val="solid"/>
            <a:round/>
            <a:headEnd len="med" w="med" type="none"/>
            <a:tailEnd len="med" w="med" type="triangle"/>
          </a:ln>
        </p:spPr>
      </p:cxnSp>
      <p:cxnSp>
        <p:nvCxnSpPr>
          <p:cNvPr id="881" name="Google Shape;881;p71"/>
          <p:cNvCxnSpPr/>
          <p:nvPr/>
        </p:nvCxnSpPr>
        <p:spPr>
          <a:xfrm flipH="1">
            <a:off x="2374900" y="1293425"/>
            <a:ext cx="927900" cy="41400"/>
          </a:xfrm>
          <a:prstGeom prst="straightConnector1">
            <a:avLst/>
          </a:prstGeom>
          <a:noFill/>
          <a:ln cap="flat" cmpd="sng" w="9525">
            <a:solidFill>
              <a:schemeClr val="dk2"/>
            </a:solidFill>
            <a:prstDash val="solid"/>
            <a:round/>
            <a:headEnd len="med" w="med" type="none"/>
            <a:tailEnd len="med" w="med" type="triangle"/>
          </a:ln>
        </p:spPr>
      </p:cxnSp>
      <p:sp>
        <p:nvSpPr>
          <p:cNvPr id="882" name="Google Shape;882;p71"/>
          <p:cNvSpPr txBox="1"/>
          <p:nvPr/>
        </p:nvSpPr>
        <p:spPr>
          <a:xfrm>
            <a:off x="2315850" y="699505"/>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Member of</a:t>
            </a:r>
            <a:endParaRPr/>
          </a:p>
        </p:txBody>
      </p:sp>
      <p:sp>
        <p:nvSpPr>
          <p:cNvPr id="883" name="Google Shape;883;p71"/>
          <p:cNvSpPr txBox="1"/>
          <p:nvPr/>
        </p:nvSpPr>
        <p:spPr>
          <a:xfrm>
            <a:off x="2392050" y="1309105"/>
            <a:ext cx="12315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Has element</a:t>
            </a:r>
            <a:endParaRPr/>
          </a:p>
        </p:txBody>
      </p:sp>
      <p:sp>
        <p:nvSpPr>
          <p:cNvPr id="884" name="Google Shape;884;p71"/>
          <p:cNvSpPr/>
          <p:nvPr/>
        </p:nvSpPr>
        <p:spPr>
          <a:xfrm>
            <a:off x="1169200" y="2440625"/>
            <a:ext cx="1096800" cy="44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finger</a:t>
            </a:r>
            <a:endParaRPr/>
          </a:p>
        </p:txBody>
      </p:sp>
      <p:sp>
        <p:nvSpPr>
          <p:cNvPr id="885" name="Google Shape;885;p71"/>
          <p:cNvSpPr/>
          <p:nvPr/>
        </p:nvSpPr>
        <p:spPr>
          <a:xfrm>
            <a:off x="3749700" y="2453525"/>
            <a:ext cx="1149000" cy="44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hand</a:t>
            </a:r>
            <a:endParaRPr/>
          </a:p>
        </p:txBody>
      </p:sp>
      <p:cxnSp>
        <p:nvCxnSpPr>
          <p:cNvPr id="886" name="Google Shape;886;p71"/>
          <p:cNvCxnSpPr/>
          <p:nvPr/>
        </p:nvCxnSpPr>
        <p:spPr>
          <a:xfrm rot="10800000">
            <a:off x="2265900" y="2816075"/>
            <a:ext cx="1483800" cy="0"/>
          </a:xfrm>
          <a:prstGeom prst="straightConnector1">
            <a:avLst/>
          </a:prstGeom>
          <a:noFill/>
          <a:ln cap="flat" cmpd="sng" w="9525">
            <a:solidFill>
              <a:schemeClr val="dk2"/>
            </a:solidFill>
            <a:prstDash val="solid"/>
            <a:round/>
            <a:headEnd len="med" w="med" type="none"/>
            <a:tailEnd len="med" w="med" type="triangle"/>
          </a:ln>
        </p:spPr>
      </p:cxnSp>
      <p:sp>
        <p:nvSpPr>
          <p:cNvPr id="887" name="Google Shape;887;p71"/>
          <p:cNvSpPr txBox="1"/>
          <p:nvPr/>
        </p:nvSpPr>
        <p:spPr>
          <a:xfrm>
            <a:off x="2215950" y="2223500"/>
            <a:ext cx="14838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Subpart of each</a:t>
            </a:r>
            <a:endParaRPr/>
          </a:p>
        </p:txBody>
      </p:sp>
      <p:sp>
        <p:nvSpPr>
          <p:cNvPr id="888" name="Google Shape;888;p71"/>
          <p:cNvSpPr txBox="1"/>
          <p:nvPr/>
        </p:nvSpPr>
        <p:spPr>
          <a:xfrm>
            <a:off x="2266000" y="2743850"/>
            <a:ext cx="16113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Superpart of each</a:t>
            </a:r>
            <a:endParaRPr/>
          </a:p>
        </p:txBody>
      </p:sp>
      <p:cxnSp>
        <p:nvCxnSpPr>
          <p:cNvPr id="889" name="Google Shape;889;p71"/>
          <p:cNvCxnSpPr/>
          <p:nvPr/>
        </p:nvCxnSpPr>
        <p:spPr>
          <a:xfrm>
            <a:off x="2265900" y="2520075"/>
            <a:ext cx="1483800" cy="0"/>
          </a:xfrm>
          <a:prstGeom prst="straightConnector1">
            <a:avLst/>
          </a:prstGeom>
          <a:noFill/>
          <a:ln cap="flat" cmpd="sng" w="9525">
            <a:solidFill>
              <a:schemeClr val="dk2"/>
            </a:solidFill>
            <a:prstDash val="solid"/>
            <a:round/>
            <a:headEnd len="med" w="med" type="none"/>
            <a:tailEnd len="med" w="med" type="triangle"/>
          </a:ln>
        </p:spPr>
      </p:cxnSp>
      <p:sp>
        <p:nvSpPr>
          <p:cNvPr id="890" name="Google Shape;890;p71"/>
          <p:cNvSpPr/>
          <p:nvPr/>
        </p:nvSpPr>
        <p:spPr>
          <a:xfrm>
            <a:off x="6416700" y="2453525"/>
            <a:ext cx="1149000" cy="44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arm</a:t>
            </a:r>
            <a:endParaRPr/>
          </a:p>
        </p:txBody>
      </p:sp>
      <p:sp>
        <p:nvSpPr>
          <p:cNvPr id="891" name="Google Shape;891;p71"/>
          <p:cNvSpPr txBox="1"/>
          <p:nvPr/>
        </p:nvSpPr>
        <p:spPr>
          <a:xfrm>
            <a:off x="4882950" y="2223500"/>
            <a:ext cx="14838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Subpart of each</a:t>
            </a:r>
            <a:endParaRPr/>
          </a:p>
        </p:txBody>
      </p:sp>
      <p:sp>
        <p:nvSpPr>
          <p:cNvPr id="892" name="Google Shape;892;p71"/>
          <p:cNvSpPr txBox="1"/>
          <p:nvPr/>
        </p:nvSpPr>
        <p:spPr>
          <a:xfrm>
            <a:off x="4933000" y="2743850"/>
            <a:ext cx="16113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Superpart of each</a:t>
            </a:r>
            <a:endParaRPr/>
          </a:p>
        </p:txBody>
      </p:sp>
      <p:cxnSp>
        <p:nvCxnSpPr>
          <p:cNvPr id="893" name="Google Shape;893;p71"/>
          <p:cNvCxnSpPr/>
          <p:nvPr/>
        </p:nvCxnSpPr>
        <p:spPr>
          <a:xfrm>
            <a:off x="4932900" y="2520075"/>
            <a:ext cx="1483800" cy="0"/>
          </a:xfrm>
          <a:prstGeom prst="straightConnector1">
            <a:avLst/>
          </a:prstGeom>
          <a:noFill/>
          <a:ln cap="flat" cmpd="sng" w="9525">
            <a:solidFill>
              <a:schemeClr val="dk2"/>
            </a:solidFill>
            <a:prstDash val="solid"/>
            <a:round/>
            <a:headEnd len="med" w="med" type="none"/>
            <a:tailEnd len="med" w="med" type="triangle"/>
          </a:ln>
        </p:spPr>
      </p:cxnSp>
      <p:cxnSp>
        <p:nvCxnSpPr>
          <p:cNvPr id="894" name="Google Shape;894;p71"/>
          <p:cNvCxnSpPr/>
          <p:nvPr/>
        </p:nvCxnSpPr>
        <p:spPr>
          <a:xfrm rot="10800000">
            <a:off x="4932900" y="2816075"/>
            <a:ext cx="1483800" cy="0"/>
          </a:xfrm>
          <a:prstGeom prst="straightConnector1">
            <a:avLst/>
          </a:prstGeom>
          <a:noFill/>
          <a:ln cap="flat" cmpd="sng" w="9525">
            <a:solidFill>
              <a:schemeClr val="dk2"/>
            </a:solidFill>
            <a:prstDash val="solid"/>
            <a:round/>
            <a:headEnd len="med" w="med" type="none"/>
            <a:tailEnd len="med" w="med" type="triangle"/>
          </a:ln>
        </p:spPr>
      </p:cxnSp>
      <p:sp>
        <p:nvSpPr>
          <p:cNvPr id="895" name="Google Shape;895;p71"/>
          <p:cNvSpPr/>
          <p:nvPr/>
        </p:nvSpPr>
        <p:spPr>
          <a:xfrm>
            <a:off x="5538481" y="3462350"/>
            <a:ext cx="695400" cy="572700"/>
          </a:xfrm>
          <a:prstGeom prst="diamond">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cxnSp>
        <p:nvCxnSpPr>
          <p:cNvPr id="896" name="Google Shape;896;p71"/>
          <p:cNvCxnSpPr/>
          <p:nvPr/>
        </p:nvCxnSpPr>
        <p:spPr>
          <a:xfrm>
            <a:off x="5814850" y="2743850"/>
            <a:ext cx="71400" cy="718500"/>
          </a:xfrm>
          <a:prstGeom prst="straightConnector1">
            <a:avLst/>
          </a:prstGeom>
          <a:noFill/>
          <a:ln cap="flat" cmpd="sng" w="9525">
            <a:solidFill>
              <a:schemeClr val="dk2"/>
            </a:solidFill>
            <a:prstDash val="solid"/>
            <a:round/>
            <a:headEnd len="med" w="med" type="none"/>
            <a:tailEnd len="med" w="med" type="triangle"/>
          </a:ln>
        </p:spPr>
      </p:cxnSp>
      <p:sp>
        <p:nvSpPr>
          <p:cNvPr id="897" name="Google Shape;897;p71"/>
          <p:cNvSpPr txBox="1"/>
          <p:nvPr/>
        </p:nvSpPr>
        <p:spPr>
          <a:xfrm>
            <a:off x="5886250" y="3112075"/>
            <a:ext cx="14838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Quantity</a:t>
            </a:r>
            <a:endParaRPr/>
          </a:p>
        </p:txBody>
      </p:sp>
      <p:cxnSp>
        <p:nvCxnSpPr>
          <p:cNvPr id="898" name="Google Shape;898;p71"/>
          <p:cNvCxnSpPr/>
          <p:nvPr/>
        </p:nvCxnSpPr>
        <p:spPr>
          <a:xfrm rot="10800000">
            <a:off x="6229200" y="1378325"/>
            <a:ext cx="533400" cy="1075200"/>
          </a:xfrm>
          <a:prstGeom prst="straightConnector1">
            <a:avLst/>
          </a:prstGeom>
          <a:noFill/>
          <a:ln cap="flat" cmpd="sng" w="9525">
            <a:solidFill>
              <a:schemeClr val="dk2"/>
            </a:solidFill>
            <a:prstDash val="solid"/>
            <a:round/>
            <a:headEnd len="med" w="med" type="none"/>
            <a:tailEnd len="med" w="med" type="triangle"/>
          </a:ln>
        </p:spPr>
      </p:cxnSp>
      <p:cxnSp>
        <p:nvCxnSpPr>
          <p:cNvPr id="899" name="Google Shape;899;p71"/>
          <p:cNvCxnSpPr/>
          <p:nvPr/>
        </p:nvCxnSpPr>
        <p:spPr>
          <a:xfrm>
            <a:off x="6686400" y="1378325"/>
            <a:ext cx="533400" cy="1075200"/>
          </a:xfrm>
          <a:prstGeom prst="straightConnector1">
            <a:avLst/>
          </a:prstGeom>
          <a:noFill/>
          <a:ln cap="flat" cmpd="sng" w="9525">
            <a:solidFill>
              <a:schemeClr val="dk2"/>
            </a:solidFill>
            <a:prstDash val="solid"/>
            <a:round/>
            <a:headEnd len="med" w="med" type="none"/>
            <a:tailEnd len="med" w="med" type="triangle"/>
          </a:ln>
        </p:spPr>
      </p:cxnSp>
      <p:sp>
        <p:nvSpPr>
          <p:cNvPr id="900" name="Google Shape;900;p71"/>
          <p:cNvSpPr txBox="1"/>
          <p:nvPr/>
        </p:nvSpPr>
        <p:spPr>
          <a:xfrm>
            <a:off x="5111550" y="1766300"/>
            <a:ext cx="14838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Subpart of each</a:t>
            </a:r>
            <a:endParaRPr/>
          </a:p>
        </p:txBody>
      </p:sp>
      <p:sp>
        <p:nvSpPr>
          <p:cNvPr id="901" name="Google Shape;901;p71"/>
          <p:cNvSpPr txBox="1"/>
          <p:nvPr/>
        </p:nvSpPr>
        <p:spPr>
          <a:xfrm>
            <a:off x="6761800" y="1372250"/>
            <a:ext cx="16113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Superpart of each</a:t>
            </a:r>
            <a:endParaRPr/>
          </a:p>
        </p:txBody>
      </p:sp>
      <p:sp>
        <p:nvSpPr>
          <p:cNvPr id="902" name="Google Shape;902;p71"/>
          <p:cNvSpPr/>
          <p:nvPr/>
        </p:nvSpPr>
        <p:spPr>
          <a:xfrm>
            <a:off x="8058706" y="1753250"/>
            <a:ext cx="695400" cy="572700"/>
          </a:xfrm>
          <a:prstGeom prst="diamond">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cxnSp>
        <p:nvCxnSpPr>
          <p:cNvPr id="903" name="Google Shape;903;p71"/>
          <p:cNvCxnSpPr>
            <a:endCxn id="902" idx="1"/>
          </p:cNvCxnSpPr>
          <p:nvPr/>
        </p:nvCxnSpPr>
        <p:spPr>
          <a:xfrm>
            <a:off x="6805306" y="1905500"/>
            <a:ext cx="1253400" cy="134100"/>
          </a:xfrm>
          <a:prstGeom prst="straightConnector1">
            <a:avLst/>
          </a:prstGeom>
          <a:noFill/>
          <a:ln cap="flat" cmpd="sng" w="9525">
            <a:solidFill>
              <a:schemeClr val="dk2"/>
            </a:solidFill>
            <a:prstDash val="solid"/>
            <a:round/>
            <a:headEnd len="med" w="med" type="none"/>
            <a:tailEnd len="med" w="med" type="triangle"/>
          </a:ln>
        </p:spPr>
      </p:cxnSp>
      <p:sp>
        <p:nvSpPr>
          <p:cNvPr id="904" name="Google Shape;904;p71"/>
          <p:cNvSpPr txBox="1"/>
          <p:nvPr/>
        </p:nvSpPr>
        <p:spPr>
          <a:xfrm>
            <a:off x="7105450" y="1969075"/>
            <a:ext cx="11490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Quantity</a:t>
            </a:r>
            <a:endParaRPr/>
          </a:p>
        </p:txBody>
      </p:sp>
      <p:sp>
        <p:nvSpPr>
          <p:cNvPr id="905" name="Google Shape;905;p71"/>
          <p:cNvSpPr/>
          <p:nvPr/>
        </p:nvSpPr>
        <p:spPr>
          <a:xfrm>
            <a:off x="2795281" y="3386150"/>
            <a:ext cx="695400" cy="572700"/>
          </a:xfrm>
          <a:prstGeom prst="diamond">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cxnSp>
        <p:nvCxnSpPr>
          <p:cNvPr id="906" name="Google Shape;906;p71"/>
          <p:cNvCxnSpPr/>
          <p:nvPr/>
        </p:nvCxnSpPr>
        <p:spPr>
          <a:xfrm>
            <a:off x="3071650" y="2667650"/>
            <a:ext cx="71400" cy="718500"/>
          </a:xfrm>
          <a:prstGeom prst="straightConnector1">
            <a:avLst/>
          </a:prstGeom>
          <a:noFill/>
          <a:ln cap="flat" cmpd="sng" w="9525">
            <a:solidFill>
              <a:schemeClr val="dk2"/>
            </a:solidFill>
            <a:prstDash val="solid"/>
            <a:round/>
            <a:headEnd len="med" w="med" type="none"/>
            <a:tailEnd len="med" w="med" type="triangle"/>
          </a:ln>
        </p:spPr>
      </p:cxnSp>
      <p:sp>
        <p:nvSpPr>
          <p:cNvPr id="907" name="Google Shape;907;p71"/>
          <p:cNvSpPr txBox="1"/>
          <p:nvPr/>
        </p:nvSpPr>
        <p:spPr>
          <a:xfrm>
            <a:off x="3143050" y="3035875"/>
            <a:ext cx="14838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Quantity</a:t>
            </a:r>
            <a:endParaRPr/>
          </a:p>
        </p:txBody>
      </p:sp>
      <p:sp>
        <p:nvSpPr>
          <p:cNvPr id="908" name="Google Shape;908;p71"/>
          <p:cNvSpPr txBox="1"/>
          <p:nvPr/>
        </p:nvSpPr>
        <p:spPr>
          <a:xfrm>
            <a:off x="187025" y="3891475"/>
            <a:ext cx="4856400" cy="11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Dialog: how many </a:t>
            </a:r>
            <a:r>
              <a:rPr lang="en">
                <a:solidFill>
                  <a:srgbClr val="FF0000"/>
                </a:solidFill>
              </a:rPr>
              <a:t>finger</a:t>
            </a:r>
            <a:r>
              <a:rPr lang="en"/>
              <a:t>s does </a:t>
            </a:r>
            <a:r>
              <a:rPr lang="en">
                <a:solidFill>
                  <a:srgbClr val="FF0000"/>
                </a:solidFill>
              </a:rPr>
              <a:t>john </a:t>
            </a:r>
            <a:r>
              <a:rPr lang="en"/>
              <a:t>have?</a:t>
            </a:r>
            <a:endParaRPr/>
          </a:p>
          <a:p>
            <a:pPr indent="0" lvl="0" marL="0" rtl="0" algn="l">
              <a:spcBef>
                <a:spcPts val="0"/>
              </a:spcBef>
              <a:spcAft>
                <a:spcPts val="0"/>
              </a:spcAft>
              <a:buNone/>
            </a:pPr>
            <a:r>
              <a:rPr lang="en"/>
              <a:t>Matched Regex: how many </a:t>
            </a:r>
            <a:r>
              <a:rPr lang="en">
                <a:solidFill>
                  <a:srgbClr val="FF0000"/>
                </a:solidFill>
              </a:rPr>
              <a:t>(.+?)</a:t>
            </a:r>
            <a:r>
              <a:rPr lang="en"/>
              <a:t>s does </a:t>
            </a:r>
            <a:r>
              <a:rPr lang="en">
                <a:solidFill>
                  <a:srgbClr val="FF0000"/>
                </a:solidFill>
              </a:rPr>
              <a:t>(.+?)</a:t>
            </a:r>
            <a:r>
              <a:rPr lang="en"/>
              <a:t> have\?</a:t>
            </a:r>
            <a:endParaRPr/>
          </a:p>
          <a:p>
            <a:pPr indent="0" lvl="0" marL="0" rtl="0" algn="l">
              <a:spcBef>
                <a:spcPts val="0"/>
              </a:spcBef>
              <a:spcAft>
                <a:spcPts val="0"/>
              </a:spcAft>
              <a:buNone/>
            </a:pPr>
            <a:r>
              <a:rPr lang="en"/>
              <a:t>Equivalent Prolog query: partrnuq( </a:t>
            </a:r>
            <a:r>
              <a:rPr lang="en">
                <a:solidFill>
                  <a:srgbClr val="FF0000"/>
                </a:solidFill>
              </a:rPr>
              <a:t>finger </a:t>
            </a:r>
            <a:r>
              <a:rPr lang="en"/>
              <a:t>, </a:t>
            </a:r>
            <a:r>
              <a:rPr lang="en">
                <a:solidFill>
                  <a:srgbClr val="FF0000"/>
                </a:solidFill>
              </a:rPr>
              <a:t>john </a:t>
            </a:r>
            <a:r>
              <a:rPr lang="en"/>
              <a:t>, X , Y</a:t>
            </a:r>
            <a:r>
              <a:rPr lang="en">
                <a:solidFill>
                  <a:srgbClr val="FF0000"/>
                </a:solidFill>
              </a:rPr>
              <a:t> </a:t>
            </a:r>
            <a:r>
              <a:rPr lang="en"/>
              <a:t>)</a:t>
            </a:r>
            <a:endParaRPr/>
          </a:p>
          <a:p>
            <a:pPr indent="0" lvl="0" marL="0" rtl="0" algn="l">
              <a:spcBef>
                <a:spcPts val="0"/>
              </a:spcBef>
              <a:spcAft>
                <a:spcPts val="0"/>
              </a:spcAft>
              <a:buNone/>
            </a:pPr>
            <a:r>
              <a:rPr lang="en"/>
              <a:t>X = 10</a:t>
            </a:r>
            <a:endParaRPr/>
          </a:p>
          <a:p>
            <a:pPr indent="0" lvl="0" marL="0" rtl="0" algn="l">
              <a:spcBef>
                <a:spcPts val="0"/>
              </a:spcBef>
              <a:spcAft>
                <a:spcPts val="0"/>
              </a:spcAft>
              <a:buNone/>
            </a:pPr>
            <a:r>
              <a:rPr lang="en"/>
              <a:t>Y = “the answer is 10”</a:t>
            </a:r>
            <a:endParaRPr/>
          </a:p>
          <a:p>
            <a:pPr indent="0" lvl="0" marL="0" rtl="0" algn="l">
              <a:spcBef>
                <a:spcPts val="0"/>
              </a:spcBef>
              <a:spcAft>
                <a:spcPts val="0"/>
              </a:spcAft>
              <a:buNone/>
            </a:pPr>
            <a:r>
              <a:t/>
            </a:r>
            <a:endParaRPr/>
          </a:p>
        </p:txBody>
      </p:sp>
      <p:sp>
        <p:nvSpPr>
          <p:cNvPr id="909" name="Google Shape;909;p71"/>
          <p:cNvSpPr txBox="1"/>
          <p:nvPr/>
        </p:nvSpPr>
        <p:spPr>
          <a:xfrm>
            <a:off x="187025" y="3564175"/>
            <a:ext cx="18408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Python interface:</a:t>
            </a:r>
            <a:endParaRPr b="1"/>
          </a:p>
        </p:txBody>
      </p:sp>
      <p:sp>
        <p:nvSpPr>
          <p:cNvPr id="910" name="Google Shape;910;p71"/>
          <p:cNvSpPr/>
          <p:nvPr/>
        </p:nvSpPr>
        <p:spPr>
          <a:xfrm>
            <a:off x="2109150" y="1982450"/>
            <a:ext cx="1644900" cy="7833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71"/>
          <p:cNvSpPr/>
          <p:nvPr/>
        </p:nvSpPr>
        <p:spPr>
          <a:xfrm>
            <a:off x="4928550" y="2116850"/>
            <a:ext cx="1644900" cy="5727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71"/>
          <p:cNvSpPr/>
          <p:nvPr/>
        </p:nvSpPr>
        <p:spPr>
          <a:xfrm rot="-1908090">
            <a:off x="6260342" y="1214649"/>
            <a:ext cx="563021" cy="1326256"/>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71"/>
          <p:cNvSpPr/>
          <p:nvPr/>
        </p:nvSpPr>
        <p:spPr>
          <a:xfrm>
            <a:off x="2032950" y="669050"/>
            <a:ext cx="1644900" cy="572700"/>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71"/>
          <p:cNvSpPr/>
          <p:nvPr/>
        </p:nvSpPr>
        <p:spPr>
          <a:xfrm>
            <a:off x="4242750" y="669050"/>
            <a:ext cx="1644900" cy="572700"/>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71"/>
          <p:cNvSpPr txBox="1"/>
          <p:nvPr/>
        </p:nvSpPr>
        <p:spPr>
          <a:xfrm>
            <a:off x="7370050" y="3564175"/>
            <a:ext cx="1357800" cy="8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5*1*2 = 10</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Dialog System Diagram</a:t>
            </a:r>
            <a:endParaRPr/>
          </a:p>
        </p:txBody>
      </p:sp>
      <p:grpSp>
        <p:nvGrpSpPr>
          <p:cNvPr id="97" name="Google Shape;97;p18"/>
          <p:cNvGrpSpPr/>
          <p:nvPr/>
        </p:nvGrpSpPr>
        <p:grpSpPr>
          <a:xfrm>
            <a:off x="1105250" y="3896875"/>
            <a:ext cx="1880100" cy="842100"/>
            <a:chOff x="952850" y="3896875"/>
            <a:chExt cx="1880100" cy="842100"/>
          </a:xfrm>
        </p:grpSpPr>
        <p:sp>
          <p:nvSpPr>
            <p:cNvPr id="98" name="Google Shape;98;p18"/>
            <p:cNvSpPr/>
            <p:nvPr/>
          </p:nvSpPr>
          <p:spPr>
            <a:xfrm>
              <a:off x="1449050" y="3916375"/>
              <a:ext cx="913800" cy="8226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User</a:t>
              </a:r>
              <a:endParaRPr/>
            </a:p>
          </p:txBody>
        </p:sp>
        <p:cxnSp>
          <p:nvCxnSpPr>
            <p:cNvPr id="99" name="Google Shape;99;p18"/>
            <p:cNvCxnSpPr>
              <a:stCxn id="98" idx="6"/>
            </p:cNvCxnSpPr>
            <p:nvPr/>
          </p:nvCxnSpPr>
          <p:spPr>
            <a:xfrm flipH="1" rot="10800000">
              <a:off x="2362850" y="3896875"/>
              <a:ext cx="470100" cy="430800"/>
            </a:xfrm>
            <a:prstGeom prst="straightConnector1">
              <a:avLst/>
            </a:prstGeom>
            <a:noFill/>
            <a:ln cap="flat" cmpd="sng" w="9525">
              <a:solidFill>
                <a:schemeClr val="dk2"/>
              </a:solidFill>
              <a:prstDash val="solid"/>
              <a:round/>
              <a:headEnd len="med" w="med" type="none"/>
              <a:tailEnd len="med" w="med" type="none"/>
            </a:ln>
          </p:spPr>
        </p:cxnSp>
        <p:cxnSp>
          <p:nvCxnSpPr>
            <p:cNvPr id="100" name="Google Shape;100;p18"/>
            <p:cNvCxnSpPr>
              <a:stCxn id="98" idx="2"/>
            </p:cNvCxnSpPr>
            <p:nvPr/>
          </p:nvCxnSpPr>
          <p:spPr>
            <a:xfrm rot="10800000">
              <a:off x="952850" y="3962275"/>
              <a:ext cx="496200" cy="365400"/>
            </a:xfrm>
            <a:prstGeom prst="straightConnector1">
              <a:avLst/>
            </a:prstGeom>
            <a:noFill/>
            <a:ln cap="flat" cmpd="sng" w="9525">
              <a:solidFill>
                <a:schemeClr val="dk2"/>
              </a:solidFill>
              <a:prstDash val="solid"/>
              <a:round/>
              <a:headEnd len="med" w="med" type="none"/>
              <a:tailEnd len="med" w="med" type="none"/>
            </a:ln>
          </p:spPr>
        </p:cxnSp>
      </p:grpSp>
      <p:sp>
        <p:nvSpPr>
          <p:cNvPr id="101" name="Google Shape;101;p18"/>
          <p:cNvSpPr/>
          <p:nvPr/>
        </p:nvSpPr>
        <p:spPr>
          <a:xfrm>
            <a:off x="1266300" y="1472750"/>
            <a:ext cx="1475100" cy="88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Python Front-end</a:t>
            </a:r>
            <a:endParaRPr/>
          </a:p>
        </p:txBody>
      </p:sp>
      <p:sp>
        <p:nvSpPr>
          <p:cNvPr id="102" name="Google Shape;102;p18"/>
          <p:cNvSpPr/>
          <p:nvPr/>
        </p:nvSpPr>
        <p:spPr>
          <a:xfrm>
            <a:off x="4923900" y="1472750"/>
            <a:ext cx="1475100" cy="88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Prolog QA System (Raphael)</a:t>
            </a:r>
            <a:endParaRPr/>
          </a:p>
        </p:txBody>
      </p:sp>
      <p:cxnSp>
        <p:nvCxnSpPr>
          <p:cNvPr id="103" name="Google Shape;103;p18"/>
          <p:cNvCxnSpPr/>
          <p:nvPr/>
        </p:nvCxnSpPr>
        <p:spPr>
          <a:xfrm flipH="1" rot="10800000">
            <a:off x="1788475" y="2584900"/>
            <a:ext cx="13200" cy="1096500"/>
          </a:xfrm>
          <a:prstGeom prst="straightConnector1">
            <a:avLst/>
          </a:prstGeom>
          <a:noFill/>
          <a:ln cap="flat" cmpd="sng" w="19050">
            <a:solidFill>
              <a:srgbClr val="434343"/>
            </a:solidFill>
            <a:prstDash val="solid"/>
            <a:round/>
            <a:headEnd len="med" w="med" type="none"/>
            <a:tailEnd len="med" w="med" type="triangle"/>
          </a:ln>
        </p:spPr>
      </p:cxnSp>
      <p:cxnSp>
        <p:nvCxnSpPr>
          <p:cNvPr id="104" name="Google Shape;104;p18"/>
          <p:cNvCxnSpPr/>
          <p:nvPr/>
        </p:nvCxnSpPr>
        <p:spPr>
          <a:xfrm>
            <a:off x="2258450" y="2584800"/>
            <a:ext cx="0" cy="1057500"/>
          </a:xfrm>
          <a:prstGeom prst="straightConnector1">
            <a:avLst/>
          </a:prstGeom>
          <a:noFill/>
          <a:ln cap="flat" cmpd="sng" w="19050">
            <a:solidFill>
              <a:schemeClr val="dk2"/>
            </a:solidFill>
            <a:prstDash val="solid"/>
            <a:round/>
            <a:headEnd len="med" w="med" type="none"/>
            <a:tailEnd len="med" w="med" type="triangle"/>
          </a:ln>
        </p:spPr>
      </p:cxnSp>
      <p:grpSp>
        <p:nvGrpSpPr>
          <p:cNvPr id="105" name="Google Shape;105;p18"/>
          <p:cNvGrpSpPr/>
          <p:nvPr/>
        </p:nvGrpSpPr>
        <p:grpSpPr>
          <a:xfrm>
            <a:off x="3190663" y="1755113"/>
            <a:ext cx="1133600" cy="317575"/>
            <a:chOff x="3190663" y="1755113"/>
            <a:chExt cx="1133600" cy="317575"/>
          </a:xfrm>
        </p:grpSpPr>
        <p:cxnSp>
          <p:nvCxnSpPr>
            <p:cNvPr id="106" name="Google Shape;106;p18"/>
            <p:cNvCxnSpPr/>
            <p:nvPr/>
          </p:nvCxnSpPr>
          <p:spPr>
            <a:xfrm flipH="1" rot="-5400000">
              <a:off x="3769413" y="1213463"/>
              <a:ext cx="13200" cy="1096500"/>
            </a:xfrm>
            <a:prstGeom prst="straightConnector1">
              <a:avLst/>
            </a:prstGeom>
            <a:noFill/>
            <a:ln cap="flat" cmpd="sng" w="19050">
              <a:solidFill>
                <a:srgbClr val="FF0000"/>
              </a:solidFill>
              <a:prstDash val="solid"/>
              <a:round/>
              <a:headEnd len="med" w="med" type="none"/>
              <a:tailEnd len="med" w="med" type="triangle"/>
            </a:ln>
          </p:spPr>
        </p:cxnSp>
        <p:cxnSp>
          <p:nvCxnSpPr>
            <p:cNvPr id="107" name="Google Shape;107;p18"/>
            <p:cNvCxnSpPr/>
            <p:nvPr/>
          </p:nvCxnSpPr>
          <p:spPr>
            <a:xfrm>
              <a:off x="3719413" y="1543938"/>
              <a:ext cx="0" cy="1057500"/>
            </a:xfrm>
            <a:prstGeom prst="straightConnector1">
              <a:avLst/>
            </a:prstGeom>
            <a:noFill/>
            <a:ln cap="flat" cmpd="sng" w="19050">
              <a:solidFill>
                <a:schemeClr val="dk2"/>
              </a:solidFill>
              <a:prstDash val="solid"/>
              <a:round/>
              <a:headEnd len="med" w="med" type="none"/>
              <a:tailEnd len="med" w="med" type="triangle"/>
            </a:ln>
          </p:spPr>
        </p:cxnSp>
      </p:grpSp>
      <p:sp>
        <p:nvSpPr>
          <p:cNvPr id="108" name="Google Shape;108;p18"/>
          <p:cNvSpPr txBox="1"/>
          <p:nvPr/>
        </p:nvSpPr>
        <p:spPr>
          <a:xfrm>
            <a:off x="442250" y="2775113"/>
            <a:ext cx="1176300" cy="70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Natural Language dialog</a:t>
            </a:r>
            <a:endParaRPr/>
          </a:p>
        </p:txBody>
      </p:sp>
      <p:sp>
        <p:nvSpPr>
          <p:cNvPr id="109" name="Google Shape;109;p18"/>
          <p:cNvSpPr txBox="1"/>
          <p:nvPr/>
        </p:nvSpPr>
        <p:spPr>
          <a:xfrm>
            <a:off x="4112175" y="2962500"/>
            <a:ext cx="4530000" cy="18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Python front end matches the dialog against a set of regex text patterns. When matched to the appropriate command, it extracts the relevant entities from the dialog and puts them into the corresponding Prolog query. This is then queried against the Prolog system (Raphael).</a:t>
            </a:r>
            <a:endParaRPr/>
          </a:p>
        </p:txBody>
      </p:sp>
      <p:sp>
        <p:nvSpPr>
          <p:cNvPr id="110" name="Google Shape;110;p18"/>
          <p:cNvSpPr txBox="1"/>
          <p:nvPr/>
        </p:nvSpPr>
        <p:spPr>
          <a:xfrm>
            <a:off x="2819700" y="1096600"/>
            <a:ext cx="2104200" cy="4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Equivalent Prolog query</a:t>
            </a:r>
            <a:endParaRPr>
              <a:solidFill>
                <a:srgbClr val="FF0000"/>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9" name="Shape 919"/>
        <p:cNvGrpSpPr/>
        <p:nvPr/>
      </p:nvGrpSpPr>
      <p:grpSpPr>
        <a:xfrm>
          <a:off x="0" y="0"/>
          <a:ext cx="0" cy="0"/>
          <a:chOff x="0" y="0"/>
          <a:chExt cx="0" cy="0"/>
        </a:xfrm>
      </p:grpSpPr>
      <p:sp>
        <p:nvSpPr>
          <p:cNvPr id="920" name="Google Shape;920;p7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Extension to Clark’s work</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4" name="Shape 924"/>
        <p:cNvGrpSpPr/>
        <p:nvPr/>
      </p:nvGrpSpPr>
      <p:grpSpPr>
        <a:xfrm>
          <a:off x="0" y="0"/>
          <a:ext cx="0" cy="0"/>
          <a:chOff x="0" y="0"/>
          <a:chExt cx="0" cy="0"/>
        </a:xfrm>
      </p:grpSpPr>
      <p:sp>
        <p:nvSpPr>
          <p:cNvPr id="925" name="Google Shape;925;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27" name="Google Shape;927;p73"/>
          <p:cNvPicPr preferRelativeResize="0"/>
          <p:nvPr/>
        </p:nvPicPr>
        <p:blipFill rotWithShape="1">
          <a:blip r:embed="rId3">
            <a:alphaModFix/>
          </a:blip>
          <a:srcRect b="0" l="18987" r="20192" t="25110"/>
          <a:stretch/>
        </p:blipFill>
        <p:spPr>
          <a:xfrm>
            <a:off x="857013" y="0"/>
            <a:ext cx="7429975" cy="51435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1" name="Shape 931"/>
        <p:cNvGrpSpPr/>
        <p:nvPr/>
      </p:nvGrpSpPr>
      <p:grpSpPr>
        <a:xfrm>
          <a:off x="0" y="0"/>
          <a:ext cx="0" cy="0"/>
          <a:chOff x="0" y="0"/>
          <a:chExt cx="0" cy="0"/>
        </a:xfrm>
      </p:grpSpPr>
      <p:sp>
        <p:nvSpPr>
          <p:cNvPr id="932" name="Google Shape;932;p74"/>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sz="1800"/>
              <a:t>Learning Knowledge Graphs for Question Answering through Conversational Dialog” (Hixon, Clark, Hajishirzi)</a:t>
            </a:r>
            <a:endParaRPr/>
          </a:p>
        </p:txBody>
      </p:sp>
      <p:sp>
        <p:nvSpPr>
          <p:cNvPr id="933" name="Google Shape;933;p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paper’s novel methodology involves creating a QA system which is learns a knowledge-graph with open, natural language dialogs with the user. Through user correction and conversation, the system learns semantic relations and creates a knowledge graph for the particular domain of discussion (without creating domain-specific model which limits dialogs). In the paper, examples involving </a:t>
            </a:r>
            <a:r>
              <a:rPr b="1" lang="en"/>
              <a:t>basic</a:t>
            </a:r>
            <a:r>
              <a:rPr lang="en"/>
              <a:t> </a:t>
            </a:r>
            <a:r>
              <a:rPr b="1" lang="en"/>
              <a:t>scientific discussions </a:t>
            </a:r>
            <a:r>
              <a:rPr lang="en"/>
              <a:t>are used frequently, and the paper stresses that their system is more effective at solving science questions compared to relation generation from general knowledge sources. The paper states that their methodology is capable of being generalized to other domains.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7" name="Shape 937"/>
        <p:cNvGrpSpPr/>
        <p:nvPr/>
      </p:nvGrpSpPr>
      <p:grpSpPr>
        <a:xfrm>
          <a:off x="0" y="0"/>
          <a:ext cx="0" cy="0"/>
          <a:chOff x="0" y="0"/>
          <a:chExt cx="0" cy="0"/>
        </a:xfrm>
      </p:grpSpPr>
      <p:sp>
        <p:nvSpPr>
          <p:cNvPr id="938" name="Google Shape;938;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Extending our system to Clark’s work</a:t>
            </a:r>
            <a:endParaRPr/>
          </a:p>
        </p:txBody>
      </p:sp>
      <p:sp>
        <p:nvSpPr>
          <p:cNvPr id="939" name="Google Shape;939;p75"/>
          <p:cNvSpPr txBox="1"/>
          <p:nvPr>
            <p:ph idx="1" type="body"/>
          </p:nvPr>
        </p:nvSpPr>
        <p:spPr>
          <a:xfrm>
            <a:off x="311700" y="14005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Clark’s work demonstrates great performance on solving science questions. In order to extend our system in that direction, we can either:</a:t>
            </a:r>
            <a:endParaRPr/>
          </a:p>
          <a:p>
            <a:pPr indent="-342900" lvl="0" marL="457200" rtl="0" algn="l">
              <a:spcBef>
                <a:spcPts val="1600"/>
              </a:spcBef>
              <a:spcAft>
                <a:spcPts val="0"/>
              </a:spcAft>
              <a:buSzPts val="1800"/>
              <a:buAutoNum type="arabicPeriod"/>
            </a:pPr>
            <a:r>
              <a:rPr lang="en"/>
              <a:t>Attempt to solve science questions following the principles of Raphael’s work, which will be done by a manual extension of our QA system.</a:t>
            </a:r>
            <a:endParaRPr/>
          </a:p>
          <a:p>
            <a:pPr indent="-342900" lvl="0" marL="457200" rtl="0" algn="l">
              <a:spcBef>
                <a:spcPts val="1600"/>
              </a:spcBef>
              <a:spcAft>
                <a:spcPts val="1600"/>
              </a:spcAft>
              <a:buSzPts val="1800"/>
              <a:buAutoNum type="arabicPeriod"/>
            </a:pPr>
            <a:r>
              <a:rPr lang="en"/>
              <a:t>Accommodate Clark’s knowledge-graph learner by reconstructing our QA system to accept generalized dialogs.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3" name="Shape 943"/>
        <p:cNvGrpSpPr/>
        <p:nvPr/>
      </p:nvGrpSpPr>
      <p:grpSpPr>
        <a:xfrm>
          <a:off x="0" y="0"/>
          <a:ext cx="0" cy="0"/>
          <a:chOff x="0" y="0"/>
          <a:chExt cx="0" cy="0"/>
        </a:xfrm>
      </p:grpSpPr>
      <p:sp>
        <p:nvSpPr>
          <p:cNvPr id="944" name="Google Shape;944;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AutoNum type="arabicPeriod"/>
            </a:pPr>
            <a:r>
              <a:rPr lang="en"/>
              <a:t>Manual extension of Raphael’s System</a:t>
            </a:r>
            <a:endParaRPr/>
          </a:p>
        </p:txBody>
      </p:sp>
      <p:sp>
        <p:nvSpPr>
          <p:cNvPr id="945" name="Google Shape;945;p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for our system to better solve science questions, we would need to:</a:t>
            </a:r>
            <a:endParaRPr/>
          </a:p>
          <a:p>
            <a:pPr indent="-342900" lvl="0" marL="457200" rtl="0" algn="l">
              <a:spcBef>
                <a:spcPts val="1600"/>
              </a:spcBef>
              <a:spcAft>
                <a:spcPts val="0"/>
              </a:spcAft>
              <a:buSzPts val="1800"/>
              <a:buAutoNum type="arabicPeriod"/>
            </a:pPr>
            <a:r>
              <a:rPr lang="en"/>
              <a:t>Analyze scientific conversations involving questions and answers. We would need to limit ourselves to simple scientific discussion.</a:t>
            </a:r>
            <a:endParaRPr/>
          </a:p>
          <a:p>
            <a:pPr indent="-342900" lvl="0" marL="457200" rtl="0" algn="l">
              <a:spcBef>
                <a:spcPts val="0"/>
              </a:spcBef>
              <a:spcAft>
                <a:spcPts val="0"/>
              </a:spcAft>
              <a:buSzPts val="1800"/>
              <a:buAutoNum type="arabicPeriod"/>
            </a:pPr>
            <a:r>
              <a:rPr lang="en"/>
              <a:t>Come up with a set of fixed scientific dialogs which are used most often.</a:t>
            </a:r>
            <a:endParaRPr/>
          </a:p>
          <a:p>
            <a:pPr indent="-342900" lvl="0" marL="457200" rtl="0" algn="l">
              <a:spcBef>
                <a:spcPts val="0"/>
              </a:spcBef>
              <a:spcAft>
                <a:spcPts val="0"/>
              </a:spcAft>
              <a:buSzPts val="1800"/>
              <a:buAutoNum type="arabicPeriod"/>
            </a:pPr>
            <a:r>
              <a:rPr lang="en"/>
              <a:t>Manually create the logical procedures for the operations that these dialogs correspond to. </a:t>
            </a:r>
            <a:endParaRPr/>
          </a:p>
          <a:p>
            <a:pPr indent="-342900" lvl="0" marL="457200" rtl="0" algn="l">
              <a:spcBef>
                <a:spcPts val="0"/>
              </a:spcBef>
              <a:spcAft>
                <a:spcPts val="0"/>
              </a:spcAft>
              <a:buSzPts val="1800"/>
              <a:buAutoNum type="arabicPeriod"/>
            </a:pPr>
            <a:r>
              <a:rPr lang="en"/>
              <a:t>Extend the Prolog system manually by encoding these rules.</a:t>
            </a:r>
            <a:endParaRPr/>
          </a:p>
          <a:p>
            <a:pPr indent="-342900" lvl="0" marL="457200" rtl="0" algn="l">
              <a:spcBef>
                <a:spcPts val="0"/>
              </a:spcBef>
              <a:spcAft>
                <a:spcPts val="0"/>
              </a:spcAft>
              <a:buSzPts val="1800"/>
              <a:buAutoNum type="arabicPeriod"/>
            </a:pPr>
            <a:r>
              <a:rPr lang="en"/>
              <a:t>Extend the Python front-end so that it is able to parse the set of dialogs.</a:t>
            </a:r>
            <a:endParaRPr/>
          </a:p>
          <a:p>
            <a:pPr indent="0" lvl="0" marL="0" rtl="0" algn="l">
              <a:spcBef>
                <a:spcPts val="1600"/>
              </a:spcBef>
              <a:spcAft>
                <a:spcPts val="1600"/>
              </a:spcAft>
              <a:buNone/>
            </a:pPr>
            <a:r>
              <a:rPr lang="en"/>
              <a:t>We extended our QA system in this manner to accommodate some scientific dialog. Relevant examples are shown in later slides.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9" name="Shape 949"/>
        <p:cNvGrpSpPr/>
        <p:nvPr/>
      </p:nvGrpSpPr>
      <p:grpSpPr>
        <a:xfrm>
          <a:off x="0" y="0"/>
          <a:ext cx="0" cy="0"/>
          <a:chOff x="0" y="0"/>
          <a:chExt cx="0" cy="0"/>
        </a:xfrm>
      </p:grpSpPr>
      <p:sp>
        <p:nvSpPr>
          <p:cNvPr id="950" name="Google Shape;950;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AutoNum type="arabicPeriod"/>
            </a:pPr>
            <a:r>
              <a:rPr lang="en"/>
              <a:t>Manual extension of Raphael’s System</a:t>
            </a:r>
            <a:endParaRPr/>
          </a:p>
        </p:txBody>
      </p:sp>
      <p:sp>
        <p:nvSpPr>
          <p:cNvPr id="951" name="Google Shape;951;p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possible dialogs we could incorporate:</a:t>
            </a:r>
            <a:endParaRPr/>
          </a:p>
          <a:p>
            <a:pPr indent="-342900" lvl="0" marL="457200" rtl="0" algn="l">
              <a:spcBef>
                <a:spcPts val="1600"/>
              </a:spcBef>
              <a:spcAft>
                <a:spcPts val="0"/>
              </a:spcAft>
              <a:buSzPts val="1800"/>
              <a:buChar char="●"/>
            </a:pPr>
            <a:r>
              <a:rPr lang="en"/>
              <a:t>X is a good/medium/bad conductor of Y.</a:t>
            </a:r>
            <a:endParaRPr/>
          </a:p>
          <a:p>
            <a:pPr indent="-342900" lvl="0" marL="457200" rtl="0" algn="l">
              <a:spcBef>
                <a:spcPts val="0"/>
              </a:spcBef>
              <a:spcAft>
                <a:spcPts val="0"/>
              </a:spcAft>
              <a:buSzPts val="1800"/>
              <a:buChar char="●"/>
            </a:pPr>
            <a:r>
              <a:rPr lang="en"/>
              <a:t>Which among the following is the best conductor of X:A,B,C?</a:t>
            </a:r>
            <a:endParaRPr/>
          </a:p>
          <a:p>
            <a:pPr indent="-342900" lvl="0" marL="457200" rtl="0" algn="l">
              <a:spcBef>
                <a:spcPts val="0"/>
              </a:spcBef>
              <a:spcAft>
                <a:spcPts val="0"/>
              </a:spcAft>
              <a:buSzPts val="1800"/>
              <a:buChar char="●"/>
            </a:pPr>
            <a:r>
              <a:rPr lang="en"/>
              <a:t>A property of X is that it is Y.</a:t>
            </a:r>
            <a:endParaRPr/>
          </a:p>
          <a:p>
            <a:pPr indent="-342900" lvl="0" marL="457200" rtl="0" algn="l">
              <a:spcBef>
                <a:spcPts val="0"/>
              </a:spcBef>
              <a:spcAft>
                <a:spcPts val="0"/>
              </a:spcAft>
              <a:buSzPts val="1800"/>
              <a:buChar char="●"/>
            </a:pPr>
            <a:r>
              <a:rPr lang="en"/>
              <a:t>List the properties of X.</a:t>
            </a:r>
            <a:endParaRPr/>
          </a:p>
          <a:p>
            <a:pPr indent="-342900" lvl="0" marL="457200" rtl="0" algn="l">
              <a:spcBef>
                <a:spcPts val="0"/>
              </a:spcBef>
              <a:spcAft>
                <a:spcPts val="0"/>
              </a:spcAft>
              <a:buSzPts val="1800"/>
              <a:buChar char="●"/>
            </a:pPr>
            <a:r>
              <a:rPr lang="en"/>
              <a:t>The value of X (any scientific constant, e.g. Young’s modulus) for Y (any material) is N (value of the scientific constant).</a:t>
            </a:r>
            <a:endParaRPr/>
          </a:p>
          <a:p>
            <a:pPr indent="-342900" lvl="0" marL="457200" rtl="0" algn="l">
              <a:spcBef>
                <a:spcPts val="0"/>
              </a:spcBef>
              <a:spcAft>
                <a:spcPts val="0"/>
              </a:spcAft>
              <a:buSzPts val="1800"/>
              <a:buChar char="●"/>
            </a:pPr>
            <a:r>
              <a:rPr lang="en"/>
              <a:t>Calculate X (e.g. stress,force,acceleration) for Y with the variable values: Var1-&gt;Val1,Var2-&gt;Val2,..</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5" name="Shape 955"/>
        <p:cNvGrpSpPr/>
        <p:nvPr/>
      </p:nvGrpSpPr>
      <p:grpSpPr>
        <a:xfrm>
          <a:off x="0" y="0"/>
          <a:ext cx="0" cy="0"/>
          <a:chOff x="0" y="0"/>
          <a:chExt cx="0" cy="0"/>
        </a:xfrm>
      </p:grpSpPr>
      <p:sp>
        <p:nvSpPr>
          <p:cNvPr id="956" name="Google Shape;956;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AutoNum type="arabicPeriod"/>
            </a:pPr>
            <a:r>
              <a:rPr lang="en"/>
              <a:t>Manual extension of Raphael’s System</a:t>
            </a:r>
            <a:endParaRPr/>
          </a:p>
        </p:txBody>
      </p:sp>
      <p:sp>
        <p:nvSpPr>
          <p:cNvPr id="957" name="Google Shape;957;p7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Advantages:</a:t>
            </a:r>
            <a:endParaRPr b="1"/>
          </a:p>
          <a:p>
            <a:pPr indent="-317500" lvl="0" marL="457200" rtl="0" algn="l">
              <a:spcBef>
                <a:spcPts val="1600"/>
              </a:spcBef>
              <a:spcAft>
                <a:spcPts val="0"/>
              </a:spcAft>
              <a:buSzPts val="1400"/>
              <a:buChar char="-"/>
            </a:pPr>
            <a:r>
              <a:rPr lang="en"/>
              <a:t>Extension follows the same standardized process which is outlined in Raphael’s work, extension is more simple to do.</a:t>
            </a:r>
            <a:endParaRPr/>
          </a:p>
          <a:p>
            <a:pPr indent="-317500" lvl="0" marL="457200" rtl="0" algn="l">
              <a:spcBef>
                <a:spcPts val="0"/>
              </a:spcBef>
              <a:spcAft>
                <a:spcPts val="0"/>
              </a:spcAft>
              <a:buSzPts val="1400"/>
              <a:buChar char="-"/>
            </a:pPr>
            <a:r>
              <a:rPr lang="en"/>
              <a:t>The system remains deterministic, and yields accurate dialog. The knowledge graph generated will be meaningful, and there are no errors made by the QA system unless the operations are wrongly modeled.</a:t>
            </a:r>
            <a:endParaRPr/>
          </a:p>
          <a:p>
            <a:pPr indent="-317500" lvl="0" marL="457200" rtl="0" algn="l">
              <a:spcBef>
                <a:spcPts val="0"/>
              </a:spcBef>
              <a:spcAft>
                <a:spcPts val="0"/>
              </a:spcAft>
              <a:buSzPts val="1400"/>
              <a:buChar char="-"/>
            </a:pPr>
            <a:r>
              <a:rPr lang="en"/>
              <a:t>Advanced operations/queries can be done by the user, since complex operations are manually modeled.</a:t>
            </a:r>
            <a:endParaRPr/>
          </a:p>
        </p:txBody>
      </p:sp>
      <p:sp>
        <p:nvSpPr>
          <p:cNvPr id="958" name="Google Shape;958;p7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Disadvantages:</a:t>
            </a:r>
            <a:endParaRPr b="1"/>
          </a:p>
          <a:p>
            <a:pPr indent="-317500" lvl="0" marL="457200" rtl="0" algn="l">
              <a:spcBef>
                <a:spcPts val="1600"/>
              </a:spcBef>
              <a:spcAft>
                <a:spcPts val="0"/>
              </a:spcAft>
              <a:buSzPts val="1400"/>
              <a:buChar char="-"/>
            </a:pPr>
            <a:r>
              <a:rPr lang="en"/>
              <a:t>This follows the essence of Raphael’s paper, but not of Clark’s paper, which aims to create a generalized model. Moreover, we will not be accommodating Clark’s knowledge-graph learner, but merely adopting the domain-specific task they have performed well in.</a:t>
            </a:r>
            <a:endParaRPr/>
          </a:p>
          <a:p>
            <a:pPr indent="-317500" lvl="0" marL="457200" rtl="0" algn="l">
              <a:spcBef>
                <a:spcPts val="0"/>
              </a:spcBef>
              <a:spcAft>
                <a:spcPts val="0"/>
              </a:spcAft>
              <a:buSzPts val="1400"/>
              <a:buChar char="-"/>
            </a:pPr>
            <a:r>
              <a:rPr lang="en"/>
              <a:t>The extended system will only work for a fixed set of dialogs that we have decided. Any variation in dialog will not be recognized. </a:t>
            </a:r>
            <a:endParaRPr/>
          </a:p>
          <a:p>
            <a:pPr indent="-317500" lvl="0" marL="457200" rtl="0" algn="l">
              <a:spcBef>
                <a:spcPts val="0"/>
              </a:spcBef>
              <a:spcAft>
                <a:spcPts val="0"/>
              </a:spcAft>
              <a:buSzPts val="1400"/>
              <a:buChar char="-"/>
            </a:pPr>
            <a:r>
              <a:rPr lang="en"/>
              <a:t>The model is highly domain-specific, and not easily scalable to other domains.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2" name="Shape 962"/>
        <p:cNvGrpSpPr/>
        <p:nvPr/>
      </p:nvGrpSpPr>
      <p:grpSpPr>
        <a:xfrm>
          <a:off x="0" y="0"/>
          <a:ext cx="0" cy="0"/>
          <a:chOff x="0" y="0"/>
          <a:chExt cx="0" cy="0"/>
        </a:xfrm>
      </p:grpSpPr>
      <p:sp>
        <p:nvSpPr>
          <p:cNvPr id="963" name="Google Shape;963;p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Accommodating Clark’s knowledge-graph learner	</a:t>
            </a:r>
            <a:endParaRPr/>
          </a:p>
        </p:txBody>
      </p:sp>
      <p:sp>
        <p:nvSpPr>
          <p:cNvPr id="964" name="Google Shape;964;p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accommodate the knowledge-graph learner, the new dialog system diagram would be as below:</a:t>
            </a:r>
            <a:endParaRPr/>
          </a:p>
          <a:p>
            <a:pPr indent="0" lvl="0" marL="0" rtl="0" algn="l">
              <a:spcBef>
                <a:spcPts val="1600"/>
              </a:spcBef>
              <a:spcAft>
                <a:spcPts val="1600"/>
              </a:spcAft>
              <a:buNone/>
            </a:pPr>
            <a:r>
              <a:t/>
            </a:r>
            <a:endParaRPr/>
          </a:p>
        </p:txBody>
      </p:sp>
      <p:grpSp>
        <p:nvGrpSpPr>
          <p:cNvPr id="965" name="Google Shape;965;p79"/>
          <p:cNvGrpSpPr/>
          <p:nvPr/>
        </p:nvGrpSpPr>
        <p:grpSpPr>
          <a:xfrm>
            <a:off x="1710066" y="4237135"/>
            <a:ext cx="1800760" cy="806479"/>
            <a:chOff x="952850" y="3896875"/>
            <a:chExt cx="1880100" cy="842100"/>
          </a:xfrm>
        </p:grpSpPr>
        <p:sp>
          <p:nvSpPr>
            <p:cNvPr id="966" name="Google Shape;966;p79"/>
            <p:cNvSpPr/>
            <p:nvPr/>
          </p:nvSpPr>
          <p:spPr>
            <a:xfrm>
              <a:off x="1449050" y="3916375"/>
              <a:ext cx="913800" cy="8226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User</a:t>
              </a:r>
              <a:endParaRPr/>
            </a:p>
          </p:txBody>
        </p:sp>
        <p:cxnSp>
          <p:nvCxnSpPr>
            <p:cNvPr id="967" name="Google Shape;967;p79"/>
            <p:cNvCxnSpPr>
              <a:stCxn id="966" idx="6"/>
            </p:cNvCxnSpPr>
            <p:nvPr/>
          </p:nvCxnSpPr>
          <p:spPr>
            <a:xfrm flipH="1" rot="10800000">
              <a:off x="2362850" y="3896875"/>
              <a:ext cx="470100" cy="430800"/>
            </a:xfrm>
            <a:prstGeom prst="straightConnector1">
              <a:avLst/>
            </a:prstGeom>
            <a:noFill/>
            <a:ln cap="flat" cmpd="sng" w="9525">
              <a:solidFill>
                <a:schemeClr val="dk2"/>
              </a:solidFill>
              <a:prstDash val="solid"/>
              <a:round/>
              <a:headEnd len="med" w="med" type="none"/>
              <a:tailEnd len="med" w="med" type="none"/>
            </a:ln>
          </p:spPr>
        </p:cxnSp>
        <p:cxnSp>
          <p:nvCxnSpPr>
            <p:cNvPr id="968" name="Google Shape;968;p79"/>
            <p:cNvCxnSpPr>
              <a:stCxn id="966" idx="2"/>
            </p:cNvCxnSpPr>
            <p:nvPr/>
          </p:nvCxnSpPr>
          <p:spPr>
            <a:xfrm rot="10800000">
              <a:off x="952850" y="3962275"/>
              <a:ext cx="496200" cy="365400"/>
            </a:xfrm>
            <a:prstGeom prst="straightConnector1">
              <a:avLst/>
            </a:prstGeom>
            <a:noFill/>
            <a:ln cap="flat" cmpd="sng" w="9525">
              <a:solidFill>
                <a:schemeClr val="dk2"/>
              </a:solidFill>
              <a:prstDash val="solid"/>
              <a:round/>
              <a:headEnd len="med" w="med" type="none"/>
              <a:tailEnd len="med" w="med" type="none"/>
            </a:ln>
          </p:spPr>
        </p:cxnSp>
      </p:grpSp>
      <p:sp>
        <p:nvSpPr>
          <p:cNvPr id="969" name="Google Shape;969;p79"/>
          <p:cNvSpPr/>
          <p:nvPr/>
        </p:nvSpPr>
        <p:spPr>
          <a:xfrm>
            <a:off x="1864245" y="1915600"/>
            <a:ext cx="1412700" cy="8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Modified </a:t>
            </a:r>
            <a:r>
              <a:rPr lang="en"/>
              <a:t>Python Front-end</a:t>
            </a:r>
            <a:endParaRPr/>
          </a:p>
        </p:txBody>
      </p:sp>
      <p:cxnSp>
        <p:nvCxnSpPr>
          <p:cNvPr id="970" name="Google Shape;970;p79"/>
          <p:cNvCxnSpPr/>
          <p:nvPr/>
        </p:nvCxnSpPr>
        <p:spPr>
          <a:xfrm flipH="1" rot="10800000">
            <a:off x="2364349" y="2980599"/>
            <a:ext cx="12600" cy="1050300"/>
          </a:xfrm>
          <a:prstGeom prst="straightConnector1">
            <a:avLst/>
          </a:prstGeom>
          <a:noFill/>
          <a:ln cap="flat" cmpd="sng" w="19050">
            <a:solidFill>
              <a:srgbClr val="666666"/>
            </a:solidFill>
            <a:prstDash val="solid"/>
            <a:round/>
            <a:headEnd len="med" w="med" type="none"/>
            <a:tailEnd len="med" w="med" type="triangle"/>
          </a:ln>
        </p:spPr>
      </p:cxnSp>
      <p:cxnSp>
        <p:nvCxnSpPr>
          <p:cNvPr id="971" name="Google Shape;971;p79"/>
          <p:cNvCxnSpPr/>
          <p:nvPr/>
        </p:nvCxnSpPr>
        <p:spPr>
          <a:xfrm>
            <a:off x="2814459" y="2980648"/>
            <a:ext cx="0" cy="1012800"/>
          </a:xfrm>
          <a:prstGeom prst="straightConnector1">
            <a:avLst/>
          </a:prstGeom>
          <a:noFill/>
          <a:ln cap="flat" cmpd="sng" w="19050">
            <a:solidFill>
              <a:schemeClr val="dk2"/>
            </a:solidFill>
            <a:prstDash val="solid"/>
            <a:round/>
            <a:headEnd len="med" w="med" type="none"/>
            <a:tailEnd len="med" w="med" type="triangle"/>
          </a:ln>
        </p:spPr>
      </p:cxnSp>
      <p:cxnSp>
        <p:nvCxnSpPr>
          <p:cNvPr id="972" name="Google Shape;972;p79"/>
          <p:cNvCxnSpPr/>
          <p:nvPr/>
        </p:nvCxnSpPr>
        <p:spPr>
          <a:xfrm>
            <a:off x="3270600" y="2075675"/>
            <a:ext cx="3511800" cy="0"/>
          </a:xfrm>
          <a:prstGeom prst="straightConnector1">
            <a:avLst/>
          </a:prstGeom>
          <a:noFill/>
          <a:ln cap="flat" cmpd="sng" w="19050">
            <a:solidFill>
              <a:schemeClr val="dk2"/>
            </a:solidFill>
            <a:prstDash val="solid"/>
            <a:round/>
            <a:headEnd len="med" w="med" type="none"/>
            <a:tailEnd len="med" w="med" type="triangle"/>
          </a:ln>
        </p:spPr>
      </p:cxnSp>
      <p:cxnSp>
        <p:nvCxnSpPr>
          <p:cNvPr id="973" name="Google Shape;973;p79"/>
          <p:cNvCxnSpPr/>
          <p:nvPr/>
        </p:nvCxnSpPr>
        <p:spPr>
          <a:xfrm rot="10800000">
            <a:off x="3276925" y="2267000"/>
            <a:ext cx="3492300" cy="4500"/>
          </a:xfrm>
          <a:prstGeom prst="straightConnector1">
            <a:avLst/>
          </a:prstGeom>
          <a:noFill/>
          <a:ln cap="flat" cmpd="sng" w="19050">
            <a:solidFill>
              <a:schemeClr val="dk2"/>
            </a:solidFill>
            <a:prstDash val="solid"/>
            <a:round/>
            <a:headEnd len="med" w="med" type="none"/>
            <a:tailEnd len="med" w="med" type="triangle"/>
          </a:ln>
        </p:spPr>
      </p:cxnSp>
      <p:sp>
        <p:nvSpPr>
          <p:cNvPr id="974" name="Google Shape;974;p79"/>
          <p:cNvSpPr/>
          <p:nvPr/>
        </p:nvSpPr>
        <p:spPr>
          <a:xfrm>
            <a:off x="4428887" y="3520775"/>
            <a:ext cx="1800600" cy="108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Knowledge-graph learner</a:t>
            </a:r>
            <a:endParaRPr/>
          </a:p>
        </p:txBody>
      </p:sp>
      <p:sp>
        <p:nvSpPr>
          <p:cNvPr id="975" name="Google Shape;975;p79"/>
          <p:cNvSpPr/>
          <p:nvPr/>
        </p:nvSpPr>
        <p:spPr>
          <a:xfrm>
            <a:off x="6738847" y="1985925"/>
            <a:ext cx="1412700" cy="8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Raphael’s </a:t>
            </a:r>
            <a:r>
              <a:rPr lang="en"/>
              <a:t>Prolog QA System</a:t>
            </a:r>
            <a:endParaRPr/>
          </a:p>
        </p:txBody>
      </p:sp>
      <p:cxnSp>
        <p:nvCxnSpPr>
          <p:cNvPr id="976" name="Google Shape;976;p79"/>
          <p:cNvCxnSpPr/>
          <p:nvPr/>
        </p:nvCxnSpPr>
        <p:spPr>
          <a:xfrm>
            <a:off x="3283650" y="2610925"/>
            <a:ext cx="1449000" cy="0"/>
          </a:xfrm>
          <a:prstGeom prst="straightConnector1">
            <a:avLst/>
          </a:prstGeom>
          <a:noFill/>
          <a:ln cap="flat" cmpd="sng" w="19050">
            <a:solidFill>
              <a:schemeClr val="dk2"/>
            </a:solidFill>
            <a:prstDash val="solid"/>
            <a:round/>
            <a:headEnd len="med" w="med" type="none"/>
            <a:tailEnd len="med" w="med" type="none"/>
          </a:ln>
        </p:spPr>
      </p:cxnSp>
      <p:cxnSp>
        <p:nvCxnSpPr>
          <p:cNvPr id="977" name="Google Shape;977;p79"/>
          <p:cNvCxnSpPr/>
          <p:nvPr/>
        </p:nvCxnSpPr>
        <p:spPr>
          <a:xfrm>
            <a:off x="4719650" y="2623975"/>
            <a:ext cx="13200" cy="874800"/>
          </a:xfrm>
          <a:prstGeom prst="straightConnector1">
            <a:avLst/>
          </a:prstGeom>
          <a:noFill/>
          <a:ln cap="flat" cmpd="sng" w="19050">
            <a:solidFill>
              <a:schemeClr val="dk2"/>
            </a:solidFill>
            <a:prstDash val="solid"/>
            <a:round/>
            <a:headEnd len="med" w="med" type="none"/>
            <a:tailEnd len="med" w="med" type="triangle"/>
          </a:ln>
        </p:spPr>
      </p:cxnSp>
      <p:cxnSp>
        <p:nvCxnSpPr>
          <p:cNvPr id="978" name="Google Shape;978;p79"/>
          <p:cNvCxnSpPr>
            <a:stCxn id="974" idx="3"/>
          </p:cNvCxnSpPr>
          <p:nvPr/>
        </p:nvCxnSpPr>
        <p:spPr>
          <a:xfrm flipH="1" rot="10800000">
            <a:off x="6229487" y="4059875"/>
            <a:ext cx="944400" cy="2700"/>
          </a:xfrm>
          <a:prstGeom prst="straightConnector1">
            <a:avLst/>
          </a:prstGeom>
          <a:noFill/>
          <a:ln cap="flat" cmpd="sng" w="19050">
            <a:solidFill>
              <a:schemeClr val="dk2"/>
            </a:solidFill>
            <a:prstDash val="solid"/>
            <a:round/>
            <a:headEnd len="med" w="med" type="none"/>
            <a:tailEnd len="med" w="med" type="none"/>
          </a:ln>
        </p:spPr>
      </p:cxnSp>
      <p:cxnSp>
        <p:nvCxnSpPr>
          <p:cNvPr id="979" name="Google Shape;979;p79"/>
          <p:cNvCxnSpPr/>
          <p:nvPr/>
        </p:nvCxnSpPr>
        <p:spPr>
          <a:xfrm rot="10800000">
            <a:off x="7160725" y="2885175"/>
            <a:ext cx="13200" cy="1174800"/>
          </a:xfrm>
          <a:prstGeom prst="straightConnector1">
            <a:avLst/>
          </a:prstGeom>
          <a:noFill/>
          <a:ln cap="flat" cmpd="sng" w="19050">
            <a:solidFill>
              <a:schemeClr val="dk2"/>
            </a:solidFill>
            <a:prstDash val="solid"/>
            <a:round/>
            <a:headEnd len="med" w="med" type="none"/>
            <a:tailEnd len="med" w="med" type="triangle"/>
          </a:ln>
        </p:spPr>
      </p:cxnSp>
      <p:sp>
        <p:nvSpPr>
          <p:cNvPr id="980" name="Google Shape;980;p79"/>
          <p:cNvSpPr/>
          <p:nvPr/>
        </p:nvSpPr>
        <p:spPr>
          <a:xfrm>
            <a:off x="187845" y="3134800"/>
            <a:ext cx="1412700" cy="8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Conversation/Dialog Learner</a:t>
            </a:r>
            <a:endParaRPr/>
          </a:p>
        </p:txBody>
      </p:sp>
      <p:cxnSp>
        <p:nvCxnSpPr>
          <p:cNvPr id="981" name="Google Shape;981;p79"/>
          <p:cNvCxnSpPr>
            <a:endCxn id="980" idx="0"/>
          </p:cNvCxnSpPr>
          <p:nvPr/>
        </p:nvCxnSpPr>
        <p:spPr>
          <a:xfrm flipH="1">
            <a:off x="894195" y="2336800"/>
            <a:ext cx="19500" cy="798000"/>
          </a:xfrm>
          <a:prstGeom prst="straightConnector1">
            <a:avLst/>
          </a:prstGeom>
          <a:noFill/>
          <a:ln cap="flat" cmpd="sng" w="19050">
            <a:solidFill>
              <a:schemeClr val="dk2"/>
            </a:solidFill>
            <a:prstDash val="solid"/>
            <a:round/>
            <a:headEnd len="med" w="med" type="none"/>
            <a:tailEnd len="med" w="med" type="none"/>
          </a:ln>
        </p:spPr>
      </p:cxnSp>
      <p:cxnSp>
        <p:nvCxnSpPr>
          <p:cNvPr id="982" name="Google Shape;982;p79"/>
          <p:cNvCxnSpPr>
            <a:endCxn id="969" idx="1"/>
          </p:cNvCxnSpPr>
          <p:nvPr/>
        </p:nvCxnSpPr>
        <p:spPr>
          <a:xfrm>
            <a:off x="900645" y="2336800"/>
            <a:ext cx="963600" cy="3900"/>
          </a:xfrm>
          <a:prstGeom prst="straightConnector1">
            <a:avLst/>
          </a:prstGeom>
          <a:noFill/>
          <a:ln cap="flat" cmpd="sng" w="19050">
            <a:solidFill>
              <a:schemeClr val="dk2"/>
            </a:solidFill>
            <a:prstDash val="solid"/>
            <a:round/>
            <a:headEnd len="med" w="med" type="none"/>
            <a:tailEnd len="med" w="med" type="triangle"/>
          </a:ln>
        </p:spPr>
      </p:cxnSp>
      <p:cxnSp>
        <p:nvCxnSpPr>
          <p:cNvPr id="983" name="Google Shape;983;p79"/>
          <p:cNvCxnSpPr/>
          <p:nvPr/>
        </p:nvCxnSpPr>
        <p:spPr>
          <a:xfrm>
            <a:off x="1096575" y="2519525"/>
            <a:ext cx="740400" cy="15300"/>
          </a:xfrm>
          <a:prstGeom prst="straightConnector1">
            <a:avLst/>
          </a:prstGeom>
          <a:noFill/>
          <a:ln cap="flat" cmpd="sng" w="19050">
            <a:solidFill>
              <a:schemeClr val="dk2"/>
            </a:solidFill>
            <a:prstDash val="solid"/>
            <a:round/>
            <a:headEnd len="med" w="med" type="none"/>
            <a:tailEnd len="med" w="med" type="none"/>
          </a:ln>
        </p:spPr>
      </p:cxnSp>
      <p:cxnSp>
        <p:nvCxnSpPr>
          <p:cNvPr id="984" name="Google Shape;984;p79"/>
          <p:cNvCxnSpPr/>
          <p:nvPr/>
        </p:nvCxnSpPr>
        <p:spPr>
          <a:xfrm flipH="1">
            <a:off x="1085500" y="2508600"/>
            <a:ext cx="13200" cy="6006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8" name="Shape 988"/>
        <p:cNvGrpSpPr/>
        <p:nvPr/>
      </p:nvGrpSpPr>
      <p:grpSpPr>
        <a:xfrm>
          <a:off x="0" y="0"/>
          <a:ext cx="0" cy="0"/>
          <a:chOff x="0" y="0"/>
          <a:chExt cx="0" cy="0"/>
        </a:xfrm>
      </p:grpSpPr>
      <p:sp>
        <p:nvSpPr>
          <p:cNvPr id="989" name="Google Shape;989;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2.	Accommodating Clark’s knowledge-graph learner	</a:t>
            </a:r>
            <a:endParaRPr/>
          </a:p>
          <a:p>
            <a:pPr indent="0" lvl="0" marL="457200" rtl="0" algn="l">
              <a:spcBef>
                <a:spcPts val="0"/>
              </a:spcBef>
              <a:spcAft>
                <a:spcPts val="0"/>
              </a:spcAft>
              <a:buNone/>
            </a:pPr>
            <a:r>
              <a:t/>
            </a:r>
            <a:endParaRPr/>
          </a:p>
        </p:txBody>
      </p:sp>
      <p:sp>
        <p:nvSpPr>
          <p:cNvPr id="990" name="Google Shape;990;p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Clark’s knowledge-graph learner is able to model advanced semantic relations which may appear as different dialogs. To accommodate this, we would have to add the following:</a:t>
            </a:r>
            <a:endParaRPr/>
          </a:p>
          <a:p>
            <a:pPr indent="-342900" lvl="0" marL="457200" rtl="0" algn="l">
              <a:spcBef>
                <a:spcPts val="1600"/>
              </a:spcBef>
              <a:spcAft>
                <a:spcPts val="0"/>
              </a:spcAft>
              <a:buSzPts val="1800"/>
              <a:buAutoNum type="arabicPeriod"/>
            </a:pPr>
            <a:r>
              <a:rPr lang="en"/>
              <a:t>Conversation/Dialog Learner</a:t>
            </a:r>
            <a:endParaRPr/>
          </a:p>
          <a:p>
            <a:pPr indent="-342900" lvl="0" marL="457200" rtl="0" algn="l">
              <a:spcBef>
                <a:spcPts val="0"/>
              </a:spcBef>
              <a:spcAft>
                <a:spcPts val="0"/>
              </a:spcAft>
              <a:buSzPts val="1800"/>
              <a:buAutoNum type="arabicPeriod"/>
            </a:pPr>
            <a:r>
              <a:rPr lang="en"/>
              <a:t>Modified Python front-end</a:t>
            </a:r>
            <a:endParaRPr/>
          </a:p>
          <a:p>
            <a:pPr indent="-342900" lvl="0" marL="457200" rtl="0" algn="l">
              <a:spcBef>
                <a:spcPts val="0"/>
              </a:spcBef>
              <a:spcAft>
                <a:spcPts val="0"/>
              </a:spcAft>
              <a:buSzPts val="1800"/>
              <a:buAutoNum type="arabicPeriod"/>
            </a:pPr>
            <a:r>
              <a:rPr lang="en"/>
              <a:t>Knowledge-graph learner</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4" name="Shape 994"/>
        <p:cNvGrpSpPr/>
        <p:nvPr/>
      </p:nvGrpSpPr>
      <p:grpSpPr>
        <a:xfrm>
          <a:off x="0" y="0"/>
          <a:ext cx="0" cy="0"/>
          <a:chOff x="0" y="0"/>
          <a:chExt cx="0" cy="0"/>
        </a:xfrm>
      </p:grpSpPr>
      <p:sp>
        <p:nvSpPr>
          <p:cNvPr id="995" name="Google Shape;995;p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2.	Accommodating Clark’s knowledge-graph learner	</a:t>
            </a:r>
            <a:endParaRPr/>
          </a:p>
          <a:p>
            <a:pPr indent="0" lvl="0" marL="0" rtl="0" algn="l">
              <a:spcBef>
                <a:spcPts val="0"/>
              </a:spcBef>
              <a:spcAft>
                <a:spcPts val="0"/>
              </a:spcAft>
              <a:buNone/>
            </a:pPr>
            <a:r>
              <a:t/>
            </a:r>
            <a:endParaRPr/>
          </a:p>
        </p:txBody>
      </p:sp>
      <p:sp>
        <p:nvSpPr>
          <p:cNvPr id="996" name="Google Shape;996;p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
              <a:t>Conversation/Dialog Learner:</a:t>
            </a:r>
            <a:endParaRPr b="1"/>
          </a:p>
          <a:p>
            <a:pPr indent="0" lvl="0" marL="0" rtl="0" algn="l">
              <a:spcBef>
                <a:spcPts val="1600"/>
              </a:spcBef>
              <a:spcAft>
                <a:spcPts val="1600"/>
              </a:spcAft>
              <a:buNone/>
            </a:pPr>
            <a:r>
              <a:rPr lang="en"/>
              <a:t>This learns dialogs which are not familiar to the current system. It learns to parse the dialogs and extract the relevant entities and relations. This could be a sequence-to-sequence neural model with hierarchical attention, as is frequently in many dialog engines. Its main role is to learn the linguistic structure of a new dialog, and allow the Python front-end to parse it.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Dialog System Diagram</a:t>
            </a:r>
            <a:endParaRPr/>
          </a:p>
        </p:txBody>
      </p:sp>
      <p:grpSp>
        <p:nvGrpSpPr>
          <p:cNvPr id="116" name="Google Shape;116;p19"/>
          <p:cNvGrpSpPr/>
          <p:nvPr/>
        </p:nvGrpSpPr>
        <p:grpSpPr>
          <a:xfrm>
            <a:off x="1105250" y="3896875"/>
            <a:ext cx="1880100" cy="842100"/>
            <a:chOff x="952850" y="3896875"/>
            <a:chExt cx="1880100" cy="842100"/>
          </a:xfrm>
        </p:grpSpPr>
        <p:sp>
          <p:nvSpPr>
            <p:cNvPr id="117" name="Google Shape;117;p19"/>
            <p:cNvSpPr/>
            <p:nvPr/>
          </p:nvSpPr>
          <p:spPr>
            <a:xfrm>
              <a:off x="1449050" y="3916375"/>
              <a:ext cx="913800" cy="8226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User</a:t>
              </a:r>
              <a:endParaRPr/>
            </a:p>
          </p:txBody>
        </p:sp>
        <p:cxnSp>
          <p:nvCxnSpPr>
            <p:cNvPr id="118" name="Google Shape;118;p19"/>
            <p:cNvCxnSpPr>
              <a:stCxn id="117" idx="6"/>
            </p:cNvCxnSpPr>
            <p:nvPr/>
          </p:nvCxnSpPr>
          <p:spPr>
            <a:xfrm flipH="1" rot="10800000">
              <a:off x="2362850" y="3896875"/>
              <a:ext cx="470100" cy="430800"/>
            </a:xfrm>
            <a:prstGeom prst="straightConnector1">
              <a:avLst/>
            </a:prstGeom>
            <a:noFill/>
            <a:ln cap="flat" cmpd="sng" w="9525">
              <a:solidFill>
                <a:schemeClr val="dk2"/>
              </a:solidFill>
              <a:prstDash val="solid"/>
              <a:round/>
              <a:headEnd len="med" w="med" type="none"/>
              <a:tailEnd len="med" w="med" type="none"/>
            </a:ln>
          </p:spPr>
        </p:cxnSp>
        <p:cxnSp>
          <p:nvCxnSpPr>
            <p:cNvPr id="119" name="Google Shape;119;p19"/>
            <p:cNvCxnSpPr>
              <a:stCxn id="117" idx="2"/>
            </p:cNvCxnSpPr>
            <p:nvPr/>
          </p:nvCxnSpPr>
          <p:spPr>
            <a:xfrm rot="10800000">
              <a:off x="952850" y="3962275"/>
              <a:ext cx="496200" cy="365400"/>
            </a:xfrm>
            <a:prstGeom prst="straightConnector1">
              <a:avLst/>
            </a:prstGeom>
            <a:noFill/>
            <a:ln cap="flat" cmpd="sng" w="9525">
              <a:solidFill>
                <a:schemeClr val="dk2"/>
              </a:solidFill>
              <a:prstDash val="solid"/>
              <a:round/>
              <a:headEnd len="med" w="med" type="none"/>
              <a:tailEnd len="med" w="med" type="none"/>
            </a:ln>
          </p:spPr>
        </p:cxnSp>
      </p:grpSp>
      <p:sp>
        <p:nvSpPr>
          <p:cNvPr id="120" name="Google Shape;120;p19"/>
          <p:cNvSpPr/>
          <p:nvPr/>
        </p:nvSpPr>
        <p:spPr>
          <a:xfrm>
            <a:off x="1266300" y="1472750"/>
            <a:ext cx="1475100" cy="88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Python Front-end</a:t>
            </a:r>
            <a:endParaRPr/>
          </a:p>
        </p:txBody>
      </p:sp>
      <p:sp>
        <p:nvSpPr>
          <p:cNvPr id="121" name="Google Shape;121;p19"/>
          <p:cNvSpPr/>
          <p:nvPr/>
        </p:nvSpPr>
        <p:spPr>
          <a:xfrm>
            <a:off x="4923900" y="1472750"/>
            <a:ext cx="1475100" cy="88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Prolog QA System (Raphael)</a:t>
            </a:r>
            <a:endParaRPr/>
          </a:p>
        </p:txBody>
      </p:sp>
      <p:cxnSp>
        <p:nvCxnSpPr>
          <p:cNvPr id="122" name="Google Shape;122;p19"/>
          <p:cNvCxnSpPr/>
          <p:nvPr/>
        </p:nvCxnSpPr>
        <p:spPr>
          <a:xfrm flipH="1" rot="10800000">
            <a:off x="1788475" y="2584900"/>
            <a:ext cx="13200" cy="1096500"/>
          </a:xfrm>
          <a:prstGeom prst="straightConnector1">
            <a:avLst/>
          </a:prstGeom>
          <a:noFill/>
          <a:ln cap="flat" cmpd="sng" w="19050">
            <a:solidFill>
              <a:srgbClr val="434343"/>
            </a:solidFill>
            <a:prstDash val="solid"/>
            <a:round/>
            <a:headEnd len="med" w="med" type="none"/>
            <a:tailEnd len="med" w="med" type="triangle"/>
          </a:ln>
        </p:spPr>
      </p:cxnSp>
      <p:cxnSp>
        <p:nvCxnSpPr>
          <p:cNvPr id="123" name="Google Shape;123;p19"/>
          <p:cNvCxnSpPr/>
          <p:nvPr/>
        </p:nvCxnSpPr>
        <p:spPr>
          <a:xfrm>
            <a:off x="2258450" y="2584800"/>
            <a:ext cx="0" cy="1057500"/>
          </a:xfrm>
          <a:prstGeom prst="straightConnector1">
            <a:avLst/>
          </a:prstGeom>
          <a:noFill/>
          <a:ln cap="flat" cmpd="sng" w="19050">
            <a:solidFill>
              <a:schemeClr val="dk2"/>
            </a:solidFill>
            <a:prstDash val="solid"/>
            <a:round/>
            <a:headEnd len="med" w="med" type="none"/>
            <a:tailEnd len="med" w="med" type="triangle"/>
          </a:ln>
        </p:spPr>
      </p:cxnSp>
      <p:grpSp>
        <p:nvGrpSpPr>
          <p:cNvPr id="124" name="Google Shape;124;p19"/>
          <p:cNvGrpSpPr/>
          <p:nvPr/>
        </p:nvGrpSpPr>
        <p:grpSpPr>
          <a:xfrm>
            <a:off x="3190663" y="1755113"/>
            <a:ext cx="1133600" cy="317575"/>
            <a:chOff x="3190663" y="1755113"/>
            <a:chExt cx="1133600" cy="317575"/>
          </a:xfrm>
        </p:grpSpPr>
        <p:cxnSp>
          <p:nvCxnSpPr>
            <p:cNvPr id="125" name="Google Shape;125;p19"/>
            <p:cNvCxnSpPr/>
            <p:nvPr/>
          </p:nvCxnSpPr>
          <p:spPr>
            <a:xfrm flipH="1" rot="-5400000">
              <a:off x="3769413" y="1213463"/>
              <a:ext cx="13200" cy="1096500"/>
            </a:xfrm>
            <a:prstGeom prst="straightConnector1">
              <a:avLst/>
            </a:prstGeom>
            <a:noFill/>
            <a:ln cap="flat" cmpd="sng" w="19050">
              <a:solidFill>
                <a:schemeClr val="dk2"/>
              </a:solidFill>
              <a:prstDash val="solid"/>
              <a:round/>
              <a:headEnd len="med" w="med" type="none"/>
              <a:tailEnd len="med" w="med" type="triangle"/>
            </a:ln>
          </p:spPr>
        </p:cxnSp>
        <p:cxnSp>
          <p:nvCxnSpPr>
            <p:cNvPr id="126" name="Google Shape;126;p19"/>
            <p:cNvCxnSpPr/>
            <p:nvPr/>
          </p:nvCxnSpPr>
          <p:spPr>
            <a:xfrm>
              <a:off x="3719413" y="1543938"/>
              <a:ext cx="0" cy="1057500"/>
            </a:xfrm>
            <a:prstGeom prst="straightConnector1">
              <a:avLst/>
            </a:prstGeom>
            <a:noFill/>
            <a:ln cap="flat" cmpd="sng" w="19050">
              <a:solidFill>
                <a:srgbClr val="FF0000"/>
              </a:solidFill>
              <a:prstDash val="solid"/>
              <a:round/>
              <a:headEnd len="med" w="med" type="none"/>
              <a:tailEnd len="med" w="med" type="triangle"/>
            </a:ln>
          </p:spPr>
        </p:cxnSp>
      </p:grpSp>
      <p:sp>
        <p:nvSpPr>
          <p:cNvPr id="127" name="Google Shape;127;p19"/>
          <p:cNvSpPr txBox="1"/>
          <p:nvPr/>
        </p:nvSpPr>
        <p:spPr>
          <a:xfrm>
            <a:off x="442250" y="2775113"/>
            <a:ext cx="1176300" cy="70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Natural Language dialog</a:t>
            </a:r>
            <a:endParaRPr/>
          </a:p>
        </p:txBody>
      </p:sp>
      <p:sp>
        <p:nvSpPr>
          <p:cNvPr id="128" name="Google Shape;128;p19"/>
          <p:cNvSpPr txBox="1"/>
          <p:nvPr/>
        </p:nvSpPr>
        <p:spPr>
          <a:xfrm>
            <a:off x="4112175" y="2962500"/>
            <a:ext cx="4530000" cy="18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Prolog system handles the Prolog query/ operation and generates the reply.</a:t>
            </a:r>
            <a:endParaRPr/>
          </a:p>
        </p:txBody>
      </p:sp>
      <p:sp>
        <p:nvSpPr>
          <p:cNvPr id="129" name="Google Shape;129;p19"/>
          <p:cNvSpPr txBox="1"/>
          <p:nvPr/>
        </p:nvSpPr>
        <p:spPr>
          <a:xfrm>
            <a:off x="2819700" y="1096600"/>
            <a:ext cx="2104200" cy="4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Equivalent Prolog query</a:t>
            </a:r>
            <a:endParaRPr/>
          </a:p>
        </p:txBody>
      </p:sp>
      <p:sp>
        <p:nvSpPr>
          <p:cNvPr id="130" name="Google Shape;130;p19"/>
          <p:cNvSpPr txBox="1"/>
          <p:nvPr/>
        </p:nvSpPr>
        <p:spPr>
          <a:xfrm>
            <a:off x="2885050" y="2441200"/>
            <a:ext cx="18801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Output from system</a:t>
            </a:r>
            <a:endParaRPr>
              <a:solidFill>
                <a:srgbClr val="FF0000"/>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0" name="Shape 1000"/>
        <p:cNvGrpSpPr/>
        <p:nvPr/>
      </p:nvGrpSpPr>
      <p:grpSpPr>
        <a:xfrm>
          <a:off x="0" y="0"/>
          <a:ext cx="0" cy="0"/>
          <a:chOff x="0" y="0"/>
          <a:chExt cx="0" cy="0"/>
        </a:xfrm>
      </p:grpSpPr>
      <p:sp>
        <p:nvSpPr>
          <p:cNvPr id="1001" name="Google Shape;1001;p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Accommodating Clark’s knowledge-graph learner	</a:t>
            </a:r>
            <a:endParaRPr/>
          </a:p>
          <a:p>
            <a:pPr indent="0" lvl="0" marL="0" rtl="0" algn="l">
              <a:spcBef>
                <a:spcPts val="0"/>
              </a:spcBef>
              <a:spcAft>
                <a:spcPts val="0"/>
              </a:spcAft>
              <a:buNone/>
            </a:pPr>
            <a:r>
              <a:t/>
            </a:r>
            <a:endParaRPr/>
          </a:p>
        </p:txBody>
      </p:sp>
      <p:sp>
        <p:nvSpPr>
          <p:cNvPr id="1002" name="Google Shape;1002;p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2.	Modified Python front-end</a:t>
            </a:r>
            <a:r>
              <a:rPr b="1" lang="en"/>
              <a:t>:</a:t>
            </a:r>
            <a:endParaRPr b="1"/>
          </a:p>
          <a:p>
            <a:pPr indent="0" lvl="0" marL="0" rtl="0" algn="l">
              <a:spcBef>
                <a:spcPts val="1600"/>
              </a:spcBef>
              <a:spcAft>
                <a:spcPts val="1600"/>
              </a:spcAft>
              <a:buNone/>
            </a:pPr>
            <a:r>
              <a:rPr lang="en"/>
              <a:t>The Python front-end should now allow all diverse kinds of dialogs, and should no longer be a regex parser. It infers the kind of dialog being passed through (is it a question,statement, relevant concepts and entities). It is informed by the conversation/dialog learner module about how to do so.</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6" name="Shape 1006"/>
        <p:cNvGrpSpPr/>
        <p:nvPr/>
      </p:nvGrpSpPr>
      <p:grpSpPr>
        <a:xfrm>
          <a:off x="0" y="0"/>
          <a:ext cx="0" cy="0"/>
          <a:chOff x="0" y="0"/>
          <a:chExt cx="0" cy="0"/>
        </a:xfrm>
      </p:grpSpPr>
      <p:sp>
        <p:nvSpPr>
          <p:cNvPr id="1007" name="Google Shape;1007;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Accommodating Clark’s knowledge-graph learner	</a:t>
            </a:r>
            <a:endParaRPr/>
          </a:p>
          <a:p>
            <a:pPr indent="0" lvl="0" marL="0" rtl="0" algn="l">
              <a:spcBef>
                <a:spcPts val="0"/>
              </a:spcBef>
              <a:spcAft>
                <a:spcPts val="0"/>
              </a:spcAft>
              <a:buNone/>
            </a:pPr>
            <a:r>
              <a:t/>
            </a:r>
            <a:endParaRPr/>
          </a:p>
        </p:txBody>
      </p:sp>
      <p:sp>
        <p:nvSpPr>
          <p:cNvPr id="1008" name="Google Shape;1008;p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3</a:t>
            </a:r>
            <a:r>
              <a:rPr b="1" lang="en"/>
              <a:t>.	Knowledge-graph Learner:</a:t>
            </a:r>
            <a:endParaRPr b="1"/>
          </a:p>
          <a:p>
            <a:pPr indent="0" lvl="0" marL="0" rtl="0" algn="l">
              <a:spcBef>
                <a:spcPts val="1600"/>
              </a:spcBef>
              <a:spcAft>
                <a:spcPts val="1600"/>
              </a:spcAft>
              <a:buNone/>
            </a:pPr>
            <a:r>
              <a:rPr lang="en"/>
              <a:t>This module should be able to associate relevant relations and concepts together, and learn how certain relations function with respect to related entities. It should recognize the most important/relevant relations between concepts (as stated in the paper). Moreover, it should be able to learn the operations associated with a relation and that should be translated into Prolog (e.g. how an operation like “conductor of” builds the graph up should be learnt and translated into Prolog) and added to Raphael’s Prolog System.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2" name="Shape 1012"/>
        <p:cNvGrpSpPr/>
        <p:nvPr/>
      </p:nvGrpSpPr>
      <p:grpSpPr>
        <a:xfrm>
          <a:off x="0" y="0"/>
          <a:ext cx="0" cy="0"/>
          <a:chOff x="0" y="0"/>
          <a:chExt cx="0" cy="0"/>
        </a:xfrm>
      </p:grpSpPr>
      <p:sp>
        <p:nvSpPr>
          <p:cNvPr id="1013" name="Google Shape;1013;p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2.	Accommodating Clark’s knowledge-graph learner	</a:t>
            </a:r>
            <a:endParaRPr/>
          </a:p>
          <a:p>
            <a:pPr indent="0" lvl="0" marL="45720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014" name="Google Shape;1014;p8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Advantages:</a:t>
            </a:r>
            <a:endParaRPr b="1"/>
          </a:p>
          <a:p>
            <a:pPr indent="-317500" lvl="0" marL="457200" rtl="0" algn="l">
              <a:spcBef>
                <a:spcPts val="1600"/>
              </a:spcBef>
              <a:spcAft>
                <a:spcPts val="0"/>
              </a:spcAft>
              <a:buSzPts val="1400"/>
              <a:buChar char="-"/>
            </a:pPr>
            <a:r>
              <a:rPr lang="en"/>
              <a:t>A more wider range of relations and concepts can be stored and built up in the knowledge base.</a:t>
            </a:r>
            <a:endParaRPr/>
          </a:p>
          <a:p>
            <a:pPr indent="-317500" lvl="0" marL="457200" rtl="0" algn="l">
              <a:spcBef>
                <a:spcPts val="0"/>
              </a:spcBef>
              <a:spcAft>
                <a:spcPts val="0"/>
              </a:spcAft>
              <a:buSzPts val="1400"/>
              <a:buChar char="-"/>
            </a:pPr>
            <a:r>
              <a:rPr lang="en"/>
              <a:t>The system will be able to accept a larger set of possible dialogs, and map linguistically different dialogs with same intent onto the same relations and associated concepts.</a:t>
            </a:r>
            <a:endParaRPr/>
          </a:p>
          <a:p>
            <a:pPr indent="-317500" lvl="0" marL="457200" rtl="0" algn="l">
              <a:spcBef>
                <a:spcPts val="0"/>
              </a:spcBef>
              <a:spcAft>
                <a:spcPts val="0"/>
              </a:spcAft>
              <a:buSzPts val="1400"/>
              <a:buChar char="-"/>
            </a:pPr>
            <a:r>
              <a:rPr lang="en"/>
              <a:t>This follows the essence of Clark’s paper, and doesn’t restrict dialogs to a limited set, and creates a domain-independent model.</a:t>
            </a:r>
            <a:endParaRPr/>
          </a:p>
        </p:txBody>
      </p:sp>
      <p:sp>
        <p:nvSpPr>
          <p:cNvPr id="1015" name="Google Shape;1015;p84"/>
          <p:cNvSpPr txBox="1"/>
          <p:nvPr>
            <p:ph idx="2" type="body"/>
          </p:nvPr>
        </p:nvSpPr>
        <p:spPr>
          <a:xfrm>
            <a:off x="4832400" y="1152475"/>
            <a:ext cx="4214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Disadvantages:</a:t>
            </a:r>
            <a:endParaRPr b="1"/>
          </a:p>
          <a:p>
            <a:pPr indent="-317500" lvl="0" marL="457200" rtl="0" algn="l">
              <a:spcBef>
                <a:spcPts val="1600"/>
              </a:spcBef>
              <a:spcAft>
                <a:spcPts val="0"/>
              </a:spcAft>
              <a:buSzPts val="1400"/>
              <a:buChar char="-"/>
            </a:pPr>
            <a:r>
              <a:rPr lang="en"/>
              <a:t>Complex operations will be difficult to model. The knowledge-graph learner will need a good number of clean dialogs (training data) to realize the dynamics of the operation and translate it into Prolog.</a:t>
            </a:r>
            <a:endParaRPr/>
          </a:p>
          <a:p>
            <a:pPr indent="-317500" lvl="0" marL="457200" rtl="0" algn="l">
              <a:spcBef>
                <a:spcPts val="0"/>
              </a:spcBef>
              <a:spcAft>
                <a:spcPts val="0"/>
              </a:spcAft>
              <a:buSzPts val="1400"/>
              <a:buChar char="-"/>
            </a:pPr>
            <a:r>
              <a:rPr lang="en"/>
              <a:t>Diverse dialogs will require more data to be recognized, and the system will no longer be deterministic. There will be a chance that operations are incorrectly modeled, therefore the quality of training data becomes of paramount importance.</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9" name="Shape 1019"/>
        <p:cNvGrpSpPr/>
        <p:nvPr/>
      </p:nvGrpSpPr>
      <p:grpSpPr>
        <a:xfrm>
          <a:off x="0" y="0"/>
          <a:ext cx="0" cy="0"/>
          <a:chOff x="0" y="0"/>
          <a:chExt cx="0" cy="0"/>
        </a:xfrm>
      </p:grpSpPr>
      <p:sp>
        <p:nvSpPr>
          <p:cNvPr id="1020" name="Google Shape;1020;p85"/>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Dialogs from “</a:t>
            </a:r>
            <a:r>
              <a:rPr lang="en"/>
              <a:t>Learning Knowledge Graphs for Question Answering through Conversational Dialog”</a:t>
            </a:r>
            <a:r>
              <a:rPr lang="en" sz="1800"/>
              <a:t> </a:t>
            </a:r>
            <a:endParaRPr sz="1800"/>
          </a:p>
        </p:txBody>
      </p:sp>
      <p:sp>
        <p:nvSpPr>
          <p:cNvPr id="1021" name="Google Shape;1021;p85"/>
          <p:cNvSpPr txBox="1"/>
          <p:nvPr>
            <p:ph idx="1" type="body"/>
          </p:nvPr>
        </p:nvSpPr>
        <p:spPr>
          <a:xfrm>
            <a:off x="311700" y="1533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666666"/>
                </a:solidFill>
              </a:rPr>
              <a:t>Following are a few dialogs which extend Raphael’s work to adapt to a more modern dialog involving basic scientific discussion. No restructuring is done here, and just a manual extension is implemented.</a:t>
            </a:r>
            <a:endParaRPr>
              <a:solidFill>
                <a:srgbClr val="666666"/>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5" name="Shape 1025"/>
        <p:cNvGrpSpPr/>
        <p:nvPr/>
      </p:nvGrpSpPr>
      <p:grpSpPr>
        <a:xfrm>
          <a:off x="0" y="0"/>
          <a:ext cx="0" cy="0"/>
          <a:chOff x="0" y="0"/>
          <a:chExt cx="0" cy="0"/>
        </a:xfrm>
      </p:grpSpPr>
      <p:sp>
        <p:nvSpPr>
          <p:cNvPr id="1026" name="Google Shape;1026;p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28" name="Google Shape;1028;p86"/>
          <p:cNvPicPr preferRelativeResize="0"/>
          <p:nvPr/>
        </p:nvPicPr>
        <p:blipFill rotWithShape="1">
          <a:blip r:embed="rId3">
            <a:alphaModFix/>
          </a:blip>
          <a:srcRect b="3279" l="0" r="30187" t="49997"/>
          <a:stretch/>
        </p:blipFill>
        <p:spPr>
          <a:xfrm>
            <a:off x="64600" y="770225"/>
            <a:ext cx="9079406" cy="34164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2" name="Shape 1032"/>
        <p:cNvGrpSpPr/>
        <p:nvPr/>
      </p:nvGrpSpPr>
      <p:grpSpPr>
        <a:xfrm>
          <a:off x="0" y="0"/>
          <a:ext cx="0" cy="0"/>
          <a:chOff x="0" y="0"/>
          <a:chExt cx="0" cy="0"/>
        </a:xfrm>
      </p:grpSpPr>
      <p:sp>
        <p:nvSpPr>
          <p:cNvPr id="1033" name="Google Shape;1033;p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35" name="Google Shape;1035;p87"/>
          <p:cNvPicPr preferRelativeResize="0"/>
          <p:nvPr/>
        </p:nvPicPr>
        <p:blipFill rotWithShape="1">
          <a:blip r:embed="rId3">
            <a:alphaModFix/>
          </a:blip>
          <a:srcRect b="3783" l="0" r="61024" t="71839"/>
          <a:stretch/>
        </p:blipFill>
        <p:spPr>
          <a:xfrm>
            <a:off x="311700" y="666975"/>
            <a:ext cx="8312527" cy="292305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9" name="Shape 1039"/>
        <p:cNvGrpSpPr/>
        <p:nvPr/>
      </p:nvGrpSpPr>
      <p:grpSpPr>
        <a:xfrm>
          <a:off x="0" y="0"/>
          <a:ext cx="0" cy="0"/>
          <a:chOff x="0" y="0"/>
          <a:chExt cx="0" cy="0"/>
        </a:xfrm>
      </p:grpSpPr>
      <p:sp>
        <p:nvSpPr>
          <p:cNvPr id="1040" name="Google Shape;1040;p8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Appendix: Some Sample Dialogs from Raphael’s Reconstructed System</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4" name="Shape 1044"/>
        <p:cNvGrpSpPr/>
        <p:nvPr/>
      </p:nvGrpSpPr>
      <p:grpSpPr>
        <a:xfrm>
          <a:off x="0" y="0"/>
          <a:ext cx="0" cy="0"/>
          <a:chOff x="0" y="0"/>
          <a:chExt cx="0" cy="0"/>
        </a:xfrm>
      </p:grpSpPr>
      <p:sp>
        <p:nvSpPr>
          <p:cNvPr id="1045" name="Google Shape;1045;p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47" name="Google Shape;1047;p89"/>
          <p:cNvPicPr preferRelativeResize="0"/>
          <p:nvPr/>
        </p:nvPicPr>
        <p:blipFill rotWithShape="1">
          <a:blip r:embed="rId3">
            <a:alphaModFix/>
          </a:blip>
          <a:srcRect b="0" l="0" r="54742" t="67013"/>
          <a:stretch/>
        </p:blipFill>
        <p:spPr>
          <a:xfrm>
            <a:off x="80263" y="731063"/>
            <a:ext cx="8983475" cy="368137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1" name="Shape 1051"/>
        <p:cNvGrpSpPr/>
        <p:nvPr/>
      </p:nvGrpSpPr>
      <p:grpSpPr>
        <a:xfrm>
          <a:off x="0" y="0"/>
          <a:ext cx="0" cy="0"/>
          <a:chOff x="0" y="0"/>
          <a:chExt cx="0" cy="0"/>
        </a:xfrm>
      </p:grpSpPr>
      <p:sp>
        <p:nvSpPr>
          <p:cNvPr id="1052" name="Google Shape;1052;p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54" name="Google Shape;1054;p90"/>
          <p:cNvPicPr preferRelativeResize="0"/>
          <p:nvPr/>
        </p:nvPicPr>
        <p:blipFill rotWithShape="1">
          <a:blip r:embed="rId3">
            <a:alphaModFix/>
          </a:blip>
          <a:srcRect b="0" l="0" r="55171" t="54317"/>
          <a:stretch/>
        </p:blipFill>
        <p:spPr>
          <a:xfrm>
            <a:off x="498975" y="238125"/>
            <a:ext cx="8146049" cy="4667249"/>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8" name="Shape 1058"/>
        <p:cNvGrpSpPr/>
        <p:nvPr/>
      </p:nvGrpSpPr>
      <p:grpSpPr>
        <a:xfrm>
          <a:off x="0" y="0"/>
          <a:ext cx="0" cy="0"/>
          <a:chOff x="0" y="0"/>
          <a:chExt cx="0" cy="0"/>
        </a:xfrm>
      </p:grpSpPr>
      <p:sp>
        <p:nvSpPr>
          <p:cNvPr id="1059" name="Google Shape;1059;p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61" name="Google Shape;1061;p91"/>
          <p:cNvPicPr preferRelativeResize="0"/>
          <p:nvPr/>
        </p:nvPicPr>
        <p:blipFill rotWithShape="1">
          <a:blip r:embed="rId3">
            <a:alphaModFix/>
          </a:blip>
          <a:srcRect b="3279" l="0" r="54601" t="49997"/>
          <a:stretch/>
        </p:blipFill>
        <p:spPr>
          <a:xfrm>
            <a:off x="311700" y="52225"/>
            <a:ext cx="8250476" cy="4773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Dialog System Diagram</a:t>
            </a:r>
            <a:endParaRPr/>
          </a:p>
        </p:txBody>
      </p:sp>
      <p:grpSp>
        <p:nvGrpSpPr>
          <p:cNvPr id="136" name="Google Shape;136;p20"/>
          <p:cNvGrpSpPr/>
          <p:nvPr/>
        </p:nvGrpSpPr>
        <p:grpSpPr>
          <a:xfrm>
            <a:off x="1105250" y="3896875"/>
            <a:ext cx="1880100" cy="842100"/>
            <a:chOff x="952850" y="3896875"/>
            <a:chExt cx="1880100" cy="842100"/>
          </a:xfrm>
        </p:grpSpPr>
        <p:sp>
          <p:nvSpPr>
            <p:cNvPr id="137" name="Google Shape;137;p20"/>
            <p:cNvSpPr/>
            <p:nvPr/>
          </p:nvSpPr>
          <p:spPr>
            <a:xfrm>
              <a:off x="1449050" y="3916375"/>
              <a:ext cx="913800" cy="8226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User</a:t>
              </a:r>
              <a:endParaRPr/>
            </a:p>
          </p:txBody>
        </p:sp>
        <p:cxnSp>
          <p:nvCxnSpPr>
            <p:cNvPr id="138" name="Google Shape;138;p20"/>
            <p:cNvCxnSpPr>
              <a:stCxn id="137" idx="6"/>
            </p:cNvCxnSpPr>
            <p:nvPr/>
          </p:nvCxnSpPr>
          <p:spPr>
            <a:xfrm flipH="1" rot="10800000">
              <a:off x="2362850" y="3896875"/>
              <a:ext cx="470100" cy="430800"/>
            </a:xfrm>
            <a:prstGeom prst="straightConnector1">
              <a:avLst/>
            </a:prstGeom>
            <a:noFill/>
            <a:ln cap="flat" cmpd="sng" w="9525">
              <a:solidFill>
                <a:schemeClr val="dk2"/>
              </a:solidFill>
              <a:prstDash val="solid"/>
              <a:round/>
              <a:headEnd len="med" w="med" type="none"/>
              <a:tailEnd len="med" w="med" type="none"/>
            </a:ln>
          </p:spPr>
        </p:cxnSp>
        <p:cxnSp>
          <p:nvCxnSpPr>
            <p:cNvPr id="139" name="Google Shape;139;p20"/>
            <p:cNvCxnSpPr>
              <a:stCxn id="137" idx="2"/>
            </p:cNvCxnSpPr>
            <p:nvPr/>
          </p:nvCxnSpPr>
          <p:spPr>
            <a:xfrm rot="10800000">
              <a:off x="952850" y="3962275"/>
              <a:ext cx="496200" cy="365400"/>
            </a:xfrm>
            <a:prstGeom prst="straightConnector1">
              <a:avLst/>
            </a:prstGeom>
            <a:noFill/>
            <a:ln cap="flat" cmpd="sng" w="9525">
              <a:solidFill>
                <a:schemeClr val="dk2"/>
              </a:solidFill>
              <a:prstDash val="solid"/>
              <a:round/>
              <a:headEnd len="med" w="med" type="none"/>
              <a:tailEnd len="med" w="med" type="none"/>
            </a:ln>
          </p:spPr>
        </p:cxnSp>
      </p:grpSp>
      <p:sp>
        <p:nvSpPr>
          <p:cNvPr id="140" name="Google Shape;140;p20"/>
          <p:cNvSpPr/>
          <p:nvPr/>
        </p:nvSpPr>
        <p:spPr>
          <a:xfrm>
            <a:off x="1266300" y="1472750"/>
            <a:ext cx="1475100" cy="88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Python Front-end</a:t>
            </a:r>
            <a:endParaRPr/>
          </a:p>
        </p:txBody>
      </p:sp>
      <p:sp>
        <p:nvSpPr>
          <p:cNvPr id="141" name="Google Shape;141;p20"/>
          <p:cNvSpPr/>
          <p:nvPr/>
        </p:nvSpPr>
        <p:spPr>
          <a:xfrm>
            <a:off x="4923900" y="1472750"/>
            <a:ext cx="1475100" cy="88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Prolog QA System (Raphael)</a:t>
            </a:r>
            <a:endParaRPr/>
          </a:p>
        </p:txBody>
      </p:sp>
      <p:cxnSp>
        <p:nvCxnSpPr>
          <p:cNvPr id="142" name="Google Shape;142;p20"/>
          <p:cNvCxnSpPr/>
          <p:nvPr/>
        </p:nvCxnSpPr>
        <p:spPr>
          <a:xfrm flipH="1" rot="10800000">
            <a:off x="1788475" y="2584900"/>
            <a:ext cx="13200" cy="1096500"/>
          </a:xfrm>
          <a:prstGeom prst="straightConnector1">
            <a:avLst/>
          </a:prstGeom>
          <a:noFill/>
          <a:ln cap="flat" cmpd="sng" w="19050">
            <a:solidFill>
              <a:srgbClr val="434343"/>
            </a:solidFill>
            <a:prstDash val="solid"/>
            <a:round/>
            <a:headEnd len="med" w="med" type="none"/>
            <a:tailEnd len="med" w="med" type="triangle"/>
          </a:ln>
        </p:spPr>
      </p:cxnSp>
      <p:cxnSp>
        <p:nvCxnSpPr>
          <p:cNvPr id="143" name="Google Shape;143;p20"/>
          <p:cNvCxnSpPr/>
          <p:nvPr/>
        </p:nvCxnSpPr>
        <p:spPr>
          <a:xfrm>
            <a:off x="2258450" y="2584800"/>
            <a:ext cx="0" cy="1057500"/>
          </a:xfrm>
          <a:prstGeom prst="straightConnector1">
            <a:avLst/>
          </a:prstGeom>
          <a:noFill/>
          <a:ln cap="flat" cmpd="sng" w="19050">
            <a:solidFill>
              <a:srgbClr val="FF0000"/>
            </a:solidFill>
            <a:prstDash val="solid"/>
            <a:round/>
            <a:headEnd len="med" w="med" type="none"/>
            <a:tailEnd len="med" w="med" type="triangle"/>
          </a:ln>
        </p:spPr>
      </p:cxnSp>
      <p:grpSp>
        <p:nvGrpSpPr>
          <p:cNvPr id="144" name="Google Shape;144;p20"/>
          <p:cNvGrpSpPr/>
          <p:nvPr/>
        </p:nvGrpSpPr>
        <p:grpSpPr>
          <a:xfrm>
            <a:off x="3227763" y="1755113"/>
            <a:ext cx="1096600" cy="317575"/>
            <a:chOff x="3227763" y="1755113"/>
            <a:chExt cx="1096600" cy="317575"/>
          </a:xfrm>
        </p:grpSpPr>
        <p:cxnSp>
          <p:nvCxnSpPr>
            <p:cNvPr id="145" name="Google Shape;145;p20"/>
            <p:cNvCxnSpPr/>
            <p:nvPr/>
          </p:nvCxnSpPr>
          <p:spPr>
            <a:xfrm flipH="1" rot="-5400000">
              <a:off x="3769413" y="1213463"/>
              <a:ext cx="13200" cy="1096500"/>
            </a:xfrm>
            <a:prstGeom prst="straightConnector1">
              <a:avLst/>
            </a:prstGeom>
            <a:noFill/>
            <a:ln cap="flat" cmpd="sng" w="19050">
              <a:solidFill>
                <a:schemeClr val="dk2"/>
              </a:solidFill>
              <a:prstDash val="solid"/>
              <a:round/>
              <a:headEnd len="med" w="med" type="none"/>
              <a:tailEnd len="med" w="med" type="triangle"/>
            </a:ln>
          </p:spPr>
        </p:cxnSp>
        <p:cxnSp>
          <p:nvCxnSpPr>
            <p:cNvPr id="146" name="Google Shape;146;p20"/>
            <p:cNvCxnSpPr/>
            <p:nvPr/>
          </p:nvCxnSpPr>
          <p:spPr>
            <a:xfrm>
              <a:off x="3795613" y="1543938"/>
              <a:ext cx="0" cy="1057500"/>
            </a:xfrm>
            <a:prstGeom prst="straightConnector1">
              <a:avLst/>
            </a:prstGeom>
            <a:noFill/>
            <a:ln cap="flat" cmpd="sng" w="19050">
              <a:solidFill>
                <a:schemeClr val="dk2"/>
              </a:solidFill>
              <a:prstDash val="solid"/>
              <a:round/>
              <a:headEnd len="med" w="med" type="none"/>
              <a:tailEnd len="med" w="med" type="triangle"/>
            </a:ln>
          </p:spPr>
        </p:cxnSp>
      </p:grpSp>
      <p:sp>
        <p:nvSpPr>
          <p:cNvPr id="147" name="Google Shape;147;p20"/>
          <p:cNvSpPr txBox="1"/>
          <p:nvPr/>
        </p:nvSpPr>
        <p:spPr>
          <a:xfrm>
            <a:off x="442250" y="2775113"/>
            <a:ext cx="1176300" cy="70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Natural Language dialog</a:t>
            </a:r>
            <a:endParaRPr/>
          </a:p>
        </p:txBody>
      </p:sp>
      <p:sp>
        <p:nvSpPr>
          <p:cNvPr id="148" name="Google Shape;148;p20"/>
          <p:cNvSpPr txBox="1"/>
          <p:nvPr/>
        </p:nvSpPr>
        <p:spPr>
          <a:xfrm>
            <a:off x="4112175" y="2962500"/>
            <a:ext cx="4530000" cy="18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output from the system is cleaned up (basic formatting) and then shown to the user. This conversation continues via a series of assertions of facts and queries by the user to the system. </a:t>
            </a:r>
            <a:endParaRPr/>
          </a:p>
        </p:txBody>
      </p:sp>
      <p:sp>
        <p:nvSpPr>
          <p:cNvPr id="149" name="Google Shape;149;p20"/>
          <p:cNvSpPr txBox="1"/>
          <p:nvPr/>
        </p:nvSpPr>
        <p:spPr>
          <a:xfrm>
            <a:off x="2819700" y="1096600"/>
            <a:ext cx="2104200" cy="4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Equivalent Prolog query</a:t>
            </a:r>
            <a:endParaRPr/>
          </a:p>
        </p:txBody>
      </p:sp>
      <p:sp>
        <p:nvSpPr>
          <p:cNvPr id="150" name="Google Shape;150;p20"/>
          <p:cNvSpPr txBox="1"/>
          <p:nvPr/>
        </p:nvSpPr>
        <p:spPr>
          <a:xfrm>
            <a:off x="2885050" y="2441200"/>
            <a:ext cx="18801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Output from system</a:t>
            </a:r>
            <a:endParaRPr/>
          </a:p>
        </p:txBody>
      </p:sp>
      <p:sp>
        <p:nvSpPr>
          <p:cNvPr id="151" name="Google Shape;151;p20"/>
          <p:cNvSpPr txBox="1"/>
          <p:nvPr/>
        </p:nvSpPr>
        <p:spPr>
          <a:xfrm>
            <a:off x="2368763" y="3049625"/>
            <a:ext cx="1176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Final output</a:t>
            </a:r>
            <a:endParaRPr>
              <a:solidFill>
                <a:srgbClr val="FF0000"/>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5" name="Shape 1065"/>
        <p:cNvGrpSpPr/>
        <p:nvPr/>
      </p:nvGrpSpPr>
      <p:grpSpPr>
        <a:xfrm>
          <a:off x="0" y="0"/>
          <a:ext cx="0" cy="0"/>
          <a:chOff x="0" y="0"/>
          <a:chExt cx="0" cy="0"/>
        </a:xfrm>
      </p:grpSpPr>
      <p:sp>
        <p:nvSpPr>
          <p:cNvPr id="1066" name="Google Shape;1066;p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68" name="Google Shape;1068;p92"/>
          <p:cNvPicPr preferRelativeResize="0"/>
          <p:nvPr/>
        </p:nvPicPr>
        <p:blipFill rotWithShape="1">
          <a:blip r:embed="rId3">
            <a:alphaModFix/>
          </a:blip>
          <a:srcRect b="3530" l="0" r="52031" t="67267"/>
          <a:stretch/>
        </p:blipFill>
        <p:spPr>
          <a:xfrm>
            <a:off x="33088" y="911675"/>
            <a:ext cx="9077825" cy="310700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2" name="Shape 1072"/>
        <p:cNvGrpSpPr/>
        <p:nvPr/>
      </p:nvGrpSpPr>
      <p:grpSpPr>
        <a:xfrm>
          <a:off x="0" y="0"/>
          <a:ext cx="0" cy="0"/>
          <a:chOff x="0" y="0"/>
          <a:chExt cx="0" cy="0"/>
        </a:xfrm>
      </p:grpSpPr>
      <p:sp>
        <p:nvSpPr>
          <p:cNvPr id="1073" name="Google Shape;1073;p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75" name="Google Shape;1075;p93"/>
          <p:cNvPicPr preferRelativeResize="0"/>
          <p:nvPr/>
        </p:nvPicPr>
        <p:blipFill rotWithShape="1">
          <a:blip r:embed="rId3">
            <a:alphaModFix/>
          </a:blip>
          <a:srcRect b="3279" l="0" r="53029" t="49997"/>
          <a:stretch/>
        </p:blipFill>
        <p:spPr>
          <a:xfrm>
            <a:off x="91375" y="0"/>
            <a:ext cx="8832300" cy="4939668"/>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9" name="Shape 1079"/>
        <p:cNvGrpSpPr/>
        <p:nvPr/>
      </p:nvGrpSpPr>
      <p:grpSpPr>
        <a:xfrm>
          <a:off x="0" y="0"/>
          <a:ext cx="0" cy="0"/>
          <a:chOff x="0" y="0"/>
          <a:chExt cx="0" cy="0"/>
        </a:xfrm>
      </p:grpSpPr>
      <p:sp>
        <p:nvSpPr>
          <p:cNvPr id="1080" name="Google Shape;1080;p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82" name="Google Shape;1082;p94"/>
          <p:cNvPicPr preferRelativeResize="0"/>
          <p:nvPr/>
        </p:nvPicPr>
        <p:blipFill rotWithShape="1">
          <a:blip r:embed="rId3">
            <a:alphaModFix/>
          </a:blip>
          <a:srcRect b="3279" l="0" r="62594" t="49997"/>
          <a:stretch/>
        </p:blipFill>
        <p:spPr>
          <a:xfrm>
            <a:off x="939950" y="0"/>
            <a:ext cx="7075576" cy="496912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6" name="Shape 1086"/>
        <p:cNvGrpSpPr/>
        <p:nvPr/>
      </p:nvGrpSpPr>
      <p:grpSpPr>
        <a:xfrm>
          <a:off x="0" y="0"/>
          <a:ext cx="0" cy="0"/>
          <a:chOff x="0" y="0"/>
          <a:chExt cx="0" cy="0"/>
        </a:xfrm>
      </p:grpSpPr>
      <p:sp>
        <p:nvSpPr>
          <p:cNvPr id="1087" name="Google Shape;1087;p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89" name="Google Shape;1089;p95"/>
          <p:cNvPicPr preferRelativeResize="0"/>
          <p:nvPr/>
        </p:nvPicPr>
        <p:blipFill rotWithShape="1">
          <a:blip r:embed="rId3">
            <a:alphaModFix/>
          </a:blip>
          <a:srcRect b="3532" l="0" r="64308" t="54316"/>
          <a:stretch/>
        </p:blipFill>
        <p:spPr>
          <a:xfrm>
            <a:off x="718000" y="101325"/>
            <a:ext cx="7441101" cy="4940849"/>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3" name="Shape 1093"/>
        <p:cNvGrpSpPr/>
        <p:nvPr/>
      </p:nvGrpSpPr>
      <p:grpSpPr>
        <a:xfrm>
          <a:off x="0" y="0"/>
          <a:ext cx="0" cy="0"/>
          <a:chOff x="0" y="0"/>
          <a:chExt cx="0" cy="0"/>
        </a:xfrm>
      </p:grpSpPr>
      <p:sp>
        <p:nvSpPr>
          <p:cNvPr id="1094" name="Google Shape;1094;p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96" name="Google Shape;1096;p96"/>
          <p:cNvPicPr preferRelativeResize="0"/>
          <p:nvPr/>
        </p:nvPicPr>
        <p:blipFill rotWithShape="1">
          <a:blip r:embed="rId3">
            <a:alphaModFix/>
          </a:blip>
          <a:srcRect b="3273" l="0" r="59455" t="54319"/>
          <a:stretch/>
        </p:blipFill>
        <p:spPr>
          <a:xfrm>
            <a:off x="254013" y="32625"/>
            <a:ext cx="8635975" cy="5078225"/>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0" name="Shape 1100"/>
        <p:cNvGrpSpPr/>
        <p:nvPr/>
      </p:nvGrpSpPr>
      <p:grpSpPr>
        <a:xfrm>
          <a:off x="0" y="0"/>
          <a:ext cx="0" cy="0"/>
          <a:chOff x="0" y="0"/>
          <a:chExt cx="0" cy="0"/>
        </a:xfrm>
      </p:grpSpPr>
      <p:sp>
        <p:nvSpPr>
          <p:cNvPr id="1101" name="Google Shape;1101;p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03" name="Google Shape;1103;p97"/>
          <p:cNvPicPr preferRelativeResize="0"/>
          <p:nvPr/>
        </p:nvPicPr>
        <p:blipFill rotWithShape="1">
          <a:blip r:embed="rId3">
            <a:alphaModFix/>
          </a:blip>
          <a:srcRect b="3534" l="0" r="63023" t="45173"/>
          <a:stretch/>
        </p:blipFill>
        <p:spPr>
          <a:xfrm>
            <a:off x="952975" y="46738"/>
            <a:ext cx="6475076" cy="5050024"/>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7" name="Shape 1107"/>
        <p:cNvGrpSpPr/>
        <p:nvPr/>
      </p:nvGrpSpPr>
      <p:grpSpPr>
        <a:xfrm>
          <a:off x="0" y="0"/>
          <a:ext cx="0" cy="0"/>
          <a:chOff x="0" y="0"/>
          <a:chExt cx="0" cy="0"/>
        </a:xfrm>
      </p:grpSpPr>
      <p:sp>
        <p:nvSpPr>
          <p:cNvPr id="1108" name="Google Shape;1108;p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110" name="Google Shape;1110;p98"/>
          <p:cNvSpPr txBox="1"/>
          <p:nvPr/>
        </p:nvSpPr>
        <p:spPr>
          <a:xfrm>
            <a:off x="678850" y="4020800"/>
            <a:ext cx="7331400" cy="8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111" name="Google Shape;1111;p98"/>
          <p:cNvPicPr preferRelativeResize="0"/>
          <p:nvPr/>
        </p:nvPicPr>
        <p:blipFill rotWithShape="1">
          <a:blip r:embed="rId3">
            <a:alphaModFix/>
          </a:blip>
          <a:srcRect b="35021" l="0" r="35182" t="17238"/>
          <a:stretch/>
        </p:blipFill>
        <p:spPr>
          <a:xfrm>
            <a:off x="0" y="445025"/>
            <a:ext cx="9016249" cy="3733624"/>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5" name="Shape 1115"/>
        <p:cNvGrpSpPr/>
        <p:nvPr/>
      </p:nvGrpSpPr>
      <p:grpSpPr>
        <a:xfrm>
          <a:off x="0" y="0"/>
          <a:ext cx="0" cy="0"/>
          <a:chOff x="0" y="0"/>
          <a:chExt cx="0" cy="0"/>
        </a:xfrm>
      </p:grpSpPr>
      <p:sp>
        <p:nvSpPr>
          <p:cNvPr id="1116" name="Google Shape;1116;p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118" name="Google Shape;1118;p99"/>
          <p:cNvSpPr txBox="1"/>
          <p:nvPr/>
        </p:nvSpPr>
        <p:spPr>
          <a:xfrm>
            <a:off x="2924225" y="3590000"/>
            <a:ext cx="2336700" cy="8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Continued from previous slide</a:t>
            </a:r>
            <a:endParaRPr sz="1800"/>
          </a:p>
        </p:txBody>
      </p:sp>
      <p:pic>
        <p:nvPicPr>
          <p:cNvPr id="1119" name="Google Shape;1119;p99"/>
          <p:cNvPicPr preferRelativeResize="0"/>
          <p:nvPr/>
        </p:nvPicPr>
        <p:blipFill rotWithShape="1">
          <a:blip r:embed="rId3">
            <a:alphaModFix/>
          </a:blip>
          <a:srcRect b="3277" l="0" r="6820" t="65743"/>
          <a:stretch/>
        </p:blipFill>
        <p:spPr>
          <a:xfrm>
            <a:off x="32375" y="874650"/>
            <a:ext cx="9079249" cy="1697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of Possible Dialog from Raphael’s System</a:t>
            </a:r>
            <a:endParaRPr/>
          </a:p>
        </p:txBody>
      </p:sp>
      <p:sp>
        <p:nvSpPr>
          <p:cNvPr id="157" name="Google Shape;15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8" name="Google Shape;158;p21"/>
          <p:cNvPicPr preferRelativeResize="0"/>
          <p:nvPr/>
        </p:nvPicPr>
        <p:blipFill rotWithShape="1">
          <a:blip r:embed="rId3">
            <a:alphaModFix/>
          </a:blip>
          <a:srcRect b="12472" l="0" r="63023" t="47086"/>
          <a:stretch/>
        </p:blipFill>
        <p:spPr>
          <a:xfrm>
            <a:off x="1117075" y="1017725"/>
            <a:ext cx="6475076" cy="3981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