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12A68-B5A9-4A50-BA86-ABE0BE904B4B}" type="datetimeFigureOut">
              <a:rPr lang="en-IN" smtClean="0"/>
              <a:t>31-01-2022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FEB9F-E1E5-4FE8-B58B-992B7F3D45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807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B9F-E1E5-4FE8-B58B-992B7F3D455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708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33A65-CC9C-4456-A0E2-5E530747B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F8493-EE32-4322-9754-87562F499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3F756-09F6-454B-9CEF-86904B1B7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BD3E1-FF02-424F-A6A2-2E2A5223D410}" type="datetime1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921AC3-CDA0-40BC-801D-2EB2238DB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A5CB9-BA17-421E-BA82-B6ECB916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5C55-7DC3-4731-9F6C-F6E6C832F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95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6B6B-9DF2-4565-828A-30426BA59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1CB5D-2B48-419B-B0BB-7CE404A91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413F1-E066-4AEF-9F0B-818C15C5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4490-5EB2-4949-84F6-2AD15DD215C8}" type="datetime1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85F5F-B82E-45BE-9F93-41FB2608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FF495-E139-469F-B75F-474D16FC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5C55-7DC3-4731-9F6C-F6E6C832F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987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E0EC7B-6FF5-436F-A3F2-1D3FB1598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F14AF1-F0C0-407A-B1EF-BDF38A428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CDA52-6EE4-4470-91F3-1FD73ADB1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0D4-8BE8-479B-BAEC-589BEC44D3C4}" type="datetime1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42609-7AA4-414D-88CD-3315FBA37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0ADD5-F357-4987-B11E-DD5FBCA68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5C55-7DC3-4731-9F6C-F6E6C832F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73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39-A261-418B-9953-B8C9DCA2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71866-29CB-4F50-9D6C-224236150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112A1-4C23-4AD7-8467-850E8867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A08D-F836-4767-8353-B9E2022421D5}" type="datetime1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56FCB-70C7-4FE6-B8B1-8D6EDF6C6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34AB8-8FA5-492E-A733-C0AA6E39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5C55-7DC3-4731-9F6C-F6E6C832F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925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807A-8B34-4FC6-B908-04623EE0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27266-4310-4A98-A2D8-3395F53A9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8DD86-B778-430A-B60B-B4A237A5D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FBC1-DC12-4886-B3ED-4188AFDC0627}" type="datetime1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A4A97-D433-4B52-BD03-3DAA04C1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75C1A-18D1-42B4-AFD4-BF843231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5C55-7DC3-4731-9F6C-F6E6C832F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67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78370-EE81-4639-BC07-974090B6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22AF5-E26D-4AF1-9181-9BCD64007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3847F-C2F2-4224-85F8-82069CA0F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31099-A1A5-46F7-B75B-ECE23477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7478F-F6F1-44A1-AADD-7733F7A5DE4D}" type="datetime1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6DF94-DA42-4B1A-819F-671B6BF5C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0267E-A6E7-4445-9A54-53CF70D4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5C55-7DC3-4731-9F6C-F6E6C832F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46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9D607-3FAF-44D6-8685-242E531B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CC816-4FEB-439C-A677-1CC166D64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17F266-1F3C-4932-AF78-4B4A932E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96D18C-DBCA-461A-ACA0-E5656AC29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E119EA-C056-4867-B1DB-415E5B829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8987D-A985-48DB-A8B2-4522574CC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F79D1-547B-47E9-9915-FBDA232BA41C}" type="datetime1">
              <a:rPr lang="en-IN" smtClean="0"/>
              <a:t>31-01-2022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11EA6-9833-4859-AEA5-18E6768E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AAC77-9E5A-464A-9B99-B6C4AD8D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5C55-7DC3-4731-9F6C-F6E6C832F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613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44D4-A466-4C73-829C-AB01C12F0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30482-AE94-4B1E-9055-811A5C0F3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657E-1259-4624-8F0B-ED0EBB7FD8F4}" type="datetime1">
              <a:rPr lang="en-IN" smtClean="0"/>
              <a:t>31-01-2022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06C14-E4DC-4A56-A934-75AAFA85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AE7A3-BACA-4ACC-8B0F-AA5C2050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5C55-7DC3-4731-9F6C-F6E6C832F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08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CBE658-A8BD-4848-BF8A-6EC5F6F76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7E7D0-4F24-4C7C-A9CC-A603E2AA4936}" type="datetime1">
              <a:rPr lang="en-IN" smtClean="0"/>
              <a:t>31-01-2022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A87A9-E93D-4426-BE28-7CC2D66A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5A160-571D-4DE0-B579-30B25B7D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5C55-7DC3-4731-9F6C-F6E6C832F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126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8081-0662-4FD6-AEBE-E44B9EF92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4A8DB-29ED-4DD5-A92C-8D9119AE1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DBA06-3BAD-43C4-8423-7A33EAA55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E042E-FA56-49F6-B4B2-42956EF2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32494-A50E-4CDB-A539-673FBB53D253}" type="datetime1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FA9F4-9860-4D73-916F-F5E6BCCA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4AFC5-148C-4CD3-AD3A-5E01408E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5C55-7DC3-4731-9F6C-F6E6C832F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83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7AD6-6A24-4272-8D77-975C4A96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68849F-940F-4171-90CC-198668174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C51C0-601B-46D8-BD1C-C03A430F12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0E729-B994-429E-B2C7-C276EA48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61FE6-9298-4B2C-9EBA-83BC118B182A}" type="datetime1">
              <a:rPr lang="en-IN" smtClean="0"/>
              <a:t>31-01-2022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CD7E54-8BAE-4A6C-B068-6B754814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4B8F8-CDA7-4ED4-875B-6CBFCDC26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5C55-7DC3-4731-9F6C-F6E6C832F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137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84916C-69F3-4951-9F0E-7694AEA4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1003A-1711-422F-AB57-EC4199F5C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0B506-5120-45F8-8018-6691BE0C38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11DD87-2D29-494A-9B9F-119ACEEE43C2}" type="datetime1">
              <a:rPr lang="en-IN" smtClean="0"/>
              <a:t>31-01-2022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2D01D-41E3-4576-A6A2-24BCD471A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B637-3916-4339-81B9-F1D50F850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15C55-7DC3-4731-9F6C-F6E6C832F1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787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A9D9-C5C9-4D8F-B532-C95D919F5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Airline Yield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B73D8-7373-449B-8714-0BC9F3DF97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                                                                                    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                   By – Pratik </a:t>
            </a:r>
            <a:r>
              <a:rPr lang="en-IN" dirty="0" err="1"/>
              <a:t>Moykhede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876E9-35DA-49E6-803E-223E2EA7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5C55-7DC3-4731-9F6C-F6E6C832F1B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947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B165-26B1-4220-87AD-34AAEDD66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2577EA1-CD3E-495F-A6DF-472BD35433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494941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4171638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380072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Slide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020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Dimensions to consider for ticket Price Predictions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74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Machine Learning 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265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Role of Optimization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587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Dynamic Approach to Decide Price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742187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EA5EA5-15FF-4ACE-866D-D36484944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5C55-7DC3-4731-9F6C-F6E6C832F1B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324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EE118-DDE5-4EAA-A5D7-00437568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Dimensions to consider for Ticket Price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C7A7D-E3A0-486A-B20C-D609EF662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IN" sz="2000" dirty="0"/>
              <a:t>Features that can be considered to predict the price along with </a:t>
            </a:r>
            <a:r>
              <a:rPr lang="en-IN" sz="2000" b="1" dirty="0"/>
              <a:t>macro-economic inflators, peer analysis, holidays, weather, customer demographics, flying pattern</a:t>
            </a:r>
            <a:r>
              <a:rPr lang="en-IN" sz="2000" dirty="0"/>
              <a:t> etc </a:t>
            </a:r>
          </a:p>
          <a:p>
            <a:r>
              <a:rPr lang="en-IN" sz="2000" dirty="0"/>
              <a:t>1.</a:t>
            </a:r>
            <a:r>
              <a:rPr lang="en-IN" sz="2000" b="1" dirty="0"/>
              <a:t>Source and Destinations </a:t>
            </a:r>
            <a:r>
              <a:rPr lang="en-IN" sz="2000" dirty="0"/>
              <a:t>– Source and destination for the flight</a:t>
            </a:r>
          </a:p>
          <a:p>
            <a:r>
              <a:rPr lang="en-IN" sz="2000" dirty="0"/>
              <a:t>2.</a:t>
            </a:r>
            <a:r>
              <a:rPr lang="en-IN" sz="2000" b="1" dirty="0"/>
              <a:t>Departure time and Arrival time </a:t>
            </a:r>
            <a:r>
              <a:rPr lang="en-IN" sz="2000" dirty="0"/>
              <a:t>– Departure time and arrival time </a:t>
            </a:r>
          </a:p>
          <a:p>
            <a:r>
              <a:rPr lang="en-IN" sz="2000" dirty="0"/>
              <a:t>3.</a:t>
            </a:r>
            <a:r>
              <a:rPr lang="en-IN" sz="2000" b="1" dirty="0"/>
              <a:t>Duration of flight</a:t>
            </a:r>
            <a:r>
              <a:rPr lang="en-IN" sz="2000" dirty="0"/>
              <a:t> – Time taken to reach to destination from source</a:t>
            </a:r>
          </a:p>
          <a:p>
            <a:r>
              <a:rPr lang="en-IN" sz="2000" dirty="0"/>
              <a:t>4.</a:t>
            </a:r>
            <a:r>
              <a:rPr lang="en-IN" sz="2000" b="1" dirty="0"/>
              <a:t>Type of flight </a:t>
            </a:r>
            <a:r>
              <a:rPr lang="en-IN" sz="2000" dirty="0"/>
              <a:t>– Direct flight / Connecting flight </a:t>
            </a:r>
          </a:p>
          <a:p>
            <a:r>
              <a:rPr lang="en-IN" sz="2000" dirty="0"/>
              <a:t>5.</a:t>
            </a:r>
            <a:r>
              <a:rPr lang="en-IN" sz="2000" b="1" dirty="0"/>
              <a:t>Lay-over time </a:t>
            </a:r>
            <a:r>
              <a:rPr lang="en-IN" sz="2000" dirty="0"/>
              <a:t>– Amount of time spend at the place which is not destination</a:t>
            </a:r>
          </a:p>
          <a:p>
            <a:r>
              <a:rPr lang="en-IN" sz="2000" dirty="0"/>
              <a:t>6.</a:t>
            </a:r>
            <a:r>
              <a:rPr lang="en-IN" sz="2000" b="1" dirty="0"/>
              <a:t>Distance</a:t>
            </a:r>
            <a:r>
              <a:rPr lang="en-IN" sz="2000" dirty="0"/>
              <a:t>- Distance between source to destination</a:t>
            </a:r>
          </a:p>
          <a:p>
            <a:r>
              <a:rPr lang="en-IN" sz="2000" dirty="0"/>
              <a:t>7.</a:t>
            </a:r>
            <a:r>
              <a:rPr lang="en-IN" sz="2000" b="1" dirty="0"/>
              <a:t>Class</a:t>
            </a:r>
            <a:r>
              <a:rPr lang="en-IN" sz="2000" dirty="0"/>
              <a:t> – First Class/Business Class/Economy class</a:t>
            </a:r>
          </a:p>
          <a:p>
            <a:r>
              <a:rPr lang="en-IN" sz="2000" dirty="0"/>
              <a:t>8.</a:t>
            </a:r>
            <a:r>
              <a:rPr lang="en-IN" sz="2000" b="1" dirty="0"/>
              <a:t>Route</a:t>
            </a:r>
            <a:r>
              <a:rPr lang="en-IN" sz="2000" dirty="0"/>
              <a:t> – A route is a description of the path followed by an aircraft when flying between airports.</a:t>
            </a:r>
          </a:p>
          <a:p>
            <a:r>
              <a:rPr lang="en-IN" sz="2000" dirty="0"/>
              <a:t>9.</a:t>
            </a:r>
            <a:r>
              <a:rPr lang="en-IN" sz="2000" b="1" dirty="0"/>
              <a:t>Number of stops </a:t>
            </a:r>
            <a:r>
              <a:rPr lang="en-IN" sz="2000" dirty="0"/>
              <a:t>-Number of stops in journey </a:t>
            </a:r>
          </a:p>
          <a:p>
            <a:r>
              <a:rPr lang="en-IN" sz="2000" dirty="0"/>
              <a:t>6.</a:t>
            </a:r>
            <a:r>
              <a:rPr lang="en-IN" sz="2000" b="1" dirty="0"/>
              <a:t>In-flight services </a:t>
            </a:r>
            <a:r>
              <a:rPr lang="en-IN" sz="2000" dirty="0"/>
              <a:t>– Food / Beverages etc (Yes/No)</a:t>
            </a: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CDA84-D643-4EA0-A454-3B829CDC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5C55-7DC3-4731-9F6C-F6E6C832F1B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570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E0CB2-859A-4265-B61F-163F08C7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Machine Learning Use Case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3DF0C-6A02-4F3C-B4E3-700CABA7AC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/>
              <a:t>1.Flight Fare Predictions (Regression Problem) –</a:t>
            </a:r>
          </a:p>
          <a:p>
            <a:r>
              <a:rPr lang="en-IN" sz="2000" dirty="0"/>
              <a:t>Predict price using source, destination, departure time, arrival time, no of stops, Duration, Date, In-flight services, route, class, number of stops, distance etc.</a:t>
            </a:r>
          </a:p>
          <a:p>
            <a:r>
              <a:rPr lang="en-IN" sz="2000" dirty="0"/>
              <a:t>Preferred Machine Learning Model –</a:t>
            </a: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Regressor –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Usually performs better than single model ( Reduce Overfitting)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Reason to choose Random Forest Regressor –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Non-Parametric algorithm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 No need of data to be normally distributed in our case this may help)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2.In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our case data might not be linear so can’t go with linear regression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3.There can be chances where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outliers might present in our dataset which can be critical so no we can’t  remove them so RF can be helpful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.Optimal Numbers of Hyperparameters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We need to tune lesser hyperparameter which is computationally inexpensive </a:t>
            </a:r>
          </a:p>
          <a:p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000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404D0-C9F8-48A2-B3B0-4D68CC82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5C55-7DC3-4731-9F6C-F6E6C832F1B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6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AB6D-1A39-4473-B9E2-A9C20C0B4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Role of Optimization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E560-FC15-4FDF-BDD9-73E3C04B4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/>
          </a:bodyPr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 of Optimization – Machine learning optimization is the process of adjusting hyperparameters in order to minimize the cost function by using one of the optimization techniques improve ML model performance 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can be achieved 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Hyperparameter tuning </a:t>
            </a: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 for Optimization (Exhaustive search, Genetic Algorithm, Bayesian Optimisation )</a:t>
            </a: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Search algorithm – 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Gridsearch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(Usually takes more time and 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Randomsearch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(Better if we have many features)</a:t>
            </a: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Genetic Algorithm –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Best set of parameters are passed to next generation</a:t>
            </a: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Bayesian Optimisation –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Probability(</a:t>
            </a:r>
            <a:r>
              <a:rPr lang="en-IN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score|features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is calculated for  every iteration</a:t>
            </a:r>
          </a:p>
          <a:p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 that we need to tune</a:t>
            </a: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1.max_features -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many features to consider while splitting the tree (auto,sqrt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,log2)</a:t>
            </a: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2.max_depth -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 number of levels in each tree</a:t>
            </a: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3.n_estimators -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of trees in the forest</a:t>
            </a:r>
          </a:p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4.min_sample_split –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number of data points placed in a node before the node is split</a:t>
            </a:r>
          </a:p>
          <a:p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5.min_sample_leaf –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minimum number of data points to consider leaf node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12C6A-9032-47F5-AB5F-3A1AF1657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5C55-7DC3-4731-9F6C-F6E6C832F1B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61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AB82-0EC7-425A-A098-8FF2829B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8482"/>
          </a:xfrm>
        </p:spPr>
        <p:txBody>
          <a:bodyPr/>
          <a:lstStyle/>
          <a:p>
            <a:r>
              <a:rPr lang="en-IN" dirty="0"/>
              <a:t>Dynamic Approach to Decide ticket Price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A9309-2F6A-413B-958C-9A090010C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543041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IN" sz="5600" dirty="0"/>
          </a:p>
          <a:p>
            <a:r>
              <a:rPr lang="en-IN" sz="5600" b="1" dirty="0"/>
              <a:t>Ticket Price will be depended on –</a:t>
            </a:r>
          </a:p>
          <a:p>
            <a:r>
              <a:rPr lang="en-IN" sz="5600" dirty="0"/>
              <a:t>1.</a:t>
            </a:r>
            <a:r>
              <a:rPr lang="en-IN" sz="5600" b="1" dirty="0"/>
              <a:t>Number of days until the flight</a:t>
            </a:r>
          </a:p>
          <a:p>
            <a:r>
              <a:rPr lang="en-IN" sz="5600" dirty="0"/>
              <a:t>2</a:t>
            </a:r>
            <a:r>
              <a:rPr lang="en-IN" sz="5600" b="1" dirty="0"/>
              <a:t>.No of seats left to sell till departure date </a:t>
            </a:r>
          </a:p>
          <a:p>
            <a:r>
              <a:rPr lang="en-IN" sz="5600" dirty="0"/>
              <a:t>3.</a:t>
            </a:r>
            <a:r>
              <a:rPr lang="en-IN" sz="5600" b="1" dirty="0"/>
              <a:t>Demand level – How many tickets can be sold at given price (Can be predicted according to holidays and season)</a:t>
            </a:r>
          </a:p>
          <a:p>
            <a:r>
              <a:rPr lang="en-IN" sz="5600" dirty="0"/>
              <a:t>To </a:t>
            </a:r>
            <a:r>
              <a:rPr lang="en-IN" sz="5600" b="1" dirty="0"/>
              <a:t>maximize revenue seats are divided into two buckets</a:t>
            </a:r>
            <a:r>
              <a:rPr lang="en-IN" sz="5600" dirty="0"/>
              <a:t> –</a:t>
            </a:r>
          </a:p>
          <a:p>
            <a:r>
              <a:rPr lang="en-IN" sz="5600" dirty="0"/>
              <a:t>1</a:t>
            </a:r>
            <a:r>
              <a:rPr lang="en-IN" sz="5600" b="1" dirty="0"/>
              <a:t>.Discounted Price</a:t>
            </a:r>
            <a:r>
              <a:rPr lang="en-IN" sz="5600" dirty="0"/>
              <a:t> </a:t>
            </a:r>
          </a:p>
          <a:p>
            <a:r>
              <a:rPr lang="en-IN" sz="5600" dirty="0"/>
              <a:t>2.</a:t>
            </a:r>
            <a:r>
              <a:rPr lang="en-IN" sz="5600" b="1" dirty="0"/>
              <a:t>Full Price</a:t>
            </a:r>
          </a:p>
          <a:p>
            <a:r>
              <a:rPr lang="en-IN" sz="5600" b="1" dirty="0"/>
              <a:t>Case 1.</a:t>
            </a:r>
          </a:p>
          <a:p>
            <a:r>
              <a:rPr lang="en-IN" sz="5600" dirty="0"/>
              <a:t>All seats can be sold at discounted price but </a:t>
            </a:r>
            <a:r>
              <a:rPr lang="en-IN" sz="5600" b="1" dirty="0"/>
              <a:t>revenue will go down</a:t>
            </a:r>
          </a:p>
          <a:p>
            <a:r>
              <a:rPr lang="en-IN" sz="5600" b="1" dirty="0"/>
              <a:t>Case 2. (Preferred)</a:t>
            </a:r>
          </a:p>
          <a:p>
            <a:r>
              <a:rPr lang="en-IN" sz="5600" dirty="0"/>
              <a:t>As date comes closer people are willing to pay more. So here is the twist </a:t>
            </a:r>
            <a:r>
              <a:rPr lang="en-IN" sz="5600" b="1" dirty="0"/>
              <a:t>how many seats to divide for discounted price and full price</a:t>
            </a:r>
          </a:p>
          <a:p>
            <a:r>
              <a:rPr lang="en-IN" sz="5600" b="1" dirty="0"/>
              <a:t>We can divide tickets into 3 buckets –</a:t>
            </a:r>
          </a:p>
          <a:p>
            <a:r>
              <a:rPr lang="en-IN" sz="5600" b="1" dirty="0"/>
              <a:t>Low, Medium and High </a:t>
            </a:r>
          </a:p>
          <a:p>
            <a:r>
              <a:rPr lang="en-IN" sz="5600" dirty="0"/>
              <a:t>1.</a:t>
            </a:r>
            <a:r>
              <a:rPr lang="en-IN" sz="5600" b="1" dirty="0"/>
              <a:t>Start with lower bucket tickets before months </a:t>
            </a:r>
            <a:r>
              <a:rPr lang="en-IN" sz="5600" dirty="0"/>
              <a:t>- If it sells quickly then we can say demand is high then we can open medium price bucket and transfer tickets of low bucket into medium bucket as demand is high.</a:t>
            </a:r>
          </a:p>
          <a:p>
            <a:r>
              <a:rPr lang="en-IN" sz="5600" dirty="0"/>
              <a:t>2.</a:t>
            </a:r>
            <a:r>
              <a:rPr lang="en-IN" sz="5600" b="1" dirty="0"/>
              <a:t>Medium bucket tickets should be open before weeks </a:t>
            </a:r>
            <a:r>
              <a:rPr lang="en-IN" sz="5600" dirty="0"/>
              <a:t>- If it sells quickly then we can hold fewer tickets from medium basket price and transfer them into high basket range.</a:t>
            </a:r>
          </a:p>
          <a:p>
            <a:r>
              <a:rPr lang="en-IN" sz="5600" dirty="0"/>
              <a:t>3.</a:t>
            </a:r>
            <a:r>
              <a:rPr lang="en-IN" sz="5600" b="1" dirty="0"/>
              <a:t>High bucket tickets should be opened before few days </a:t>
            </a:r>
            <a:r>
              <a:rPr lang="en-IN" sz="5600" dirty="0"/>
              <a:t>– These tickets can be sold with full price.</a:t>
            </a:r>
          </a:p>
          <a:p>
            <a:r>
              <a:rPr lang="en-IN" sz="5600" dirty="0"/>
              <a:t>Bucket Prices can be depended upon features – Holidays, Seasonal trend, Crude oil etc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5DE9D-6EDF-4E94-9824-55C975062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15C55-7DC3-4731-9F6C-F6E6C832F1B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935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805</Words>
  <Application>Microsoft Office PowerPoint</Application>
  <PresentationFormat>Widescreen</PresentationFormat>
  <Paragraphs>79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Airline Yield Management System</vt:lpstr>
      <vt:lpstr>Content</vt:lpstr>
      <vt:lpstr>Dimensions to consider for Ticket Price Predictions</vt:lpstr>
      <vt:lpstr>Machine Learning Use Case </vt:lpstr>
      <vt:lpstr>Role of Optimization  </vt:lpstr>
      <vt:lpstr>Dynamic Approach to Decide ticket Price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Yield Management System</dc:title>
  <dc:creator>Pratik2020</dc:creator>
  <cp:lastModifiedBy>Pratik2020</cp:lastModifiedBy>
  <cp:revision>3</cp:revision>
  <dcterms:created xsi:type="dcterms:W3CDTF">2022-01-30T20:14:38Z</dcterms:created>
  <dcterms:modified xsi:type="dcterms:W3CDTF">2022-01-31T05:49:53Z</dcterms:modified>
</cp:coreProperties>
</file>