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10.jpg" ContentType="image/jpg"/>
  <Override PartName="/ppt/media/image11.jpg" ContentType="image/jpg"/>
  <Override PartName="/ppt/media/image16.jpg" ContentType="image/jp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72" r:id="rId14"/>
    <p:sldId id="271" r:id="rId15"/>
    <p:sldId id="268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5DC1-BAD7-4D3A-B50A-F348A515B0C7}" type="datetimeFigureOut">
              <a:rPr lang="en-IN" smtClean="0"/>
              <a:t>23-05-2021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D9C35-0A81-4ECA-BA45-DA04B80C427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2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D9C35-0A81-4ECA-BA45-DA04B80C427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71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287" y="550089"/>
            <a:ext cx="86074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625" y="1854431"/>
            <a:ext cx="7778750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echwhizz.com/2020/05/advantages-and-disadvantages-drawbacks-and-benefits-of-virtualization.html" TargetMode="External"/><Relationship Id="rId2" Type="http://schemas.openxmlformats.org/officeDocument/2006/relationships/hyperlink" Target="https://www.paessler.com/it-explained/virtualiz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playlist?list=PLBGx66SQNZ8aiuWzEFavDMpQ1RRWsZLZV" TargetMode="External"/><Relationship Id="rId5" Type="http://schemas.openxmlformats.org/officeDocument/2006/relationships/hyperlink" Target="https://www.geeksforgeeks.org/characteristics-of-virtualization/" TargetMode="External"/><Relationship Id="rId4" Type="http://schemas.openxmlformats.org/officeDocument/2006/relationships/hyperlink" Target="https://phoenixnap.com/kb/what-is-hypervisor-type-1-2#ftoc-heading-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776DD-5289-4C5E-BDBE-3484A39CD8D2}"/>
              </a:ext>
            </a:extLst>
          </p:cNvPr>
          <p:cNvSpPr txBox="1"/>
          <p:nvPr/>
        </p:nvSpPr>
        <p:spPr>
          <a:xfrm>
            <a:off x="0" y="6667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Virtualization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51CFB-3F43-49CF-A40E-DF492BFCD9E2}"/>
              </a:ext>
            </a:extLst>
          </p:cNvPr>
          <p:cNvSpPr txBox="1"/>
          <p:nvPr/>
        </p:nvSpPr>
        <p:spPr>
          <a:xfrm>
            <a:off x="3505200" y="325755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By - Pratik Mukharu Raut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PRN – 2019BTECS00050 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88" y="438150"/>
            <a:ext cx="352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Type</a:t>
            </a:r>
            <a:r>
              <a:rPr sz="2400" b="0" spc="-3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2:</a:t>
            </a:r>
            <a:r>
              <a:rPr sz="2400" b="0" spc="-3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Hosted</a:t>
            </a:r>
            <a:r>
              <a:rPr sz="2400" b="0" spc="-3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Hypervisor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08926" y="838875"/>
            <a:ext cx="2806474" cy="3790275"/>
            <a:chOff x="5910125" y="682325"/>
            <a:chExt cx="2806474" cy="3790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9302" y="682325"/>
              <a:ext cx="2737297" cy="21530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0125" y="2401600"/>
              <a:ext cx="2169949" cy="20710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206575"/>
            <a:ext cx="5029200" cy="3713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4" y="409000"/>
            <a:ext cx="4194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Advantages</a:t>
            </a:r>
            <a:r>
              <a:rPr sz="2400" b="0" spc="-2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of</a:t>
            </a:r>
            <a:r>
              <a:rPr sz="2400" b="0" spc="-5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Virtualization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: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292" y="1333842"/>
            <a:ext cx="1924708" cy="248914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30810" indent="-118745">
              <a:lnSpc>
                <a:spcPct val="100000"/>
              </a:lnSpc>
              <a:spcBef>
                <a:spcPts val="690"/>
              </a:spcBef>
              <a:buChar char="•"/>
              <a:tabLst>
                <a:tab pos="1314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8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314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8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314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mr-IN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Emulation</a:t>
            </a:r>
            <a:endParaRPr lang="mr-IN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615"/>
              </a:spcBef>
              <a:tabLst>
                <a:tab pos="131445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C66E2-98A1-4440-ADF7-089946D805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6203" r="5886" b="9916"/>
          <a:stretch/>
        </p:blipFill>
        <p:spPr>
          <a:xfrm>
            <a:off x="2667000" y="1200150"/>
            <a:ext cx="6207212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4953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Virtualization </a:t>
            </a: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in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Cloud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Computing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: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B842C-BB1E-4A19-877C-E21201550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00150"/>
            <a:ext cx="4696968" cy="3758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E67A6-377F-4C4C-9A90-B50299D976DD}"/>
              </a:ext>
            </a:extLst>
          </p:cNvPr>
          <p:cNvSpPr txBox="1"/>
          <p:nvPr/>
        </p:nvSpPr>
        <p:spPr>
          <a:xfrm>
            <a:off x="685800" y="4381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D</a:t>
            </a:r>
            <a:r>
              <a:rPr lang="en-IN" sz="2400" spc="-45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isadvantages</a:t>
            </a:r>
            <a:r>
              <a:rPr lang="en-IN" sz="240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D1254-CFED-4148-9B54-618F5DE9C6D4}"/>
              </a:ext>
            </a:extLst>
          </p:cNvPr>
          <p:cNvSpPr txBox="1"/>
          <p:nvPr/>
        </p:nvSpPr>
        <p:spPr>
          <a:xfrm>
            <a:off x="685800" y="1276350"/>
            <a:ext cx="434340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0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E1F98-055C-489A-B1F2-AACEE2125A87}"/>
              </a:ext>
            </a:extLst>
          </p:cNvPr>
          <p:cNvSpPr txBox="1"/>
          <p:nvPr/>
        </p:nvSpPr>
        <p:spPr>
          <a:xfrm>
            <a:off x="685800" y="438150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-45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Referances</a:t>
            </a:r>
            <a:r>
              <a:rPr lang="en-IN" sz="240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: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E5C94-49FF-4D59-9847-73A8640CD78F}"/>
              </a:ext>
            </a:extLst>
          </p:cNvPr>
          <p:cNvSpPr txBox="1"/>
          <p:nvPr/>
        </p:nvSpPr>
        <p:spPr>
          <a:xfrm>
            <a:off x="685800" y="127635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https://www.paessler.com/it-explained/virtualization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https://www.hitechwhizz.com/2020/05/advantages-and-disadvantages-drawbacks-and-benefits-of-virtualization.html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https://phoenixnap.com/kb/what-is-hypervisor-type-1-2#ftoc-heading-2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https://www.geeksforgeeks.org/characteristics-of-virtualization/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https://www.youtube.com/playlist?list=PLBGx66SQNZ8aiuWzEFavDMpQ1RRWsZLZV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67454-57B2-4DF4-9559-5608D6339682}"/>
              </a:ext>
            </a:extLst>
          </p:cNvPr>
          <p:cNvSpPr txBox="1"/>
          <p:nvPr/>
        </p:nvSpPr>
        <p:spPr>
          <a:xfrm>
            <a:off x="0" y="173355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Thank You..!!</a:t>
            </a: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316B69-3D49-479F-B98F-4366B93B9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7650"/>
            <a:ext cx="8382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047750"/>
            <a:ext cx="914400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500" b="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What</a:t>
            </a:r>
            <a:r>
              <a:rPr sz="4500" b="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sz="4500" b="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is</a:t>
            </a:r>
            <a:r>
              <a:rPr sz="4500" b="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sz="4500" b="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Virtualization</a:t>
            </a:r>
            <a:r>
              <a:rPr sz="4500" b="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sz="45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?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8889" r="25926"/>
          <a:stretch/>
        </p:blipFill>
        <p:spPr>
          <a:xfrm>
            <a:off x="3429000" y="2343150"/>
            <a:ext cx="1676400" cy="2571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436994"/>
            <a:ext cx="2060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</a:t>
            </a:r>
            <a:r>
              <a:rPr lang="en-US" sz="2400" b="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n :</a:t>
            </a:r>
            <a:endParaRPr sz="11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292" y="1106354"/>
            <a:ext cx="7383145" cy="140294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>
              <a:lnSpc>
                <a:spcPts val="1950"/>
              </a:lnSpc>
              <a:spcBef>
                <a:spcPts val="340"/>
              </a:spcBef>
              <a:tabLst>
                <a:tab pos="188595" algn="l"/>
              </a:tabLst>
            </a:pP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Bauhaus 93" panose="04030905020B02020C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Virtualization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means to create a virtual version of a device such as a server or  computer system using software instead of hardware.</a:t>
            </a:r>
          </a:p>
          <a:p>
            <a:pPr marL="12065" marR="5080">
              <a:lnSpc>
                <a:spcPts val="1950"/>
              </a:lnSpc>
              <a:spcBef>
                <a:spcPts val="340"/>
              </a:spcBef>
              <a:tabLst>
                <a:tab pos="188595" algn="l"/>
              </a:tabLst>
            </a:pPr>
            <a:endParaRPr lang="en-US" dirty="0">
              <a:latin typeface="+mj-lt"/>
              <a:cs typeface="Times New Roman"/>
            </a:endParaRPr>
          </a:p>
          <a:p>
            <a:pPr marL="12065" marR="5080">
              <a:lnSpc>
                <a:spcPts val="1950"/>
              </a:lnSpc>
              <a:spcBef>
                <a:spcPts val="340"/>
              </a:spcBef>
              <a:tabLst>
                <a:tab pos="188595" algn="l"/>
              </a:tabLst>
            </a:pPr>
            <a:r>
              <a:rPr lang="en-US" dirty="0">
                <a:latin typeface="+mj-lt"/>
                <a:cs typeface="Times New Roman"/>
              </a:rPr>
              <a:t>It is a technique of splitting or adding of Physical resource into as many as Logical resource as we want.</a:t>
            </a:r>
            <a:endParaRPr sz="1800" dirty="0">
              <a:latin typeface="+mj-lt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14870"/>
          <a:stretch/>
        </p:blipFill>
        <p:spPr>
          <a:xfrm>
            <a:off x="1750086" y="2595230"/>
            <a:ext cx="5367556" cy="2286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5" y="423287"/>
            <a:ext cx="284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Why</a:t>
            </a:r>
            <a:r>
              <a:rPr 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Virtualization</a:t>
            </a:r>
            <a:r>
              <a:rPr sz="2400" b="0" spc="-7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?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371" y="1428750"/>
            <a:ext cx="3150629" cy="14305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81610" indent="-118745">
              <a:lnSpc>
                <a:spcPct val="100000"/>
              </a:lnSpc>
              <a:spcBef>
                <a:spcPts val="715"/>
              </a:spcBef>
              <a:buChar char="•"/>
              <a:tabLst>
                <a:tab pos="1822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1816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822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16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8224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ecreases</a:t>
            </a:r>
            <a:r>
              <a:rPr lang="en-IN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</a:t>
            </a:r>
            <a:r>
              <a:rPr lang="en-IN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1610" lvl="1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82245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62400" y="2305686"/>
            <a:ext cx="4753610" cy="2018664"/>
            <a:chOff x="4240900" y="1996705"/>
            <a:chExt cx="4753610" cy="20186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0900" y="1996705"/>
              <a:ext cx="1950243" cy="19359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2331" y="2077881"/>
              <a:ext cx="1771649" cy="19369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3510" y="2789475"/>
              <a:ext cx="1366338" cy="350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18349" y="2789475"/>
              <a:ext cx="1771650" cy="350520"/>
            </a:xfrm>
            <a:custGeom>
              <a:avLst/>
              <a:gdLst/>
              <a:ahLst/>
              <a:cxnLst/>
              <a:rect l="l" t="t" r="r" b="b"/>
              <a:pathLst>
                <a:path w="1771650" h="350519">
                  <a:moveTo>
                    <a:pt x="0" y="175199"/>
                  </a:moveTo>
                  <a:lnTo>
                    <a:pt x="405160" y="175199"/>
                  </a:lnTo>
                  <a:lnTo>
                    <a:pt x="405160" y="0"/>
                  </a:lnTo>
                  <a:lnTo>
                    <a:pt x="1771499" y="175199"/>
                  </a:lnTo>
                  <a:lnTo>
                    <a:pt x="405160" y="350399"/>
                  </a:lnTo>
                  <a:lnTo>
                    <a:pt x="405160" y="175199"/>
                  </a:lnTo>
                  <a:lnTo>
                    <a:pt x="0" y="175199"/>
                  </a:lnTo>
                  <a:close/>
                </a:path>
              </a:pathLst>
            </a:custGeom>
            <a:ln w="9524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4" y="438150"/>
            <a:ext cx="3355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Types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of</a:t>
            </a:r>
            <a:r>
              <a:rPr sz="2400" b="0" spc="-5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Virtualization</a:t>
            </a:r>
            <a:r>
              <a:rPr sz="2400" b="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b="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: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292" y="1177880"/>
            <a:ext cx="2000908" cy="21352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308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31445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Application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evel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Network</a:t>
            </a:r>
            <a:r>
              <a:rPr lang="en-IN" sz="1800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L</a:t>
            </a:r>
            <a:r>
              <a:rPr lang="en-IN" sz="1800" spc="-5" dirty="0">
                <a:latin typeface="Times New Roman"/>
                <a:cs typeface="Times New Roman"/>
              </a:rPr>
              <a:t>evel</a:t>
            </a:r>
            <a:endParaRPr lang="en-IN" sz="1800" dirty="0">
              <a:latin typeface="Times New Roman"/>
              <a:cs typeface="Times New Roman"/>
            </a:endParaRPr>
          </a:p>
          <a:p>
            <a:pPr marL="1308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3144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Desktop Level</a:t>
            </a: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z="1800" spc="-5" dirty="0">
                <a:latin typeface="Times New Roman"/>
                <a:cs typeface="Times New Roman"/>
              </a:rPr>
              <a:t>Storage</a:t>
            </a:r>
            <a:r>
              <a:rPr lang="en-IN" sz="1800" spc="-5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L</a:t>
            </a:r>
            <a:r>
              <a:rPr lang="en-IN" sz="1800" spc="-5" dirty="0">
                <a:latin typeface="Times New Roman"/>
                <a:cs typeface="Times New Roman"/>
              </a:rPr>
              <a:t>evel</a:t>
            </a:r>
          </a:p>
          <a:p>
            <a:pPr marL="130810" indent="-118745">
              <a:spcBef>
                <a:spcPts val="615"/>
              </a:spcBef>
              <a:buFontTx/>
              <a:buChar char="•"/>
              <a:tabLst>
                <a:tab pos="131445" algn="l"/>
              </a:tabLst>
            </a:pPr>
            <a:r>
              <a:rPr lang="en-IN" spc="-5" dirty="0">
                <a:latin typeface="Times New Roman"/>
                <a:cs typeface="Times New Roman"/>
              </a:rPr>
              <a:t>Server Level</a:t>
            </a:r>
            <a:endParaRPr lang="en-IN" sz="1800" dirty="0">
              <a:latin typeface="Times New Roman"/>
              <a:cs typeface="Times New Roman"/>
            </a:endParaRPr>
          </a:p>
          <a:p>
            <a:pPr marL="130810" indent="-118745">
              <a:lnSpc>
                <a:spcPct val="100000"/>
              </a:lnSpc>
              <a:spcBef>
                <a:spcPts val="615"/>
              </a:spcBef>
              <a:buChar char="•"/>
              <a:tabLst>
                <a:tab pos="131445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374" y="1428750"/>
            <a:ext cx="5314579" cy="30925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4" y="438150"/>
            <a:ext cx="1755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Hypervisor</a:t>
            </a:r>
            <a:r>
              <a:rPr lang="en-US" sz="2400" b="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:</a:t>
            </a:r>
            <a:endParaRPr sz="2400" b="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5" y="1123950"/>
            <a:ext cx="7355205" cy="9747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90500" indent="-118745">
              <a:lnSpc>
                <a:spcPct val="100000"/>
              </a:lnSpc>
              <a:spcBef>
                <a:spcPts val="690"/>
              </a:spcBef>
              <a:buChar char="•"/>
              <a:tabLst>
                <a:tab pos="190500" algn="l"/>
              </a:tabLst>
            </a:pPr>
            <a:r>
              <a:rPr sz="1800" spc="-5" dirty="0">
                <a:latin typeface="Times New Roman"/>
                <a:cs typeface="Times New Roman"/>
              </a:rPr>
              <a:t>Hypervisor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Virtual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(VMM)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12700" marR="5080" indent="730250">
              <a:lnSpc>
                <a:spcPts val="1980"/>
              </a:lnSpc>
              <a:spcBef>
                <a:spcPts val="805"/>
              </a:spcBef>
            </a:pPr>
            <a:r>
              <a:rPr sz="1800" dirty="0">
                <a:latin typeface="+mj-lt"/>
                <a:cs typeface="Times New Roman"/>
              </a:rPr>
              <a:t>A</a:t>
            </a:r>
            <a:r>
              <a:rPr sz="1800" spc="-105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Hypervisor</a:t>
            </a:r>
            <a:r>
              <a:rPr sz="1800" spc="-15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is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dirty="0">
                <a:latin typeface="+mj-lt"/>
                <a:cs typeface="Times New Roman"/>
              </a:rPr>
              <a:t>a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software</a:t>
            </a:r>
            <a:r>
              <a:rPr sz="1800" spc="-15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that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manages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spc="-5" dirty="0">
                <a:latin typeface="+mj-lt"/>
                <a:cs typeface="Times New Roman"/>
              </a:rPr>
              <a:t>the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dirty="0">
                <a:latin typeface="+mj-lt"/>
                <a:cs typeface="Times New Roman"/>
              </a:rPr>
              <a:t>resources</a:t>
            </a:r>
            <a:r>
              <a:rPr sz="1800" spc="-10" dirty="0">
                <a:latin typeface="+mj-lt"/>
                <a:cs typeface="Times New Roman"/>
              </a:rPr>
              <a:t> </a:t>
            </a:r>
            <a:r>
              <a:rPr sz="1800" dirty="0">
                <a:latin typeface="+mj-lt"/>
                <a:cs typeface="Times New Roman"/>
              </a:rPr>
              <a:t>between</a:t>
            </a:r>
            <a:r>
              <a:rPr sz="1800" spc="-5" dirty="0">
                <a:latin typeface="+mj-lt"/>
                <a:cs typeface="Times New Roman"/>
              </a:rPr>
              <a:t> </a:t>
            </a:r>
            <a:r>
              <a:rPr sz="1800" dirty="0">
                <a:latin typeface="+mj-lt"/>
                <a:cs typeface="Times New Roman"/>
              </a:rPr>
              <a:t>host</a:t>
            </a:r>
            <a:r>
              <a:rPr sz="1800" spc="-5" dirty="0">
                <a:latin typeface="+mj-lt"/>
                <a:cs typeface="Times New Roman"/>
              </a:rPr>
              <a:t> and </a:t>
            </a:r>
            <a:r>
              <a:rPr sz="1800" spc="-434" dirty="0">
                <a:latin typeface="+mj-lt"/>
                <a:cs typeface="Times New Roman"/>
              </a:rPr>
              <a:t> </a:t>
            </a:r>
            <a:r>
              <a:rPr sz="1800" dirty="0">
                <a:latin typeface="+mj-lt"/>
                <a:cs typeface="Times New Roman"/>
              </a:rPr>
              <a:t>virtual</a:t>
            </a:r>
            <a:r>
              <a:rPr sz="1800" spc="-5" dirty="0">
                <a:latin typeface="+mj-lt"/>
                <a:cs typeface="Times New Roman"/>
              </a:rPr>
              <a:t> instances.</a:t>
            </a:r>
            <a:endParaRPr sz="1800" dirty="0">
              <a:latin typeface="+mj-lt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425" y="2647950"/>
            <a:ext cx="3809999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035" y="427990"/>
            <a:ext cx="596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Types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of</a:t>
            </a:r>
            <a:r>
              <a:rPr sz="240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Virtualization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: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Based</a:t>
            </a:r>
            <a:r>
              <a:rPr sz="2400" spc="-1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on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Hypervisor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420425"/>
            <a:ext cx="4011621" cy="27587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2494" y="1428750"/>
            <a:ext cx="4246706" cy="27059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495800" y="1054249"/>
            <a:ext cx="16510" cy="3418840"/>
          </a:xfrm>
          <a:custGeom>
            <a:avLst/>
            <a:gdLst/>
            <a:ahLst/>
            <a:cxnLst/>
            <a:rect l="l" t="t" r="r" b="b"/>
            <a:pathLst>
              <a:path w="16510" h="3418840">
                <a:moveTo>
                  <a:pt x="0" y="0"/>
                </a:moveTo>
                <a:lnTo>
                  <a:pt x="16199" y="3418499"/>
                </a:lnTo>
              </a:path>
            </a:pathLst>
          </a:custGeom>
          <a:ln w="19049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537675" y="3810390"/>
            <a:ext cx="899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TYPE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5" y="436994"/>
            <a:ext cx="40709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Type</a:t>
            </a:r>
            <a:r>
              <a:rPr sz="2400" spc="-2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lang="en-US" sz="2400" spc="-2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1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:</a:t>
            </a:r>
            <a:r>
              <a:rPr sz="2400" spc="-2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spc="-1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Bare</a:t>
            </a:r>
            <a:r>
              <a:rPr sz="2400" spc="-3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Metal</a:t>
            </a:r>
            <a:r>
              <a:rPr sz="2400" spc="-2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 </a:t>
            </a:r>
            <a:r>
              <a:rPr sz="2400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2060"/>
                  </a:solidFill>
                </a:uFill>
                <a:latin typeface="Bauhaus 93" panose="04030905020B02020C02" pitchFamily="82" charset="0"/>
                <a:cs typeface="Times New Roman"/>
              </a:rPr>
              <a:t>Hypervisor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Bauhaus 93" panose="04030905020B02020C02" pitchFamily="82" charset="0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158725"/>
            <a:ext cx="5023449" cy="3585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96000" y="941249"/>
            <a:ext cx="2764155" cy="3683000"/>
            <a:chOff x="5848756" y="620529"/>
            <a:chExt cx="2916555" cy="3683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569" y="620529"/>
              <a:ext cx="2728535" cy="2303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8756" y="2596364"/>
              <a:ext cx="2520410" cy="1706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</TotalTime>
  <Words>223</Words>
  <Application>Microsoft Office PowerPoint</Application>
  <PresentationFormat>On-screen Show (16:9)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Bauhaus 93</vt:lpstr>
      <vt:lpstr>Calibri</vt:lpstr>
      <vt:lpstr>Times New Roman</vt:lpstr>
      <vt:lpstr>Office Theme</vt:lpstr>
      <vt:lpstr>PowerPoint Presentation</vt:lpstr>
      <vt:lpstr>PowerPoint Presentation</vt:lpstr>
      <vt:lpstr>What is Virtualization ?</vt:lpstr>
      <vt:lpstr>Virtualization :</vt:lpstr>
      <vt:lpstr>Why Virtualization ?</vt:lpstr>
      <vt:lpstr>Types of Virtualization :</vt:lpstr>
      <vt:lpstr>Hypervisor :</vt:lpstr>
      <vt:lpstr>PowerPoint Presentation</vt:lpstr>
      <vt:lpstr>Type 1: Bare Metal Hypervisor</vt:lpstr>
      <vt:lpstr>Type 2: Hosted Hypervisor</vt:lpstr>
      <vt:lpstr>Advantages of Virtualization :</vt:lpstr>
      <vt:lpstr>Virtualization in Cloud Computing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pratik raut</cp:lastModifiedBy>
  <cp:revision>40</cp:revision>
  <dcterms:created xsi:type="dcterms:W3CDTF">2021-05-11T05:23:11Z</dcterms:created>
  <dcterms:modified xsi:type="dcterms:W3CDTF">2021-05-23T07:18:48Z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