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70" r:id="rId12"/>
    <p:sldId id="282" r:id="rId13"/>
    <p:sldId id="283" r:id="rId14"/>
    <p:sldId id="277" r:id="rId15"/>
    <p:sldId id="278" r:id="rId16"/>
    <p:sldId id="279" r:id="rId17"/>
    <p:sldId id="280" r:id="rId18"/>
  </p:sldIdLst>
  <p:sldSz cx="12192000" cy="6858000"/>
  <p:notesSz cx="6858000" cy="9144000"/>
  <p:embeddedFontLst>
    <p:embeddedFont>
      <p:font typeface="Calibri" pitchFamily="34" charset="0"/>
      <p:regular r:id="rId20"/>
      <p:bold r:id="rId21"/>
      <p:italic r:id="rId22"/>
      <p:boldItalic r:id="rId23"/>
    </p:embeddedFont>
    <p:embeddedFont>
      <p:font typeface="Century Gothic"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8uPC8BRrG0jerKHAnU6I8E3fQ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6" d="100"/>
          <a:sy n="46" d="100"/>
        </p:scale>
        <p:origin x="-1638" y="-5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34485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6"/>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5"/>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36"/>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6"/>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36"/>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3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36"/>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37"/>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7"/>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3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3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3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3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39"/>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9"/>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39"/>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3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4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40"/>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4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41"/>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1"/>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4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9"/>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29"/>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30"/>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3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30"/>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33"/>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3"/>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33"/>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4"/>
          <p:cNvSpPr>
            <a:spLocks noGrp="1"/>
          </p:cNvSpPr>
          <p:nvPr>
            <p:ph type="pic" idx="2"/>
          </p:nvPr>
        </p:nvSpPr>
        <p:spPr>
          <a:xfrm>
            <a:off x="2589212" y="634965"/>
            <a:ext cx="8915400" cy="3854970"/>
          </a:xfrm>
          <a:prstGeom prst="rect">
            <a:avLst/>
          </a:prstGeom>
          <a:noFill/>
          <a:ln>
            <a:noFill/>
          </a:ln>
        </p:spPr>
      </p:sp>
      <p:sp>
        <p:nvSpPr>
          <p:cNvPr id="103" name="Google Shape;103;p34"/>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8E5D6"/>
            </a:gs>
          </a:gsLst>
          <a:lin ang="5400000" scaled="0"/>
        </a:gradFill>
        <a:effectLst/>
      </p:bgPr>
    </p:bg>
    <p:spTree>
      <p:nvGrpSpPr>
        <p:cNvPr id="1" name="Shape 9"/>
        <p:cNvGrpSpPr/>
        <p:nvPr/>
      </p:nvGrpSpPr>
      <p:grpSpPr>
        <a:xfrm>
          <a:off x="0" y="0"/>
          <a:ext cx="0" cy="0"/>
          <a:chOff x="0" y="0"/>
          <a:chExt cx="0" cy="0"/>
        </a:xfrm>
      </p:grpSpPr>
      <p:grpSp>
        <p:nvGrpSpPr>
          <p:cNvPr id="10" name="Google Shape;10;p25"/>
          <p:cNvGrpSpPr/>
          <p:nvPr/>
        </p:nvGrpSpPr>
        <p:grpSpPr>
          <a:xfrm>
            <a:off x="1" y="228600"/>
            <a:ext cx="2851516" cy="6638628"/>
            <a:chOff x="2487613" y="285750"/>
            <a:chExt cx="2428875" cy="5654676"/>
          </a:xfrm>
        </p:grpSpPr>
        <p:sp>
          <p:nvSpPr>
            <p:cNvPr id="11" name="Google Shape;11;p2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5"/>
          <p:cNvGrpSpPr/>
          <p:nvPr/>
        </p:nvGrpSpPr>
        <p:grpSpPr>
          <a:xfrm>
            <a:off x="27221" y="157"/>
            <a:ext cx="2356674" cy="6853096"/>
            <a:chOff x="6627813" y="195610"/>
            <a:chExt cx="1952625" cy="5678141"/>
          </a:xfrm>
        </p:grpSpPr>
        <p:sp>
          <p:nvSpPr>
            <p:cNvPr id="24" name="Google Shape;24;p25"/>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5"/>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F49C00"/>
              </a:buClr>
              <a:buSzPts val="3600"/>
              <a:buFont typeface="Century Gothic"/>
              <a:buNone/>
              <a:defRPr sz="3600" b="0" i="0" u="none" strike="noStrike" cap="none">
                <a:solidFill>
                  <a:srgbClr val="F49C00"/>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25"/>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javatpoint.com/java-tutoria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www.wikipedia.org/" TargetMode="External"/><Relationship Id="rId4" Type="http://schemas.openxmlformats.org/officeDocument/2006/relationships/hyperlink" Target="http://www.w3.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743081" y="1248508"/>
            <a:ext cx="6705838" cy="2262781"/>
          </a:xfrm>
          <a:prstGeom prst="rect">
            <a:avLst/>
          </a:prstGeom>
          <a:noFill/>
          <a:ln>
            <a:noFill/>
          </a:ln>
        </p:spPr>
        <p:txBody>
          <a:bodyPr spcFirstLastPara="1" wrap="square" lIns="91425" tIns="45700" rIns="91425" bIns="45700" anchor="b" anchorCtr="0">
            <a:normAutofit/>
          </a:bodyPr>
          <a:lstStyle/>
          <a:p>
            <a:pPr marL="0" lvl="0" indent="0" algn="just" rtl="0">
              <a:spcBef>
                <a:spcPts val="0"/>
              </a:spcBef>
              <a:spcAft>
                <a:spcPts val="0"/>
              </a:spcAft>
              <a:buClr>
                <a:srgbClr val="F49C00"/>
              </a:buClr>
              <a:buSzPts val="5400"/>
              <a:buFont typeface="Century Gothic"/>
              <a:buNone/>
            </a:pPr>
            <a:r>
              <a:rPr lang="en-US" b="1" dirty="0" smtClean="0"/>
              <a:t>Store Management Syste</a:t>
            </a:r>
            <a:r>
              <a:rPr lang="en-US" b="1" dirty="0"/>
              <a:t>m</a:t>
            </a:r>
            <a:endParaRPr dirty="0"/>
          </a:p>
        </p:txBody>
      </p:sp>
      <p:sp>
        <p:nvSpPr>
          <p:cNvPr id="169" name="Google Shape;169;p1"/>
          <p:cNvSpPr txBox="1">
            <a:spLocks noGrp="1"/>
          </p:cNvSpPr>
          <p:nvPr>
            <p:ph type="subTitle" idx="1"/>
          </p:nvPr>
        </p:nvSpPr>
        <p:spPr>
          <a:xfrm>
            <a:off x="5815107" y="3511289"/>
            <a:ext cx="6376894" cy="334671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endParaRPr dirty="0"/>
          </a:p>
          <a:p>
            <a:pPr marL="0" lvl="0" indent="0"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r>
              <a:rPr lang="en-US" sz="2800" dirty="0">
                <a:solidFill>
                  <a:srgbClr val="0C0C0C"/>
                </a:solidFill>
                <a:latin typeface="Times New Roman"/>
                <a:ea typeface="Times New Roman"/>
                <a:cs typeface="Times New Roman"/>
                <a:sym typeface="Times New Roman"/>
              </a:rPr>
              <a:t>Presented By-</a:t>
            </a:r>
            <a:endParaRPr dirty="0"/>
          </a:p>
          <a:p>
            <a:pPr marL="0" lvl="0" indent="0" rtl="0">
              <a:spcBef>
                <a:spcPts val="1000"/>
              </a:spcBef>
              <a:spcAft>
                <a:spcPts val="0"/>
              </a:spcAft>
              <a:buSzPts val="2800"/>
              <a:buNone/>
            </a:pPr>
            <a:r>
              <a:rPr lang="en-US" sz="2800" dirty="0" smtClean="0">
                <a:solidFill>
                  <a:srgbClr val="0C0C0C"/>
                </a:solidFill>
                <a:latin typeface="Times New Roman"/>
                <a:ea typeface="Times New Roman"/>
                <a:cs typeface="Times New Roman"/>
                <a:sym typeface="Times New Roman"/>
              </a:rPr>
              <a:t>Pratik </a:t>
            </a:r>
            <a:r>
              <a:rPr lang="en-US" sz="2800" dirty="0" err="1" smtClean="0">
                <a:solidFill>
                  <a:srgbClr val="0C0C0C"/>
                </a:solidFill>
                <a:latin typeface="Times New Roman"/>
                <a:ea typeface="Times New Roman"/>
                <a:cs typeface="Times New Roman"/>
                <a:sym typeface="Times New Roman"/>
              </a:rPr>
              <a:t>Tukaram</a:t>
            </a:r>
            <a:r>
              <a:rPr lang="en-US" sz="2800" dirty="0" smtClean="0">
                <a:solidFill>
                  <a:srgbClr val="0C0C0C"/>
                </a:solidFill>
                <a:latin typeface="Times New Roman"/>
                <a:ea typeface="Times New Roman"/>
                <a:cs typeface="Times New Roman"/>
                <a:sym typeface="Times New Roman"/>
              </a:rPr>
              <a:t> </a:t>
            </a:r>
            <a:r>
              <a:rPr lang="en-US" sz="2800" dirty="0" err="1" smtClean="0">
                <a:solidFill>
                  <a:srgbClr val="0C0C0C"/>
                </a:solidFill>
                <a:latin typeface="Times New Roman"/>
                <a:ea typeface="Times New Roman"/>
                <a:cs typeface="Times New Roman"/>
                <a:sym typeface="Times New Roman"/>
              </a:rPr>
              <a:t>Mulik</a:t>
            </a:r>
            <a:r>
              <a:rPr lang="en-US" sz="2800" dirty="0" smtClean="0">
                <a:solidFill>
                  <a:srgbClr val="0C0C0C"/>
                </a:solidFill>
                <a:latin typeface="Times New Roman"/>
                <a:ea typeface="Times New Roman"/>
                <a:cs typeface="Times New Roman"/>
                <a:sym typeface="Times New Roman"/>
              </a:rPr>
              <a:t>(239174)</a:t>
            </a:r>
            <a:endParaRPr dirty="0"/>
          </a:p>
          <a:p>
            <a:pPr marL="0" lvl="0" indent="0" rtl="0">
              <a:spcBef>
                <a:spcPts val="1000"/>
              </a:spcBef>
              <a:spcAft>
                <a:spcPts val="0"/>
              </a:spcAft>
              <a:buSzPts val="2800"/>
              <a:buNone/>
            </a:pPr>
            <a:r>
              <a:rPr lang="en-US" sz="2800" dirty="0" err="1" smtClean="0">
                <a:solidFill>
                  <a:srgbClr val="0C0C0C"/>
                </a:solidFill>
                <a:latin typeface="Times New Roman"/>
                <a:ea typeface="Times New Roman"/>
                <a:cs typeface="Times New Roman"/>
                <a:sym typeface="Times New Roman"/>
              </a:rPr>
              <a:t>Shubham</a:t>
            </a:r>
            <a:r>
              <a:rPr lang="en-US" sz="2800" dirty="0" smtClean="0">
                <a:solidFill>
                  <a:srgbClr val="0C0C0C"/>
                </a:solidFill>
                <a:latin typeface="Times New Roman"/>
                <a:ea typeface="Times New Roman"/>
                <a:cs typeface="Times New Roman"/>
                <a:sym typeface="Times New Roman"/>
              </a:rPr>
              <a:t> </a:t>
            </a:r>
            <a:r>
              <a:rPr lang="en-US" sz="2800" dirty="0" err="1" smtClean="0">
                <a:solidFill>
                  <a:srgbClr val="0C0C0C"/>
                </a:solidFill>
                <a:latin typeface="Times New Roman"/>
                <a:ea typeface="Times New Roman"/>
                <a:cs typeface="Times New Roman"/>
                <a:sym typeface="Times New Roman"/>
              </a:rPr>
              <a:t>Namdev</a:t>
            </a:r>
            <a:r>
              <a:rPr lang="en-US" sz="2800" dirty="0" smtClean="0">
                <a:solidFill>
                  <a:srgbClr val="0C0C0C"/>
                </a:solidFill>
                <a:latin typeface="Times New Roman"/>
                <a:ea typeface="Times New Roman"/>
                <a:cs typeface="Times New Roman"/>
                <a:sym typeface="Times New Roman"/>
              </a:rPr>
              <a:t> </a:t>
            </a:r>
            <a:r>
              <a:rPr lang="en-US" sz="2800" dirty="0" err="1" smtClean="0">
                <a:solidFill>
                  <a:srgbClr val="0C0C0C"/>
                </a:solidFill>
                <a:latin typeface="Times New Roman"/>
                <a:ea typeface="Times New Roman"/>
                <a:cs typeface="Times New Roman"/>
                <a:sym typeface="Times New Roman"/>
              </a:rPr>
              <a:t>Belhekar</a:t>
            </a:r>
            <a:r>
              <a:rPr lang="en-US" sz="2800" dirty="0" smtClean="0">
                <a:solidFill>
                  <a:srgbClr val="0C0C0C"/>
                </a:solidFill>
                <a:latin typeface="Times New Roman"/>
                <a:ea typeface="Times New Roman"/>
                <a:cs typeface="Times New Roman"/>
                <a:sym typeface="Times New Roman"/>
              </a:rPr>
              <a:t>(239207)</a:t>
            </a:r>
            <a:endParaRPr sz="2800" b="1" dirty="0">
              <a:solidFill>
                <a:srgbClr val="0C0C0C"/>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p:txBody>
      </p:sp>
      <p:pic>
        <p:nvPicPr>
          <p:cNvPr id="170" name="Google Shape;170;p1" descr="Institute for Advanced Computing and Software Development (IACSD) logo"/>
          <p:cNvPicPr preferRelativeResize="0"/>
          <p:nvPr/>
        </p:nvPicPr>
        <p:blipFill rotWithShape="1">
          <a:blip r:embed="rId3">
            <a:alphaModFix/>
          </a:blip>
          <a:srcRect/>
          <a:stretch/>
        </p:blipFill>
        <p:spPr>
          <a:xfrm>
            <a:off x="577606" y="196948"/>
            <a:ext cx="1905000" cy="1905000"/>
          </a:xfrm>
          <a:prstGeom prst="rect">
            <a:avLst/>
          </a:prstGeom>
          <a:noFill/>
          <a:ln>
            <a:noFill/>
          </a:ln>
        </p:spPr>
      </p:pic>
      <p:pic>
        <p:nvPicPr>
          <p:cNvPr id="171" name="Google Shape;171;p1"/>
          <p:cNvPicPr preferRelativeResize="0"/>
          <p:nvPr/>
        </p:nvPicPr>
        <p:blipFill rotWithShape="1">
          <a:blip r:embed="rId4">
            <a:alphaModFix/>
          </a:blip>
          <a:srcRect/>
          <a:stretch/>
        </p:blipFill>
        <p:spPr>
          <a:xfrm>
            <a:off x="8620123" y="390232"/>
            <a:ext cx="3436035" cy="11572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a:off x="212582"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b="1" dirty="0">
                <a:solidFill>
                  <a:srgbClr val="0C0C0C"/>
                </a:solidFill>
                <a:latin typeface="Times New Roman"/>
                <a:ea typeface="Times New Roman"/>
                <a:cs typeface="Times New Roman"/>
                <a:sym typeface="Times New Roman"/>
              </a:rPr>
              <a:t>DFD </a:t>
            </a:r>
            <a:br>
              <a:rPr lang="en-US" b="1" dirty="0">
                <a:solidFill>
                  <a:srgbClr val="0C0C0C"/>
                </a:solidFill>
                <a:latin typeface="Times New Roman"/>
                <a:ea typeface="Times New Roman"/>
                <a:cs typeface="Times New Roman"/>
                <a:sym typeface="Times New Roman"/>
              </a:rPr>
            </a:br>
            <a:r>
              <a:rPr lang="en-US" b="1" dirty="0">
                <a:solidFill>
                  <a:srgbClr val="0C0C0C"/>
                </a:solidFill>
                <a:latin typeface="Times New Roman"/>
                <a:ea typeface="Times New Roman"/>
                <a:cs typeface="Times New Roman"/>
                <a:sym typeface="Times New Roman"/>
              </a:rPr>
              <a:t>diagrams</a:t>
            </a:r>
            <a:endParaRPr b="1" dirty="0">
              <a:solidFill>
                <a:srgbClr val="0C0C0C"/>
              </a:solidFill>
              <a:latin typeface="Times New Roman"/>
              <a:ea typeface="Times New Roman"/>
              <a:cs typeface="Times New Roman"/>
              <a:sym typeface="Times New Roman"/>
            </a:endParaRPr>
          </a:p>
        </p:txBody>
      </p:sp>
      <p:pic>
        <p:nvPicPr>
          <p:cNvPr id="2050" name="Picture 2" descr="E:\IACSD\AAA CDAC Project\Store Management System\ProjectJava\Documentation\Flow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2" y="0"/>
            <a:ext cx="7364313" cy="6702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6"/>
          <p:cNvSpPr txBox="1">
            <a:spLocks noGrp="1"/>
          </p:cNvSpPr>
          <p:nvPr>
            <p:ph type="title"/>
          </p:nvPr>
        </p:nvSpPr>
        <p:spPr>
          <a:xfrm>
            <a:off x="230594" y="59550"/>
            <a:ext cx="8911800" cy="128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UI </a:t>
            </a: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Screen Shots</a:t>
            </a:r>
            <a:r>
              <a:rPr lang="en-US" dirty="0">
                <a:solidFill>
                  <a:srgbClr val="B43512"/>
                </a:solidFill>
              </a:rPr>
              <a:t/>
            </a:r>
            <a:br>
              <a:rPr lang="en-US" dirty="0">
                <a:solidFill>
                  <a:srgbClr val="B43512"/>
                </a:solidFill>
              </a:rPr>
            </a:br>
            <a:endParaRPr b="1" dirty="0">
              <a:solidFill>
                <a:srgbClr val="B43512"/>
              </a:solidFill>
              <a:latin typeface="Times New Roman"/>
              <a:ea typeface="Times New Roman"/>
              <a:cs typeface="Times New Roman"/>
              <a:sym typeface="Times New Roman"/>
            </a:endParaRPr>
          </a:p>
        </p:txBody>
      </p:sp>
      <p:pic>
        <p:nvPicPr>
          <p:cNvPr id="4" name="Picture 3" descr="C:\Users\ADMIN\Downloads\Login1.png"/>
          <p:cNvPicPr/>
          <p:nvPr/>
        </p:nvPicPr>
        <p:blipFill>
          <a:blip r:embed="rId3">
            <a:extLst>
              <a:ext uri="{28A0092B-C50C-407E-A947-70E740481C1C}">
                <a14:useLocalDpi xmlns:a14="http://schemas.microsoft.com/office/drawing/2010/main" val="0"/>
              </a:ext>
            </a:extLst>
          </a:blip>
          <a:srcRect/>
          <a:stretch>
            <a:fillRect/>
          </a:stretch>
        </p:blipFill>
        <p:spPr bwMode="auto">
          <a:xfrm>
            <a:off x="4181475" y="1571625"/>
            <a:ext cx="3829050" cy="371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6"/>
          <p:cNvSpPr txBox="1">
            <a:spLocks noGrp="1"/>
          </p:cNvSpPr>
          <p:nvPr>
            <p:ph type="title"/>
          </p:nvPr>
        </p:nvSpPr>
        <p:spPr>
          <a:xfrm>
            <a:off x="230594" y="59550"/>
            <a:ext cx="8911800" cy="128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UI </a:t>
            </a: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Screen Shots</a:t>
            </a:r>
            <a:r>
              <a:rPr lang="en-US" dirty="0">
                <a:solidFill>
                  <a:srgbClr val="B43512"/>
                </a:solidFill>
              </a:rPr>
              <a:t/>
            </a:r>
            <a:br>
              <a:rPr lang="en-US" dirty="0">
                <a:solidFill>
                  <a:srgbClr val="B43512"/>
                </a:solidFill>
              </a:rPr>
            </a:br>
            <a:endParaRPr b="1" dirty="0">
              <a:solidFill>
                <a:srgbClr val="B43512"/>
              </a:solidFill>
              <a:latin typeface="Times New Roman"/>
              <a:ea typeface="Times New Roman"/>
              <a:cs typeface="Times New Roman"/>
              <a:sym typeface="Times New Roman"/>
            </a:endParaRPr>
          </a:p>
        </p:txBody>
      </p:sp>
      <p:pic>
        <p:nvPicPr>
          <p:cNvPr id="5" name="Picture 4"/>
          <p:cNvPicPr/>
          <p:nvPr/>
        </p:nvPicPr>
        <p:blipFill>
          <a:blip r:embed="rId3"/>
          <a:stretch>
            <a:fillRect/>
          </a:stretch>
        </p:blipFill>
        <p:spPr>
          <a:xfrm>
            <a:off x="3308350" y="395287"/>
            <a:ext cx="5575300" cy="6067425"/>
          </a:xfrm>
          <a:prstGeom prst="rect">
            <a:avLst/>
          </a:prstGeom>
        </p:spPr>
      </p:pic>
    </p:spTree>
    <p:extLst>
      <p:ext uri="{BB962C8B-B14F-4D97-AF65-F5344CB8AC3E}">
        <p14:creationId xmlns:p14="http://schemas.microsoft.com/office/powerpoint/2010/main" val="397965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6"/>
          <p:cNvSpPr txBox="1">
            <a:spLocks noGrp="1"/>
          </p:cNvSpPr>
          <p:nvPr>
            <p:ph type="title"/>
          </p:nvPr>
        </p:nvSpPr>
        <p:spPr>
          <a:xfrm>
            <a:off x="230594" y="59550"/>
            <a:ext cx="8911800" cy="128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UI </a:t>
            </a: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Screen Shots</a:t>
            </a:r>
            <a:r>
              <a:rPr lang="en-US" dirty="0">
                <a:solidFill>
                  <a:srgbClr val="B43512"/>
                </a:solidFill>
              </a:rPr>
              <a:t/>
            </a:r>
            <a:br>
              <a:rPr lang="en-US" dirty="0">
                <a:solidFill>
                  <a:srgbClr val="B43512"/>
                </a:solidFill>
              </a:rPr>
            </a:br>
            <a:endParaRPr b="1" dirty="0">
              <a:solidFill>
                <a:srgbClr val="B43512"/>
              </a:solidFill>
              <a:latin typeface="Times New Roman"/>
              <a:ea typeface="Times New Roman"/>
              <a:cs typeface="Times New Roman"/>
              <a:sym typeface="Times New Roman"/>
            </a:endParaRPr>
          </a:p>
        </p:txBody>
      </p:sp>
      <p:pic>
        <p:nvPicPr>
          <p:cNvPr id="4" name="Picture 3"/>
          <p:cNvPicPr/>
          <p:nvPr/>
        </p:nvPicPr>
        <p:blipFill>
          <a:blip r:embed="rId3"/>
          <a:stretch>
            <a:fillRect/>
          </a:stretch>
        </p:blipFill>
        <p:spPr>
          <a:xfrm>
            <a:off x="3848100" y="1000124"/>
            <a:ext cx="5848300" cy="1852811"/>
          </a:xfrm>
          <a:prstGeom prst="rect">
            <a:avLst/>
          </a:prstGeom>
        </p:spPr>
      </p:pic>
      <p:pic>
        <p:nvPicPr>
          <p:cNvPr id="6" name="Picture 5"/>
          <p:cNvPicPr/>
          <p:nvPr/>
        </p:nvPicPr>
        <p:blipFill>
          <a:blip r:embed="rId4"/>
          <a:stretch>
            <a:fillRect/>
          </a:stretch>
        </p:blipFill>
        <p:spPr>
          <a:xfrm>
            <a:off x="4943872" y="3429000"/>
            <a:ext cx="3960440" cy="2304256"/>
          </a:xfrm>
          <a:prstGeom prst="rect">
            <a:avLst/>
          </a:prstGeom>
        </p:spPr>
      </p:pic>
    </p:spTree>
    <p:extLst>
      <p:ext uri="{BB962C8B-B14F-4D97-AF65-F5344CB8AC3E}">
        <p14:creationId xmlns:p14="http://schemas.microsoft.com/office/powerpoint/2010/main" val="131563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1823668"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Futures Scope</a:t>
            </a:r>
            <a:br>
              <a:rPr lang="en-US" b="1">
                <a:solidFill>
                  <a:srgbClr val="B43512"/>
                </a:solidFill>
                <a:latin typeface="Times New Roman"/>
                <a:ea typeface="Times New Roman"/>
                <a:cs typeface="Times New Roman"/>
                <a:sym typeface="Times New Roman"/>
              </a:rPr>
            </a:br>
            <a:endParaRPr/>
          </a:p>
        </p:txBody>
      </p:sp>
      <p:sp>
        <p:nvSpPr>
          <p:cNvPr id="315" name="Google Shape;315;p21"/>
          <p:cNvSpPr txBox="1">
            <a:spLocks noGrp="1"/>
          </p:cNvSpPr>
          <p:nvPr>
            <p:ph type="body" idx="1"/>
          </p:nvPr>
        </p:nvSpPr>
        <p:spPr>
          <a:xfrm>
            <a:off x="1823668" y="1768354"/>
            <a:ext cx="9213998" cy="3810643"/>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SzPts val="2400"/>
              <a:buNone/>
            </a:pPr>
            <a:endParaRPr sz="2400" dirty="0"/>
          </a:p>
          <a:p>
            <a:pPr marL="342900" lvl="0" indent="-342900" algn="l" rtl="0">
              <a:spcBef>
                <a:spcPts val="1000"/>
              </a:spcBef>
              <a:spcAft>
                <a:spcPts val="0"/>
              </a:spcAft>
              <a:buSzPts val="2400"/>
              <a:buChar char="🠶"/>
            </a:pPr>
            <a:r>
              <a:rPr lang="en-US" sz="2400" dirty="0">
                <a:latin typeface="Times New Roman"/>
                <a:ea typeface="Times New Roman"/>
                <a:cs typeface="Times New Roman"/>
                <a:sym typeface="Times New Roman"/>
              </a:rPr>
              <a:t>This project </a:t>
            </a:r>
            <a:r>
              <a:rPr lang="en-US" sz="2400" dirty="0" smtClean="0">
                <a:latin typeface="Times New Roman"/>
                <a:ea typeface="Times New Roman"/>
                <a:cs typeface="Times New Roman"/>
                <a:sym typeface="Times New Roman"/>
              </a:rPr>
              <a:t>will be usefu</a:t>
            </a:r>
            <a:r>
              <a:rPr lang="en-US" sz="2400" dirty="0" smtClean="0">
                <a:latin typeface="Times New Roman"/>
                <a:ea typeface="Times New Roman"/>
                <a:cs typeface="Times New Roman"/>
                <a:sym typeface="Times New Roman"/>
              </a:rPr>
              <a:t>l in small scaled online businesses.</a:t>
            </a:r>
            <a:endParaRPr dirty="0"/>
          </a:p>
          <a:p>
            <a:pPr marL="342900" lvl="0" indent="-342900" algn="l" rtl="0">
              <a:spcBef>
                <a:spcPts val="1000"/>
              </a:spcBef>
              <a:spcAft>
                <a:spcPts val="0"/>
              </a:spcAft>
              <a:buSzPts val="2400"/>
              <a:buChar char="🠶"/>
            </a:pPr>
            <a:r>
              <a:rPr lang="en-US" sz="2400" dirty="0">
                <a:latin typeface="Times New Roman"/>
                <a:ea typeface="Times New Roman"/>
                <a:cs typeface="Times New Roman"/>
                <a:sym typeface="Times New Roman"/>
              </a:rPr>
              <a:t> </a:t>
            </a:r>
            <a:r>
              <a:rPr lang="en-US" sz="2400" dirty="0" smtClean="0">
                <a:latin typeface="Times New Roman"/>
                <a:ea typeface="Times New Roman"/>
                <a:cs typeface="Times New Roman"/>
                <a:sym typeface="Times New Roman"/>
              </a:rPr>
              <a:t>With the option of managing products, variety of products can be added/ removed from showcase</a:t>
            </a:r>
            <a:endParaRPr dirty="0"/>
          </a:p>
          <a:p>
            <a:pPr marL="342900" lvl="0" indent="-342900" algn="l" rtl="0">
              <a:spcBef>
                <a:spcPts val="1000"/>
              </a:spcBef>
              <a:spcAft>
                <a:spcPts val="0"/>
              </a:spcAft>
              <a:buSzPts val="2400"/>
              <a:buChar char="🠶"/>
            </a:pPr>
            <a:r>
              <a:rPr lang="en-US" sz="2400" dirty="0">
                <a:latin typeface="Times New Roman"/>
                <a:ea typeface="Times New Roman"/>
                <a:cs typeface="Times New Roman"/>
                <a:sym typeface="Times New Roman"/>
              </a:rPr>
              <a:t>Also we can extend this service providing facility over wide area network . </a:t>
            </a:r>
            <a:endParaRPr dirty="0"/>
          </a:p>
          <a:p>
            <a:pPr marL="0" lvl="0" indent="0" algn="l" rtl="0">
              <a:spcBef>
                <a:spcPts val="1000"/>
              </a:spcBef>
              <a:spcAft>
                <a:spcPts val="0"/>
              </a:spcAft>
              <a:buSzPts val="2400"/>
              <a:buNone/>
            </a:pPr>
            <a:endParaRPr sz="2400"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Conclusion</a:t>
            </a:r>
            <a:endParaRPr>
              <a:solidFill>
                <a:srgbClr val="B43512"/>
              </a:solidFill>
              <a:latin typeface="Times New Roman"/>
              <a:ea typeface="Times New Roman"/>
              <a:cs typeface="Times New Roman"/>
              <a:sym typeface="Times New Roman"/>
            </a:endParaRPr>
          </a:p>
        </p:txBody>
      </p:sp>
      <p:sp>
        <p:nvSpPr>
          <p:cNvPr id="321" name="Google Shape;321;p22"/>
          <p:cNvSpPr txBox="1">
            <a:spLocks noGrp="1"/>
          </p:cNvSpPr>
          <p:nvPr>
            <p:ph type="body" idx="1"/>
          </p:nvPr>
        </p:nvSpPr>
        <p:spPr>
          <a:xfrm>
            <a:off x="2591075" y="1499650"/>
            <a:ext cx="8915400" cy="5358300"/>
          </a:xfrm>
          <a:prstGeom prst="rect">
            <a:avLst/>
          </a:prstGeom>
          <a:noFill/>
          <a:ln>
            <a:noFill/>
          </a:ln>
        </p:spPr>
        <p:txBody>
          <a:bodyPr spcFirstLastPara="1" wrap="square" lIns="91425" tIns="45700" rIns="91425" bIns="45700" anchor="t" anchorCtr="0">
            <a:normAutofit/>
          </a:bodyPr>
          <a:lstStyle/>
          <a:p>
            <a:pPr marL="495300">
              <a:buSzPct val="100000"/>
            </a:pPr>
            <a:r>
              <a:rPr lang="en-US" sz="2400" dirty="0" smtClean="0">
                <a:latin typeface="Times New Roman"/>
                <a:ea typeface="Times New Roman"/>
                <a:cs typeface="Times New Roman"/>
                <a:sym typeface="Times New Roman"/>
              </a:rPr>
              <a:t>With the rise of online businesses, this Store Management System is viable option for online business.</a:t>
            </a:r>
          </a:p>
          <a:p>
            <a:pPr marL="495300">
              <a:buSzPct val="100000"/>
            </a:pPr>
            <a:r>
              <a:rPr lang="en-US" sz="2400" dirty="0" smtClean="0">
                <a:latin typeface="Times New Roman"/>
                <a:ea typeface="Times New Roman"/>
                <a:cs typeface="Times New Roman"/>
                <a:sym typeface="Times New Roman"/>
              </a:rPr>
              <a:t>With customer management options, the trends in market can be easily adopted and employed</a:t>
            </a:r>
          </a:p>
          <a:p>
            <a:pPr marL="495300">
              <a:buSzPct val="100000"/>
            </a:pPr>
            <a:r>
              <a:rPr lang="en-US" sz="2400" dirty="0" smtClean="0">
                <a:latin typeface="Times New Roman"/>
                <a:ea typeface="Times New Roman"/>
                <a:cs typeface="Times New Roman"/>
                <a:sym typeface="Times New Roman"/>
              </a:rPr>
              <a:t>With sales tracking, appropriate corrective actions can be implemented to boost business </a:t>
            </a:r>
            <a:endParaRPr lang="en-US" sz="2400" dirty="0" smtClean="0">
              <a:latin typeface="Times New Roman"/>
              <a:ea typeface="Times New Roman"/>
              <a:cs typeface="Times New Roman"/>
              <a:sym typeface="Times New Roman"/>
            </a:endParaRPr>
          </a:p>
          <a:p>
            <a:pPr marL="495300">
              <a:buSzPct val="100000"/>
            </a:pPr>
            <a:endParaRPr sz="24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References</a:t>
            </a:r>
            <a:endParaRPr>
              <a:solidFill>
                <a:srgbClr val="B43512"/>
              </a:solidFill>
              <a:latin typeface="Times New Roman"/>
              <a:ea typeface="Times New Roman"/>
              <a:cs typeface="Times New Roman"/>
              <a:sym typeface="Times New Roman"/>
            </a:endParaRPr>
          </a:p>
        </p:txBody>
      </p:sp>
      <p:sp>
        <p:nvSpPr>
          <p:cNvPr id="327" name="Google Shape;327;p2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0" marR="3759200" lvl="0" indent="0" algn="l" rtl="0">
              <a:lnSpc>
                <a:spcPct val="200000"/>
              </a:lnSpc>
              <a:spcBef>
                <a:spcPts val="0"/>
              </a:spcBef>
              <a:spcAft>
                <a:spcPts val="0"/>
              </a:spcAft>
              <a:buNone/>
            </a:pPr>
            <a:r>
              <a:rPr lang="en-US" sz="1600" dirty="0" smtClean="0">
                <a:solidFill>
                  <a:srgbClr val="365F9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a:t>
            </a:r>
            <a:r>
              <a:rPr lang="en-US" sz="1600" dirty="0">
                <a:solidFill>
                  <a:srgbClr val="365F9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://www.javatpoint.com/java-tutorial</a:t>
            </a:r>
            <a:r>
              <a:rPr lang="en-US" sz="1600" dirty="0">
                <a:solidFill>
                  <a:srgbClr val="365F9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endParaRPr sz="2200" dirty="0">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dirty="0">
                <a:solidFill>
                  <a:srgbClr val="365F9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http://www.w3.org</a:t>
            </a:r>
            <a:r>
              <a:rPr lang="en-US" sz="1600" dirty="0">
                <a:solidFill>
                  <a:srgbClr val="365F9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endParaRPr sz="2200" dirty="0">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dirty="0">
                <a:solidFill>
                  <a:srgbClr val="365F9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http://www.wikipedia.org</a:t>
            </a:r>
            <a:r>
              <a:rPr lang="en-US" sz="1600" dirty="0">
                <a:solidFill>
                  <a:srgbClr val="365F91"/>
                </a:solidFill>
                <a:latin typeface="Times New Roman"/>
                <a:ea typeface="Times New Roman"/>
                <a:cs typeface="Times New Roman"/>
                <a:sym typeface="Times New Roman"/>
              </a:rPr>
              <a:t> </a:t>
            </a:r>
            <a:endParaRPr sz="1600" dirty="0">
              <a:solidFill>
                <a:srgbClr val="365F91"/>
              </a:solidFill>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u="sng" dirty="0">
                <a:solidFill>
                  <a:srgbClr val="365F91"/>
                </a:solidFill>
                <a:latin typeface="Times New Roman"/>
                <a:ea typeface="Times New Roman"/>
                <a:cs typeface="Times New Roman"/>
                <a:sym typeface="Times New Roman"/>
              </a:rPr>
              <a:t>https://www.tutorialspoint.com/java</a:t>
            </a:r>
            <a:endParaRPr sz="1600" u="sng" dirty="0">
              <a:solidFill>
                <a:srgbClr val="365F91"/>
              </a:solidFill>
              <a:latin typeface="Times New Roman"/>
              <a:ea typeface="Times New Roman"/>
              <a:cs typeface="Times New Roman"/>
              <a:sym typeface="Times New Roman"/>
            </a:endParaRPr>
          </a:p>
          <a:p>
            <a:pPr marL="0" lvl="0" indent="0" algn="l" rtl="0">
              <a:spcBef>
                <a:spcPts val="1000"/>
              </a:spcBef>
              <a:spcAft>
                <a:spcPts val="0"/>
              </a:spcAft>
              <a:buSzPts val="1800"/>
              <a:buNone/>
            </a:pPr>
            <a:endParaRPr sz="24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4"/>
          <p:cNvSpPr txBox="1">
            <a:spLocks noGrp="1"/>
          </p:cNvSpPr>
          <p:nvPr>
            <p:ph type="title"/>
          </p:nvPr>
        </p:nvSpPr>
        <p:spPr>
          <a:xfrm>
            <a:off x="4007768" y="2636912"/>
            <a:ext cx="10314441"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sz="5400" b="1" dirty="0" smtClean="0">
                <a:solidFill>
                  <a:srgbClr val="B43512"/>
                </a:solidFill>
                <a:latin typeface="Times New Roman"/>
                <a:ea typeface="Times New Roman"/>
                <a:cs typeface="Times New Roman"/>
                <a:sym typeface="Times New Roman"/>
              </a:rPr>
              <a:t>THANK </a:t>
            </a:r>
            <a:r>
              <a:rPr lang="en-US" sz="5400" b="1" dirty="0">
                <a:solidFill>
                  <a:srgbClr val="B43512"/>
                </a:solidFill>
                <a:latin typeface="Times New Roman"/>
                <a:ea typeface="Times New Roman"/>
                <a:cs typeface="Times New Roman"/>
                <a:sym typeface="Times New Roman"/>
              </a:rPr>
              <a:t>YOU</a:t>
            </a:r>
            <a:endParaRPr b="1" dirty="0">
              <a:solidFill>
                <a:srgbClr val="B4351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	Project Introduction</a:t>
            </a:r>
            <a:endParaRPr/>
          </a:p>
        </p:txBody>
      </p:sp>
      <p:sp>
        <p:nvSpPr>
          <p:cNvPr id="177" name="Google Shape;177;p2"/>
          <p:cNvSpPr txBox="1">
            <a:spLocks noGrp="1"/>
          </p:cNvSpPr>
          <p:nvPr>
            <p:ph type="body" idx="1"/>
          </p:nvPr>
        </p:nvSpPr>
        <p:spPr>
          <a:xfrm>
            <a:off x="2592924" y="1575582"/>
            <a:ext cx="8911687" cy="4335640"/>
          </a:xfrm>
          <a:prstGeom prst="rect">
            <a:avLst/>
          </a:prstGeom>
          <a:noFill/>
          <a:ln>
            <a:noFill/>
          </a:ln>
        </p:spPr>
        <p:txBody>
          <a:bodyPr spcFirstLastPara="1" wrap="square" lIns="91425" tIns="45700" rIns="91425" bIns="45700" anchor="t" anchorCtr="0">
            <a:normAutofit/>
          </a:bodyPr>
          <a:lstStyle/>
          <a:p>
            <a:pPr marL="241300" lvl="0" indent="-241300">
              <a:spcBef>
                <a:spcPts val="0"/>
              </a:spcBef>
            </a:pPr>
            <a:r>
              <a:rPr lang="en-US" dirty="0"/>
              <a:t>The Store Management System (SMS) is a comprehensive software solution designed to revolutionize retail operations by automating and optimizing various processes involved in managing a store. Developed within the realm of computer science, this project aims to address the challenges faced by traditional brick-and-mortar stores in efficiently handling inventory, sales, customer data, and employee management</a:t>
            </a:r>
            <a:endParaRPr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Objective (Purpose):</a:t>
            </a:r>
            <a:br>
              <a:rPr lang="en-US" b="1" dirty="0">
                <a:solidFill>
                  <a:srgbClr val="B43512"/>
                </a:solidFill>
                <a:latin typeface="Times New Roman"/>
                <a:ea typeface="Times New Roman"/>
                <a:cs typeface="Times New Roman"/>
                <a:sym typeface="Times New Roman"/>
              </a:rPr>
            </a:br>
            <a:endParaRPr b="1" dirty="0">
              <a:solidFill>
                <a:srgbClr val="B43512"/>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2433712" y="1603718"/>
            <a:ext cx="8740056" cy="4023360"/>
          </a:xfrm>
          <a:prstGeom prst="rect">
            <a:avLst/>
          </a:prstGeom>
          <a:noFill/>
          <a:ln>
            <a:noFill/>
          </a:ln>
        </p:spPr>
        <p:txBody>
          <a:bodyPr spcFirstLastPara="1" wrap="square" lIns="91425" tIns="45700" rIns="91425" bIns="45700" anchor="t" anchorCtr="0">
            <a:noAutofit/>
          </a:bodyPr>
          <a:lstStyle/>
          <a:p>
            <a:pPr lvl="1"/>
            <a:r>
              <a:rPr lang="en-US" dirty="0"/>
              <a:t>Inventory Management: Develop a system to efficiently track and manage inventory levels, including stock updates, product additions, and removals.</a:t>
            </a:r>
            <a:endParaRPr lang="en-US" sz="1800" b="1" dirty="0"/>
          </a:p>
          <a:p>
            <a:pPr lvl="1"/>
            <a:r>
              <a:rPr lang="en-US" dirty="0"/>
              <a:t>Sales Tracking: Implement a feature to record sales transactions, including items sold, quantities, prices, and total revenue.</a:t>
            </a:r>
            <a:endParaRPr lang="en-US" sz="1800" b="1" dirty="0"/>
          </a:p>
          <a:p>
            <a:pPr lvl="1"/>
            <a:r>
              <a:rPr lang="en-US" dirty="0"/>
              <a:t>Customer Management: Create a module for managing customer information, including profiles, purchase history, and loyalty programs if applicable.</a:t>
            </a:r>
            <a:endParaRPr lang="en-US" sz="1800" b="1" dirty="0"/>
          </a:p>
          <a:p>
            <a:pPr lvl="1"/>
            <a:r>
              <a:rPr lang="en-US" dirty="0"/>
              <a:t>Reporting: Generate various reports such as sales reports, inventory status reports, profit analysis, etc., to provide insights for decision-making</a:t>
            </a:r>
            <a:r>
              <a:rPr lang="en-US" sz="1800" b="1" dirty="0"/>
              <a:t>.</a:t>
            </a:r>
          </a:p>
          <a:p>
            <a:pPr marL="0" lvl="0" indent="0" algn="just" rtl="0">
              <a:spcBef>
                <a:spcPts val="1000"/>
              </a:spcBef>
              <a:spcAft>
                <a:spcPts val="0"/>
              </a:spcAft>
              <a:buSzPts val="2400"/>
              <a:buNone/>
            </a:pPr>
            <a:endParaRPr sz="24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Scope:</a:t>
            </a:r>
            <a:r>
              <a:rPr lang="en-US" b="1">
                <a:latin typeface="Times New Roman"/>
                <a:ea typeface="Times New Roman"/>
                <a:cs typeface="Times New Roman"/>
                <a:sym typeface="Times New Roman"/>
              </a:rPr>
              <a:t/>
            </a:r>
            <a:br>
              <a:rPr lang="en-US" b="1">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190" name="Google Shape;190;p4"/>
          <p:cNvSpPr txBox="1">
            <a:spLocks noGrp="1"/>
          </p:cNvSpPr>
          <p:nvPr>
            <p:ph type="body" idx="1"/>
          </p:nvPr>
        </p:nvSpPr>
        <p:spPr>
          <a:xfrm>
            <a:off x="2592925" y="1570893"/>
            <a:ext cx="8915400" cy="4689230"/>
          </a:xfrm>
          <a:prstGeom prst="rect">
            <a:avLst/>
          </a:prstGeom>
          <a:noFill/>
          <a:ln>
            <a:noFill/>
          </a:ln>
        </p:spPr>
        <p:txBody>
          <a:bodyPr spcFirstLastPara="1" wrap="square" lIns="91425" tIns="45700" rIns="91425" bIns="45700" anchor="t" anchorCtr="0">
            <a:noAutofit/>
          </a:bodyPr>
          <a:lstStyle/>
          <a:p>
            <a:r>
              <a:rPr lang="en-US" sz="2800" dirty="0"/>
              <a:t>We believe that Online Store Management System will become even more popular in the future for the obvious reason that they save users, time and money by allowing purchase goods from anywhere, anytime.</a:t>
            </a:r>
          </a:p>
          <a:p>
            <a:pPr marL="342900" lvl="0" indent="-190500" algn="just" rtl="0">
              <a:spcBef>
                <a:spcPts val="1000"/>
              </a:spcBef>
              <a:spcAft>
                <a:spcPts val="0"/>
              </a:spcAft>
              <a:buSzPts val="2400"/>
              <a:buNone/>
            </a:pP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49C00"/>
              </a:buClr>
              <a:buSzPts val="3600"/>
              <a:buFont typeface="Century Gothic"/>
              <a:buNone/>
            </a:pPr>
            <a:r>
              <a:rPr lang="en-US" b="1"/>
              <a:t> </a:t>
            </a:r>
            <a:r>
              <a:rPr lang="en-US" b="1">
                <a:solidFill>
                  <a:srgbClr val="B43512"/>
                </a:solidFill>
                <a:latin typeface="Times New Roman"/>
                <a:ea typeface="Times New Roman"/>
                <a:cs typeface="Times New Roman"/>
                <a:sym typeface="Times New Roman"/>
              </a:rPr>
              <a:t>Technology Used:</a:t>
            </a:r>
            <a:endParaRPr>
              <a:solidFill>
                <a:srgbClr val="B43512"/>
              </a:solidFill>
              <a:latin typeface="Times New Roman"/>
              <a:ea typeface="Times New Roman"/>
              <a:cs typeface="Times New Roman"/>
              <a:sym typeface="Times New Roman"/>
            </a:endParaRPr>
          </a:p>
        </p:txBody>
      </p:sp>
      <p:sp>
        <p:nvSpPr>
          <p:cNvPr id="196" name="Google Shape;196;p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b="1">
                <a:solidFill>
                  <a:srgbClr val="3B3B34"/>
                </a:solidFill>
                <a:latin typeface="Times New Roman"/>
                <a:ea typeface="Times New Roman"/>
                <a:cs typeface="Times New Roman"/>
                <a:sym typeface="Times New Roman"/>
              </a:rPr>
              <a:t>Front End: ReactJS</a:t>
            </a:r>
            <a:endParaRPr/>
          </a:p>
          <a:p>
            <a:pPr marL="342900" lvl="0" indent="-342900" algn="just" rtl="0">
              <a:spcBef>
                <a:spcPts val="1000"/>
              </a:spcBef>
              <a:spcAft>
                <a:spcPts val="0"/>
              </a:spcAft>
              <a:buSzPts val="2400"/>
              <a:buChar char="🠶"/>
            </a:pPr>
            <a:r>
              <a:rPr lang="en-US" sz="2400" b="1">
                <a:solidFill>
                  <a:srgbClr val="3B3B34"/>
                </a:solidFill>
                <a:latin typeface="Times New Roman"/>
                <a:ea typeface="Times New Roman"/>
                <a:cs typeface="Times New Roman"/>
                <a:sym typeface="Times New Roman"/>
              </a:rPr>
              <a:t>Back End: Java Spring Boot API.</a:t>
            </a:r>
            <a:endParaRPr/>
          </a:p>
          <a:p>
            <a:pPr marL="342900" lvl="0" indent="-342900" algn="just" rtl="0">
              <a:spcBef>
                <a:spcPts val="1000"/>
              </a:spcBef>
              <a:spcAft>
                <a:spcPts val="0"/>
              </a:spcAft>
              <a:buSzPts val="2400"/>
              <a:buChar char="🠶"/>
            </a:pPr>
            <a:r>
              <a:rPr lang="en-US" sz="2400" b="1">
                <a:solidFill>
                  <a:srgbClr val="3B3B34"/>
                </a:solidFill>
                <a:latin typeface="Times New Roman"/>
                <a:ea typeface="Times New Roman"/>
                <a:cs typeface="Times New Roman"/>
                <a:sym typeface="Times New Roman"/>
              </a:rPr>
              <a:t>Database: </a:t>
            </a:r>
            <a:r>
              <a:rPr lang="en-US" sz="2400" b="1">
                <a:latin typeface="Times New Roman"/>
                <a:ea typeface="Times New Roman"/>
                <a:cs typeface="Times New Roman"/>
                <a:sym typeface="Times New Roman"/>
              </a:rPr>
              <a:t>MySQL</a:t>
            </a:r>
            <a:endParaRPr/>
          </a:p>
          <a:p>
            <a:pPr marL="342900" lvl="0" indent="-190500" algn="just" rtl="0">
              <a:spcBef>
                <a:spcPts val="1000"/>
              </a:spcBef>
              <a:spcAft>
                <a:spcPts val="0"/>
              </a:spcAft>
              <a:buSzPts val="2400"/>
              <a:buNone/>
            </a:pPr>
            <a:endParaRPr sz="2400" b="1">
              <a:solidFill>
                <a:srgbClr val="3B3B34"/>
              </a:solidFill>
              <a:latin typeface="Times New Roman"/>
              <a:ea typeface="Times New Roman"/>
              <a:cs typeface="Times New Roman"/>
              <a:sym typeface="Times New Roman"/>
            </a:endParaRPr>
          </a:p>
          <a:p>
            <a:pPr marL="0" lvl="0" indent="0" algn="l" rtl="0">
              <a:spcBef>
                <a:spcPts val="100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1978776"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5B6A6"/>
              </a:buClr>
              <a:buSzPts val="3600"/>
              <a:buFont typeface="Century Gothic"/>
              <a:buNone/>
            </a:pPr>
            <a:r>
              <a:rPr lang="en-US" b="1">
                <a:solidFill>
                  <a:srgbClr val="F5B6A6"/>
                </a:solidFill>
              </a:rPr>
              <a:t> </a:t>
            </a:r>
            <a:r>
              <a:rPr lang="en-US" b="1">
                <a:solidFill>
                  <a:srgbClr val="B43512"/>
                </a:solidFill>
                <a:latin typeface="Times New Roman"/>
                <a:ea typeface="Times New Roman"/>
                <a:cs typeface="Times New Roman"/>
                <a:sym typeface="Times New Roman"/>
              </a:rPr>
              <a:t>S/W and H/W Requirements</a:t>
            </a:r>
            <a:endParaRPr>
              <a:solidFill>
                <a:srgbClr val="B43512"/>
              </a:solidFill>
              <a:latin typeface="Times New Roman"/>
              <a:ea typeface="Times New Roman"/>
              <a:cs typeface="Times New Roman"/>
              <a:sym typeface="Times New Roman"/>
            </a:endParaRPr>
          </a:p>
        </p:txBody>
      </p:sp>
      <p:sp>
        <p:nvSpPr>
          <p:cNvPr id="202" name="Google Shape;202;p6"/>
          <p:cNvSpPr txBox="1">
            <a:spLocks noGrp="1"/>
          </p:cNvSpPr>
          <p:nvPr>
            <p:ph type="body" idx="1"/>
          </p:nvPr>
        </p:nvSpPr>
        <p:spPr>
          <a:xfrm>
            <a:off x="1978776" y="859809"/>
            <a:ext cx="9525836" cy="5745707"/>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200"/>
              <a:buChar char="🠶"/>
            </a:pPr>
            <a:r>
              <a:rPr lang="en-US" sz="2200" b="1" u="sng">
                <a:solidFill>
                  <a:srgbClr val="B43512"/>
                </a:solidFill>
                <a:latin typeface="Times New Roman"/>
                <a:ea typeface="Times New Roman"/>
                <a:cs typeface="Times New Roman"/>
                <a:sym typeface="Times New Roman"/>
              </a:rPr>
              <a:t>Server Side:</a:t>
            </a:r>
            <a:endParaRPr sz="2200" b="1">
              <a:solidFill>
                <a:srgbClr val="B43512"/>
              </a:solidFill>
              <a:latin typeface="Times New Roman"/>
              <a:ea typeface="Times New Roman"/>
              <a:cs typeface="Times New Roman"/>
              <a:sym typeface="Times New Roman"/>
            </a:endParaRPr>
          </a:p>
          <a:p>
            <a:pPr marL="0" lvl="0" indent="0" algn="l" rtl="0">
              <a:spcBef>
                <a:spcPts val="1000"/>
              </a:spcBef>
              <a:spcAft>
                <a:spcPts val="0"/>
              </a:spcAft>
              <a:buSzPts val="2200"/>
              <a:buNone/>
            </a:pPr>
            <a:r>
              <a:rPr lang="en-US" sz="2200">
                <a:solidFill>
                  <a:srgbClr val="B43512"/>
                </a:solidFill>
                <a:latin typeface="Times New Roman"/>
                <a:ea typeface="Times New Roman"/>
                <a:cs typeface="Times New Roman"/>
                <a:sym typeface="Times New Roman"/>
              </a:rPr>
              <a:t> </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Processor: </a:t>
            </a:r>
            <a:r>
              <a:rPr lang="en-US" sz="2200">
                <a:solidFill>
                  <a:schemeClr val="dk1"/>
                </a:solidFill>
                <a:latin typeface="Times New Roman"/>
                <a:ea typeface="Times New Roman"/>
                <a:cs typeface="Times New Roman"/>
                <a:sym typeface="Times New Roman"/>
              </a:rPr>
              <a:t>Intel core i5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HDD: </a:t>
            </a:r>
            <a:r>
              <a:rPr lang="en-US" sz="2200">
                <a:solidFill>
                  <a:schemeClr val="dk1"/>
                </a:solidFill>
                <a:latin typeface="Times New Roman"/>
                <a:ea typeface="Times New Roman"/>
                <a:cs typeface="Times New Roman"/>
                <a:sym typeface="Times New Roman"/>
              </a:rPr>
              <a:t>500 GB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RAM: </a:t>
            </a:r>
            <a:r>
              <a:rPr lang="en-US" sz="2200">
                <a:solidFill>
                  <a:schemeClr val="dk1"/>
                </a:solidFill>
                <a:latin typeface="Times New Roman"/>
                <a:ea typeface="Times New Roman"/>
                <a:cs typeface="Times New Roman"/>
                <a:sym typeface="Times New Roman"/>
              </a:rPr>
              <a:t>4GB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Database: </a:t>
            </a:r>
            <a:r>
              <a:rPr lang="en-US" sz="2200">
                <a:solidFill>
                  <a:schemeClr val="dk1"/>
                </a:solidFill>
                <a:latin typeface="Times New Roman"/>
                <a:ea typeface="Times New Roman"/>
                <a:cs typeface="Times New Roman"/>
                <a:sym typeface="Times New Roman"/>
              </a:rPr>
              <a:t>MySQL</a:t>
            </a:r>
            <a:endParaRPr/>
          </a:p>
          <a:p>
            <a:pPr marL="0" lvl="0" indent="0" algn="l" rtl="0">
              <a:spcBef>
                <a:spcPts val="1000"/>
              </a:spcBef>
              <a:spcAft>
                <a:spcPts val="0"/>
              </a:spcAft>
              <a:buSzPts val="2200"/>
              <a:buNone/>
            </a:pPr>
            <a:r>
              <a:rPr lang="en-US" sz="2200">
                <a:solidFill>
                  <a:srgbClr val="B43512"/>
                </a:solidFill>
                <a:latin typeface="Times New Roman"/>
                <a:ea typeface="Times New Roman"/>
                <a:cs typeface="Times New Roman"/>
                <a:sym typeface="Times New Roman"/>
              </a:rPr>
              <a:t> </a:t>
            </a:r>
            <a:endParaRPr/>
          </a:p>
          <a:p>
            <a:pPr marL="342900" lvl="0" indent="-342900" algn="l" rtl="0">
              <a:spcBef>
                <a:spcPts val="1000"/>
              </a:spcBef>
              <a:spcAft>
                <a:spcPts val="0"/>
              </a:spcAft>
              <a:buSzPts val="2200"/>
              <a:buChar char="🠶"/>
            </a:pPr>
            <a:r>
              <a:rPr lang="en-US" sz="2200" b="1" u="sng">
                <a:solidFill>
                  <a:srgbClr val="B43512"/>
                </a:solidFill>
                <a:latin typeface="Times New Roman"/>
                <a:ea typeface="Times New Roman"/>
                <a:cs typeface="Times New Roman"/>
                <a:sym typeface="Times New Roman"/>
              </a:rPr>
              <a:t>Client Side (minimum requirement):</a:t>
            </a:r>
            <a:endParaRPr/>
          </a:p>
          <a:p>
            <a:pPr marL="0" lvl="0" indent="0" algn="l" rtl="0">
              <a:spcBef>
                <a:spcPts val="1000"/>
              </a:spcBef>
              <a:spcAft>
                <a:spcPts val="0"/>
              </a:spcAft>
              <a:buSzPts val="2200"/>
              <a:buNone/>
            </a:pPr>
            <a:endParaRPr sz="2200" b="1">
              <a:solidFill>
                <a:srgbClr val="B43512"/>
              </a:solidFill>
              <a:latin typeface="Times New Roman"/>
              <a:ea typeface="Times New Roman"/>
              <a:cs typeface="Times New Roman"/>
              <a:sym typeface="Times New Roman"/>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Processor: </a:t>
            </a:r>
            <a:r>
              <a:rPr lang="en-US" sz="2400">
                <a:solidFill>
                  <a:schemeClr val="dk1"/>
                </a:solidFill>
                <a:latin typeface="Times New Roman"/>
                <a:ea typeface="Times New Roman"/>
                <a:cs typeface="Times New Roman"/>
                <a:sym typeface="Times New Roman"/>
              </a:rPr>
              <a:t>Intel Dual Core</a:t>
            </a:r>
            <a:endParaRPr sz="2200">
              <a:solidFill>
                <a:srgbClr val="B43512"/>
              </a:solidFill>
              <a:latin typeface="Times New Roman"/>
              <a:ea typeface="Times New Roman"/>
              <a:cs typeface="Times New Roman"/>
              <a:sym typeface="Times New Roman"/>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HDD: </a:t>
            </a:r>
            <a:r>
              <a:rPr lang="en-US" sz="2400">
                <a:solidFill>
                  <a:schemeClr val="dk1"/>
                </a:solidFill>
                <a:latin typeface="Times New Roman"/>
                <a:ea typeface="Times New Roman"/>
                <a:cs typeface="Times New Roman"/>
                <a:sym typeface="Times New Roman"/>
              </a:rPr>
              <a:t>Minimum 80GB Disk Space</a:t>
            </a:r>
            <a:endParaRPr/>
          </a:p>
          <a:p>
            <a:pPr marL="342900" lvl="0" indent="-342900" algn="l" rtl="0">
              <a:spcBef>
                <a:spcPts val="1000"/>
              </a:spcBef>
              <a:spcAft>
                <a:spcPts val="0"/>
              </a:spcAft>
              <a:buSzPts val="2400"/>
              <a:buChar char="🠶"/>
            </a:pPr>
            <a:r>
              <a:rPr lang="en-US" sz="2400" b="1">
                <a:solidFill>
                  <a:srgbClr val="B43512"/>
                </a:solidFill>
                <a:latin typeface="Times New Roman"/>
                <a:ea typeface="Times New Roman"/>
                <a:cs typeface="Times New Roman"/>
                <a:sym typeface="Times New Roman"/>
              </a:rPr>
              <a:t>RAM: </a:t>
            </a:r>
            <a:r>
              <a:rPr lang="en-US" sz="2400">
                <a:solidFill>
                  <a:schemeClr val="dk1"/>
                </a:solidFill>
                <a:latin typeface="Times New Roman"/>
                <a:ea typeface="Times New Roman"/>
                <a:cs typeface="Times New Roman"/>
                <a:sym typeface="Times New Roman"/>
              </a:rPr>
              <a:t>Minimum 2GB</a:t>
            </a:r>
            <a:endParaRPr/>
          </a:p>
          <a:p>
            <a:pPr marL="342900" lvl="0" indent="-342900" algn="l" rtl="0">
              <a:spcBef>
                <a:spcPts val="1000"/>
              </a:spcBef>
              <a:spcAft>
                <a:spcPts val="0"/>
              </a:spcAft>
              <a:buSzPts val="2000"/>
              <a:buChar char="🠶"/>
            </a:pPr>
            <a:r>
              <a:rPr lang="en-US" sz="2000" b="1">
                <a:solidFill>
                  <a:srgbClr val="B43512"/>
                </a:solidFill>
                <a:latin typeface="Times New Roman"/>
                <a:ea typeface="Times New Roman"/>
                <a:cs typeface="Times New Roman"/>
                <a:sym typeface="Times New Roman"/>
              </a:rPr>
              <a:t>OS: </a:t>
            </a:r>
            <a:r>
              <a:rPr lang="en-US" sz="2000">
                <a:solidFill>
                  <a:schemeClr val="dk1"/>
                </a:solidFill>
                <a:latin typeface="Times New Roman"/>
                <a:ea typeface="Times New Roman"/>
                <a:cs typeface="Times New Roman"/>
                <a:sym typeface="Times New Roman"/>
              </a:rPr>
              <a:t>Windows 7, Linux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a:spLocks noGrp="1"/>
          </p:cNvSpPr>
          <p:nvPr>
            <p:ph type="title"/>
          </p:nvPr>
        </p:nvSpPr>
        <p:spPr>
          <a:xfrm>
            <a:off x="2210788" y="20103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Functionalities - Module wise /user wise</a:t>
            </a:r>
            <a:endParaRPr/>
          </a:p>
        </p:txBody>
      </p:sp>
      <p:sp>
        <p:nvSpPr>
          <p:cNvPr id="208" name="Google Shape;208;p7"/>
          <p:cNvSpPr txBox="1">
            <a:spLocks noGrp="1"/>
          </p:cNvSpPr>
          <p:nvPr>
            <p:ph type="body" idx="1"/>
          </p:nvPr>
        </p:nvSpPr>
        <p:spPr>
          <a:xfrm>
            <a:off x="1301537" y="841474"/>
            <a:ext cx="10890463" cy="6016525"/>
          </a:xfrm>
          <a:prstGeom prst="rect">
            <a:avLst/>
          </a:prstGeom>
          <a:noFill/>
          <a:ln>
            <a:noFill/>
          </a:ln>
        </p:spPr>
        <p:txBody>
          <a:bodyPr spcFirstLastPara="1" wrap="square" lIns="91425" tIns="45700" rIns="91425" bIns="45700" anchor="t" anchorCtr="0">
            <a:noAutofit/>
          </a:bodyPr>
          <a:lstStyle/>
          <a:p>
            <a:pPr marL="0" lvl="1" indent="0" algn="l" rtl="0">
              <a:lnSpc>
                <a:spcPct val="100000"/>
              </a:lnSpc>
              <a:spcBef>
                <a:spcPts val="0"/>
              </a:spcBef>
              <a:spcAft>
                <a:spcPts val="0"/>
              </a:spcAft>
              <a:buSzPts val="2800"/>
              <a:buNone/>
            </a:pPr>
            <a:r>
              <a:rPr lang="en-US" sz="2800" dirty="0" smtClean="0">
                <a:latin typeface="Times New Roman"/>
                <a:ea typeface="Times New Roman"/>
                <a:cs typeface="Times New Roman"/>
                <a:sym typeface="Times New Roman"/>
              </a:rPr>
              <a:t>Store Management System consists </a:t>
            </a:r>
            <a:r>
              <a:rPr lang="en-US" sz="2800" dirty="0">
                <a:latin typeface="Times New Roman"/>
                <a:ea typeface="Times New Roman"/>
                <a:cs typeface="Times New Roman"/>
                <a:sym typeface="Times New Roman"/>
              </a:rPr>
              <a:t>of two modules named below</a:t>
            </a:r>
            <a:endParaRPr dirty="0"/>
          </a:p>
          <a:p>
            <a:pPr marL="548640" lvl="2" indent="-177800">
              <a:spcBef>
                <a:spcPts val="1400"/>
              </a:spcBef>
              <a:buSzPts val="2800"/>
              <a:buFont typeface="Arial"/>
              <a:buChar char="•"/>
            </a:pPr>
            <a:r>
              <a:rPr lang="en-US" sz="2600" dirty="0" smtClean="0">
                <a:solidFill>
                  <a:srgbClr val="B43512"/>
                </a:solidFill>
                <a:latin typeface="Times New Roman"/>
                <a:ea typeface="Times New Roman"/>
                <a:cs typeface="Times New Roman"/>
                <a:sym typeface="Times New Roman"/>
              </a:rPr>
              <a:t>1</a:t>
            </a:r>
            <a:r>
              <a:rPr lang="en-US" sz="2600" dirty="0">
                <a:solidFill>
                  <a:srgbClr val="B43512"/>
                </a:solidFill>
                <a:latin typeface="Times New Roman"/>
                <a:ea typeface="Times New Roman"/>
                <a:cs typeface="Times New Roman"/>
                <a:sym typeface="Times New Roman"/>
              </a:rPr>
              <a:t>. Admin		</a:t>
            </a:r>
            <a:endParaRPr dirty="0"/>
          </a:p>
          <a:p>
            <a:pPr marL="548640" lvl="2" indent="-177800">
              <a:spcBef>
                <a:spcPts val="1400"/>
              </a:spcBef>
              <a:buSzPts val="2800"/>
              <a:buFont typeface="Arial"/>
              <a:buChar char="•"/>
            </a:pPr>
            <a:r>
              <a:rPr lang="en-US" sz="2600" dirty="0" smtClean="0">
                <a:solidFill>
                  <a:srgbClr val="B43512"/>
                </a:solidFill>
                <a:latin typeface="Times New Roman"/>
                <a:ea typeface="Times New Roman"/>
                <a:cs typeface="Times New Roman"/>
                <a:sym typeface="Times New Roman"/>
              </a:rPr>
              <a:t>2</a:t>
            </a:r>
            <a:r>
              <a:rPr lang="en-US" sz="2600" dirty="0">
                <a:solidFill>
                  <a:srgbClr val="B43512"/>
                </a:solidFill>
                <a:latin typeface="Times New Roman"/>
                <a:ea typeface="Times New Roman"/>
                <a:cs typeface="Times New Roman"/>
                <a:sym typeface="Times New Roman"/>
              </a:rPr>
              <a:t>. </a:t>
            </a:r>
            <a:r>
              <a:rPr lang="en-US" sz="2600" dirty="0" smtClean="0">
                <a:solidFill>
                  <a:srgbClr val="B43512"/>
                </a:solidFill>
                <a:latin typeface="Times New Roman"/>
                <a:ea typeface="Times New Roman"/>
                <a:cs typeface="Times New Roman"/>
                <a:sym typeface="Times New Roman"/>
              </a:rPr>
              <a:t>Customer</a:t>
            </a:r>
          </a:p>
          <a:p>
            <a:pPr marL="548640" lvl="2" indent="-177800">
              <a:spcBef>
                <a:spcPts val="1400"/>
              </a:spcBef>
              <a:buSzPts val="2800"/>
              <a:buFont typeface="Arial"/>
              <a:buChar char="•"/>
            </a:pPr>
            <a:r>
              <a:rPr lang="en-US" sz="2600" dirty="0" smtClean="0">
                <a:solidFill>
                  <a:srgbClr val="B43512"/>
                </a:solidFill>
                <a:latin typeface="Times New Roman"/>
                <a:cs typeface="Times New Roman"/>
                <a:sym typeface="Times New Roman"/>
              </a:rPr>
              <a:t>3. Employee</a:t>
            </a:r>
            <a:endParaRPr dirty="0"/>
          </a:p>
          <a:p>
            <a:pPr marL="91440" lvl="1" indent="0" algn="l" rtl="0">
              <a:lnSpc>
                <a:spcPct val="100000"/>
              </a:lnSpc>
              <a:spcBef>
                <a:spcPts val="1400"/>
              </a:spcBef>
              <a:spcAft>
                <a:spcPts val="0"/>
              </a:spcAft>
              <a:buSzPts val="2800"/>
              <a:buFont typeface="Arial"/>
              <a:buNone/>
            </a:pPr>
            <a:endParaRPr sz="2800" dirty="0">
              <a:solidFill>
                <a:srgbClr val="B43512"/>
              </a:solidFill>
              <a:latin typeface="Times New Roman"/>
              <a:ea typeface="Times New Roman"/>
              <a:cs typeface="Times New Roman"/>
              <a:sym typeface="Times New Roman"/>
            </a:endParaRPr>
          </a:p>
          <a:p>
            <a:pPr marL="457200" lvl="0" indent="-330200" algn="l" rtl="0">
              <a:spcBef>
                <a:spcPts val="1000"/>
              </a:spcBef>
              <a:spcAft>
                <a:spcPts val="0"/>
              </a:spcAft>
              <a:buSzPts val="2000"/>
              <a:buFont typeface="Century Gothic"/>
              <a:buNone/>
            </a:pPr>
            <a:endParaRPr sz="2000" dirty="0"/>
          </a:p>
          <a:p>
            <a:pPr marL="342900" lvl="0" indent="-190500" algn="l" rtl="0">
              <a:spcBef>
                <a:spcPts val="1000"/>
              </a:spcBef>
              <a:spcAft>
                <a:spcPts val="0"/>
              </a:spcAft>
              <a:buSzPts val="24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122830" y="0"/>
            <a:ext cx="10057949" cy="69603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a:solidFill>
                  <a:srgbClr val="B43512"/>
                </a:solidFill>
                <a:latin typeface="Times New Roman"/>
                <a:ea typeface="Times New Roman"/>
                <a:cs typeface="Times New Roman"/>
                <a:sym typeface="Times New Roman"/>
              </a:rPr>
              <a:t>UML Diagrams:   </a:t>
            </a:r>
            <a:r>
              <a:rPr lang="en-US" b="1">
                <a:solidFill>
                  <a:srgbClr val="0C0C0C"/>
                </a:solidFill>
                <a:latin typeface="Times New Roman"/>
                <a:ea typeface="Times New Roman"/>
                <a:cs typeface="Times New Roman"/>
                <a:sym typeface="Times New Roman"/>
              </a:rPr>
              <a:t>E-R Diagram</a:t>
            </a:r>
            <a:endParaRPr b="1">
              <a:solidFill>
                <a:srgbClr val="0C0C0C"/>
              </a:solidFill>
              <a:latin typeface="Times New Roman"/>
              <a:ea typeface="Times New Roman"/>
              <a:cs typeface="Times New Roman"/>
              <a:sym typeface="Times New Roman"/>
            </a:endParaRPr>
          </a:p>
        </p:txBody>
      </p:sp>
      <p:pic>
        <p:nvPicPr>
          <p:cNvPr id="6" name="Picture 5" descr="C:\Users\sagar\AppData\Local\Packages\5319275A.WhatsAppDesktop_cv1g1gvanyjgm\TempState\4123C19231C19717AD706A848CAA2842\WhatsApp Image 2024-02-21 at 00.32.04_f6e91cdf.jpg"/>
          <p:cNvPicPr/>
          <p:nvPr/>
        </p:nvPicPr>
        <p:blipFill>
          <a:blip r:embed="rId3"/>
          <a:srcRect/>
          <a:stretch>
            <a:fillRect/>
          </a:stretch>
        </p:blipFill>
        <p:spPr bwMode="auto">
          <a:xfrm>
            <a:off x="2855640" y="908720"/>
            <a:ext cx="6415931" cy="516951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286453"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b="1">
                <a:solidFill>
                  <a:srgbClr val="0C0C0C"/>
                </a:solidFill>
                <a:latin typeface="Times New Roman"/>
                <a:ea typeface="Times New Roman"/>
                <a:cs typeface="Times New Roman"/>
                <a:sym typeface="Times New Roman"/>
              </a:rPr>
              <a:t>Use Case</a:t>
            </a:r>
            <a:endParaRPr b="1">
              <a:solidFill>
                <a:srgbClr val="0C0C0C"/>
              </a:solidFill>
              <a:latin typeface="Times New Roman"/>
              <a:ea typeface="Times New Roman"/>
              <a:cs typeface="Times New Roman"/>
              <a:sym typeface="Times New Roman"/>
            </a:endParaRPr>
          </a:p>
        </p:txBody>
      </p:sp>
      <p:pic>
        <p:nvPicPr>
          <p:cNvPr id="1026" name="Picture 2" descr="E:\IACSD\AAA CDAC Project\Store Management System\ProjectJava\Documentation\UseCaseDia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25" y="566738"/>
            <a:ext cx="6686550" cy="572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Wisp">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372</Words>
  <Application>Microsoft Office PowerPoint</Application>
  <PresentationFormat>Custom</PresentationFormat>
  <Paragraphs>64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Noto Sans Symbols</vt:lpstr>
      <vt:lpstr>Calibri</vt:lpstr>
      <vt:lpstr>Century Gothic</vt:lpstr>
      <vt:lpstr>Wisp</vt:lpstr>
      <vt:lpstr>Store Management System</vt:lpstr>
      <vt:lpstr> Project Introduction</vt:lpstr>
      <vt:lpstr>Objective (Purpose): </vt:lpstr>
      <vt:lpstr>Scope: </vt:lpstr>
      <vt:lpstr> Technology Used:</vt:lpstr>
      <vt:lpstr> S/W and H/W Requirements</vt:lpstr>
      <vt:lpstr>Functionalities - Module wise /user wise</vt:lpstr>
      <vt:lpstr>UML Diagrams:   E-R Diagram</vt:lpstr>
      <vt:lpstr>Use Case</vt:lpstr>
      <vt:lpstr>DFD  diagrams</vt:lpstr>
      <vt:lpstr>UI  Screen Shots </vt:lpstr>
      <vt:lpstr>UI  Screen Shots </vt:lpstr>
      <vt:lpstr>UI  Screen Shots </vt:lpstr>
      <vt:lpstr>Futures Scope </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Management System</dc:title>
  <dc:creator>USER</dc:creator>
  <cp:lastModifiedBy>Windows User</cp:lastModifiedBy>
  <cp:revision>5</cp:revision>
  <dcterms:created xsi:type="dcterms:W3CDTF">2023-03-08T16:55:00Z</dcterms:created>
  <dcterms:modified xsi:type="dcterms:W3CDTF">2024-02-21T07:28:00Z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7E69EF739CE441C9B8CCE4FE39A536DE</vt:lpwstr>
  </property>
  <property fmtid="{D5CDD505-2E9C-101B-9397-08002B2CF9AE}" pid="3" name="KSOProductBuildVer">
    <vt:lpwstr>1033-11.2.0.11219</vt:lpwstr>
  </property>
</Properties>
</file>