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3d054c753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3d054c753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3d054c753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3d054c753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3d054c75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3d054c75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3d054c753_5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3d054c753_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3d054c753_5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3d054c753_5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3d054c753_5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3d054c753_5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3d054c753_5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3d054c753_5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3d054c753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3d054c753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3d054c753_3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3d054c753_3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3d054c753_3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3d054c753_3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3d054c75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3d054c75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3d054c753_3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03d054c753_3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3d054c753_5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3d054c753_5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3d054c753_3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3d054c753_3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3d054c753_5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03d054c753_5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3d054c753_3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03d054c753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3d0fedea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3d0fedea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3d054c753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3d054c753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3d054c753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3d054c753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3d054c753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3d054c753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3d054c753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3d054c753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3d054c753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3d054c753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3d054c753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3d054c753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hyperlink" Target="https://www.ncbi.nlm.nih.gov/pmc/articles/PMC8085269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TweetCaster: Predicting Pandemic Trend from Tweets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Rachit Bhargava, Junyan Mao, Pratik Nallamotu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Architecture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Char char="●"/>
            </a:pPr>
            <a:r>
              <a:rPr lang="en">
                <a:solidFill>
                  <a:srgbClr val="999999"/>
                </a:solidFill>
              </a:rPr>
              <a:t>Double linear layer model with the ability to retain old weight values, if needed.</a:t>
            </a:r>
            <a:endParaRPr>
              <a:solidFill>
                <a:srgbClr val="99999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Retrains for every running window of input.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975" y="3116499"/>
            <a:ext cx="3897024" cy="202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Architecture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Char char="●"/>
            </a:pPr>
            <a:r>
              <a:rPr lang="en">
                <a:solidFill>
                  <a:srgbClr val="999999"/>
                </a:solidFill>
              </a:rPr>
              <a:t>Double linear layer model with the ability to retain old weight values, if needed.</a:t>
            </a:r>
            <a:endParaRPr>
              <a:solidFill>
                <a:srgbClr val="99999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Retrains for every running window of input.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175" y="3052100"/>
            <a:ext cx="4020826" cy="20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3175" y="3052115"/>
            <a:ext cx="4020826" cy="209138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/>
          <p:nvPr/>
        </p:nvSpPr>
        <p:spPr>
          <a:xfrm>
            <a:off x="5108075" y="3045125"/>
            <a:ext cx="4035900" cy="209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Architecture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Char char="●"/>
            </a:pPr>
            <a:r>
              <a:rPr lang="en">
                <a:solidFill>
                  <a:srgbClr val="999999"/>
                </a:solidFill>
              </a:rPr>
              <a:t>Double linear layer model with the ability to retain old weight values, if needed.</a:t>
            </a:r>
            <a:endParaRPr>
              <a:solidFill>
                <a:srgbClr val="99999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Retrains for every running window of input.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175" y="3052100"/>
            <a:ext cx="4020826" cy="20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3175" y="3052115"/>
            <a:ext cx="4020826" cy="209138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/>
          <p:nvPr/>
        </p:nvSpPr>
        <p:spPr>
          <a:xfrm>
            <a:off x="5108075" y="3045125"/>
            <a:ext cx="4035900" cy="209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3176" y="3052250"/>
            <a:ext cx="4020799" cy="209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Architecture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Char char="●"/>
            </a:pPr>
            <a:r>
              <a:rPr lang="en">
                <a:solidFill>
                  <a:srgbClr val="999999"/>
                </a:solidFill>
              </a:rPr>
              <a:t>Double linear layer model with the ability to retain old weight values, if needed.</a:t>
            </a:r>
            <a:endParaRPr>
              <a:solidFill>
                <a:srgbClr val="99999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Retrains for every running window of input.</a:t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175" y="3052100"/>
            <a:ext cx="4020826" cy="20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3175" y="3052115"/>
            <a:ext cx="4020826" cy="209138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/>
          <p:nvPr/>
        </p:nvSpPr>
        <p:spPr>
          <a:xfrm>
            <a:off x="5108075" y="3045125"/>
            <a:ext cx="4035900" cy="209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3176" y="3052250"/>
            <a:ext cx="4020799" cy="209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9501" y="3045124"/>
            <a:ext cx="4034500" cy="209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Architecture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Char char="●"/>
            </a:pPr>
            <a:r>
              <a:rPr lang="en">
                <a:solidFill>
                  <a:srgbClr val="999999"/>
                </a:solidFill>
              </a:rPr>
              <a:t>Double linear layer model with the ability to retain old weight values, if needed.</a:t>
            </a:r>
            <a:endParaRPr>
              <a:solidFill>
                <a:srgbClr val="99999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Retrains for every running window of input.</a:t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175" y="3052100"/>
            <a:ext cx="4020826" cy="20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3175" y="3052115"/>
            <a:ext cx="4020826" cy="209138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/>
          <p:nvPr/>
        </p:nvSpPr>
        <p:spPr>
          <a:xfrm>
            <a:off x="5108075" y="3045125"/>
            <a:ext cx="4035900" cy="209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3176" y="3052250"/>
            <a:ext cx="4020799" cy="209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9501" y="3045124"/>
            <a:ext cx="4034500" cy="209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8775" y="3048683"/>
            <a:ext cx="4034500" cy="209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Architecture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Char char="●"/>
            </a:pPr>
            <a:r>
              <a:rPr lang="en">
                <a:solidFill>
                  <a:srgbClr val="999999"/>
                </a:solidFill>
              </a:rPr>
              <a:t>Double linear layer model with the ability to retain old weight values, if needed.</a:t>
            </a:r>
            <a:endParaRPr>
              <a:solidFill>
                <a:srgbClr val="99999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Retrains for every running window of input.</a:t>
            </a:r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175" y="3052100"/>
            <a:ext cx="4020826" cy="20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3175" y="3052115"/>
            <a:ext cx="4020826" cy="209138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/>
          <p:nvPr/>
        </p:nvSpPr>
        <p:spPr>
          <a:xfrm>
            <a:off x="5108075" y="3045125"/>
            <a:ext cx="4035900" cy="209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3176" y="3052250"/>
            <a:ext cx="4020799" cy="209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9501" y="3045124"/>
            <a:ext cx="4034500" cy="209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9500" y="3044995"/>
            <a:ext cx="4034500" cy="209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Architecture</a:t>
            </a:r>
            <a:endParaRPr/>
          </a:p>
        </p:txBody>
      </p:sp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Char char="●"/>
            </a:pPr>
            <a:r>
              <a:rPr lang="en">
                <a:solidFill>
                  <a:srgbClr val="999999"/>
                </a:solidFill>
              </a:rPr>
              <a:t>Double linear layer model with the ability to retain old weight values, if needed.</a:t>
            </a:r>
            <a:endParaRPr>
              <a:solidFill>
                <a:srgbClr val="99999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Char char="●"/>
            </a:pPr>
            <a:r>
              <a:rPr lang="en">
                <a:solidFill>
                  <a:srgbClr val="999999"/>
                </a:solidFill>
              </a:rPr>
              <a:t>Retrains for every running window of input.</a:t>
            </a:r>
            <a:endParaRPr>
              <a:solidFill>
                <a:srgbClr val="99999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Offsets target Y by the number of days we want to predict.</a:t>
            </a:r>
            <a:endParaRPr/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811" y="2852713"/>
            <a:ext cx="4404188" cy="2290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&amp; Results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Tweet Sentiments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Found that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36% of tweets were Positive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45% of tweets were Neutral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19% of tweets were Negative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Pattern </a:t>
            </a:r>
            <a:r>
              <a:rPr lang="en"/>
              <a:t>between the number of positive tweets and daily trends in COVID-19 cases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425" y="1318650"/>
            <a:ext cx="3124200" cy="187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1800" y="3336539"/>
            <a:ext cx="2986877" cy="180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Multi-variable Linear Regression</a:t>
            </a:r>
            <a:endParaRPr/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Observe whether we can regress number of cases just from Sentiment information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Large RMSE value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Probably a result of lack of </a:t>
            </a:r>
            <a:r>
              <a:rPr lang="en"/>
              <a:t>information</a:t>
            </a:r>
            <a:r>
              <a:rPr lang="en"/>
              <a:t>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Model is unable to predict next day accurately with just aggregated sentiment analysis data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900" y="2078875"/>
            <a:ext cx="379095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RMSE Value: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68411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COVID-19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48.1M total cases | 5.22M total deaths (as of 12/02/2021 in the U.S.)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Omicron :(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It’s important for health professionals to predict the trend of the pandemic!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Twitter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800M tweets/day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High correlation between COVID-related tweet volume and COVID-19 cases.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375" y="1579575"/>
            <a:ext cx="4275975" cy="325970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76375" y="4715775"/>
            <a:ext cx="728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lang="e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Prediction of COVID-19 Waves Using Social Media and Google Search: A Case Study of the US and Canada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Working with time series dataset, </a:t>
            </a:r>
            <a:r>
              <a:rPr lang="en" sz="1200"/>
              <a:t>attempted</a:t>
            </a:r>
            <a:r>
              <a:rPr lang="en" sz="1200"/>
              <a:t> to fit time series models ARIMA, OLS, and ensemble of the two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Arima worked well but had a delay in its predictions, OLS and ensemble did not work well </a:t>
            </a:r>
            <a:endParaRPr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Arima and OLS do not account for </a:t>
            </a:r>
            <a:r>
              <a:rPr lang="en"/>
              <a:t>unknown</a:t>
            </a:r>
            <a:r>
              <a:rPr lang="en"/>
              <a:t> variables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Ensemble of Time series and Regression gets a little </a:t>
            </a:r>
            <a:r>
              <a:rPr lang="en" sz="1200"/>
              <a:t>better</a:t>
            </a:r>
            <a:r>
              <a:rPr lang="en" sz="1200"/>
              <a:t> but not much </a:t>
            </a:r>
            <a:endParaRPr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Probably due to data </a:t>
            </a:r>
            <a:r>
              <a:rPr lang="en"/>
              <a:t>available</a:t>
            </a:r>
            <a:r>
              <a:rPr lang="en"/>
              <a:t> </a:t>
            </a:r>
            <a:endParaRPr/>
          </a:p>
        </p:txBody>
      </p:sp>
      <p:pic>
        <p:nvPicPr>
          <p:cNvPr id="233" name="Google Shape;2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600" y="3040000"/>
            <a:ext cx="3899600" cy="197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RMSE Value: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58886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5" name="Google Shape;23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3625" y="1110225"/>
            <a:ext cx="3876675" cy="193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TweetCaster: Neural Network with Tweet Encodings and Metadata</a:t>
            </a:r>
            <a:endParaRPr/>
          </a:p>
        </p:txBody>
      </p:sp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Tested to check what embedding and rolling window might be best for the model.</a:t>
            </a:r>
            <a:endParaRPr/>
          </a:p>
        </p:txBody>
      </p:sp>
      <p:sp>
        <p:nvSpPr>
          <p:cNvPr id="242" name="Google Shape;242;p3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RMSE Value: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25729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3" name="Google Shape;2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363" y="2390763"/>
            <a:ext cx="385762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TweetCaster: Neural Network with Tweet Encodings and Metadata</a:t>
            </a:r>
            <a:endParaRPr/>
          </a:p>
        </p:txBody>
      </p:sp>
      <p:sp>
        <p:nvSpPr>
          <p:cNvPr id="249" name="Google Shape;249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Char char="●"/>
            </a:pPr>
            <a:r>
              <a:rPr lang="en">
                <a:solidFill>
                  <a:srgbClr val="999999"/>
                </a:solidFill>
              </a:rPr>
              <a:t>Tested to check what embedding might be best for the model.</a:t>
            </a:r>
            <a:endParaRPr>
              <a:solidFill>
                <a:srgbClr val="99999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Trained with rolling window of 7 days to predict 7 days in the</a:t>
            </a:r>
            <a:br>
              <a:rPr lang="en"/>
            </a:br>
            <a:r>
              <a:rPr lang="en"/>
              <a:t>future.</a:t>
            </a:r>
            <a:endParaRPr/>
          </a:p>
        </p:txBody>
      </p:sp>
      <p:sp>
        <p:nvSpPr>
          <p:cNvPr id="250" name="Google Shape;250;p3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RMSE Value: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25729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622" y="1730088"/>
            <a:ext cx="2667527" cy="168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9150" y="3413400"/>
            <a:ext cx="2762515" cy="16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TweetCaster: Neural Network with Tweet Encodings and Metadata</a:t>
            </a:r>
            <a:endParaRPr/>
          </a:p>
        </p:txBody>
      </p:sp>
      <p:sp>
        <p:nvSpPr>
          <p:cNvPr id="258" name="Google Shape;258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Char char="●"/>
            </a:pPr>
            <a:r>
              <a:rPr lang="en">
                <a:solidFill>
                  <a:srgbClr val="999999"/>
                </a:solidFill>
              </a:rPr>
              <a:t>Tested to check what embedding might be best for the model.</a:t>
            </a:r>
            <a:endParaRPr>
              <a:solidFill>
                <a:srgbClr val="99999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Char char="●"/>
            </a:pPr>
            <a:r>
              <a:rPr lang="en">
                <a:solidFill>
                  <a:srgbClr val="999999"/>
                </a:solidFill>
              </a:rPr>
              <a:t>Trained with rolling window of 7 days to predict 7 days in the</a:t>
            </a:r>
            <a:br>
              <a:rPr lang="en">
                <a:solidFill>
                  <a:srgbClr val="999999"/>
                </a:solidFill>
              </a:rPr>
            </a:br>
            <a:r>
              <a:rPr lang="en">
                <a:solidFill>
                  <a:srgbClr val="999999"/>
                </a:solidFill>
              </a:rPr>
              <a:t>future.</a:t>
            </a:r>
            <a:endParaRPr>
              <a:solidFill>
                <a:srgbClr val="99999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Achieved decently low RMSE value, beating all the methods</a:t>
            </a:r>
            <a:br>
              <a:rPr lang="en"/>
            </a:br>
            <a:r>
              <a:rPr lang="en"/>
              <a:t>tested thus far.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Was able to figure out and follow increment in the number of</a:t>
            </a:r>
            <a:br>
              <a:rPr lang="en"/>
            </a:br>
            <a:r>
              <a:rPr lang="en"/>
              <a:t>new COVID-19 cases seven days in advance.</a:t>
            </a:r>
            <a:endParaRPr/>
          </a:p>
        </p:txBody>
      </p:sp>
      <p:sp>
        <p:nvSpPr>
          <p:cNvPr id="259" name="Google Shape;259;p3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RMSE Value: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25729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0" name="Google Shape;2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622" y="1730088"/>
            <a:ext cx="2667527" cy="168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9150" y="3413400"/>
            <a:ext cx="2762515" cy="16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Future Work</a:t>
            </a:r>
            <a:endParaRPr/>
          </a:p>
        </p:txBody>
      </p:sp>
      <p:sp>
        <p:nvSpPr>
          <p:cNvPr id="267" name="Google Shape;267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of Data Science to detect epidemic outbreaks and case spikes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Through the use of Regression and a Neural Network,  our project can help keep regional and national officials informed on when a rise in cases might happen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Future Work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 more training data with more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Predict new cases for more countries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Predict new cases for </a:t>
            </a:r>
            <a:r>
              <a:rPr lang="en"/>
              <a:t>regional</a:t>
            </a:r>
            <a:r>
              <a:rPr lang="en"/>
              <a:t> areas of these countries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Given more RAM, vectorize  each tweet instead of </a:t>
            </a:r>
            <a:r>
              <a:rPr lang="en"/>
              <a:t>aggregating</a:t>
            </a:r>
            <a:r>
              <a:rPr lang="en"/>
              <a:t> them together by day.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Multiple studies and researches on approaches to </a:t>
            </a:r>
            <a:r>
              <a:rPr lang="en"/>
              <a:t>evaluate</a:t>
            </a:r>
            <a:r>
              <a:rPr lang="en"/>
              <a:t> emerging health crises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 symptom related tweets to predict COVID-19 spikes.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University College London and University Guleph	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Both analyzed features </a:t>
            </a:r>
            <a:r>
              <a:rPr lang="en"/>
              <a:t>within Twitter datasets to identify anomalies  within symptom related tweets to predict next wave of COVID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papers were limited by the period in which they conducted their </a:t>
            </a:r>
            <a:r>
              <a:rPr lang="en"/>
              <a:t>research</a:t>
            </a:r>
            <a:r>
              <a:rPr lang="en"/>
              <a:t>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 enough data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COVID-19 Twitter Chatter Dataset (Panacea Lab)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Using data from March 01, 2021 to August 22, 2021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Only has place_id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Tweepy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Hydration with text, and other metadata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Text pre-processing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Remove Twitter-specific patterns using regular expression. (hyperlinks, @ mentions, retweets, etc.)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Approach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Refers to taking a piece of text and labeling it’s sentiment as </a:t>
            </a:r>
            <a:r>
              <a:rPr lang="en"/>
              <a:t>positive</a:t>
            </a:r>
            <a:r>
              <a:rPr lang="en"/>
              <a:t>, neutral, or negative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Wanted to observe whether user sentiment through tweets impacted prediction of new cases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Added three features relating  to sentiment analysis to input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TextBlob library: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Polarity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Subjectivity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Intensity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 Vectorization (Encoding/Embedding)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Intuition: in order for computers to learn text information, we have to convert text into a machine-interpretable form - vectors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Tokenization: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Natural Language Toolkit (NLTK): TweetTokenizer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Transformers: BERTweetTokenizer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Encoding: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Term Frequency-Inverse Document Frequency (TF-IDF): gives more weight to the words that appear in fewer documents and less weight to the words that appear in more documents.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Bidirectional Encoder Representations from Transformers (BERT): SOTA NLP model trained on a huge text corpus. We use BERTweet in this project, which is trained on over 850M English tweets.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Extraction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Tweet metadata to get more information that might be helpful in predicting new cases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Day of the week the tweet was created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Hour of the day the tweet was created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Architecture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Double linear layer model with the ability to retain old weight values, if needed.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924" y="2471250"/>
            <a:ext cx="3834075" cy="267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