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Poiret One"/>
      <p:regular r:id="rId15"/>
    </p:embeddedFont>
    <p:embeddedFont>
      <p:font typeface="Roboto"/>
      <p:regular r:id="rId16"/>
      <p:bold r:id="rId17"/>
      <p:italic r:id="rId18"/>
      <p:boldItalic r:id="rId19"/>
    </p:embeddedFont>
    <p:embeddedFont>
      <p:font typeface="Montserrat"/>
      <p:regular r:id="rId20"/>
      <p:bold r:id="rId21"/>
      <p:italic r:id="rId22"/>
      <p:boldItalic r:id="rId23"/>
    </p:embeddedFont>
    <p:embeddedFont>
      <p:font typeface="Bebas Neue"/>
      <p:regular r:id="rId24"/>
    </p:embeddedFont>
    <p:embeddedFont>
      <p:font typeface="Montserrat Medium"/>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Montserrat-regular.fntdata"/><Relationship Id="rId22" Type="http://schemas.openxmlformats.org/officeDocument/2006/relationships/font" Target="fonts/Montserrat-italic.fntdata"/><Relationship Id="rId21" Type="http://schemas.openxmlformats.org/officeDocument/2006/relationships/font" Target="fonts/Montserrat-bold.fntdata"/><Relationship Id="rId24" Type="http://schemas.openxmlformats.org/officeDocument/2006/relationships/font" Target="fonts/BebasNeue-regular.fntdata"/><Relationship Id="rId23" Type="http://schemas.openxmlformats.org/officeDocument/2006/relationships/font" Target="fonts/Montserrat-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ontserratMedium-bold.fntdata"/><Relationship Id="rId25" Type="http://schemas.openxmlformats.org/officeDocument/2006/relationships/font" Target="fonts/MontserratMedium-regular.fntdata"/><Relationship Id="rId28" Type="http://schemas.openxmlformats.org/officeDocument/2006/relationships/font" Target="fonts/MontserratMedium-boldItalic.fntdata"/><Relationship Id="rId27" Type="http://schemas.openxmlformats.org/officeDocument/2006/relationships/font" Target="fonts/MontserratMedium-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PoiretOne-regular.fntdata"/><Relationship Id="rId14" Type="http://schemas.openxmlformats.org/officeDocument/2006/relationships/slide" Target="slides/slide10.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fc3948d445_0_29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fc3948d445_0_29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306b505c67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306b505c67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c3948d44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c3948d44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306b505c67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306b505c67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33830c122f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33830c122f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33830c122f_4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33830c122f_4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33950798bc_1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333950798bc_1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lang="en"/>
              <a:t>Fast fashion requires ultra-fast delivery, but our Shopify Fulfillment Network (SFN) is still growing. We are not yet able to gain as much momentum on the demand and supply given majority of our merchants are SME’s. Competitors like Shein, H&amp;M, Zara are more evolved with respect to managing and distributing.</a:t>
            </a:r>
            <a:endParaRPr/>
          </a:p>
          <a:p>
            <a:pPr indent="-171450" lvl="0" marL="171450" marR="0" rtl="0" algn="l">
              <a:lnSpc>
                <a:spcPct val="100000"/>
              </a:lnSpc>
              <a:spcBef>
                <a:spcPts val="0"/>
              </a:spcBef>
              <a:spcAft>
                <a:spcPts val="0"/>
              </a:spcAft>
              <a:buClr>
                <a:srgbClr val="000000"/>
              </a:buClr>
              <a:buSzPts val="1100"/>
              <a:buFont typeface="Arial"/>
              <a:buChar char="-"/>
            </a:pPr>
            <a:r>
              <a:rPr lang="en"/>
              <a:t>Expand </a:t>
            </a:r>
            <a:r>
              <a:rPr b="1" lang="en"/>
              <a:t>regional micro-fulfillment centers</a:t>
            </a:r>
            <a:r>
              <a:rPr lang="en"/>
              <a:t> to expedite </a:t>
            </a:r>
            <a:r>
              <a:rPr b="1" lang="en"/>
              <a:t>shipping for fashion merchants</a:t>
            </a:r>
            <a:r>
              <a:rPr lang="en"/>
              <a:t>.</a:t>
            </a:r>
            <a:endParaRPr/>
          </a:p>
          <a:p>
            <a:pPr indent="-171450" lvl="0" marL="171450" marR="0" rtl="0" algn="l">
              <a:lnSpc>
                <a:spcPct val="100000"/>
              </a:lnSpc>
              <a:spcBef>
                <a:spcPts val="0"/>
              </a:spcBef>
              <a:spcAft>
                <a:spcPts val="0"/>
              </a:spcAft>
              <a:buClr>
                <a:srgbClr val="000000"/>
              </a:buClr>
              <a:buSzPts val="1100"/>
              <a:buFont typeface="Arial"/>
              <a:buChar char="-"/>
            </a:pPr>
            <a:r>
              <a:rPr lang="en"/>
              <a:t>Partner with </a:t>
            </a:r>
            <a:r>
              <a:rPr b="1" lang="en"/>
              <a:t>third-party logistics (3PL) providers specializing in fashion</a:t>
            </a:r>
            <a:r>
              <a:rPr lang="en"/>
              <a:t> (e.g., automated fashion warehouses, on-demand inventory management).</a:t>
            </a:r>
            <a:endParaRPr/>
          </a:p>
          <a:p>
            <a:pPr indent="-171450" lvl="0" marL="171450" marR="0" rtl="0" algn="l">
              <a:lnSpc>
                <a:spcPct val="100000"/>
              </a:lnSpc>
              <a:spcBef>
                <a:spcPts val="0"/>
              </a:spcBef>
              <a:spcAft>
                <a:spcPts val="0"/>
              </a:spcAft>
              <a:buClr>
                <a:srgbClr val="000000"/>
              </a:buClr>
              <a:buSzPts val="1100"/>
              <a:buFont typeface="Arial"/>
              <a:buChar char="-"/>
            </a:pPr>
            <a:r>
              <a:rPr lang="en"/>
              <a:t>Implement </a:t>
            </a:r>
            <a:r>
              <a:rPr b="1" lang="en"/>
              <a:t>AI-driven demand forecasting</a:t>
            </a:r>
            <a:r>
              <a:rPr lang="en"/>
              <a:t> to optimize stock levels and reduce shortage.</a:t>
            </a:r>
            <a:endParaRPr/>
          </a:p>
          <a:p>
            <a:pPr indent="-101600" lvl="0" marL="171450" marR="0" rtl="0" algn="l">
              <a:lnSpc>
                <a:spcPct val="100000"/>
              </a:lnSpc>
              <a:spcBef>
                <a:spcPts val="0"/>
              </a:spcBef>
              <a:spcAft>
                <a:spcPts val="0"/>
              </a:spcAft>
              <a:buClr>
                <a:srgbClr val="000000"/>
              </a:buClr>
              <a:buSzPts val="1100"/>
              <a:buFont typeface="Arial"/>
              <a:buNone/>
            </a:pPr>
            <a:r>
              <a:t/>
            </a:r>
            <a:endParaRPr/>
          </a:p>
          <a:p>
            <a:pPr indent="0" lvl="0" marL="0" marR="0" rtl="0" algn="l">
              <a:lnSpc>
                <a:spcPct val="100000"/>
              </a:lnSpc>
              <a:spcBef>
                <a:spcPts val="0"/>
              </a:spcBef>
              <a:spcAft>
                <a:spcPts val="0"/>
              </a:spcAft>
              <a:buClr>
                <a:srgbClr val="000000"/>
              </a:buClr>
              <a:buSzPts val="1100"/>
              <a:buFont typeface="Arial"/>
              <a:buNone/>
            </a:pPr>
            <a:r>
              <a:rPr b="0" i="0" lang="en">
                <a:solidFill>
                  <a:srgbClr val="000000"/>
                </a:solidFill>
                <a:latin typeface="Arial"/>
                <a:ea typeface="Arial"/>
                <a:cs typeface="Arial"/>
                <a:sym typeface="Arial"/>
              </a:rPr>
              <a:t>We might be an ecommerce behemoth, but still a smaller advertising player compared to </a:t>
            </a:r>
            <a:r>
              <a:rPr b="0" i="0" lang="en" u="none">
                <a:solidFill>
                  <a:srgbClr val="000000"/>
                </a:solidFill>
                <a:latin typeface="Arial"/>
                <a:ea typeface="Arial"/>
                <a:cs typeface="Arial"/>
                <a:sym typeface="Arial"/>
              </a:rPr>
              <a:t>Amazon</a:t>
            </a:r>
            <a:r>
              <a:rPr b="0" i="0" lang="en">
                <a:solidFill>
                  <a:srgbClr val="000000"/>
                </a:solidFill>
                <a:latin typeface="Arial"/>
                <a:ea typeface="Arial"/>
                <a:cs typeface="Arial"/>
                <a:sym typeface="Arial"/>
              </a:rPr>
              <a:t>. </a:t>
            </a:r>
            <a:r>
              <a:rPr lang="en">
                <a:latin typeface="Arial"/>
                <a:ea typeface="Arial"/>
                <a:cs typeface="Arial"/>
                <a:sym typeface="Arial"/>
              </a:rPr>
              <a:t>Merchants resist the Shop App because it lacks many advanced advertising controls that increase discovery. Amazon, Shein, and other fast fashion giants already dominate </a:t>
            </a:r>
            <a:r>
              <a:rPr b="1" lang="en">
                <a:latin typeface="Arial"/>
                <a:ea typeface="Arial"/>
                <a:cs typeface="Arial"/>
                <a:sym typeface="Arial"/>
              </a:rPr>
              <a:t>fashion discovery and consumer engagement</a:t>
            </a:r>
            <a:r>
              <a:rPr lang="en">
                <a:latin typeface="Arial"/>
                <a:ea typeface="Arial"/>
                <a:cs typeface="Arial"/>
                <a:sym typeface="Arial"/>
              </a:rPr>
              <a:t> with their platforms.</a:t>
            </a:r>
            <a:endParaRPr/>
          </a:p>
          <a:p>
            <a:pPr indent="0" lvl="0" marL="0" marR="0" rtl="0" algn="l">
              <a:lnSpc>
                <a:spcPct val="100000"/>
              </a:lnSpc>
              <a:spcBef>
                <a:spcPts val="0"/>
              </a:spcBef>
              <a:spcAft>
                <a:spcPts val="0"/>
              </a:spcAft>
              <a:buClr>
                <a:srgbClr val="000000"/>
              </a:buClr>
              <a:buSzPts val="1100"/>
              <a:buFont typeface="Arial"/>
              <a:buNone/>
            </a:pPr>
            <a:r>
              <a:rPr b="0" lang="en"/>
              <a:t>-</a:t>
            </a:r>
            <a:r>
              <a:rPr b="1" lang="en"/>
              <a:t> Transform the Shop App into a personalized fashion discovery engine</a:t>
            </a:r>
            <a:r>
              <a:rPr lang="en"/>
              <a:t> instead of a competitive marketplace like amazon.</a:t>
            </a:r>
            <a:endParaRPr/>
          </a:p>
          <a:p>
            <a:pPr indent="0" lvl="0" marL="0" marR="0" rtl="0" algn="l">
              <a:lnSpc>
                <a:spcPct val="100000"/>
              </a:lnSpc>
              <a:spcBef>
                <a:spcPts val="0"/>
              </a:spcBef>
              <a:spcAft>
                <a:spcPts val="0"/>
              </a:spcAft>
              <a:buClr>
                <a:srgbClr val="000000"/>
              </a:buClr>
              <a:buSzPts val="1100"/>
              <a:buFont typeface="Arial"/>
              <a:buNone/>
            </a:pPr>
            <a:r>
              <a:rPr lang="en"/>
              <a:t>- Allow merchants to </a:t>
            </a:r>
            <a:r>
              <a:rPr b="1" lang="en"/>
              <a:t>curate storefront-like experiences within the app</a:t>
            </a:r>
            <a:r>
              <a:rPr lang="en"/>
              <a:t> (e.g., exclusive lookbooks, featured collections, trend-based shopping).</a:t>
            </a:r>
            <a:endParaRPr/>
          </a:p>
          <a:p>
            <a:pPr indent="0" lvl="0" marL="0" marR="0" rtl="0" algn="l">
              <a:lnSpc>
                <a:spcPct val="100000"/>
              </a:lnSpc>
              <a:spcBef>
                <a:spcPts val="0"/>
              </a:spcBef>
              <a:spcAft>
                <a:spcPts val="0"/>
              </a:spcAft>
              <a:buClr>
                <a:srgbClr val="000000"/>
              </a:buClr>
              <a:buSzPts val="1100"/>
              <a:buFont typeface="Arial"/>
              <a:buNone/>
            </a:pPr>
            <a:r>
              <a:t/>
            </a:r>
            <a:endParaRPr/>
          </a:p>
          <a:p>
            <a:pPr indent="0" lvl="0" marL="0" marR="0" rtl="0" algn="l">
              <a:lnSpc>
                <a:spcPct val="100000"/>
              </a:lnSpc>
              <a:spcBef>
                <a:spcPts val="0"/>
              </a:spcBef>
              <a:spcAft>
                <a:spcPts val="0"/>
              </a:spcAft>
              <a:buClr>
                <a:srgbClr val="000000"/>
              </a:buClr>
              <a:buSzPts val="1100"/>
              <a:buFont typeface="Arial"/>
              <a:buNone/>
            </a:pPr>
            <a:r>
              <a:rPr lang="en"/>
              <a:t>We mainly serve SMEs, while large-scale fast fashion merchants rely on vertically integrated supply chains or marketplaces.</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33950798bc_15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33950798bc_15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33950798b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33950798b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21375" y="628850"/>
            <a:ext cx="4514700" cy="2781300"/>
          </a:xfrm>
          <a:prstGeom prst="rect">
            <a:avLst/>
          </a:prstGeom>
        </p:spPr>
        <p:txBody>
          <a:bodyPr anchorCtr="0" anchor="ctr" bIns="91425" lIns="91425" spcFirstLastPara="1" rIns="91425" wrap="square" tIns="91425">
            <a:noAutofit/>
          </a:bodyPr>
          <a:lstStyle>
            <a:lvl1pPr lvl="0">
              <a:lnSpc>
                <a:spcPct val="90000"/>
              </a:lnSpc>
              <a:spcBef>
                <a:spcPts val="0"/>
              </a:spcBef>
              <a:spcAft>
                <a:spcPts val="0"/>
              </a:spcAft>
              <a:buClr>
                <a:srgbClr val="191919"/>
              </a:buClr>
              <a:buSzPts val="5200"/>
              <a:buNone/>
              <a:defRPr b="1" sz="4900">
                <a:latin typeface="Poiret One"/>
                <a:ea typeface="Poiret One"/>
                <a:cs typeface="Poiret One"/>
                <a:sym typeface="Poiret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683814" y="3599569"/>
            <a:ext cx="4359000" cy="285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600"/>
              <a:buNone/>
              <a:defRPr sz="1600">
                <a:solidFill>
                  <a:schemeClr val="dk1"/>
                </a:solidFill>
                <a:latin typeface="Montserrat"/>
                <a:ea typeface="Montserrat"/>
                <a:cs typeface="Montserrat"/>
                <a:sym typeface="Montserrat"/>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a:off x="6286500" y="0"/>
            <a:ext cx="28575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60" name="Shape 60"/>
        <p:cNvGrpSpPr/>
        <p:nvPr/>
      </p:nvGrpSpPr>
      <p:grpSpPr>
        <a:xfrm>
          <a:off x="0" y="0"/>
          <a:ext cx="0" cy="0"/>
          <a:chOff x="0" y="0"/>
          <a:chExt cx="0" cy="0"/>
        </a:xfrm>
      </p:grpSpPr>
      <p:sp>
        <p:nvSpPr>
          <p:cNvPr id="61" name="Google Shape;61;p1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62" name="Google Shape;62;p11"/>
          <p:cNvCxnSpPr/>
          <p:nvPr/>
        </p:nvCxnSpPr>
        <p:spPr>
          <a:xfrm>
            <a:off x="3407825" y="4608500"/>
            <a:ext cx="5021100" cy="0"/>
          </a:xfrm>
          <a:prstGeom prst="straightConnector1">
            <a:avLst/>
          </a:prstGeom>
          <a:noFill/>
          <a:ln cap="flat" cmpd="sng" w="9525">
            <a:solidFill>
              <a:schemeClr val="dk1"/>
            </a:solidFill>
            <a:prstDash val="solid"/>
            <a:round/>
            <a:headEnd len="med" w="med" type="none"/>
            <a:tailEnd len="med" w="med" type="none"/>
          </a:ln>
        </p:spPr>
      </p:cxnSp>
      <p:sp>
        <p:nvSpPr>
          <p:cNvPr id="63" name="Google Shape;63;p11"/>
          <p:cNvSpPr/>
          <p:nvPr/>
        </p:nvSpPr>
        <p:spPr>
          <a:xfrm rot="5400000">
            <a:off x="6164800" y="2177700"/>
            <a:ext cx="5178900" cy="788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64" name="Shape 64"/>
        <p:cNvGrpSpPr/>
        <p:nvPr/>
      </p:nvGrpSpPr>
      <p:grpSpPr>
        <a:xfrm>
          <a:off x="0" y="0"/>
          <a:ext cx="0" cy="0"/>
          <a:chOff x="0" y="0"/>
          <a:chExt cx="0" cy="0"/>
        </a:xfrm>
      </p:grpSpPr>
      <p:sp>
        <p:nvSpPr>
          <p:cNvPr id="65" name="Google Shape;65;p12"/>
          <p:cNvSpPr/>
          <p:nvPr/>
        </p:nvSpPr>
        <p:spPr>
          <a:xfrm>
            <a:off x="0" y="0"/>
            <a:ext cx="9144000" cy="1143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2"/>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67" name="Google Shape;67;p12"/>
          <p:cNvPicPr preferRelativeResize="0"/>
          <p:nvPr/>
        </p:nvPicPr>
        <p:blipFill>
          <a:blip r:embed="rId2">
            <a:alphaModFix/>
          </a:blip>
          <a:stretch>
            <a:fillRect/>
          </a:stretch>
        </p:blipFill>
        <p:spPr>
          <a:xfrm>
            <a:off x="7942150" y="151925"/>
            <a:ext cx="676200" cy="766549"/>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68" name="Shape 68"/>
        <p:cNvGrpSpPr/>
        <p:nvPr/>
      </p:nvGrpSpPr>
      <p:grpSpPr>
        <a:xfrm>
          <a:off x="0" y="0"/>
          <a:ext cx="0" cy="0"/>
          <a:chOff x="0" y="0"/>
          <a:chExt cx="0" cy="0"/>
        </a:xfrm>
      </p:grpSpPr>
      <p:sp>
        <p:nvSpPr>
          <p:cNvPr id="69" name="Google Shape;69;p13"/>
          <p:cNvSpPr/>
          <p:nvPr/>
        </p:nvSpPr>
        <p:spPr>
          <a:xfrm>
            <a:off x="0" y="0"/>
            <a:ext cx="9144000" cy="1305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71" name="Shape 71"/>
        <p:cNvGrpSpPr/>
        <p:nvPr/>
      </p:nvGrpSpPr>
      <p:grpSpPr>
        <a:xfrm>
          <a:off x="0" y="0"/>
          <a:ext cx="0" cy="0"/>
          <a:chOff x="0" y="0"/>
          <a:chExt cx="0" cy="0"/>
        </a:xfrm>
      </p:grpSpPr>
      <p:sp>
        <p:nvSpPr>
          <p:cNvPr id="72" name="Google Shape;72;p14"/>
          <p:cNvSpPr/>
          <p:nvPr/>
        </p:nvSpPr>
        <p:spPr>
          <a:xfrm>
            <a:off x="0" y="0"/>
            <a:ext cx="9144000" cy="1645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4"/>
          <p:cNvSpPr txBox="1"/>
          <p:nvPr>
            <p:ph type="title"/>
          </p:nvPr>
        </p:nvSpPr>
        <p:spPr>
          <a:xfrm>
            <a:off x="783464" y="2658781"/>
            <a:ext cx="2336400" cy="4206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4" name="Google Shape;74;p14"/>
          <p:cNvSpPr txBox="1"/>
          <p:nvPr>
            <p:ph idx="1" type="subTitle"/>
          </p:nvPr>
        </p:nvSpPr>
        <p:spPr>
          <a:xfrm>
            <a:off x="783464" y="3072104"/>
            <a:ext cx="2336400" cy="4299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75" name="Google Shape;75;p14"/>
          <p:cNvSpPr txBox="1"/>
          <p:nvPr>
            <p:ph idx="2" type="title"/>
          </p:nvPr>
        </p:nvSpPr>
        <p:spPr>
          <a:xfrm>
            <a:off x="3404764" y="3498047"/>
            <a:ext cx="2336400" cy="4251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6" name="Google Shape;76;p14"/>
          <p:cNvSpPr txBox="1"/>
          <p:nvPr>
            <p:ph idx="3" type="subTitle"/>
          </p:nvPr>
        </p:nvSpPr>
        <p:spPr>
          <a:xfrm>
            <a:off x="3404764" y="3921135"/>
            <a:ext cx="2336400" cy="433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77" name="Google Shape;77;p14"/>
          <p:cNvSpPr txBox="1"/>
          <p:nvPr>
            <p:ph idx="4" type="title"/>
          </p:nvPr>
        </p:nvSpPr>
        <p:spPr>
          <a:xfrm>
            <a:off x="6026064" y="2648281"/>
            <a:ext cx="2336400" cy="4251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500"/>
              <a:buNone/>
              <a:defRPr sz="2000"/>
            </a:lvl1pPr>
            <a:lvl2pPr lvl="1" rtl="0" algn="ctr">
              <a:spcBef>
                <a:spcPts val="0"/>
              </a:spcBef>
              <a:spcAft>
                <a:spcPts val="0"/>
              </a:spcAft>
              <a:buSzPts val="2500"/>
              <a:buNone/>
              <a:defRPr sz="2500"/>
            </a:lvl2pPr>
            <a:lvl3pPr lvl="2" rtl="0" algn="ctr">
              <a:spcBef>
                <a:spcPts val="0"/>
              </a:spcBef>
              <a:spcAft>
                <a:spcPts val="0"/>
              </a:spcAft>
              <a:buSzPts val="2500"/>
              <a:buNone/>
              <a:defRPr sz="2500"/>
            </a:lvl3pPr>
            <a:lvl4pPr lvl="3" rtl="0" algn="ctr">
              <a:spcBef>
                <a:spcPts val="0"/>
              </a:spcBef>
              <a:spcAft>
                <a:spcPts val="0"/>
              </a:spcAft>
              <a:buSzPts val="2500"/>
              <a:buNone/>
              <a:defRPr sz="2500"/>
            </a:lvl4pPr>
            <a:lvl5pPr lvl="4" rtl="0" algn="ctr">
              <a:spcBef>
                <a:spcPts val="0"/>
              </a:spcBef>
              <a:spcAft>
                <a:spcPts val="0"/>
              </a:spcAft>
              <a:buSzPts val="2500"/>
              <a:buNone/>
              <a:defRPr sz="2500"/>
            </a:lvl5pPr>
            <a:lvl6pPr lvl="5" rtl="0" algn="ctr">
              <a:spcBef>
                <a:spcPts val="0"/>
              </a:spcBef>
              <a:spcAft>
                <a:spcPts val="0"/>
              </a:spcAft>
              <a:buSzPts val="2500"/>
              <a:buNone/>
              <a:defRPr sz="2500"/>
            </a:lvl6pPr>
            <a:lvl7pPr lvl="6" rtl="0" algn="ctr">
              <a:spcBef>
                <a:spcPts val="0"/>
              </a:spcBef>
              <a:spcAft>
                <a:spcPts val="0"/>
              </a:spcAft>
              <a:buSzPts val="2500"/>
              <a:buNone/>
              <a:defRPr sz="2500"/>
            </a:lvl7pPr>
            <a:lvl8pPr lvl="7" rtl="0" algn="ctr">
              <a:spcBef>
                <a:spcPts val="0"/>
              </a:spcBef>
              <a:spcAft>
                <a:spcPts val="0"/>
              </a:spcAft>
              <a:buSzPts val="2500"/>
              <a:buNone/>
              <a:defRPr sz="2500"/>
            </a:lvl8pPr>
            <a:lvl9pPr lvl="8" rtl="0" algn="ctr">
              <a:spcBef>
                <a:spcPts val="0"/>
              </a:spcBef>
              <a:spcAft>
                <a:spcPts val="0"/>
              </a:spcAft>
              <a:buSzPts val="2500"/>
              <a:buNone/>
              <a:defRPr sz="2500"/>
            </a:lvl9pPr>
          </a:lstStyle>
          <a:p/>
        </p:txBody>
      </p:sp>
      <p:sp>
        <p:nvSpPr>
          <p:cNvPr id="78" name="Google Shape;78;p14"/>
          <p:cNvSpPr txBox="1"/>
          <p:nvPr>
            <p:ph idx="5" type="subTitle"/>
          </p:nvPr>
        </p:nvSpPr>
        <p:spPr>
          <a:xfrm>
            <a:off x="6026064" y="3067712"/>
            <a:ext cx="2336400" cy="4338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79" name="Google Shape;79;p14"/>
          <p:cNvSpPr txBox="1"/>
          <p:nvPr>
            <p:ph idx="6"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80" name="Shape 80"/>
        <p:cNvGrpSpPr/>
        <p:nvPr/>
      </p:nvGrpSpPr>
      <p:grpSpPr>
        <a:xfrm>
          <a:off x="0" y="0"/>
          <a:ext cx="0" cy="0"/>
          <a:chOff x="0" y="0"/>
          <a:chExt cx="0" cy="0"/>
        </a:xfrm>
      </p:grpSpPr>
      <p:sp>
        <p:nvSpPr>
          <p:cNvPr id="81" name="Google Shape;81;p15"/>
          <p:cNvSpPr/>
          <p:nvPr/>
        </p:nvSpPr>
        <p:spPr>
          <a:xfrm>
            <a:off x="0" y="0"/>
            <a:ext cx="9144000" cy="2565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txBox="1"/>
          <p:nvPr>
            <p:ph type="ctrTitle"/>
          </p:nvPr>
        </p:nvSpPr>
        <p:spPr>
          <a:xfrm>
            <a:off x="2077427" y="661258"/>
            <a:ext cx="4724100" cy="1132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200"/>
              <a:buNone/>
              <a:defRPr sz="84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3" name="Google Shape;83;p15"/>
          <p:cNvSpPr txBox="1"/>
          <p:nvPr>
            <p:ph idx="1" type="subTitle"/>
          </p:nvPr>
        </p:nvSpPr>
        <p:spPr>
          <a:xfrm>
            <a:off x="2425050" y="1806577"/>
            <a:ext cx="4293900" cy="880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pic>
        <p:nvPicPr>
          <p:cNvPr id="84" name="Google Shape;84;p15"/>
          <p:cNvPicPr preferRelativeResize="0"/>
          <p:nvPr/>
        </p:nvPicPr>
        <p:blipFill>
          <a:blip r:embed="rId2">
            <a:alphaModFix/>
          </a:blip>
          <a:stretch>
            <a:fillRect/>
          </a:stretch>
        </p:blipFill>
        <p:spPr>
          <a:xfrm>
            <a:off x="7942150" y="151925"/>
            <a:ext cx="676200" cy="76654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
    <p:spTree>
      <p:nvGrpSpPr>
        <p:cNvPr id="85" name="Shape 85"/>
        <p:cNvGrpSpPr/>
        <p:nvPr/>
      </p:nvGrpSpPr>
      <p:grpSpPr>
        <a:xfrm>
          <a:off x="0" y="0"/>
          <a:ext cx="0" cy="0"/>
          <a:chOff x="0" y="0"/>
          <a:chExt cx="0" cy="0"/>
        </a:xfrm>
      </p:grpSpPr>
      <p:sp>
        <p:nvSpPr>
          <p:cNvPr id="86" name="Google Shape;86;p16"/>
          <p:cNvSpPr/>
          <p:nvPr/>
        </p:nvSpPr>
        <p:spPr>
          <a:xfrm>
            <a:off x="4021675" y="0"/>
            <a:ext cx="51225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_1">
    <p:spTree>
      <p:nvGrpSpPr>
        <p:cNvPr id="87" name="Shape 87"/>
        <p:cNvGrpSpPr/>
        <p:nvPr/>
      </p:nvGrpSpPr>
      <p:grpSpPr>
        <a:xfrm>
          <a:off x="0" y="0"/>
          <a:ext cx="0" cy="0"/>
          <a:chOff x="0" y="0"/>
          <a:chExt cx="0" cy="0"/>
        </a:xfrm>
      </p:grpSpPr>
      <p:sp>
        <p:nvSpPr>
          <p:cNvPr id="88" name="Google Shape;88;p17"/>
          <p:cNvSpPr/>
          <p:nvPr/>
        </p:nvSpPr>
        <p:spPr>
          <a:xfrm rot="5400000">
            <a:off x="6164789" y="2181300"/>
            <a:ext cx="5178900" cy="788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p:nvPr/>
        </p:nvSpPr>
        <p:spPr>
          <a:xfrm>
            <a:off x="4023450" y="0"/>
            <a:ext cx="51207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type="title"/>
          </p:nvPr>
        </p:nvSpPr>
        <p:spPr>
          <a:xfrm>
            <a:off x="4505800" y="2305424"/>
            <a:ext cx="39231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51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hasCustomPrompt="1" idx="2" type="title"/>
          </p:nvPr>
        </p:nvSpPr>
        <p:spPr>
          <a:xfrm>
            <a:off x="5038750" y="1316299"/>
            <a:ext cx="2857200" cy="70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5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 name="Google Shape;16;p3"/>
          <p:cNvSpPr txBox="1"/>
          <p:nvPr>
            <p:ph idx="1" type="subTitle"/>
          </p:nvPr>
        </p:nvSpPr>
        <p:spPr>
          <a:xfrm>
            <a:off x="4891900" y="3093060"/>
            <a:ext cx="3150900" cy="713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p:nvPr/>
        </p:nvSpPr>
        <p:spPr>
          <a:xfrm>
            <a:off x="0" y="0"/>
            <a:ext cx="9144000" cy="1152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 name="Google Shape;20;p4"/>
          <p:cNvSpPr txBox="1"/>
          <p:nvPr>
            <p:ph idx="1" type="body"/>
          </p:nvPr>
        </p:nvSpPr>
        <p:spPr>
          <a:xfrm>
            <a:off x="720000" y="1230100"/>
            <a:ext cx="7704000" cy="33783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0"/>
              </a:spcBef>
              <a:spcAft>
                <a:spcPts val="0"/>
              </a:spcAft>
              <a:buClr>
                <a:srgbClr val="434343"/>
              </a:buClr>
              <a:buSzPts val="1200"/>
              <a:buAutoNum type="arabicPeriod"/>
              <a:defRPr sz="1100">
                <a:solidFill>
                  <a:srgbClr val="434343"/>
                </a:solidFill>
              </a:defRPr>
            </a:lvl1pPr>
            <a:lvl2pPr indent="-330200" lvl="1" marL="914400" rtl="0">
              <a:lnSpc>
                <a:spcPct val="115000"/>
              </a:lnSpc>
              <a:spcBef>
                <a:spcPts val="0"/>
              </a:spcBef>
              <a:spcAft>
                <a:spcPts val="0"/>
              </a:spcAft>
              <a:buClr>
                <a:srgbClr val="434343"/>
              </a:buClr>
              <a:buSzPts val="1600"/>
              <a:buAutoNum type="alphaLcPeriod"/>
              <a:defRPr>
                <a:solidFill>
                  <a:srgbClr val="434343"/>
                </a:solidFill>
              </a:defRPr>
            </a:lvl2pPr>
            <a:lvl3pPr indent="-330200" lvl="2" marL="1371600" rtl="0">
              <a:lnSpc>
                <a:spcPct val="115000"/>
              </a:lnSpc>
              <a:spcBef>
                <a:spcPts val="0"/>
              </a:spcBef>
              <a:spcAft>
                <a:spcPts val="0"/>
              </a:spcAft>
              <a:buClr>
                <a:srgbClr val="434343"/>
              </a:buClr>
              <a:buSzPts val="1600"/>
              <a:buAutoNum type="romanLcPeriod"/>
              <a:defRPr>
                <a:solidFill>
                  <a:srgbClr val="434343"/>
                </a:solidFill>
              </a:defRPr>
            </a:lvl3pPr>
            <a:lvl4pPr indent="-330200" lvl="3" marL="1828800" rtl="0">
              <a:lnSpc>
                <a:spcPct val="115000"/>
              </a:lnSpc>
              <a:spcBef>
                <a:spcPts val="0"/>
              </a:spcBef>
              <a:spcAft>
                <a:spcPts val="0"/>
              </a:spcAft>
              <a:buClr>
                <a:srgbClr val="434343"/>
              </a:buClr>
              <a:buSzPts val="1600"/>
              <a:buAutoNum type="arabicPeriod"/>
              <a:defRPr>
                <a:solidFill>
                  <a:srgbClr val="434343"/>
                </a:solidFill>
              </a:defRPr>
            </a:lvl4pPr>
            <a:lvl5pPr indent="-330200" lvl="4" marL="2286000" rtl="0">
              <a:lnSpc>
                <a:spcPct val="115000"/>
              </a:lnSpc>
              <a:spcBef>
                <a:spcPts val="0"/>
              </a:spcBef>
              <a:spcAft>
                <a:spcPts val="0"/>
              </a:spcAft>
              <a:buClr>
                <a:srgbClr val="434343"/>
              </a:buClr>
              <a:buSzPts val="1600"/>
              <a:buAutoNum type="alphaLcPeriod"/>
              <a:defRPr>
                <a:solidFill>
                  <a:srgbClr val="434343"/>
                </a:solidFill>
              </a:defRPr>
            </a:lvl5pPr>
            <a:lvl6pPr indent="-330200" lvl="5" marL="2743200" rtl="0">
              <a:lnSpc>
                <a:spcPct val="115000"/>
              </a:lnSpc>
              <a:spcBef>
                <a:spcPts val="0"/>
              </a:spcBef>
              <a:spcAft>
                <a:spcPts val="0"/>
              </a:spcAft>
              <a:buClr>
                <a:srgbClr val="434343"/>
              </a:buClr>
              <a:buSzPts val="1600"/>
              <a:buAutoNum type="romanLcPeriod"/>
              <a:defRPr>
                <a:solidFill>
                  <a:srgbClr val="434343"/>
                </a:solidFill>
              </a:defRPr>
            </a:lvl6pPr>
            <a:lvl7pPr indent="-330200" lvl="6" marL="3200400" rtl="0">
              <a:lnSpc>
                <a:spcPct val="115000"/>
              </a:lnSpc>
              <a:spcBef>
                <a:spcPts val="0"/>
              </a:spcBef>
              <a:spcAft>
                <a:spcPts val="0"/>
              </a:spcAft>
              <a:buClr>
                <a:srgbClr val="434343"/>
              </a:buClr>
              <a:buSzPts val="1600"/>
              <a:buAutoNum type="arabicPeriod"/>
              <a:defRPr>
                <a:solidFill>
                  <a:srgbClr val="434343"/>
                </a:solidFill>
              </a:defRPr>
            </a:lvl7pPr>
            <a:lvl8pPr indent="-330200" lvl="7" marL="3657600" rtl="0">
              <a:lnSpc>
                <a:spcPct val="115000"/>
              </a:lnSpc>
              <a:spcBef>
                <a:spcPts val="0"/>
              </a:spcBef>
              <a:spcAft>
                <a:spcPts val="0"/>
              </a:spcAft>
              <a:buClr>
                <a:srgbClr val="434343"/>
              </a:buClr>
              <a:buSzPts val="1600"/>
              <a:buAutoNum type="alphaLcPeriod"/>
              <a:defRPr>
                <a:solidFill>
                  <a:srgbClr val="434343"/>
                </a:solidFill>
              </a:defRPr>
            </a:lvl8pPr>
            <a:lvl9pPr indent="-330200" lvl="8" marL="4114800" rtl="0">
              <a:lnSpc>
                <a:spcPct val="115000"/>
              </a:lnSpc>
              <a:spcBef>
                <a:spcPts val="0"/>
              </a:spcBef>
              <a:spcAft>
                <a:spcPts val="0"/>
              </a:spcAft>
              <a:buClr>
                <a:srgbClr val="434343"/>
              </a:buClr>
              <a:buSzPts val="1600"/>
              <a:buAutoNum type="romanLcPeriod"/>
              <a:defRPr>
                <a:solidFill>
                  <a:srgbClr val="434343"/>
                </a:solidFill>
              </a:defRPr>
            </a:lvl9pPr>
          </a:lstStyle>
          <a:p/>
        </p:txBody>
      </p:sp>
      <p:pic>
        <p:nvPicPr>
          <p:cNvPr id="21" name="Google Shape;21;p4"/>
          <p:cNvPicPr preferRelativeResize="0"/>
          <p:nvPr/>
        </p:nvPicPr>
        <p:blipFill>
          <a:blip r:embed="rId2">
            <a:alphaModFix/>
          </a:blip>
          <a:stretch>
            <a:fillRect/>
          </a:stretch>
        </p:blipFill>
        <p:spPr>
          <a:xfrm>
            <a:off x="7942150" y="151925"/>
            <a:ext cx="676200" cy="76654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idx="1" type="subTitle"/>
          </p:nvPr>
        </p:nvSpPr>
        <p:spPr>
          <a:xfrm>
            <a:off x="1239592" y="3179747"/>
            <a:ext cx="2907600" cy="447900"/>
          </a:xfrm>
          <a:prstGeom prst="rect">
            <a:avLst/>
          </a:prstGeom>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Font typeface="Bebas Neue"/>
              <a:buNone/>
              <a:defRPr b="1" sz="2000">
                <a:latin typeface="Poiret One"/>
                <a:ea typeface="Poiret One"/>
                <a:cs typeface="Poiret One"/>
                <a:sym typeface="Poiret One"/>
              </a:defRPr>
            </a:lvl1pPr>
            <a:lvl2pPr lvl="1"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4" name="Google Shape;24;p5"/>
          <p:cNvSpPr txBox="1"/>
          <p:nvPr>
            <p:ph idx="2" type="subTitle"/>
          </p:nvPr>
        </p:nvSpPr>
        <p:spPr>
          <a:xfrm>
            <a:off x="4995671" y="3179747"/>
            <a:ext cx="2907600" cy="4479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500"/>
              <a:buFont typeface="Bebas Neue"/>
              <a:buNone/>
              <a:defRPr b="1" sz="2000">
                <a:latin typeface="Poiret One"/>
                <a:ea typeface="Poiret One"/>
                <a:cs typeface="Poiret One"/>
                <a:sym typeface="Poiret One"/>
              </a:defRPr>
            </a:lvl1pPr>
            <a:lvl2pPr lvl="1" rtl="0" algn="ctr">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rtl="0" algn="ctr">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rtl="0" algn="ctr">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rtl="0" algn="ctr">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rtl="0" algn="ctr">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rtl="0" algn="ctr">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rtl="0" algn="ctr">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rtl="0" algn="ctr">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p:txBody>
      </p:sp>
      <p:sp>
        <p:nvSpPr>
          <p:cNvPr id="25" name="Google Shape;25;p5"/>
          <p:cNvSpPr txBox="1"/>
          <p:nvPr>
            <p:ph idx="3" type="subTitle"/>
          </p:nvPr>
        </p:nvSpPr>
        <p:spPr>
          <a:xfrm>
            <a:off x="1246961" y="3557505"/>
            <a:ext cx="2907600" cy="8646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6" name="Google Shape;26;p5"/>
          <p:cNvSpPr txBox="1"/>
          <p:nvPr>
            <p:ph idx="4" type="subTitle"/>
          </p:nvPr>
        </p:nvSpPr>
        <p:spPr>
          <a:xfrm>
            <a:off x="4983156" y="3557505"/>
            <a:ext cx="2907600" cy="8646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7" name="Google Shape;27;p5"/>
          <p:cNvSpPr txBox="1"/>
          <p:nvPr>
            <p:ph type="title"/>
          </p:nvPr>
        </p:nvSpPr>
        <p:spPr>
          <a:xfrm>
            <a:off x="713743"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8" name="Google Shape;28;p5"/>
          <p:cNvSpPr/>
          <p:nvPr/>
        </p:nvSpPr>
        <p:spPr>
          <a:xfrm rot="5400000">
            <a:off x="-2263825" y="2181300"/>
            <a:ext cx="5178900" cy="788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 name="Google Shape;29;p5"/>
          <p:cNvCxnSpPr/>
          <p:nvPr/>
        </p:nvCxnSpPr>
        <p:spPr>
          <a:xfrm>
            <a:off x="3407825" y="4608500"/>
            <a:ext cx="50211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 name="Google Shape;32;p6"/>
          <p:cNvSpPr/>
          <p:nvPr/>
        </p:nvSpPr>
        <p:spPr>
          <a:xfrm rot="5400000">
            <a:off x="-2263825" y="2181300"/>
            <a:ext cx="5178900" cy="788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 name="Google Shape;33;p6"/>
          <p:cNvCxnSpPr/>
          <p:nvPr/>
        </p:nvCxnSpPr>
        <p:spPr>
          <a:xfrm rot="10800000">
            <a:off x="700989" y="4608500"/>
            <a:ext cx="5021100" cy="0"/>
          </a:xfrm>
          <a:prstGeom prst="straightConnector1">
            <a:avLst/>
          </a:prstGeom>
          <a:noFill/>
          <a:ln cap="flat" cmpd="sng" w="9525">
            <a:solidFill>
              <a:srgbClr val="191919"/>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7"/>
          <p:cNvSpPr/>
          <p:nvPr/>
        </p:nvSpPr>
        <p:spPr>
          <a:xfrm>
            <a:off x="0" y="3886200"/>
            <a:ext cx="9144000" cy="1257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 name="Google Shape;36;p7"/>
          <p:cNvCxnSpPr/>
          <p:nvPr/>
        </p:nvCxnSpPr>
        <p:spPr>
          <a:xfrm>
            <a:off x="3407825" y="4608500"/>
            <a:ext cx="5021100" cy="0"/>
          </a:xfrm>
          <a:prstGeom prst="straightConnector1">
            <a:avLst/>
          </a:prstGeom>
          <a:noFill/>
          <a:ln cap="flat" cmpd="sng" w="9525">
            <a:solidFill>
              <a:schemeClr val="dk1"/>
            </a:solidFill>
            <a:prstDash val="solid"/>
            <a:round/>
            <a:headEnd len="med" w="med" type="none"/>
            <a:tailEnd len="med" w="med" type="none"/>
          </a:ln>
        </p:spPr>
      </p:cxnSp>
      <p:sp>
        <p:nvSpPr>
          <p:cNvPr id="37" name="Google Shape;37;p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7"/>
          <p:cNvSpPr txBox="1"/>
          <p:nvPr>
            <p:ph idx="1" type="body"/>
          </p:nvPr>
        </p:nvSpPr>
        <p:spPr>
          <a:xfrm>
            <a:off x="726257" y="1171247"/>
            <a:ext cx="7704000" cy="2502300"/>
          </a:xfrm>
          <a:prstGeom prst="rect">
            <a:avLst/>
          </a:prstGeom>
        </p:spPr>
        <p:txBody>
          <a:bodyPr anchorCtr="0" anchor="t" bIns="91425" lIns="91425" spcFirstLastPara="1" rIns="91425" wrap="square" tIns="91425">
            <a:noAutofit/>
          </a:bodyPr>
          <a:lstStyle>
            <a:lvl1pPr indent="-292100" lvl="0" marL="457200" rtl="0">
              <a:lnSpc>
                <a:spcPct val="115000"/>
              </a:lnSpc>
              <a:spcBef>
                <a:spcPts val="0"/>
              </a:spcBef>
              <a:spcAft>
                <a:spcPts val="0"/>
              </a:spcAft>
              <a:buClr>
                <a:srgbClr val="434343"/>
              </a:buClr>
              <a:buSzPts val="1000"/>
              <a:buChar char="●"/>
              <a:defRPr>
                <a:solidFill>
                  <a:srgbClr val="434343"/>
                </a:solidFill>
              </a:defRPr>
            </a:lvl1pPr>
            <a:lvl2pPr indent="-330200" lvl="1" marL="914400" rtl="0">
              <a:lnSpc>
                <a:spcPct val="115000"/>
              </a:lnSpc>
              <a:spcBef>
                <a:spcPts val="0"/>
              </a:spcBef>
              <a:spcAft>
                <a:spcPts val="0"/>
              </a:spcAft>
              <a:buClr>
                <a:srgbClr val="434343"/>
              </a:buClr>
              <a:buSzPts val="1600"/>
              <a:buChar char="○"/>
              <a:defRPr>
                <a:solidFill>
                  <a:srgbClr val="434343"/>
                </a:solidFill>
              </a:defRPr>
            </a:lvl2pPr>
            <a:lvl3pPr indent="-330200" lvl="2" marL="1371600" rtl="0">
              <a:lnSpc>
                <a:spcPct val="115000"/>
              </a:lnSpc>
              <a:spcBef>
                <a:spcPts val="0"/>
              </a:spcBef>
              <a:spcAft>
                <a:spcPts val="0"/>
              </a:spcAft>
              <a:buClr>
                <a:srgbClr val="434343"/>
              </a:buClr>
              <a:buSzPts val="1600"/>
              <a:buChar char="■"/>
              <a:defRPr>
                <a:solidFill>
                  <a:srgbClr val="434343"/>
                </a:solidFill>
              </a:defRPr>
            </a:lvl3pPr>
            <a:lvl4pPr indent="-330200" lvl="3" marL="1828800" rtl="0">
              <a:lnSpc>
                <a:spcPct val="115000"/>
              </a:lnSpc>
              <a:spcBef>
                <a:spcPts val="0"/>
              </a:spcBef>
              <a:spcAft>
                <a:spcPts val="0"/>
              </a:spcAft>
              <a:buClr>
                <a:srgbClr val="434343"/>
              </a:buClr>
              <a:buSzPts val="1600"/>
              <a:buChar char="●"/>
              <a:defRPr>
                <a:solidFill>
                  <a:srgbClr val="434343"/>
                </a:solidFill>
              </a:defRPr>
            </a:lvl4pPr>
            <a:lvl5pPr indent="-330200" lvl="4" marL="2286000" rtl="0">
              <a:lnSpc>
                <a:spcPct val="115000"/>
              </a:lnSpc>
              <a:spcBef>
                <a:spcPts val="0"/>
              </a:spcBef>
              <a:spcAft>
                <a:spcPts val="0"/>
              </a:spcAft>
              <a:buClr>
                <a:srgbClr val="434343"/>
              </a:buClr>
              <a:buSzPts val="1600"/>
              <a:buChar char="○"/>
              <a:defRPr>
                <a:solidFill>
                  <a:srgbClr val="434343"/>
                </a:solidFill>
              </a:defRPr>
            </a:lvl5pPr>
            <a:lvl6pPr indent="-330200" lvl="5" marL="2743200" rtl="0">
              <a:lnSpc>
                <a:spcPct val="115000"/>
              </a:lnSpc>
              <a:spcBef>
                <a:spcPts val="0"/>
              </a:spcBef>
              <a:spcAft>
                <a:spcPts val="0"/>
              </a:spcAft>
              <a:buClr>
                <a:srgbClr val="434343"/>
              </a:buClr>
              <a:buSzPts val="1600"/>
              <a:buChar char="■"/>
              <a:defRPr>
                <a:solidFill>
                  <a:srgbClr val="434343"/>
                </a:solidFill>
              </a:defRPr>
            </a:lvl6pPr>
            <a:lvl7pPr indent="-330200" lvl="6" marL="3200400" rtl="0">
              <a:lnSpc>
                <a:spcPct val="115000"/>
              </a:lnSpc>
              <a:spcBef>
                <a:spcPts val="0"/>
              </a:spcBef>
              <a:spcAft>
                <a:spcPts val="0"/>
              </a:spcAft>
              <a:buClr>
                <a:srgbClr val="434343"/>
              </a:buClr>
              <a:buSzPts val="1600"/>
              <a:buChar char="●"/>
              <a:defRPr>
                <a:solidFill>
                  <a:srgbClr val="434343"/>
                </a:solidFill>
              </a:defRPr>
            </a:lvl7pPr>
            <a:lvl8pPr indent="-330200" lvl="7" marL="3657600" rtl="0">
              <a:lnSpc>
                <a:spcPct val="115000"/>
              </a:lnSpc>
              <a:spcBef>
                <a:spcPts val="0"/>
              </a:spcBef>
              <a:spcAft>
                <a:spcPts val="0"/>
              </a:spcAft>
              <a:buClr>
                <a:srgbClr val="434343"/>
              </a:buClr>
              <a:buSzPts val="1600"/>
              <a:buChar char="○"/>
              <a:defRPr>
                <a:solidFill>
                  <a:srgbClr val="434343"/>
                </a:solidFill>
              </a:defRPr>
            </a:lvl8pPr>
            <a:lvl9pPr indent="-330200" lvl="8" marL="4114800" rtl="0">
              <a:lnSpc>
                <a:spcPct val="115000"/>
              </a:lnSpc>
              <a:spcBef>
                <a:spcPts val="0"/>
              </a:spcBef>
              <a:spcAft>
                <a:spcPts val="0"/>
              </a:spcAft>
              <a:buClr>
                <a:srgbClr val="434343"/>
              </a:buClr>
              <a:buSzPts val="1600"/>
              <a:buChar char="■"/>
              <a:defRPr>
                <a:solidFill>
                  <a:srgbClr val="434343"/>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9" name="Shape 39"/>
        <p:cNvGrpSpPr/>
        <p:nvPr/>
      </p:nvGrpSpPr>
      <p:grpSpPr>
        <a:xfrm>
          <a:off x="0" y="0"/>
          <a:ext cx="0" cy="0"/>
          <a:chOff x="0" y="0"/>
          <a:chExt cx="0" cy="0"/>
        </a:xfrm>
      </p:grpSpPr>
      <p:sp>
        <p:nvSpPr>
          <p:cNvPr id="40" name="Google Shape;40;p8"/>
          <p:cNvSpPr/>
          <p:nvPr/>
        </p:nvSpPr>
        <p:spPr>
          <a:xfrm>
            <a:off x="4000500" y="0"/>
            <a:ext cx="51438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txBox="1"/>
          <p:nvPr>
            <p:ph type="title"/>
          </p:nvPr>
        </p:nvSpPr>
        <p:spPr>
          <a:xfrm>
            <a:off x="721357" y="876958"/>
            <a:ext cx="2777400" cy="1785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42" name="Google Shape;42;p8"/>
          <p:cNvSpPr txBox="1"/>
          <p:nvPr>
            <p:ph idx="1" type="subTitle"/>
          </p:nvPr>
        </p:nvSpPr>
        <p:spPr>
          <a:xfrm>
            <a:off x="715100" y="2681043"/>
            <a:ext cx="2904300" cy="153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1600"/>
              </a:spcBef>
              <a:spcAft>
                <a:spcPts val="0"/>
              </a:spcAft>
              <a:buSzPts val="1600"/>
              <a:buNone/>
              <a:defRPr/>
            </a:lvl2pPr>
            <a:lvl3pPr lvl="2" rtl="0" algn="ctr">
              <a:lnSpc>
                <a:spcPct val="100000"/>
              </a:lnSpc>
              <a:spcBef>
                <a:spcPts val="1600"/>
              </a:spcBef>
              <a:spcAft>
                <a:spcPts val="0"/>
              </a:spcAft>
              <a:buSzPts val="1600"/>
              <a:buNone/>
              <a:defRPr/>
            </a:lvl3pPr>
            <a:lvl4pPr lvl="3" rtl="0" algn="ctr">
              <a:lnSpc>
                <a:spcPct val="100000"/>
              </a:lnSpc>
              <a:spcBef>
                <a:spcPts val="1600"/>
              </a:spcBef>
              <a:spcAft>
                <a:spcPts val="0"/>
              </a:spcAft>
              <a:buSzPts val="1600"/>
              <a:buNone/>
              <a:defRPr/>
            </a:lvl4pPr>
            <a:lvl5pPr lvl="4" rtl="0" algn="ctr">
              <a:lnSpc>
                <a:spcPct val="100000"/>
              </a:lnSpc>
              <a:spcBef>
                <a:spcPts val="1600"/>
              </a:spcBef>
              <a:spcAft>
                <a:spcPts val="0"/>
              </a:spcAft>
              <a:buSzPts val="1600"/>
              <a:buNone/>
              <a:defRPr/>
            </a:lvl5pPr>
            <a:lvl6pPr lvl="5" rtl="0" algn="ctr">
              <a:lnSpc>
                <a:spcPct val="100000"/>
              </a:lnSpc>
              <a:spcBef>
                <a:spcPts val="1600"/>
              </a:spcBef>
              <a:spcAft>
                <a:spcPts val="0"/>
              </a:spcAft>
              <a:buSzPts val="1600"/>
              <a:buNone/>
              <a:defRPr/>
            </a:lvl6pPr>
            <a:lvl7pPr lvl="6" rtl="0" algn="ctr">
              <a:lnSpc>
                <a:spcPct val="100000"/>
              </a:lnSpc>
              <a:spcBef>
                <a:spcPts val="1600"/>
              </a:spcBef>
              <a:spcAft>
                <a:spcPts val="0"/>
              </a:spcAft>
              <a:buSzPts val="1600"/>
              <a:buNone/>
              <a:defRPr/>
            </a:lvl7pPr>
            <a:lvl8pPr lvl="7" rtl="0" algn="ctr">
              <a:lnSpc>
                <a:spcPct val="100000"/>
              </a:lnSpc>
              <a:spcBef>
                <a:spcPts val="1600"/>
              </a:spcBef>
              <a:spcAft>
                <a:spcPts val="0"/>
              </a:spcAft>
              <a:buSzPts val="1600"/>
              <a:buNone/>
              <a:defRPr/>
            </a:lvl8pPr>
            <a:lvl9pPr lvl="8" rtl="0" algn="ctr">
              <a:lnSpc>
                <a:spcPct val="100000"/>
              </a:lnSpc>
              <a:spcBef>
                <a:spcPts val="1600"/>
              </a:spcBef>
              <a:spcAft>
                <a:spcPts val="1600"/>
              </a:spcAft>
              <a:buSzPts val="16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3" name="Shape 43"/>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44" name="Shape 44"/>
        <p:cNvGrpSpPr/>
        <p:nvPr/>
      </p:nvGrpSpPr>
      <p:grpSpPr>
        <a:xfrm>
          <a:off x="0" y="0"/>
          <a:ext cx="0" cy="0"/>
          <a:chOff x="0" y="0"/>
          <a:chExt cx="0" cy="0"/>
        </a:xfrm>
      </p:grpSpPr>
      <p:sp>
        <p:nvSpPr>
          <p:cNvPr id="45" name="Google Shape;45;p10"/>
          <p:cNvSpPr txBox="1"/>
          <p:nvPr>
            <p:ph type="title"/>
          </p:nvPr>
        </p:nvSpPr>
        <p:spPr>
          <a:xfrm>
            <a:off x="1392853" y="1794930"/>
            <a:ext cx="2601900" cy="3942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6" name="Google Shape;46;p10"/>
          <p:cNvSpPr txBox="1"/>
          <p:nvPr>
            <p:ph hasCustomPrompt="1" idx="2" type="title"/>
          </p:nvPr>
        </p:nvSpPr>
        <p:spPr>
          <a:xfrm>
            <a:off x="2154853" y="1060885"/>
            <a:ext cx="10779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7" name="Google Shape;47;p10"/>
          <p:cNvSpPr txBox="1"/>
          <p:nvPr>
            <p:ph idx="1" type="subTitle"/>
          </p:nvPr>
        </p:nvSpPr>
        <p:spPr>
          <a:xfrm>
            <a:off x="1453000" y="2114350"/>
            <a:ext cx="2481600" cy="5421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48" name="Google Shape;48;p10"/>
          <p:cNvSpPr txBox="1"/>
          <p:nvPr>
            <p:ph idx="3" type="title"/>
          </p:nvPr>
        </p:nvSpPr>
        <p:spPr>
          <a:xfrm>
            <a:off x="5148797" y="1794930"/>
            <a:ext cx="2601900" cy="3942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9" name="Google Shape;49;p10"/>
          <p:cNvSpPr txBox="1"/>
          <p:nvPr>
            <p:ph hasCustomPrompt="1" idx="4" type="title"/>
          </p:nvPr>
        </p:nvSpPr>
        <p:spPr>
          <a:xfrm>
            <a:off x="5910797" y="1060885"/>
            <a:ext cx="10779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 name="Google Shape;50;p10"/>
          <p:cNvSpPr txBox="1"/>
          <p:nvPr>
            <p:ph idx="5" type="subTitle"/>
          </p:nvPr>
        </p:nvSpPr>
        <p:spPr>
          <a:xfrm>
            <a:off x="5208950" y="2114350"/>
            <a:ext cx="2481600" cy="5421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51" name="Google Shape;51;p10"/>
          <p:cNvSpPr txBox="1"/>
          <p:nvPr>
            <p:ph idx="6" type="title"/>
          </p:nvPr>
        </p:nvSpPr>
        <p:spPr>
          <a:xfrm>
            <a:off x="1392853" y="3618220"/>
            <a:ext cx="2601900" cy="3942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2" name="Google Shape;52;p10"/>
          <p:cNvSpPr txBox="1"/>
          <p:nvPr>
            <p:ph hasCustomPrompt="1" idx="7" type="title"/>
          </p:nvPr>
        </p:nvSpPr>
        <p:spPr>
          <a:xfrm>
            <a:off x="2154853" y="2889608"/>
            <a:ext cx="10779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3" name="Google Shape;53;p10"/>
          <p:cNvSpPr txBox="1"/>
          <p:nvPr>
            <p:ph idx="8" type="subTitle"/>
          </p:nvPr>
        </p:nvSpPr>
        <p:spPr>
          <a:xfrm>
            <a:off x="1453000" y="3941799"/>
            <a:ext cx="2481600" cy="539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54" name="Google Shape;54;p10"/>
          <p:cNvSpPr txBox="1"/>
          <p:nvPr>
            <p:ph idx="9" type="title"/>
          </p:nvPr>
        </p:nvSpPr>
        <p:spPr>
          <a:xfrm>
            <a:off x="5148797" y="3618220"/>
            <a:ext cx="2601900" cy="394200"/>
          </a:xfrm>
          <a:prstGeom prst="rect">
            <a:avLst/>
          </a:prstGeom>
          <a:ln>
            <a:noFill/>
          </a:ln>
        </p:spPr>
        <p:txBody>
          <a:bodyPr anchorCtr="0" anchor="ctr" bIns="91425" lIns="91425" spcFirstLastPara="1" rIns="91425" wrap="square" tIns="91425">
            <a:noAutofit/>
          </a:bodyPr>
          <a:lstStyle>
            <a:lvl1pPr lvl="0" rtl="0" algn="ctr">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5" name="Google Shape;55;p10"/>
          <p:cNvSpPr txBox="1"/>
          <p:nvPr>
            <p:ph hasCustomPrompt="1" idx="13" type="title"/>
          </p:nvPr>
        </p:nvSpPr>
        <p:spPr>
          <a:xfrm>
            <a:off x="5910797" y="2889608"/>
            <a:ext cx="10779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0"/>
          <p:cNvSpPr txBox="1"/>
          <p:nvPr>
            <p:ph idx="14" type="subTitle"/>
          </p:nvPr>
        </p:nvSpPr>
        <p:spPr>
          <a:xfrm>
            <a:off x="5208950" y="3941799"/>
            <a:ext cx="2481600" cy="539400"/>
          </a:xfrm>
          <a:prstGeom prst="rect">
            <a:avLst/>
          </a:prstGeom>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57" name="Google Shape;57;p10"/>
          <p:cNvSpPr txBox="1"/>
          <p:nvPr>
            <p:ph idx="15" type="title"/>
          </p:nvPr>
        </p:nvSpPr>
        <p:spPr>
          <a:xfrm>
            <a:off x="715100" y="445025"/>
            <a:ext cx="7753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8" name="Google Shape;58;p10"/>
          <p:cNvSpPr/>
          <p:nvPr/>
        </p:nvSpPr>
        <p:spPr>
          <a:xfrm rot="5400000">
            <a:off x="-2263825" y="2181300"/>
            <a:ext cx="5178900" cy="788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9" name="Google Shape;59;p10"/>
          <p:cNvPicPr preferRelativeResize="0"/>
          <p:nvPr/>
        </p:nvPicPr>
        <p:blipFill>
          <a:blip r:embed="rId2">
            <a:alphaModFix/>
          </a:blip>
          <a:stretch>
            <a:fillRect/>
          </a:stretch>
        </p:blipFill>
        <p:spPr>
          <a:xfrm>
            <a:off x="7942150" y="151925"/>
            <a:ext cx="676200" cy="76654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Poiret One"/>
              <a:buNone/>
              <a:defRPr b="1" sz="3000">
                <a:solidFill>
                  <a:schemeClr val="dk1"/>
                </a:solidFill>
                <a:latin typeface="Poiret One"/>
                <a:ea typeface="Poiret One"/>
                <a:cs typeface="Poiret One"/>
                <a:sym typeface="Poiret One"/>
              </a:defRPr>
            </a:lvl1pPr>
            <a:lvl2pPr lvl="1"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2pPr>
            <a:lvl3pPr lvl="2"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3pPr>
            <a:lvl4pPr lvl="3"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4pPr>
            <a:lvl5pPr lvl="4"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5pPr>
            <a:lvl6pPr lvl="5"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6pPr>
            <a:lvl7pPr lvl="6"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7pPr>
            <a:lvl8pPr lvl="7"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8pPr>
            <a:lvl9pPr lvl="8" rtl="0">
              <a:spcBef>
                <a:spcPts val="0"/>
              </a:spcBef>
              <a:spcAft>
                <a:spcPts val="0"/>
              </a:spcAft>
              <a:buClr>
                <a:schemeClr val="dk1"/>
              </a:buClr>
              <a:buSzPts val="3000"/>
              <a:buFont typeface="Bebas Neue"/>
              <a:buNone/>
              <a:defRPr sz="30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30200" lvl="0" marL="457200">
              <a:lnSpc>
                <a:spcPct val="115000"/>
              </a:lnSpc>
              <a:spcBef>
                <a:spcPts val="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1pPr>
            <a:lvl2pPr indent="-330200" lvl="1" marL="914400">
              <a:lnSpc>
                <a:spcPct val="115000"/>
              </a:lnSpc>
              <a:spcBef>
                <a:spcPts val="160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2pPr>
            <a:lvl3pPr indent="-330200" lvl="2" marL="1371600">
              <a:lnSpc>
                <a:spcPct val="115000"/>
              </a:lnSpc>
              <a:spcBef>
                <a:spcPts val="160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3pPr>
            <a:lvl4pPr indent="-330200" lvl="3" marL="1828800">
              <a:lnSpc>
                <a:spcPct val="115000"/>
              </a:lnSpc>
              <a:spcBef>
                <a:spcPts val="160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4pPr>
            <a:lvl5pPr indent="-330200" lvl="4" marL="2286000">
              <a:lnSpc>
                <a:spcPct val="115000"/>
              </a:lnSpc>
              <a:spcBef>
                <a:spcPts val="160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5pPr>
            <a:lvl6pPr indent="-330200" lvl="5" marL="2743200">
              <a:lnSpc>
                <a:spcPct val="115000"/>
              </a:lnSpc>
              <a:spcBef>
                <a:spcPts val="160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6pPr>
            <a:lvl7pPr indent="-330200" lvl="6" marL="3200400">
              <a:lnSpc>
                <a:spcPct val="115000"/>
              </a:lnSpc>
              <a:spcBef>
                <a:spcPts val="160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7pPr>
            <a:lvl8pPr indent="-330200" lvl="7" marL="3657600">
              <a:lnSpc>
                <a:spcPct val="115000"/>
              </a:lnSpc>
              <a:spcBef>
                <a:spcPts val="1600"/>
              </a:spcBef>
              <a:spcAft>
                <a:spcPts val="0"/>
              </a:spcAft>
              <a:buClr>
                <a:schemeClr val="dk1"/>
              </a:buClr>
              <a:buSzPts val="1600"/>
              <a:buFont typeface="Montserrat"/>
              <a:buChar char="○"/>
              <a:defRPr sz="1600">
                <a:solidFill>
                  <a:schemeClr val="dk1"/>
                </a:solidFill>
                <a:latin typeface="Montserrat"/>
                <a:ea typeface="Montserrat"/>
                <a:cs typeface="Montserrat"/>
                <a:sym typeface="Montserrat"/>
              </a:defRPr>
            </a:lvl8pPr>
            <a:lvl9pPr indent="-330200" lvl="8" marL="4114800">
              <a:lnSpc>
                <a:spcPct val="115000"/>
              </a:lnSpc>
              <a:spcBef>
                <a:spcPts val="1600"/>
              </a:spcBef>
              <a:spcAft>
                <a:spcPts val="1600"/>
              </a:spcAft>
              <a:buClr>
                <a:schemeClr val="dk1"/>
              </a:buClr>
              <a:buSzPts val="1600"/>
              <a:buFont typeface="Montserrat"/>
              <a:buChar char="■"/>
              <a:defRPr sz="1600">
                <a:solidFill>
                  <a:schemeClr val="dk1"/>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spd="med">
    <p:fade/>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1" Type="http://schemas.openxmlformats.org/officeDocument/2006/relationships/image" Target="../media/image14.png"/><Relationship Id="rId10" Type="http://schemas.openxmlformats.org/officeDocument/2006/relationships/image" Target="../media/image12.png"/><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15.png"/><Relationship Id="rId9" Type="http://schemas.openxmlformats.org/officeDocument/2006/relationships/image" Target="../media/image4.jpg"/><Relationship Id="rId5" Type="http://schemas.openxmlformats.org/officeDocument/2006/relationships/image" Target="../media/image16.png"/><Relationship Id="rId6" Type="http://schemas.openxmlformats.org/officeDocument/2006/relationships/image" Target="../media/image9.png"/><Relationship Id="rId7" Type="http://schemas.openxmlformats.org/officeDocument/2006/relationships/image" Target="../media/image11.png"/><Relationship Id="rId8"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ctrTitle"/>
          </p:nvPr>
        </p:nvSpPr>
        <p:spPr>
          <a:xfrm>
            <a:off x="650700" y="2802275"/>
            <a:ext cx="3475800" cy="1274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Business Strategy</a:t>
            </a:r>
            <a:endParaRPr>
              <a:latin typeface="Montserrat"/>
              <a:ea typeface="Montserrat"/>
              <a:cs typeface="Montserrat"/>
              <a:sym typeface="Montserrat"/>
            </a:endParaRPr>
          </a:p>
        </p:txBody>
      </p:sp>
      <p:pic>
        <p:nvPicPr>
          <p:cNvPr id="94" name="Google Shape;94;p18"/>
          <p:cNvPicPr preferRelativeResize="0"/>
          <p:nvPr/>
        </p:nvPicPr>
        <p:blipFill>
          <a:blip r:embed="rId3">
            <a:alphaModFix/>
          </a:blip>
          <a:stretch>
            <a:fillRect/>
          </a:stretch>
        </p:blipFill>
        <p:spPr>
          <a:xfrm>
            <a:off x="6545575" y="1209675"/>
            <a:ext cx="2381250" cy="2724150"/>
          </a:xfrm>
          <a:prstGeom prst="rect">
            <a:avLst/>
          </a:prstGeom>
          <a:noFill/>
          <a:ln>
            <a:noFill/>
          </a:ln>
        </p:spPr>
      </p:pic>
      <p:pic>
        <p:nvPicPr>
          <p:cNvPr id="95" name="Google Shape;95;p18"/>
          <p:cNvPicPr preferRelativeResize="0"/>
          <p:nvPr/>
        </p:nvPicPr>
        <p:blipFill>
          <a:blip r:embed="rId4">
            <a:alphaModFix/>
          </a:blip>
          <a:stretch>
            <a:fillRect/>
          </a:stretch>
        </p:blipFill>
        <p:spPr>
          <a:xfrm>
            <a:off x="406325" y="1367774"/>
            <a:ext cx="3964550" cy="1133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7"/>
          <p:cNvSpPr txBox="1"/>
          <p:nvPr>
            <p:ph type="ctrTitle"/>
          </p:nvPr>
        </p:nvSpPr>
        <p:spPr>
          <a:xfrm>
            <a:off x="2077427" y="698633"/>
            <a:ext cx="4724100" cy="113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500">
                <a:latin typeface="Montserrat"/>
                <a:ea typeface="Montserrat"/>
                <a:cs typeface="Montserrat"/>
                <a:sym typeface="Montserrat"/>
              </a:rPr>
              <a:t>THANKS!</a:t>
            </a:r>
            <a:endParaRPr sz="6500">
              <a:latin typeface="Montserrat"/>
              <a:ea typeface="Montserrat"/>
              <a:cs typeface="Montserrat"/>
              <a:sym typeface="Montserrat"/>
            </a:endParaRPr>
          </a:p>
        </p:txBody>
      </p:sp>
      <p:sp>
        <p:nvSpPr>
          <p:cNvPr id="285" name="Google Shape;285;p27"/>
          <p:cNvSpPr txBox="1"/>
          <p:nvPr/>
        </p:nvSpPr>
        <p:spPr>
          <a:xfrm>
            <a:off x="2721750" y="2803500"/>
            <a:ext cx="3700500" cy="1727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solidFill>
                  <a:schemeClr val="dk1"/>
                </a:solidFill>
                <a:latin typeface="Montserrat"/>
                <a:ea typeface="Montserrat"/>
                <a:cs typeface="Montserrat"/>
                <a:sym typeface="Montserrat"/>
              </a:rPr>
              <a:t>Zachary Walsh (CDG)</a:t>
            </a:r>
            <a:endParaRPr sz="1600">
              <a:solidFill>
                <a:schemeClr val="dk1"/>
              </a:solidFill>
              <a:latin typeface="Montserrat"/>
              <a:ea typeface="Montserrat"/>
              <a:cs typeface="Montserrat"/>
              <a:sym typeface="Montserrat"/>
            </a:endParaRPr>
          </a:p>
          <a:p>
            <a:pPr indent="0" lvl="0" marL="0" rtl="0" algn="ctr">
              <a:spcBef>
                <a:spcPts val="0"/>
              </a:spcBef>
              <a:spcAft>
                <a:spcPts val="0"/>
              </a:spcAft>
              <a:buNone/>
            </a:pPr>
            <a:r>
              <a:rPr lang="en" sz="1600">
                <a:solidFill>
                  <a:schemeClr val="dk1"/>
                </a:solidFill>
                <a:latin typeface="Montserrat"/>
                <a:ea typeface="Montserrat"/>
                <a:cs typeface="Montserrat"/>
                <a:sym typeface="Montserrat"/>
              </a:rPr>
              <a:t>Maurya Shah</a:t>
            </a:r>
            <a:endParaRPr sz="1600">
              <a:solidFill>
                <a:schemeClr val="dk1"/>
              </a:solidFill>
              <a:latin typeface="Montserrat"/>
              <a:ea typeface="Montserrat"/>
              <a:cs typeface="Montserrat"/>
              <a:sym typeface="Montserrat"/>
            </a:endParaRPr>
          </a:p>
          <a:p>
            <a:pPr indent="0" lvl="0" marL="0" rtl="0" algn="ctr">
              <a:spcBef>
                <a:spcPts val="0"/>
              </a:spcBef>
              <a:spcAft>
                <a:spcPts val="0"/>
              </a:spcAft>
              <a:buNone/>
            </a:pPr>
            <a:r>
              <a:rPr lang="en" sz="1600">
                <a:solidFill>
                  <a:schemeClr val="dk1"/>
                </a:solidFill>
                <a:latin typeface="Montserrat"/>
                <a:ea typeface="Montserrat"/>
                <a:cs typeface="Montserrat"/>
                <a:sym typeface="Montserrat"/>
              </a:rPr>
              <a:t>Poorav Desai</a:t>
            </a:r>
            <a:endParaRPr sz="1600">
              <a:solidFill>
                <a:schemeClr val="dk1"/>
              </a:solidFill>
              <a:latin typeface="Montserrat"/>
              <a:ea typeface="Montserrat"/>
              <a:cs typeface="Montserrat"/>
              <a:sym typeface="Montserrat"/>
            </a:endParaRPr>
          </a:p>
          <a:p>
            <a:pPr indent="0" lvl="0" marL="0" rtl="0" algn="ctr">
              <a:spcBef>
                <a:spcPts val="0"/>
              </a:spcBef>
              <a:spcAft>
                <a:spcPts val="0"/>
              </a:spcAft>
              <a:buNone/>
            </a:pPr>
            <a:r>
              <a:rPr lang="en" sz="1600">
                <a:solidFill>
                  <a:schemeClr val="dk1"/>
                </a:solidFill>
                <a:latin typeface="Montserrat"/>
                <a:ea typeface="Montserrat"/>
                <a:cs typeface="Montserrat"/>
                <a:sym typeface="Montserrat"/>
              </a:rPr>
              <a:t>Adit Khalkar</a:t>
            </a:r>
            <a:endParaRPr sz="1600">
              <a:solidFill>
                <a:schemeClr val="dk1"/>
              </a:solidFill>
              <a:latin typeface="Montserrat"/>
              <a:ea typeface="Montserrat"/>
              <a:cs typeface="Montserrat"/>
              <a:sym typeface="Montserrat"/>
            </a:endParaRPr>
          </a:p>
          <a:p>
            <a:pPr indent="0" lvl="0" marL="0" rtl="0" algn="ctr">
              <a:spcBef>
                <a:spcPts val="0"/>
              </a:spcBef>
              <a:spcAft>
                <a:spcPts val="0"/>
              </a:spcAft>
              <a:buNone/>
            </a:pPr>
            <a:r>
              <a:rPr lang="en" sz="1600">
                <a:solidFill>
                  <a:schemeClr val="dk1"/>
                </a:solidFill>
                <a:latin typeface="Montserrat"/>
                <a:ea typeface="Montserrat"/>
                <a:cs typeface="Montserrat"/>
                <a:sym typeface="Montserrat"/>
              </a:rPr>
              <a:t>Pratik Nesarkar</a:t>
            </a:r>
            <a:endParaRPr sz="1600">
              <a:solidFill>
                <a:schemeClr val="dk1"/>
              </a:solidFill>
              <a:latin typeface="Montserrat"/>
              <a:ea typeface="Montserrat"/>
              <a:cs typeface="Montserrat"/>
              <a:sym typeface="Montserrat"/>
            </a:endParaRPr>
          </a:p>
          <a:p>
            <a:pPr indent="0" lvl="0" marL="0" rtl="0" algn="ctr">
              <a:spcBef>
                <a:spcPts val="0"/>
              </a:spcBef>
              <a:spcAft>
                <a:spcPts val="0"/>
              </a:spcAft>
              <a:buNone/>
            </a:pPr>
            <a:r>
              <a:rPr lang="en" sz="1600">
                <a:solidFill>
                  <a:schemeClr val="dk1"/>
                </a:solidFill>
                <a:latin typeface="Montserrat"/>
                <a:ea typeface="Montserrat"/>
                <a:cs typeface="Montserrat"/>
                <a:sym typeface="Montserrat"/>
              </a:rPr>
              <a:t>Dhiraj Manicketh</a:t>
            </a:r>
            <a:endParaRPr sz="1600">
              <a:solidFill>
                <a:schemeClr val="dk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743100" y="2581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About Shopify</a:t>
            </a:r>
            <a:endParaRPr>
              <a:latin typeface="Montserrat"/>
              <a:ea typeface="Montserrat"/>
              <a:cs typeface="Montserrat"/>
              <a:sym typeface="Montserrat"/>
            </a:endParaRPr>
          </a:p>
        </p:txBody>
      </p:sp>
      <p:sp>
        <p:nvSpPr>
          <p:cNvPr id="101" name="Google Shape;101;p19"/>
          <p:cNvSpPr txBox="1"/>
          <p:nvPr>
            <p:ph idx="1" type="body"/>
          </p:nvPr>
        </p:nvSpPr>
        <p:spPr>
          <a:xfrm>
            <a:off x="720000" y="1230100"/>
            <a:ext cx="7750200" cy="1820100"/>
          </a:xfrm>
          <a:prstGeom prst="rect">
            <a:avLst/>
          </a:prstGeom>
        </p:spPr>
        <p:txBody>
          <a:bodyPr anchorCtr="0" anchor="ctr"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History</a:t>
            </a:r>
            <a:endParaRPr>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Founders: </a:t>
            </a:r>
            <a:r>
              <a:rPr lang="en" sz="1100">
                <a:solidFill>
                  <a:schemeClr val="dk1"/>
                </a:solidFill>
              </a:rPr>
              <a:t>Tobias Lütke (CEO), Daniel Weinand, and Scott Lake</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Founded in 2006</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HQ: Ottawa, Canada </a:t>
            </a:r>
            <a:endParaRPr sz="1100">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Mission</a:t>
            </a:r>
            <a:endParaRPr>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Improve commerce for everyone by empowering businesses to build and scale </a:t>
            </a:r>
            <a:r>
              <a:rPr lang="en" sz="1100">
                <a:solidFill>
                  <a:schemeClr val="dk1"/>
                </a:solidFill>
              </a:rPr>
              <a:t>their</a:t>
            </a:r>
            <a:r>
              <a:rPr lang="en" sz="1100">
                <a:solidFill>
                  <a:schemeClr val="dk1"/>
                </a:solidFill>
              </a:rPr>
              <a:t> online presence</a:t>
            </a:r>
            <a:endParaRPr sz="1100">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Vision</a:t>
            </a:r>
            <a:endParaRPr>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To be the backbone of internet commerce by providing merchants with tools to win in digital-first world</a:t>
            </a:r>
            <a:endParaRPr sz="1000">
              <a:solidFill>
                <a:schemeClr val="dk1"/>
              </a:solidFill>
            </a:endParaRPr>
          </a:p>
        </p:txBody>
      </p:sp>
      <p:grpSp>
        <p:nvGrpSpPr>
          <p:cNvPr id="102" name="Google Shape;102;p19"/>
          <p:cNvGrpSpPr/>
          <p:nvPr/>
        </p:nvGrpSpPr>
        <p:grpSpPr>
          <a:xfrm>
            <a:off x="5660860" y="3090722"/>
            <a:ext cx="3753665" cy="1430853"/>
            <a:chOff x="6435810" y="2702596"/>
            <a:chExt cx="3753665" cy="1430853"/>
          </a:xfrm>
        </p:grpSpPr>
        <p:sp>
          <p:nvSpPr>
            <p:cNvPr id="103" name="Google Shape;103;p19"/>
            <p:cNvSpPr/>
            <p:nvPr/>
          </p:nvSpPr>
          <p:spPr>
            <a:xfrm>
              <a:off x="6807650" y="3079475"/>
              <a:ext cx="2349300" cy="133500"/>
            </a:xfrm>
            <a:prstGeom prst="rect">
              <a:avLst/>
            </a:prstGeom>
            <a:solidFill>
              <a:srgbClr val="0856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 name="Google Shape;104;p19"/>
            <p:cNvGrpSpPr/>
            <p:nvPr/>
          </p:nvGrpSpPr>
          <p:grpSpPr>
            <a:xfrm>
              <a:off x="6435810" y="2702596"/>
              <a:ext cx="3753665" cy="1430853"/>
              <a:chOff x="6435810" y="2702596"/>
              <a:chExt cx="3753665" cy="1430853"/>
            </a:xfrm>
          </p:grpSpPr>
          <p:grpSp>
            <p:nvGrpSpPr>
              <p:cNvPr id="105" name="Google Shape;105;p19"/>
              <p:cNvGrpSpPr/>
              <p:nvPr/>
            </p:nvGrpSpPr>
            <p:grpSpPr>
              <a:xfrm rot="10800000">
                <a:off x="6760035" y="3079467"/>
                <a:ext cx="92400" cy="411825"/>
                <a:chOff x="2070100" y="2563700"/>
                <a:chExt cx="92400" cy="411825"/>
              </a:xfrm>
            </p:grpSpPr>
            <p:cxnSp>
              <p:nvCxnSpPr>
                <p:cNvPr id="106" name="Google Shape;106;p19"/>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07" name="Google Shape;107;p19"/>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 name="Google Shape;108;p19"/>
              <p:cNvSpPr txBox="1"/>
              <p:nvPr/>
            </p:nvSpPr>
            <p:spPr>
              <a:xfrm>
                <a:off x="6435810" y="270259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2024</a:t>
                </a:r>
                <a:endParaRPr b="1" sz="1200">
                  <a:latin typeface="Roboto"/>
                  <a:ea typeface="Roboto"/>
                  <a:cs typeface="Roboto"/>
                  <a:sym typeface="Roboto"/>
                </a:endParaRPr>
              </a:p>
            </p:txBody>
          </p:sp>
          <p:sp>
            <p:nvSpPr>
              <p:cNvPr id="109" name="Google Shape;109;p19"/>
              <p:cNvSpPr txBox="1"/>
              <p:nvPr/>
            </p:nvSpPr>
            <p:spPr>
              <a:xfrm>
                <a:off x="6676775" y="3189649"/>
                <a:ext cx="3512700" cy="943800"/>
              </a:xfrm>
              <a:prstGeom prst="rect">
                <a:avLst/>
              </a:prstGeom>
              <a:noFill/>
              <a:ln>
                <a:noFill/>
              </a:ln>
            </p:spPr>
            <p:txBody>
              <a:bodyPr anchorCtr="0" anchor="t" bIns="91425" lIns="91425" spcFirstLastPara="1" rIns="91425" wrap="square" tIns="91425">
                <a:noAutofit/>
              </a:bodyPr>
              <a:lstStyle/>
              <a:p>
                <a:pPr indent="-285750" lvl="0" marL="457200" rtl="0" algn="l">
                  <a:lnSpc>
                    <a:spcPct val="150000"/>
                  </a:lnSpc>
                  <a:spcBef>
                    <a:spcPts val="0"/>
                  </a:spcBef>
                  <a:spcAft>
                    <a:spcPts val="0"/>
                  </a:spcAft>
                  <a:buClr>
                    <a:schemeClr val="dk1"/>
                  </a:buClr>
                  <a:buSzPts val="900"/>
                  <a:buFont typeface="Montserrat"/>
                  <a:buChar char="●"/>
                </a:pPr>
                <a:r>
                  <a:rPr lang="en" sz="900">
                    <a:solidFill>
                      <a:schemeClr val="dk1"/>
                    </a:solidFill>
                    <a:latin typeface="Montserrat"/>
                    <a:ea typeface="Montserrat"/>
                    <a:cs typeface="Montserrat"/>
                    <a:sym typeface="Montserrat"/>
                  </a:rPr>
                  <a:t>$2.16 Billion Q3 revenue (26% YoY)</a:t>
                </a:r>
                <a:endParaRPr sz="900">
                  <a:solidFill>
                    <a:schemeClr val="dk1"/>
                  </a:solidFill>
                  <a:latin typeface="Montserrat"/>
                  <a:ea typeface="Montserrat"/>
                  <a:cs typeface="Montserrat"/>
                  <a:sym typeface="Montserrat"/>
                </a:endParaRPr>
              </a:p>
              <a:p>
                <a:pPr indent="-285750" lvl="0" marL="457200" rtl="0" algn="l">
                  <a:lnSpc>
                    <a:spcPct val="150000"/>
                  </a:lnSpc>
                  <a:spcBef>
                    <a:spcPts val="0"/>
                  </a:spcBef>
                  <a:spcAft>
                    <a:spcPts val="0"/>
                  </a:spcAft>
                  <a:buClr>
                    <a:schemeClr val="dk1"/>
                  </a:buClr>
                  <a:buSzPts val="900"/>
                  <a:buFont typeface="Montserrat"/>
                  <a:buChar char="●"/>
                </a:pPr>
                <a:r>
                  <a:rPr lang="en" sz="900">
                    <a:solidFill>
                      <a:schemeClr val="dk1"/>
                    </a:solidFill>
                    <a:latin typeface="Montserrat"/>
                    <a:ea typeface="Montserrat"/>
                    <a:cs typeface="Montserrat"/>
                    <a:sym typeface="Montserrat"/>
                  </a:rPr>
                  <a:t>5.6 million active stores across &gt; 175 countries</a:t>
                </a:r>
                <a:endParaRPr sz="900">
                  <a:solidFill>
                    <a:schemeClr val="dk1"/>
                  </a:solidFill>
                  <a:latin typeface="Montserrat"/>
                  <a:ea typeface="Montserrat"/>
                  <a:cs typeface="Montserrat"/>
                  <a:sym typeface="Montserrat"/>
                </a:endParaRPr>
              </a:p>
              <a:p>
                <a:pPr indent="-285750" lvl="0" marL="457200" rtl="0" algn="l">
                  <a:lnSpc>
                    <a:spcPct val="150000"/>
                  </a:lnSpc>
                  <a:spcBef>
                    <a:spcPts val="0"/>
                  </a:spcBef>
                  <a:spcAft>
                    <a:spcPts val="0"/>
                  </a:spcAft>
                  <a:buClr>
                    <a:schemeClr val="dk1"/>
                  </a:buClr>
                  <a:buSzPts val="900"/>
                  <a:buFont typeface="Montserrat"/>
                  <a:buChar char="●"/>
                </a:pPr>
                <a:r>
                  <a:rPr lang="en" sz="900">
                    <a:solidFill>
                      <a:schemeClr val="dk1"/>
                    </a:solidFill>
                    <a:latin typeface="Montserrat"/>
                    <a:ea typeface="Montserrat"/>
                    <a:cs typeface="Montserrat"/>
                    <a:sym typeface="Montserrat"/>
                  </a:rPr>
                  <a:t>Annual 2024 report TBD: Feb 11</a:t>
                </a:r>
                <a:endParaRPr sz="900">
                  <a:solidFill>
                    <a:schemeClr val="dk1"/>
                  </a:solidFill>
                  <a:latin typeface="Montserrat"/>
                  <a:ea typeface="Montserrat"/>
                  <a:cs typeface="Montserrat"/>
                  <a:sym typeface="Montserrat"/>
                </a:endParaRPr>
              </a:p>
            </p:txBody>
          </p:sp>
        </p:grpSp>
      </p:grpSp>
      <p:grpSp>
        <p:nvGrpSpPr>
          <p:cNvPr id="110" name="Google Shape;110;p19"/>
          <p:cNvGrpSpPr/>
          <p:nvPr/>
        </p:nvGrpSpPr>
        <p:grpSpPr>
          <a:xfrm>
            <a:off x="3731845" y="3090722"/>
            <a:ext cx="2501355" cy="1430854"/>
            <a:chOff x="2525595" y="2702596"/>
            <a:chExt cx="2501355" cy="1430854"/>
          </a:xfrm>
        </p:grpSpPr>
        <p:sp>
          <p:nvSpPr>
            <p:cNvPr id="111" name="Google Shape;111;p19"/>
            <p:cNvSpPr/>
            <p:nvPr/>
          </p:nvSpPr>
          <p:spPr>
            <a:xfrm>
              <a:off x="2890950" y="3079474"/>
              <a:ext cx="1930800" cy="133500"/>
            </a:xfrm>
            <a:prstGeom prst="rect">
              <a:avLst/>
            </a:prstGeom>
            <a:solidFill>
              <a:srgbClr val="0856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9"/>
            <p:cNvGrpSpPr/>
            <p:nvPr/>
          </p:nvGrpSpPr>
          <p:grpSpPr>
            <a:xfrm>
              <a:off x="2525595" y="2702596"/>
              <a:ext cx="2501355" cy="1430854"/>
              <a:chOff x="2525595" y="2702596"/>
              <a:chExt cx="2501355" cy="1430854"/>
            </a:xfrm>
          </p:grpSpPr>
          <p:sp>
            <p:nvSpPr>
              <p:cNvPr id="113" name="Google Shape;113;p19"/>
              <p:cNvSpPr txBox="1"/>
              <p:nvPr/>
            </p:nvSpPr>
            <p:spPr>
              <a:xfrm>
                <a:off x="2525595" y="270259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2023</a:t>
                </a:r>
                <a:endParaRPr b="1" sz="1200">
                  <a:latin typeface="Roboto"/>
                  <a:ea typeface="Roboto"/>
                  <a:cs typeface="Roboto"/>
                  <a:sym typeface="Roboto"/>
                </a:endParaRPr>
              </a:p>
            </p:txBody>
          </p:sp>
          <p:grpSp>
            <p:nvGrpSpPr>
              <p:cNvPr id="114" name="Google Shape;114;p19"/>
              <p:cNvGrpSpPr/>
              <p:nvPr/>
            </p:nvGrpSpPr>
            <p:grpSpPr>
              <a:xfrm rot="10800000">
                <a:off x="2849073" y="3079467"/>
                <a:ext cx="92400" cy="411825"/>
                <a:chOff x="2070100" y="2563700"/>
                <a:chExt cx="92400" cy="411825"/>
              </a:xfrm>
            </p:grpSpPr>
            <p:cxnSp>
              <p:nvCxnSpPr>
                <p:cNvPr id="115" name="Google Shape;115;p19"/>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16" name="Google Shape;116;p19"/>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 name="Google Shape;117;p19"/>
              <p:cNvSpPr txBox="1"/>
              <p:nvPr/>
            </p:nvSpPr>
            <p:spPr>
              <a:xfrm>
                <a:off x="2773350" y="3189650"/>
                <a:ext cx="2253600" cy="943800"/>
              </a:xfrm>
              <a:prstGeom prst="rect">
                <a:avLst/>
              </a:prstGeom>
              <a:noFill/>
              <a:ln>
                <a:noFill/>
              </a:ln>
            </p:spPr>
            <p:txBody>
              <a:bodyPr anchorCtr="0" anchor="t" bIns="91425" lIns="91425" spcFirstLastPara="1" rIns="91425" wrap="square" tIns="91425">
                <a:noAutofit/>
              </a:bodyPr>
              <a:lstStyle/>
              <a:p>
                <a:pPr indent="-285750" lvl="0" marL="457200" rtl="0" algn="l">
                  <a:lnSpc>
                    <a:spcPct val="150000"/>
                  </a:lnSpc>
                  <a:spcBef>
                    <a:spcPts val="0"/>
                  </a:spcBef>
                  <a:spcAft>
                    <a:spcPts val="0"/>
                  </a:spcAft>
                  <a:buClr>
                    <a:schemeClr val="dk1"/>
                  </a:buClr>
                  <a:buSzPts val="900"/>
                  <a:buFont typeface="Montserrat"/>
                  <a:buChar char="●"/>
                </a:pPr>
                <a:r>
                  <a:rPr lang="en" sz="900">
                    <a:solidFill>
                      <a:schemeClr val="dk1"/>
                    </a:solidFill>
                    <a:latin typeface="Montserrat"/>
                    <a:ea typeface="Montserrat"/>
                    <a:cs typeface="Montserrat"/>
                    <a:sym typeface="Montserrat"/>
                  </a:rPr>
                  <a:t>$7.1 Billion revenue</a:t>
                </a:r>
                <a:endParaRPr sz="900">
                  <a:solidFill>
                    <a:schemeClr val="dk1"/>
                  </a:solidFill>
                  <a:latin typeface="Montserrat"/>
                  <a:ea typeface="Montserrat"/>
                  <a:cs typeface="Montserrat"/>
                  <a:sym typeface="Montserrat"/>
                </a:endParaRPr>
              </a:p>
              <a:p>
                <a:pPr indent="-285750" lvl="0" marL="457200" rtl="0" algn="l">
                  <a:lnSpc>
                    <a:spcPct val="150000"/>
                  </a:lnSpc>
                  <a:spcBef>
                    <a:spcPts val="0"/>
                  </a:spcBef>
                  <a:spcAft>
                    <a:spcPts val="0"/>
                  </a:spcAft>
                  <a:buClr>
                    <a:schemeClr val="dk1"/>
                  </a:buClr>
                  <a:buSzPts val="900"/>
                  <a:buFont typeface="Montserrat"/>
                  <a:buChar char="●"/>
                </a:pPr>
                <a:r>
                  <a:rPr lang="en" sz="900">
                    <a:solidFill>
                      <a:schemeClr val="dk1"/>
                    </a:solidFill>
                    <a:latin typeface="Montserrat"/>
                    <a:ea typeface="Montserrat"/>
                    <a:cs typeface="Montserrat"/>
                    <a:sym typeface="Montserrat"/>
                  </a:rPr>
                  <a:t>$132 Million net income</a:t>
                </a:r>
                <a:endParaRPr sz="900">
                  <a:solidFill>
                    <a:schemeClr val="dk1"/>
                  </a:solidFill>
                  <a:latin typeface="Montserrat"/>
                  <a:ea typeface="Montserrat"/>
                  <a:cs typeface="Montserrat"/>
                  <a:sym typeface="Montserrat"/>
                </a:endParaRPr>
              </a:p>
              <a:p>
                <a:pPr indent="-285750" lvl="0" marL="457200" rtl="0" algn="l">
                  <a:lnSpc>
                    <a:spcPct val="150000"/>
                  </a:lnSpc>
                  <a:spcBef>
                    <a:spcPts val="0"/>
                  </a:spcBef>
                  <a:spcAft>
                    <a:spcPts val="0"/>
                  </a:spcAft>
                  <a:buClr>
                    <a:schemeClr val="dk1"/>
                  </a:buClr>
                  <a:buSzPts val="900"/>
                  <a:buFont typeface="Montserrat"/>
                  <a:buChar char="●"/>
                </a:pPr>
                <a:r>
                  <a:rPr lang="en" sz="900">
                    <a:solidFill>
                      <a:schemeClr val="dk1"/>
                    </a:solidFill>
                    <a:latin typeface="Montserrat"/>
                    <a:ea typeface="Montserrat"/>
                    <a:cs typeface="Montserrat"/>
                    <a:sym typeface="Montserrat"/>
                  </a:rPr>
                  <a:t>~8300 employee</a:t>
                </a:r>
                <a:endParaRPr sz="900">
                  <a:solidFill>
                    <a:schemeClr val="dk1"/>
                  </a:solidFill>
                  <a:latin typeface="Montserrat"/>
                  <a:ea typeface="Montserrat"/>
                  <a:cs typeface="Montserrat"/>
                  <a:sym typeface="Montserrat"/>
                </a:endParaRPr>
              </a:p>
            </p:txBody>
          </p:sp>
        </p:grpSp>
      </p:grpSp>
      <p:grpSp>
        <p:nvGrpSpPr>
          <p:cNvPr id="118" name="Google Shape;118;p19"/>
          <p:cNvGrpSpPr/>
          <p:nvPr/>
        </p:nvGrpSpPr>
        <p:grpSpPr>
          <a:xfrm>
            <a:off x="2642621" y="3090722"/>
            <a:ext cx="2439254" cy="1243653"/>
            <a:chOff x="2525595" y="2702596"/>
            <a:chExt cx="2439254" cy="1243653"/>
          </a:xfrm>
        </p:grpSpPr>
        <p:sp>
          <p:nvSpPr>
            <p:cNvPr id="119" name="Google Shape;119;p19"/>
            <p:cNvSpPr/>
            <p:nvPr/>
          </p:nvSpPr>
          <p:spPr>
            <a:xfrm>
              <a:off x="2890949" y="3079474"/>
              <a:ext cx="2073900" cy="133500"/>
            </a:xfrm>
            <a:prstGeom prst="rect">
              <a:avLst/>
            </a:prstGeom>
            <a:solidFill>
              <a:srgbClr val="0856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 name="Google Shape;120;p19"/>
            <p:cNvGrpSpPr/>
            <p:nvPr/>
          </p:nvGrpSpPr>
          <p:grpSpPr>
            <a:xfrm>
              <a:off x="2525595" y="2702596"/>
              <a:ext cx="1392854" cy="1243653"/>
              <a:chOff x="2525595" y="2702596"/>
              <a:chExt cx="1392854" cy="1243653"/>
            </a:xfrm>
          </p:grpSpPr>
          <p:sp>
            <p:nvSpPr>
              <p:cNvPr id="121" name="Google Shape;121;p19"/>
              <p:cNvSpPr txBox="1"/>
              <p:nvPr/>
            </p:nvSpPr>
            <p:spPr>
              <a:xfrm>
                <a:off x="2525595" y="270259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2022</a:t>
                </a:r>
                <a:endParaRPr b="1" sz="1200">
                  <a:latin typeface="Roboto"/>
                  <a:ea typeface="Roboto"/>
                  <a:cs typeface="Roboto"/>
                  <a:sym typeface="Roboto"/>
                </a:endParaRPr>
              </a:p>
            </p:txBody>
          </p:sp>
          <p:grpSp>
            <p:nvGrpSpPr>
              <p:cNvPr id="122" name="Google Shape;122;p19"/>
              <p:cNvGrpSpPr/>
              <p:nvPr/>
            </p:nvGrpSpPr>
            <p:grpSpPr>
              <a:xfrm rot="10800000">
                <a:off x="2849073" y="3079467"/>
                <a:ext cx="92400" cy="411825"/>
                <a:chOff x="2070100" y="2563700"/>
                <a:chExt cx="92400" cy="411825"/>
              </a:xfrm>
            </p:grpSpPr>
            <p:cxnSp>
              <p:nvCxnSpPr>
                <p:cNvPr id="123" name="Google Shape;123;p19"/>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24" name="Google Shape;124;p19"/>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9"/>
              <p:cNvSpPr txBox="1"/>
              <p:nvPr/>
            </p:nvSpPr>
            <p:spPr>
              <a:xfrm>
                <a:off x="2697149" y="3494449"/>
                <a:ext cx="1221300" cy="451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900">
                    <a:solidFill>
                      <a:schemeClr val="dk1"/>
                    </a:solidFill>
                    <a:latin typeface="Montserrat"/>
                    <a:ea typeface="Montserrat"/>
                    <a:cs typeface="Montserrat"/>
                    <a:sym typeface="Montserrat"/>
                  </a:rPr>
                  <a:t>$5.6 Billion revenue</a:t>
                </a:r>
                <a:endParaRPr b="1" sz="300">
                  <a:latin typeface="Roboto"/>
                  <a:ea typeface="Roboto"/>
                  <a:cs typeface="Roboto"/>
                  <a:sym typeface="Roboto"/>
                </a:endParaRPr>
              </a:p>
            </p:txBody>
          </p:sp>
        </p:grpSp>
      </p:grpSp>
      <p:grpSp>
        <p:nvGrpSpPr>
          <p:cNvPr id="126" name="Google Shape;126;p19"/>
          <p:cNvGrpSpPr/>
          <p:nvPr/>
        </p:nvGrpSpPr>
        <p:grpSpPr>
          <a:xfrm>
            <a:off x="1499621" y="3090722"/>
            <a:ext cx="2439254" cy="1364553"/>
            <a:chOff x="2525595" y="2702596"/>
            <a:chExt cx="2439254" cy="1364553"/>
          </a:xfrm>
        </p:grpSpPr>
        <p:sp>
          <p:nvSpPr>
            <p:cNvPr id="127" name="Google Shape;127;p19"/>
            <p:cNvSpPr/>
            <p:nvPr/>
          </p:nvSpPr>
          <p:spPr>
            <a:xfrm>
              <a:off x="2890949" y="3079474"/>
              <a:ext cx="2073900" cy="133500"/>
            </a:xfrm>
            <a:prstGeom prst="rect">
              <a:avLst/>
            </a:prstGeom>
            <a:solidFill>
              <a:srgbClr val="0856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 name="Google Shape;128;p19"/>
            <p:cNvGrpSpPr/>
            <p:nvPr/>
          </p:nvGrpSpPr>
          <p:grpSpPr>
            <a:xfrm>
              <a:off x="2525595" y="2702596"/>
              <a:ext cx="1296254" cy="1364553"/>
              <a:chOff x="2525595" y="2702596"/>
              <a:chExt cx="1296254" cy="1364553"/>
            </a:xfrm>
          </p:grpSpPr>
          <p:sp>
            <p:nvSpPr>
              <p:cNvPr id="129" name="Google Shape;129;p19"/>
              <p:cNvSpPr txBox="1"/>
              <p:nvPr/>
            </p:nvSpPr>
            <p:spPr>
              <a:xfrm>
                <a:off x="2525595" y="270259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2020</a:t>
                </a:r>
                <a:endParaRPr b="1" sz="1200">
                  <a:latin typeface="Roboto"/>
                  <a:ea typeface="Roboto"/>
                  <a:cs typeface="Roboto"/>
                  <a:sym typeface="Roboto"/>
                </a:endParaRPr>
              </a:p>
            </p:txBody>
          </p:sp>
          <p:grpSp>
            <p:nvGrpSpPr>
              <p:cNvPr id="130" name="Google Shape;130;p19"/>
              <p:cNvGrpSpPr/>
              <p:nvPr/>
            </p:nvGrpSpPr>
            <p:grpSpPr>
              <a:xfrm rot="10800000">
                <a:off x="2849073" y="3079467"/>
                <a:ext cx="92400" cy="411825"/>
                <a:chOff x="2070100" y="2563700"/>
                <a:chExt cx="92400" cy="411825"/>
              </a:xfrm>
            </p:grpSpPr>
            <p:cxnSp>
              <p:nvCxnSpPr>
                <p:cNvPr id="131" name="Google Shape;131;p19"/>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32" name="Google Shape;132;p19"/>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19"/>
              <p:cNvSpPr txBox="1"/>
              <p:nvPr/>
            </p:nvSpPr>
            <p:spPr>
              <a:xfrm>
                <a:off x="2697149" y="3494449"/>
                <a:ext cx="11247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900">
                    <a:solidFill>
                      <a:schemeClr val="dk1"/>
                    </a:solidFill>
                    <a:latin typeface="Montserrat"/>
                    <a:ea typeface="Montserrat"/>
                    <a:cs typeface="Montserrat"/>
                    <a:sym typeface="Montserrat"/>
                  </a:rPr>
                  <a:t>$2.93 Billion revenue</a:t>
                </a:r>
                <a:endParaRPr b="1" sz="300">
                  <a:latin typeface="Roboto"/>
                  <a:ea typeface="Roboto"/>
                  <a:cs typeface="Roboto"/>
                  <a:sym typeface="Roboto"/>
                </a:endParaRPr>
              </a:p>
            </p:txBody>
          </p:sp>
        </p:grpSp>
      </p:grpSp>
      <p:grpSp>
        <p:nvGrpSpPr>
          <p:cNvPr id="134" name="Google Shape;134;p19"/>
          <p:cNvGrpSpPr/>
          <p:nvPr/>
        </p:nvGrpSpPr>
        <p:grpSpPr>
          <a:xfrm>
            <a:off x="280421" y="3090722"/>
            <a:ext cx="2439254" cy="1364553"/>
            <a:chOff x="2525595" y="2702596"/>
            <a:chExt cx="2439254" cy="1364553"/>
          </a:xfrm>
        </p:grpSpPr>
        <p:sp>
          <p:nvSpPr>
            <p:cNvPr id="135" name="Google Shape;135;p19"/>
            <p:cNvSpPr/>
            <p:nvPr/>
          </p:nvSpPr>
          <p:spPr>
            <a:xfrm>
              <a:off x="2890949" y="3079474"/>
              <a:ext cx="2073900" cy="133500"/>
            </a:xfrm>
            <a:prstGeom prst="rect">
              <a:avLst/>
            </a:prstGeom>
            <a:solidFill>
              <a:srgbClr val="0856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 name="Google Shape;136;p19"/>
            <p:cNvGrpSpPr/>
            <p:nvPr/>
          </p:nvGrpSpPr>
          <p:grpSpPr>
            <a:xfrm>
              <a:off x="2525595" y="2702596"/>
              <a:ext cx="1365854" cy="1364553"/>
              <a:chOff x="2525595" y="2702596"/>
              <a:chExt cx="1365854" cy="1364553"/>
            </a:xfrm>
          </p:grpSpPr>
          <p:sp>
            <p:nvSpPr>
              <p:cNvPr id="137" name="Google Shape;137;p19"/>
              <p:cNvSpPr txBox="1"/>
              <p:nvPr/>
            </p:nvSpPr>
            <p:spPr>
              <a:xfrm>
                <a:off x="2525595" y="270259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2019</a:t>
                </a:r>
                <a:endParaRPr b="1" sz="1200">
                  <a:latin typeface="Roboto"/>
                  <a:ea typeface="Roboto"/>
                  <a:cs typeface="Roboto"/>
                  <a:sym typeface="Roboto"/>
                </a:endParaRPr>
              </a:p>
            </p:txBody>
          </p:sp>
          <p:grpSp>
            <p:nvGrpSpPr>
              <p:cNvPr id="138" name="Google Shape;138;p19"/>
              <p:cNvGrpSpPr/>
              <p:nvPr/>
            </p:nvGrpSpPr>
            <p:grpSpPr>
              <a:xfrm rot="10800000">
                <a:off x="2849073" y="3079467"/>
                <a:ext cx="92400" cy="411825"/>
                <a:chOff x="2070100" y="2563700"/>
                <a:chExt cx="92400" cy="411825"/>
              </a:xfrm>
            </p:grpSpPr>
            <p:cxnSp>
              <p:nvCxnSpPr>
                <p:cNvPr id="139" name="Google Shape;139;p19"/>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40" name="Google Shape;140;p19"/>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19"/>
              <p:cNvSpPr txBox="1"/>
              <p:nvPr/>
            </p:nvSpPr>
            <p:spPr>
              <a:xfrm>
                <a:off x="2697149" y="3494449"/>
                <a:ext cx="1194300" cy="572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900">
                    <a:solidFill>
                      <a:schemeClr val="dk1"/>
                    </a:solidFill>
                    <a:latin typeface="Montserrat"/>
                    <a:ea typeface="Montserrat"/>
                    <a:cs typeface="Montserrat"/>
                    <a:sym typeface="Montserrat"/>
                  </a:rPr>
                  <a:t>$1.57 Billion revenue</a:t>
                </a:r>
                <a:endParaRPr b="1" sz="300">
                  <a:latin typeface="Roboto"/>
                  <a:ea typeface="Roboto"/>
                  <a:cs typeface="Roboto"/>
                  <a:sym typeface="Roboto"/>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720000" y="2506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Key Products and Services</a:t>
            </a:r>
            <a:endParaRPr>
              <a:latin typeface="Montserrat"/>
              <a:ea typeface="Montserrat"/>
              <a:cs typeface="Montserrat"/>
              <a:sym typeface="Montserrat"/>
            </a:endParaRPr>
          </a:p>
        </p:txBody>
      </p:sp>
      <p:sp>
        <p:nvSpPr>
          <p:cNvPr id="147" name="Google Shape;147;p20"/>
          <p:cNvSpPr txBox="1"/>
          <p:nvPr>
            <p:ph idx="1" type="body"/>
          </p:nvPr>
        </p:nvSpPr>
        <p:spPr>
          <a:xfrm>
            <a:off x="720000" y="1230100"/>
            <a:ext cx="7704000" cy="3378300"/>
          </a:xfrm>
          <a:prstGeom prst="rect">
            <a:avLst/>
          </a:prstGeom>
        </p:spPr>
        <p:txBody>
          <a:bodyPr anchorCtr="0" anchor="ctr"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Char char="●"/>
            </a:pPr>
            <a:r>
              <a:rPr lang="en" sz="1300">
                <a:solidFill>
                  <a:schemeClr val="dk1"/>
                </a:solidFill>
              </a:rPr>
              <a:t>E-Commerce Platform: Intuitive website builders with customizable templates.</a:t>
            </a:r>
            <a:endParaRPr sz="13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300">
                <a:solidFill>
                  <a:schemeClr val="dk1"/>
                </a:solidFill>
              </a:rPr>
              <a:t>Point of Sale (POS) Systems: Integration for physical retail operations</a:t>
            </a:r>
            <a:endParaRPr sz="13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300">
                <a:solidFill>
                  <a:schemeClr val="dk1"/>
                </a:solidFill>
              </a:rPr>
              <a:t>Payment Solutions: Shopify Payments, multi-currency processing, and financing options.</a:t>
            </a:r>
            <a:endParaRPr sz="13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300">
                <a:solidFill>
                  <a:schemeClr val="dk1"/>
                </a:solidFill>
              </a:rPr>
              <a:t>Marketing and Analytics: Omnichannel, campaign management, and performance dashboards</a:t>
            </a:r>
            <a:endParaRPr sz="13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300">
                <a:solidFill>
                  <a:schemeClr val="dk1"/>
                </a:solidFill>
              </a:rPr>
              <a:t>App Ecosystem: Thousands of third-party integrations to streamline logistics, inventory, and customer engagement</a:t>
            </a:r>
            <a:endParaRPr sz="13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300">
                <a:solidFill>
                  <a:schemeClr val="dk1"/>
                </a:solidFill>
              </a:rPr>
              <a:t>Finance: One-stop for all thing finance for merchants i.e credit, investment, tax, etc. </a:t>
            </a:r>
            <a:endParaRPr sz="13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1"/>
          <p:cNvSpPr txBox="1"/>
          <p:nvPr>
            <p:ph type="title"/>
          </p:nvPr>
        </p:nvSpPr>
        <p:spPr>
          <a:xfrm>
            <a:off x="720000" y="288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Shopify Market and Trends</a:t>
            </a:r>
            <a:endParaRPr>
              <a:latin typeface="Montserrat"/>
              <a:ea typeface="Montserrat"/>
              <a:cs typeface="Montserrat"/>
              <a:sym typeface="Montserrat"/>
            </a:endParaRPr>
          </a:p>
        </p:txBody>
      </p:sp>
      <p:sp>
        <p:nvSpPr>
          <p:cNvPr id="153" name="Google Shape;153;p21"/>
          <p:cNvSpPr txBox="1"/>
          <p:nvPr>
            <p:ph idx="1" type="body"/>
          </p:nvPr>
        </p:nvSpPr>
        <p:spPr>
          <a:xfrm>
            <a:off x="720000" y="1230100"/>
            <a:ext cx="7704000" cy="3378300"/>
          </a:xfrm>
          <a:prstGeom prst="rect">
            <a:avLst/>
          </a:prstGeom>
        </p:spPr>
        <p:txBody>
          <a:bodyPr anchorCtr="0" anchor="ctr" bIns="91425" lIns="91425" spcFirstLastPara="1" rIns="91425" wrap="square" tIns="91425">
            <a:noAutofit/>
          </a:bodyPr>
          <a:lstStyle/>
          <a:p>
            <a:pPr indent="-304800" lvl="0" marL="457200" rtl="0" algn="l">
              <a:lnSpc>
                <a:spcPct val="150000"/>
              </a:lnSpc>
              <a:spcBef>
                <a:spcPts val="0"/>
              </a:spcBef>
              <a:spcAft>
                <a:spcPts val="0"/>
              </a:spcAft>
              <a:buClr>
                <a:schemeClr val="dk1"/>
              </a:buClr>
              <a:buSzPts val="1200"/>
              <a:buChar char="●"/>
            </a:pPr>
            <a:r>
              <a:rPr b="1" lang="en" sz="1200">
                <a:solidFill>
                  <a:schemeClr val="dk1"/>
                </a:solidFill>
              </a:rPr>
              <a:t>Market Positioning: </a:t>
            </a:r>
            <a:r>
              <a:rPr lang="en" sz="1200">
                <a:solidFill>
                  <a:schemeClr val="dk1"/>
                </a:solidFill>
              </a:rPr>
              <a:t>a dominant player in the e-commerce technology space, catering to both small-scale entrepreneurs and major brands</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b="1" lang="en" sz="1200">
                <a:solidFill>
                  <a:schemeClr val="dk1"/>
                </a:solidFill>
              </a:rPr>
              <a:t>Target Customer Base: </a:t>
            </a:r>
            <a:r>
              <a:rPr lang="en" sz="1200">
                <a:solidFill>
                  <a:schemeClr val="dk1"/>
                </a:solidFill>
              </a:rPr>
              <a:t>Fashion brands</a:t>
            </a:r>
            <a:r>
              <a:rPr lang="en" sz="1200">
                <a:solidFill>
                  <a:schemeClr val="dk1"/>
                </a:solidFill>
              </a:rPr>
              <a:t> such as Fashion Nova, Kith, Gymshark</a:t>
            </a:r>
            <a:endParaRPr sz="1200">
              <a:solidFill>
                <a:schemeClr val="dk1"/>
              </a:solidFill>
            </a:endParaRPr>
          </a:p>
          <a:p>
            <a:pPr indent="-304800" lvl="0" marL="457200" rtl="0" algn="l">
              <a:lnSpc>
                <a:spcPct val="150000"/>
              </a:lnSpc>
              <a:spcBef>
                <a:spcPts val="0"/>
              </a:spcBef>
              <a:spcAft>
                <a:spcPts val="0"/>
              </a:spcAft>
              <a:buClr>
                <a:schemeClr val="dk1"/>
              </a:buClr>
              <a:buSzPts val="1200"/>
              <a:buChar char="●"/>
            </a:pPr>
            <a:r>
              <a:rPr b="1" lang="en" sz="1200">
                <a:solidFill>
                  <a:schemeClr val="dk1"/>
                </a:solidFill>
              </a:rPr>
              <a:t>Industry Trends</a:t>
            </a:r>
            <a:endParaRPr b="1" sz="1200">
              <a:solidFill>
                <a:schemeClr val="dk1"/>
              </a:solidFill>
            </a:endParaRPr>
          </a:p>
          <a:p>
            <a:pPr indent="-304800" lvl="1" marL="914400" rtl="0" algn="l">
              <a:lnSpc>
                <a:spcPct val="150000"/>
              </a:lnSpc>
              <a:spcBef>
                <a:spcPts val="0"/>
              </a:spcBef>
              <a:spcAft>
                <a:spcPts val="0"/>
              </a:spcAft>
              <a:buClr>
                <a:schemeClr val="dk1"/>
              </a:buClr>
              <a:buSzPts val="1200"/>
              <a:buChar char="○"/>
            </a:pPr>
            <a:r>
              <a:rPr b="1" lang="en" sz="1200">
                <a:solidFill>
                  <a:schemeClr val="dk1"/>
                </a:solidFill>
              </a:rPr>
              <a:t>E-Commerce Growth: </a:t>
            </a:r>
            <a:r>
              <a:rPr lang="en" sz="1200">
                <a:solidFill>
                  <a:schemeClr val="dk1"/>
                </a:solidFill>
              </a:rPr>
              <a:t>significant adoption due to the shift toward online shopping, particularly post-pandemic</a:t>
            </a:r>
            <a:endParaRPr sz="1200">
              <a:solidFill>
                <a:schemeClr val="dk1"/>
              </a:solidFill>
            </a:endParaRPr>
          </a:p>
          <a:p>
            <a:pPr indent="-304800" lvl="1" marL="914400" rtl="0" algn="l">
              <a:lnSpc>
                <a:spcPct val="150000"/>
              </a:lnSpc>
              <a:spcBef>
                <a:spcPts val="0"/>
              </a:spcBef>
              <a:spcAft>
                <a:spcPts val="0"/>
              </a:spcAft>
              <a:buClr>
                <a:schemeClr val="dk1"/>
              </a:buClr>
              <a:buSzPts val="1200"/>
              <a:buChar char="○"/>
            </a:pPr>
            <a:r>
              <a:rPr b="1" lang="en" sz="1200">
                <a:solidFill>
                  <a:schemeClr val="dk1"/>
                </a:solidFill>
              </a:rPr>
              <a:t>Consumer Preferences: </a:t>
            </a:r>
            <a:r>
              <a:rPr lang="en" sz="1200">
                <a:solidFill>
                  <a:schemeClr val="dk1"/>
                </a:solidFill>
              </a:rPr>
              <a:t>merchants leveraging data analytics and AI for personalized shopping experiences</a:t>
            </a:r>
            <a:endParaRPr sz="1200">
              <a:solidFill>
                <a:schemeClr val="dk1"/>
              </a:solidFill>
            </a:endParaRPr>
          </a:p>
          <a:p>
            <a:pPr indent="-304800" lvl="1" marL="914400" rtl="0" algn="l">
              <a:lnSpc>
                <a:spcPct val="150000"/>
              </a:lnSpc>
              <a:spcBef>
                <a:spcPts val="0"/>
              </a:spcBef>
              <a:spcAft>
                <a:spcPts val="0"/>
              </a:spcAft>
              <a:buClr>
                <a:schemeClr val="dk1"/>
              </a:buClr>
              <a:buSzPts val="1200"/>
              <a:buChar char="○"/>
            </a:pPr>
            <a:r>
              <a:rPr b="1" lang="en" sz="1200">
                <a:solidFill>
                  <a:schemeClr val="dk1"/>
                </a:solidFill>
              </a:rPr>
              <a:t>Direct-to-Consumer (DTC): </a:t>
            </a:r>
            <a:r>
              <a:rPr lang="en" sz="1200">
                <a:solidFill>
                  <a:schemeClr val="dk1"/>
                </a:solidFill>
              </a:rPr>
              <a:t>The platform supports a growing trend of brands bypassing traditional retail models</a:t>
            </a:r>
            <a:endParaRPr sz="12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2"/>
          <p:cNvSpPr txBox="1"/>
          <p:nvPr>
            <p:ph type="title"/>
          </p:nvPr>
        </p:nvSpPr>
        <p:spPr>
          <a:xfrm>
            <a:off x="364625" y="262775"/>
            <a:ext cx="77316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Technology Footprint Assessment</a:t>
            </a:r>
            <a:endParaRPr>
              <a:latin typeface="Montserrat"/>
              <a:ea typeface="Montserrat"/>
              <a:cs typeface="Montserrat"/>
              <a:sym typeface="Montserrat"/>
            </a:endParaRPr>
          </a:p>
        </p:txBody>
      </p:sp>
      <p:pic>
        <p:nvPicPr>
          <p:cNvPr id="159" name="Google Shape;159;p22"/>
          <p:cNvPicPr preferRelativeResize="0"/>
          <p:nvPr/>
        </p:nvPicPr>
        <p:blipFill>
          <a:blip r:embed="rId3">
            <a:alphaModFix/>
          </a:blip>
          <a:stretch>
            <a:fillRect/>
          </a:stretch>
        </p:blipFill>
        <p:spPr>
          <a:xfrm>
            <a:off x="7942150" y="151925"/>
            <a:ext cx="676200" cy="766549"/>
          </a:xfrm>
          <a:prstGeom prst="rect">
            <a:avLst/>
          </a:prstGeom>
          <a:noFill/>
          <a:ln>
            <a:noFill/>
          </a:ln>
        </p:spPr>
      </p:pic>
      <p:sp>
        <p:nvSpPr>
          <p:cNvPr id="160" name="Google Shape;160;p22"/>
          <p:cNvSpPr/>
          <p:nvPr/>
        </p:nvSpPr>
        <p:spPr>
          <a:xfrm>
            <a:off x="1848000" y="1637432"/>
            <a:ext cx="6453735" cy="2827520"/>
          </a:xfrm>
          <a:custGeom>
            <a:rect b="b" l="l" r="r" t="t"/>
            <a:pathLst>
              <a:path extrusionOk="0" h="118010" w="267901">
                <a:moveTo>
                  <a:pt x="0" y="118010"/>
                </a:moveTo>
                <a:cubicBezTo>
                  <a:pt x="7314" y="98367"/>
                  <a:pt x="28273" y="4420"/>
                  <a:pt x="43881" y="150"/>
                </a:cubicBezTo>
                <a:cubicBezTo>
                  <a:pt x="59489" y="-4120"/>
                  <a:pt x="74868" y="83862"/>
                  <a:pt x="93648" y="92388"/>
                </a:cubicBezTo>
                <a:cubicBezTo>
                  <a:pt x="112428" y="100915"/>
                  <a:pt x="127517" y="58944"/>
                  <a:pt x="156559" y="51309"/>
                </a:cubicBezTo>
                <a:cubicBezTo>
                  <a:pt x="185601" y="43674"/>
                  <a:pt x="249344" y="47366"/>
                  <a:pt x="267901" y="46577"/>
                </a:cubicBezTo>
              </a:path>
            </a:pathLst>
          </a:custGeom>
          <a:noFill/>
          <a:ln cap="flat" cmpd="sng" w="19050">
            <a:solidFill>
              <a:srgbClr val="000000"/>
            </a:solidFill>
            <a:prstDash val="solid"/>
            <a:round/>
            <a:headEnd len="med" w="med" type="none"/>
            <a:tailEnd len="med" w="med" type="none"/>
          </a:ln>
        </p:spPr>
      </p:sp>
      <p:sp>
        <p:nvSpPr>
          <p:cNvPr id="161" name="Google Shape;161;p22"/>
          <p:cNvSpPr/>
          <p:nvPr/>
        </p:nvSpPr>
        <p:spPr>
          <a:xfrm>
            <a:off x="2865966" y="1579675"/>
            <a:ext cx="126300" cy="124800"/>
          </a:xfrm>
          <a:prstGeom prst="ellipse">
            <a:avLst/>
          </a:prstGeom>
          <a:solidFill>
            <a:srgbClr val="38761D"/>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162" name="Google Shape;162;p22"/>
          <p:cNvSpPr/>
          <p:nvPr/>
        </p:nvSpPr>
        <p:spPr>
          <a:xfrm>
            <a:off x="1977681" y="3769451"/>
            <a:ext cx="126300" cy="124800"/>
          </a:xfrm>
          <a:prstGeom prst="ellipse">
            <a:avLst/>
          </a:prstGeom>
          <a:solidFill>
            <a:srgbClr val="38761D"/>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163" name="Google Shape;163;p22"/>
          <p:cNvSpPr/>
          <p:nvPr/>
        </p:nvSpPr>
        <p:spPr>
          <a:xfrm>
            <a:off x="4167280" y="3809501"/>
            <a:ext cx="126300" cy="124800"/>
          </a:xfrm>
          <a:prstGeom prst="ellipse">
            <a:avLst/>
          </a:prstGeom>
          <a:solidFill>
            <a:srgbClr val="38761D"/>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164" name="Google Shape;164;p22"/>
          <p:cNvSpPr/>
          <p:nvPr/>
        </p:nvSpPr>
        <p:spPr>
          <a:xfrm>
            <a:off x="4913577" y="3233170"/>
            <a:ext cx="126300" cy="124800"/>
          </a:xfrm>
          <a:prstGeom prst="ellipse">
            <a:avLst/>
          </a:prstGeom>
          <a:solidFill>
            <a:srgbClr val="38761D"/>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165" name="Google Shape;165;p22"/>
          <p:cNvSpPr/>
          <p:nvPr/>
        </p:nvSpPr>
        <p:spPr>
          <a:xfrm>
            <a:off x="6260454" y="2715263"/>
            <a:ext cx="126300" cy="124800"/>
          </a:xfrm>
          <a:prstGeom prst="ellipse">
            <a:avLst/>
          </a:prstGeom>
          <a:solidFill>
            <a:srgbClr val="38761D"/>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166" name="Google Shape;166;p22"/>
          <p:cNvSpPr txBox="1"/>
          <p:nvPr/>
        </p:nvSpPr>
        <p:spPr>
          <a:xfrm>
            <a:off x="657750" y="3809500"/>
            <a:ext cx="1489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1"/>
                </a:solidFill>
                <a:latin typeface="Montserrat"/>
                <a:ea typeface="Montserrat"/>
                <a:cs typeface="Montserrat"/>
                <a:sym typeface="Montserrat"/>
              </a:rPr>
              <a:t>Innovation Trigger</a:t>
            </a:r>
            <a:endParaRPr b="1" sz="900">
              <a:solidFill>
                <a:schemeClr val="dk1"/>
              </a:solidFill>
              <a:latin typeface="Montserrat"/>
              <a:ea typeface="Montserrat"/>
              <a:cs typeface="Montserrat"/>
              <a:sym typeface="Montserrat"/>
            </a:endParaRPr>
          </a:p>
        </p:txBody>
      </p:sp>
      <p:sp>
        <p:nvSpPr>
          <p:cNvPr id="167" name="Google Shape;167;p22"/>
          <p:cNvSpPr txBox="1"/>
          <p:nvPr/>
        </p:nvSpPr>
        <p:spPr>
          <a:xfrm>
            <a:off x="1977675" y="1239675"/>
            <a:ext cx="2223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1"/>
                </a:solidFill>
                <a:latin typeface="Montserrat"/>
                <a:ea typeface="Montserrat"/>
                <a:cs typeface="Montserrat"/>
                <a:sym typeface="Montserrat"/>
              </a:rPr>
              <a:t>Peak of Inflated Expectations</a:t>
            </a:r>
            <a:endParaRPr b="1" sz="900">
              <a:solidFill>
                <a:schemeClr val="dk1"/>
              </a:solidFill>
              <a:latin typeface="Montserrat"/>
              <a:ea typeface="Montserrat"/>
              <a:cs typeface="Montserrat"/>
              <a:sym typeface="Montserrat"/>
            </a:endParaRPr>
          </a:p>
        </p:txBody>
      </p:sp>
      <p:sp>
        <p:nvSpPr>
          <p:cNvPr id="168" name="Google Shape;168;p22"/>
          <p:cNvSpPr txBox="1"/>
          <p:nvPr/>
        </p:nvSpPr>
        <p:spPr>
          <a:xfrm>
            <a:off x="3712800" y="4003250"/>
            <a:ext cx="1146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1"/>
                </a:solidFill>
                <a:latin typeface="Montserrat"/>
                <a:ea typeface="Montserrat"/>
                <a:cs typeface="Montserrat"/>
                <a:sym typeface="Montserrat"/>
              </a:rPr>
              <a:t>Trough of Disillusionment</a:t>
            </a:r>
            <a:endParaRPr b="1" sz="900">
              <a:solidFill>
                <a:schemeClr val="dk1"/>
              </a:solidFill>
              <a:latin typeface="Montserrat"/>
              <a:ea typeface="Montserrat"/>
              <a:cs typeface="Montserrat"/>
              <a:sym typeface="Montserrat"/>
            </a:endParaRPr>
          </a:p>
        </p:txBody>
      </p:sp>
      <p:sp>
        <p:nvSpPr>
          <p:cNvPr id="169" name="Google Shape;169;p22"/>
          <p:cNvSpPr txBox="1"/>
          <p:nvPr/>
        </p:nvSpPr>
        <p:spPr>
          <a:xfrm>
            <a:off x="5081425" y="3357975"/>
            <a:ext cx="1146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1"/>
                </a:solidFill>
                <a:latin typeface="Montserrat"/>
                <a:ea typeface="Montserrat"/>
                <a:cs typeface="Montserrat"/>
                <a:sym typeface="Montserrat"/>
              </a:rPr>
              <a:t>Slope of Enlightenment</a:t>
            </a:r>
            <a:endParaRPr b="1" sz="900">
              <a:solidFill>
                <a:schemeClr val="dk1"/>
              </a:solidFill>
              <a:latin typeface="Montserrat"/>
              <a:ea typeface="Montserrat"/>
              <a:cs typeface="Montserrat"/>
              <a:sym typeface="Montserrat"/>
            </a:endParaRPr>
          </a:p>
        </p:txBody>
      </p:sp>
      <p:sp>
        <p:nvSpPr>
          <p:cNvPr id="170" name="Google Shape;170;p22"/>
          <p:cNvSpPr txBox="1"/>
          <p:nvPr/>
        </p:nvSpPr>
        <p:spPr>
          <a:xfrm>
            <a:off x="5252750" y="2214475"/>
            <a:ext cx="16179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solidFill>
                  <a:schemeClr val="dk1"/>
                </a:solidFill>
                <a:latin typeface="Montserrat"/>
                <a:ea typeface="Montserrat"/>
                <a:cs typeface="Montserrat"/>
                <a:sym typeface="Montserrat"/>
              </a:rPr>
              <a:t>Plateau of Productivity</a:t>
            </a:r>
            <a:endParaRPr b="1" sz="900">
              <a:solidFill>
                <a:schemeClr val="dk1"/>
              </a:solidFill>
              <a:latin typeface="Montserrat"/>
              <a:ea typeface="Montserrat"/>
              <a:cs typeface="Montserrat"/>
              <a:sym typeface="Montserrat"/>
            </a:endParaRPr>
          </a:p>
        </p:txBody>
      </p:sp>
      <p:sp>
        <p:nvSpPr>
          <p:cNvPr id="171" name="Google Shape;171;p22"/>
          <p:cNvSpPr/>
          <p:nvPr/>
        </p:nvSpPr>
        <p:spPr>
          <a:xfrm>
            <a:off x="2660300" y="1766725"/>
            <a:ext cx="112500" cy="108000"/>
          </a:xfrm>
          <a:prstGeom prst="triangle">
            <a:avLst>
              <a:gd fmla="val 500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172" name="Google Shape;172;p22"/>
          <p:cNvSpPr txBox="1"/>
          <p:nvPr/>
        </p:nvSpPr>
        <p:spPr>
          <a:xfrm>
            <a:off x="1496700" y="1674475"/>
            <a:ext cx="12123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dk1"/>
                </a:solidFill>
                <a:latin typeface="Montserrat Medium"/>
                <a:ea typeface="Montserrat Medium"/>
                <a:cs typeface="Montserrat Medium"/>
                <a:sym typeface="Montserrat Medium"/>
              </a:rPr>
              <a:t>AR/VR Virtual Try-Ons</a:t>
            </a:r>
            <a:endParaRPr sz="700">
              <a:solidFill>
                <a:schemeClr val="dk1"/>
              </a:solidFill>
              <a:latin typeface="Montserrat Medium"/>
              <a:ea typeface="Montserrat Medium"/>
              <a:cs typeface="Montserrat Medium"/>
              <a:sym typeface="Montserrat Medium"/>
            </a:endParaRPr>
          </a:p>
        </p:txBody>
      </p:sp>
      <p:sp>
        <p:nvSpPr>
          <p:cNvPr id="173" name="Google Shape;173;p22"/>
          <p:cNvSpPr/>
          <p:nvPr/>
        </p:nvSpPr>
        <p:spPr>
          <a:xfrm>
            <a:off x="3174370" y="1966975"/>
            <a:ext cx="112500" cy="108000"/>
          </a:xfrm>
          <a:prstGeom prst="triangle">
            <a:avLst>
              <a:gd fmla="val 500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174" name="Google Shape;174;p22"/>
          <p:cNvSpPr txBox="1"/>
          <p:nvPr/>
        </p:nvSpPr>
        <p:spPr>
          <a:xfrm>
            <a:off x="3211050" y="1874725"/>
            <a:ext cx="12123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dk1"/>
                </a:solidFill>
                <a:latin typeface="Montserrat Medium"/>
                <a:ea typeface="Montserrat Medium"/>
                <a:cs typeface="Montserrat Medium"/>
                <a:sym typeface="Montserrat Medium"/>
              </a:rPr>
              <a:t>Headless Commerce</a:t>
            </a:r>
            <a:endParaRPr sz="700">
              <a:solidFill>
                <a:schemeClr val="dk1"/>
              </a:solidFill>
              <a:latin typeface="Montserrat Medium"/>
              <a:ea typeface="Montserrat Medium"/>
              <a:cs typeface="Montserrat Medium"/>
              <a:sym typeface="Montserrat Medium"/>
            </a:endParaRPr>
          </a:p>
        </p:txBody>
      </p:sp>
      <p:sp>
        <p:nvSpPr>
          <p:cNvPr id="175" name="Google Shape;175;p22"/>
          <p:cNvSpPr/>
          <p:nvPr/>
        </p:nvSpPr>
        <p:spPr>
          <a:xfrm>
            <a:off x="3839878" y="3571132"/>
            <a:ext cx="112500" cy="108000"/>
          </a:xfrm>
          <a:prstGeom prst="triangle">
            <a:avLst>
              <a:gd fmla="val 500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176" name="Google Shape;176;p22"/>
          <p:cNvSpPr txBox="1"/>
          <p:nvPr/>
        </p:nvSpPr>
        <p:spPr>
          <a:xfrm>
            <a:off x="2660300" y="3469750"/>
            <a:ext cx="12123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700">
                <a:solidFill>
                  <a:schemeClr val="dk1"/>
                </a:solidFill>
                <a:latin typeface="Montserrat Medium"/>
                <a:ea typeface="Montserrat Medium"/>
                <a:cs typeface="Montserrat Medium"/>
                <a:sym typeface="Montserrat Medium"/>
              </a:rPr>
              <a:t>AI Customer Service Chatbots</a:t>
            </a:r>
            <a:endParaRPr sz="700">
              <a:solidFill>
                <a:schemeClr val="dk1"/>
              </a:solidFill>
              <a:latin typeface="Montserrat Medium"/>
              <a:ea typeface="Montserrat Medium"/>
              <a:cs typeface="Montserrat Medium"/>
              <a:sym typeface="Montserrat Medium"/>
            </a:endParaRPr>
          </a:p>
        </p:txBody>
      </p:sp>
      <p:sp>
        <p:nvSpPr>
          <p:cNvPr id="177" name="Google Shape;177;p22"/>
          <p:cNvSpPr/>
          <p:nvPr/>
        </p:nvSpPr>
        <p:spPr>
          <a:xfrm>
            <a:off x="5081428" y="3055482"/>
            <a:ext cx="112500" cy="108000"/>
          </a:xfrm>
          <a:prstGeom prst="triangle">
            <a:avLst>
              <a:gd fmla="val 500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178" name="Google Shape;178;p22"/>
          <p:cNvSpPr txBox="1"/>
          <p:nvPr/>
        </p:nvSpPr>
        <p:spPr>
          <a:xfrm>
            <a:off x="5159125" y="3021275"/>
            <a:ext cx="106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dk1"/>
                </a:solidFill>
                <a:latin typeface="Montserrat Medium"/>
                <a:ea typeface="Montserrat Medium"/>
                <a:cs typeface="Montserrat Medium"/>
                <a:sym typeface="Montserrat Medium"/>
              </a:rPr>
              <a:t>AI-driven recommendations</a:t>
            </a:r>
            <a:endParaRPr sz="700">
              <a:solidFill>
                <a:schemeClr val="dk1"/>
              </a:solidFill>
              <a:latin typeface="Montserrat Medium"/>
              <a:ea typeface="Montserrat Medium"/>
              <a:cs typeface="Montserrat Medium"/>
              <a:sym typeface="Montserrat Medium"/>
            </a:endParaRPr>
          </a:p>
        </p:txBody>
      </p:sp>
      <p:sp>
        <p:nvSpPr>
          <p:cNvPr id="179" name="Google Shape;179;p22"/>
          <p:cNvSpPr/>
          <p:nvPr/>
        </p:nvSpPr>
        <p:spPr>
          <a:xfrm>
            <a:off x="6980528" y="2696332"/>
            <a:ext cx="112500" cy="108000"/>
          </a:xfrm>
          <a:prstGeom prst="triangle">
            <a:avLst>
              <a:gd fmla="val 500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180" name="Google Shape;180;p22"/>
          <p:cNvSpPr txBox="1"/>
          <p:nvPr/>
        </p:nvSpPr>
        <p:spPr>
          <a:xfrm>
            <a:off x="6698675" y="3234975"/>
            <a:ext cx="6762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700">
                <a:solidFill>
                  <a:schemeClr val="dk1"/>
                </a:solidFill>
                <a:latin typeface="Montserrat Medium"/>
                <a:ea typeface="Montserrat Medium"/>
                <a:cs typeface="Montserrat Medium"/>
                <a:sym typeface="Montserrat Medium"/>
              </a:rPr>
              <a:t>E-commerce automation</a:t>
            </a:r>
            <a:endParaRPr sz="700">
              <a:solidFill>
                <a:schemeClr val="dk1"/>
              </a:solidFill>
              <a:latin typeface="Montserrat Medium"/>
              <a:ea typeface="Montserrat Medium"/>
              <a:cs typeface="Montserrat Medium"/>
              <a:sym typeface="Montserrat Medium"/>
            </a:endParaRPr>
          </a:p>
        </p:txBody>
      </p:sp>
      <p:sp>
        <p:nvSpPr>
          <p:cNvPr id="181" name="Google Shape;181;p22"/>
          <p:cNvSpPr/>
          <p:nvPr/>
        </p:nvSpPr>
        <p:spPr>
          <a:xfrm>
            <a:off x="7255453" y="2696332"/>
            <a:ext cx="112500" cy="108000"/>
          </a:xfrm>
          <a:prstGeom prst="triangle">
            <a:avLst>
              <a:gd fmla="val 500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cxnSp>
        <p:nvCxnSpPr>
          <p:cNvPr id="182" name="Google Shape;182;p22"/>
          <p:cNvCxnSpPr>
            <a:stCxn id="179" idx="3"/>
            <a:endCxn id="180" idx="0"/>
          </p:cNvCxnSpPr>
          <p:nvPr/>
        </p:nvCxnSpPr>
        <p:spPr>
          <a:xfrm>
            <a:off x="7036778" y="2804332"/>
            <a:ext cx="0" cy="430500"/>
          </a:xfrm>
          <a:prstGeom prst="straightConnector1">
            <a:avLst/>
          </a:prstGeom>
          <a:noFill/>
          <a:ln cap="flat" cmpd="sng" w="9525">
            <a:solidFill>
              <a:schemeClr val="dk1"/>
            </a:solidFill>
            <a:prstDash val="solid"/>
            <a:round/>
            <a:headEnd len="med" w="med" type="none"/>
            <a:tailEnd len="med" w="med" type="none"/>
          </a:ln>
        </p:spPr>
      </p:cxnSp>
      <p:sp>
        <p:nvSpPr>
          <p:cNvPr id="183" name="Google Shape;183;p22"/>
          <p:cNvSpPr txBox="1"/>
          <p:nvPr/>
        </p:nvSpPr>
        <p:spPr>
          <a:xfrm>
            <a:off x="7093025" y="2840075"/>
            <a:ext cx="6762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700">
                <a:solidFill>
                  <a:schemeClr val="dk1"/>
                </a:solidFill>
                <a:latin typeface="Montserrat Medium"/>
                <a:ea typeface="Montserrat Medium"/>
                <a:cs typeface="Montserrat Medium"/>
                <a:sym typeface="Montserrat Medium"/>
              </a:rPr>
              <a:t>Cloud Infrastructure</a:t>
            </a:r>
            <a:endParaRPr sz="700">
              <a:solidFill>
                <a:schemeClr val="dk1"/>
              </a:solidFill>
              <a:latin typeface="Montserrat Medium"/>
              <a:ea typeface="Montserrat Medium"/>
              <a:cs typeface="Montserrat Medium"/>
              <a:sym typeface="Montserrat Medium"/>
            </a:endParaRPr>
          </a:p>
        </p:txBody>
      </p:sp>
      <p:sp>
        <p:nvSpPr>
          <p:cNvPr id="184" name="Google Shape;184;p22"/>
          <p:cNvSpPr/>
          <p:nvPr/>
        </p:nvSpPr>
        <p:spPr>
          <a:xfrm>
            <a:off x="7469103" y="2696319"/>
            <a:ext cx="112500" cy="108000"/>
          </a:xfrm>
          <a:prstGeom prst="triangle">
            <a:avLst>
              <a:gd fmla="val 500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185" name="Google Shape;185;p22"/>
          <p:cNvSpPr txBox="1"/>
          <p:nvPr/>
        </p:nvSpPr>
        <p:spPr>
          <a:xfrm>
            <a:off x="7305275" y="2445175"/>
            <a:ext cx="801900" cy="2154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700">
                <a:solidFill>
                  <a:schemeClr val="dk1"/>
                </a:solidFill>
                <a:latin typeface="Montserrat Medium"/>
                <a:ea typeface="Montserrat Medium"/>
                <a:cs typeface="Montserrat Medium"/>
                <a:sym typeface="Montserrat Medium"/>
              </a:rPr>
              <a:t>Social Commerce Integrations</a:t>
            </a:r>
            <a:endParaRPr sz="700">
              <a:solidFill>
                <a:schemeClr val="dk1"/>
              </a:solidFill>
              <a:latin typeface="Montserrat Medium"/>
              <a:ea typeface="Montserrat Medium"/>
              <a:cs typeface="Montserrat Medium"/>
              <a:sym typeface="Montserrat Medium"/>
            </a:endParaRPr>
          </a:p>
        </p:txBody>
      </p:sp>
      <p:sp>
        <p:nvSpPr>
          <p:cNvPr id="186" name="Google Shape;186;p22"/>
          <p:cNvSpPr/>
          <p:nvPr/>
        </p:nvSpPr>
        <p:spPr>
          <a:xfrm>
            <a:off x="2034450" y="3469750"/>
            <a:ext cx="112500" cy="108000"/>
          </a:xfrm>
          <a:prstGeom prst="triangle">
            <a:avLst>
              <a:gd fmla="val 500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187" name="Google Shape;187;p22"/>
          <p:cNvSpPr txBox="1"/>
          <p:nvPr/>
        </p:nvSpPr>
        <p:spPr>
          <a:xfrm>
            <a:off x="657750" y="3323650"/>
            <a:ext cx="13767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700">
                <a:solidFill>
                  <a:schemeClr val="dk1"/>
                </a:solidFill>
                <a:latin typeface="Montserrat Medium"/>
                <a:ea typeface="Montserrat Medium"/>
                <a:cs typeface="Montserrat Medium"/>
                <a:sym typeface="Montserrat Medium"/>
              </a:rPr>
              <a:t>Blockchain integrations for cryptocurrency</a:t>
            </a:r>
            <a:endParaRPr sz="700">
              <a:solidFill>
                <a:schemeClr val="dk1"/>
              </a:solidFill>
              <a:latin typeface="Montserrat Medium"/>
              <a:ea typeface="Montserrat Medium"/>
              <a:cs typeface="Montserrat Medium"/>
              <a:sym typeface="Montserrat Medium"/>
            </a:endParaRPr>
          </a:p>
        </p:txBody>
      </p:sp>
      <p:sp>
        <p:nvSpPr>
          <p:cNvPr id="188" name="Google Shape;188;p22"/>
          <p:cNvSpPr/>
          <p:nvPr/>
        </p:nvSpPr>
        <p:spPr>
          <a:xfrm>
            <a:off x="3061870" y="1710875"/>
            <a:ext cx="112500" cy="108000"/>
          </a:xfrm>
          <a:prstGeom prst="triangle">
            <a:avLst>
              <a:gd fmla="val 500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189" name="Google Shape;189;p22"/>
          <p:cNvSpPr txBox="1"/>
          <p:nvPr/>
        </p:nvSpPr>
        <p:spPr>
          <a:xfrm>
            <a:off x="3112925" y="1618625"/>
            <a:ext cx="15288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dk1"/>
                </a:solidFill>
                <a:latin typeface="Montserrat Medium"/>
                <a:ea typeface="Montserrat Medium"/>
                <a:cs typeface="Montserrat Medium"/>
                <a:sym typeface="Montserrat Medium"/>
              </a:rPr>
              <a:t>Generative AI (Shopify Magic)</a:t>
            </a:r>
            <a:endParaRPr sz="700">
              <a:solidFill>
                <a:schemeClr val="dk1"/>
              </a:solidFill>
              <a:latin typeface="Montserrat Medium"/>
              <a:ea typeface="Montserrat Medium"/>
              <a:cs typeface="Montserrat Medium"/>
              <a:sym typeface="Montserrat Medium"/>
            </a:endParaRPr>
          </a:p>
        </p:txBody>
      </p:sp>
      <p:sp>
        <p:nvSpPr>
          <p:cNvPr id="190" name="Google Shape;190;p22"/>
          <p:cNvSpPr/>
          <p:nvPr/>
        </p:nvSpPr>
        <p:spPr>
          <a:xfrm>
            <a:off x="2179875" y="3055475"/>
            <a:ext cx="112500" cy="108000"/>
          </a:xfrm>
          <a:prstGeom prst="triangle">
            <a:avLst>
              <a:gd fmla="val 500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191" name="Google Shape;191;p22"/>
          <p:cNvSpPr txBox="1"/>
          <p:nvPr/>
        </p:nvSpPr>
        <p:spPr>
          <a:xfrm>
            <a:off x="725550" y="2909375"/>
            <a:ext cx="1489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700">
                <a:solidFill>
                  <a:schemeClr val="dk1"/>
                </a:solidFill>
                <a:latin typeface="Montserrat Medium"/>
                <a:ea typeface="Montserrat Medium"/>
                <a:cs typeface="Montserrat Medium"/>
                <a:sym typeface="Montserrat Medium"/>
              </a:rPr>
              <a:t>AI-enabled commerce assistant (Shopify Sidekick)</a:t>
            </a:r>
            <a:endParaRPr sz="700">
              <a:solidFill>
                <a:schemeClr val="dk1"/>
              </a:solidFill>
              <a:latin typeface="Montserrat Medium"/>
              <a:ea typeface="Montserrat Medium"/>
              <a:cs typeface="Montserrat Medium"/>
              <a:sym typeface="Montserrat Medium"/>
            </a:endParaRPr>
          </a:p>
        </p:txBody>
      </p:sp>
      <p:sp>
        <p:nvSpPr>
          <p:cNvPr id="192" name="Google Shape;192;p22"/>
          <p:cNvSpPr/>
          <p:nvPr/>
        </p:nvSpPr>
        <p:spPr>
          <a:xfrm>
            <a:off x="5317328" y="2893782"/>
            <a:ext cx="112500" cy="108000"/>
          </a:xfrm>
          <a:prstGeom prst="triangle">
            <a:avLst>
              <a:gd fmla="val 500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193" name="Google Shape;193;p22"/>
          <p:cNvSpPr txBox="1"/>
          <p:nvPr/>
        </p:nvSpPr>
        <p:spPr>
          <a:xfrm>
            <a:off x="4422850" y="2621075"/>
            <a:ext cx="106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dk1"/>
                </a:solidFill>
                <a:latin typeface="Montserrat Medium"/>
                <a:ea typeface="Montserrat Medium"/>
                <a:cs typeface="Montserrat Medium"/>
                <a:sym typeface="Montserrat Medium"/>
              </a:rPr>
              <a:t>Real-time inventory tracking</a:t>
            </a:r>
            <a:endParaRPr sz="700">
              <a:solidFill>
                <a:schemeClr val="dk1"/>
              </a:solidFill>
              <a:latin typeface="Montserrat Medium"/>
              <a:ea typeface="Montserrat Medium"/>
              <a:cs typeface="Montserrat Medium"/>
              <a:sym typeface="Montserrat Medium"/>
            </a:endParaRPr>
          </a:p>
        </p:txBody>
      </p:sp>
      <p:sp>
        <p:nvSpPr>
          <p:cNvPr id="194" name="Google Shape;194;p22"/>
          <p:cNvSpPr/>
          <p:nvPr/>
        </p:nvSpPr>
        <p:spPr>
          <a:xfrm>
            <a:off x="6655503" y="2696332"/>
            <a:ext cx="112500" cy="108000"/>
          </a:xfrm>
          <a:prstGeom prst="triangle">
            <a:avLst>
              <a:gd fmla="val 500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195" name="Google Shape;195;p22"/>
          <p:cNvSpPr txBox="1"/>
          <p:nvPr/>
        </p:nvSpPr>
        <p:spPr>
          <a:xfrm>
            <a:off x="6373650" y="2563100"/>
            <a:ext cx="676200" cy="107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700">
                <a:solidFill>
                  <a:schemeClr val="dk1"/>
                </a:solidFill>
                <a:latin typeface="Montserrat Medium"/>
                <a:ea typeface="Montserrat Medium"/>
                <a:cs typeface="Montserrat Medium"/>
                <a:sym typeface="Montserrat Medium"/>
              </a:rPr>
              <a:t>Data analytics</a:t>
            </a:r>
            <a:endParaRPr sz="700">
              <a:solidFill>
                <a:schemeClr val="dk1"/>
              </a:solidFill>
              <a:latin typeface="Montserrat Medium"/>
              <a:ea typeface="Montserrat Medium"/>
              <a:cs typeface="Montserrat Medium"/>
              <a:sym typeface="Montserrat Medium"/>
            </a:endParaRPr>
          </a:p>
        </p:txBody>
      </p:sp>
      <p:sp>
        <p:nvSpPr>
          <p:cNvPr id="196" name="Google Shape;196;p22"/>
          <p:cNvSpPr/>
          <p:nvPr/>
        </p:nvSpPr>
        <p:spPr>
          <a:xfrm>
            <a:off x="3541625" y="2934363"/>
            <a:ext cx="112500" cy="108000"/>
          </a:xfrm>
          <a:prstGeom prst="triangle">
            <a:avLst>
              <a:gd fmla="val 500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197" name="Google Shape;197;p22"/>
          <p:cNvSpPr txBox="1"/>
          <p:nvPr/>
        </p:nvSpPr>
        <p:spPr>
          <a:xfrm>
            <a:off x="3637950" y="2842113"/>
            <a:ext cx="943500" cy="29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dk1"/>
                </a:solidFill>
                <a:latin typeface="Montserrat Medium"/>
                <a:ea typeface="Montserrat Medium"/>
                <a:cs typeface="Montserrat Medium"/>
                <a:sym typeface="Montserrat Medium"/>
              </a:rPr>
              <a:t>IoT Integrations</a:t>
            </a:r>
            <a:endParaRPr sz="700">
              <a:solidFill>
                <a:schemeClr val="dk1"/>
              </a:solidFill>
              <a:latin typeface="Montserrat Medium"/>
              <a:ea typeface="Montserrat Medium"/>
              <a:cs typeface="Montserrat Medium"/>
              <a:sym typeface="Montserrat Medium"/>
            </a:endParaRPr>
          </a:p>
        </p:txBody>
      </p:sp>
      <p:sp>
        <p:nvSpPr>
          <p:cNvPr id="198" name="Google Shape;198;p22"/>
          <p:cNvSpPr/>
          <p:nvPr/>
        </p:nvSpPr>
        <p:spPr>
          <a:xfrm>
            <a:off x="5598478" y="2804332"/>
            <a:ext cx="112500" cy="108000"/>
          </a:xfrm>
          <a:prstGeom prst="triangle">
            <a:avLst>
              <a:gd fmla="val 50000" name="adj"/>
            </a:avLst>
          </a:pr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199" name="Google Shape;199;p22"/>
          <p:cNvSpPr txBox="1"/>
          <p:nvPr/>
        </p:nvSpPr>
        <p:spPr>
          <a:xfrm>
            <a:off x="5193925" y="2474075"/>
            <a:ext cx="106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a:solidFill>
                  <a:schemeClr val="dk1"/>
                </a:solidFill>
                <a:latin typeface="Montserrat Medium"/>
                <a:ea typeface="Montserrat Medium"/>
                <a:cs typeface="Montserrat Medium"/>
                <a:sym typeface="Montserrat Medium"/>
              </a:rPr>
              <a:t>AI-driven demand forecasting</a:t>
            </a:r>
            <a:endParaRPr sz="700">
              <a:solidFill>
                <a:schemeClr val="dk1"/>
              </a:solidFill>
              <a:latin typeface="Montserrat Medium"/>
              <a:ea typeface="Montserrat Medium"/>
              <a:cs typeface="Montserrat Medium"/>
              <a:sym typeface="Montserrat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3"/>
          <p:cNvSpPr/>
          <p:nvPr/>
        </p:nvSpPr>
        <p:spPr>
          <a:xfrm rot="-5400000">
            <a:off x="1395675" y="692323"/>
            <a:ext cx="451800" cy="2020500"/>
          </a:xfrm>
          <a:prstGeom prst="flowChartDelay">
            <a:avLst/>
          </a:prstGeom>
          <a:solidFill>
            <a:srgbClr val="5793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3"/>
          <p:cNvSpPr txBox="1"/>
          <p:nvPr>
            <p:ph idx="4294967295" type="title"/>
          </p:nvPr>
        </p:nvSpPr>
        <p:spPr>
          <a:xfrm>
            <a:off x="611324" y="1576550"/>
            <a:ext cx="2020500" cy="425100"/>
          </a:xfrm>
          <a:prstGeom prst="rect">
            <a:avLst/>
          </a:prstGeom>
          <a:noFill/>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Montserrat"/>
                <a:ea typeface="Montserrat"/>
                <a:cs typeface="Montserrat"/>
                <a:sym typeface="Montserrat"/>
              </a:rPr>
              <a:t>Industry Rivalry</a:t>
            </a:r>
            <a:endParaRPr sz="1000">
              <a:latin typeface="Montserrat"/>
              <a:ea typeface="Montserrat"/>
              <a:cs typeface="Montserrat"/>
              <a:sym typeface="Montserrat"/>
            </a:endParaRPr>
          </a:p>
        </p:txBody>
      </p:sp>
      <p:sp>
        <p:nvSpPr>
          <p:cNvPr id="206" name="Google Shape;206;p23"/>
          <p:cNvSpPr/>
          <p:nvPr/>
        </p:nvSpPr>
        <p:spPr>
          <a:xfrm>
            <a:off x="611325" y="1928475"/>
            <a:ext cx="2020500" cy="1194900"/>
          </a:xfrm>
          <a:prstGeom prst="rect">
            <a:avLst/>
          </a:prstGeom>
          <a:noFill/>
          <a:ln cap="flat" cmpd="sng" w="952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latin typeface="Montserrat"/>
              <a:ea typeface="Montserrat"/>
              <a:cs typeface="Montserrat"/>
              <a:sym typeface="Montserrat"/>
            </a:endParaRPr>
          </a:p>
        </p:txBody>
      </p:sp>
      <p:sp>
        <p:nvSpPr>
          <p:cNvPr id="207" name="Google Shape;207;p23"/>
          <p:cNvSpPr/>
          <p:nvPr/>
        </p:nvSpPr>
        <p:spPr>
          <a:xfrm rot="-5400000">
            <a:off x="4346025" y="694086"/>
            <a:ext cx="451800" cy="2020500"/>
          </a:xfrm>
          <a:prstGeom prst="flowChartDelay">
            <a:avLst/>
          </a:prstGeom>
          <a:solidFill>
            <a:srgbClr val="5793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3"/>
          <p:cNvSpPr txBox="1"/>
          <p:nvPr>
            <p:ph idx="4294967295" type="title"/>
          </p:nvPr>
        </p:nvSpPr>
        <p:spPr>
          <a:xfrm>
            <a:off x="3631425" y="1551588"/>
            <a:ext cx="1950900" cy="4251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Montserrat"/>
                <a:ea typeface="Montserrat"/>
                <a:cs typeface="Montserrat"/>
                <a:sym typeface="Montserrat"/>
              </a:rPr>
              <a:t>Bargaining Power: Buyers</a:t>
            </a:r>
            <a:endParaRPr sz="1000">
              <a:latin typeface="Montserrat"/>
              <a:ea typeface="Montserrat"/>
              <a:cs typeface="Montserrat"/>
              <a:sym typeface="Montserrat"/>
            </a:endParaRPr>
          </a:p>
        </p:txBody>
      </p:sp>
      <p:sp>
        <p:nvSpPr>
          <p:cNvPr id="209" name="Google Shape;209;p23"/>
          <p:cNvSpPr/>
          <p:nvPr/>
        </p:nvSpPr>
        <p:spPr>
          <a:xfrm>
            <a:off x="3561675" y="1930238"/>
            <a:ext cx="2020500" cy="1194900"/>
          </a:xfrm>
          <a:prstGeom prst="rect">
            <a:avLst/>
          </a:prstGeom>
          <a:no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210" name="Google Shape;210;p23"/>
          <p:cNvSpPr/>
          <p:nvPr/>
        </p:nvSpPr>
        <p:spPr>
          <a:xfrm rot="-5400000">
            <a:off x="7296525" y="692336"/>
            <a:ext cx="451800" cy="2020500"/>
          </a:xfrm>
          <a:prstGeom prst="flowChartDelay">
            <a:avLst/>
          </a:prstGeom>
          <a:solidFill>
            <a:srgbClr val="90D2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3"/>
          <p:cNvSpPr txBox="1"/>
          <p:nvPr>
            <p:ph idx="4294967295" type="title"/>
          </p:nvPr>
        </p:nvSpPr>
        <p:spPr>
          <a:xfrm>
            <a:off x="6512174" y="1576563"/>
            <a:ext cx="2020500" cy="42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Montserrat"/>
                <a:ea typeface="Montserrat"/>
                <a:cs typeface="Montserrat"/>
                <a:sym typeface="Montserrat"/>
              </a:rPr>
              <a:t>Threat of New Entrants</a:t>
            </a:r>
            <a:endParaRPr sz="1000">
              <a:latin typeface="Montserrat"/>
              <a:ea typeface="Montserrat"/>
              <a:cs typeface="Montserrat"/>
              <a:sym typeface="Montserrat"/>
            </a:endParaRPr>
          </a:p>
        </p:txBody>
      </p:sp>
      <p:sp>
        <p:nvSpPr>
          <p:cNvPr id="212" name="Google Shape;212;p23"/>
          <p:cNvSpPr/>
          <p:nvPr/>
        </p:nvSpPr>
        <p:spPr>
          <a:xfrm>
            <a:off x="6512175" y="1928488"/>
            <a:ext cx="2020500" cy="1194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213" name="Google Shape;213;p23"/>
          <p:cNvSpPr/>
          <p:nvPr/>
        </p:nvSpPr>
        <p:spPr>
          <a:xfrm rot="-5400000">
            <a:off x="2862225" y="2493023"/>
            <a:ext cx="451800" cy="2020500"/>
          </a:xfrm>
          <a:prstGeom prst="flowChartDelay">
            <a:avLst/>
          </a:prstGeom>
          <a:solidFill>
            <a:srgbClr val="90D2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3"/>
          <p:cNvSpPr txBox="1"/>
          <p:nvPr>
            <p:ph idx="4294967295" type="title"/>
          </p:nvPr>
        </p:nvSpPr>
        <p:spPr>
          <a:xfrm>
            <a:off x="2077874" y="3350525"/>
            <a:ext cx="2020500" cy="42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Montserrat"/>
                <a:ea typeface="Montserrat"/>
                <a:cs typeface="Montserrat"/>
                <a:sym typeface="Montserrat"/>
              </a:rPr>
              <a:t>Threat of Substitutes</a:t>
            </a:r>
            <a:endParaRPr sz="1000">
              <a:latin typeface="Montserrat"/>
              <a:ea typeface="Montserrat"/>
              <a:cs typeface="Montserrat"/>
              <a:sym typeface="Montserrat"/>
            </a:endParaRPr>
          </a:p>
        </p:txBody>
      </p:sp>
      <p:sp>
        <p:nvSpPr>
          <p:cNvPr id="215" name="Google Shape;215;p23"/>
          <p:cNvSpPr/>
          <p:nvPr/>
        </p:nvSpPr>
        <p:spPr>
          <a:xfrm>
            <a:off x="2077875" y="3729175"/>
            <a:ext cx="2020500" cy="1194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216" name="Google Shape;216;p23"/>
          <p:cNvSpPr/>
          <p:nvPr/>
        </p:nvSpPr>
        <p:spPr>
          <a:xfrm rot="-5400000">
            <a:off x="5790750" y="2493023"/>
            <a:ext cx="451800" cy="2020500"/>
          </a:xfrm>
          <a:prstGeom prst="flowChartDelay">
            <a:avLst/>
          </a:prstGeom>
          <a:solidFill>
            <a:srgbClr val="CCE8C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3"/>
          <p:cNvSpPr txBox="1"/>
          <p:nvPr>
            <p:ph idx="4294967295" type="title"/>
          </p:nvPr>
        </p:nvSpPr>
        <p:spPr>
          <a:xfrm>
            <a:off x="5006400" y="3363900"/>
            <a:ext cx="2076000" cy="42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Montserrat"/>
                <a:ea typeface="Montserrat"/>
                <a:cs typeface="Montserrat"/>
                <a:sym typeface="Montserrat"/>
              </a:rPr>
              <a:t>Bargaining Power: Suppliers</a:t>
            </a:r>
            <a:endParaRPr sz="1000">
              <a:latin typeface="Montserrat"/>
              <a:ea typeface="Montserrat"/>
              <a:cs typeface="Montserrat"/>
              <a:sym typeface="Montserrat"/>
            </a:endParaRPr>
          </a:p>
        </p:txBody>
      </p:sp>
      <p:sp>
        <p:nvSpPr>
          <p:cNvPr id="218" name="Google Shape;218;p23"/>
          <p:cNvSpPr/>
          <p:nvPr/>
        </p:nvSpPr>
        <p:spPr>
          <a:xfrm>
            <a:off x="5006400" y="3729175"/>
            <a:ext cx="2020500" cy="1194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ontserrat"/>
              <a:ea typeface="Montserrat"/>
              <a:cs typeface="Montserrat"/>
              <a:sym typeface="Montserrat"/>
            </a:endParaRPr>
          </a:p>
        </p:txBody>
      </p:sp>
      <p:sp>
        <p:nvSpPr>
          <p:cNvPr id="219" name="Google Shape;219;p23"/>
          <p:cNvSpPr txBox="1"/>
          <p:nvPr/>
        </p:nvSpPr>
        <p:spPr>
          <a:xfrm>
            <a:off x="611325" y="1892775"/>
            <a:ext cx="20205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Montserrat"/>
                <a:ea typeface="Montserrat"/>
                <a:cs typeface="Montserrat"/>
                <a:sym typeface="Montserrat"/>
              </a:rPr>
              <a:t>Level</a:t>
            </a:r>
            <a:r>
              <a:rPr b="1" lang="en" sz="900">
                <a:latin typeface="Montserrat"/>
                <a:ea typeface="Montserrat"/>
                <a:cs typeface="Montserrat"/>
                <a:sym typeface="Montserrat"/>
              </a:rPr>
              <a:t>: Very High</a:t>
            </a:r>
            <a:endParaRPr b="1" sz="900">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Shopify brands prefer control, but Amazon’s logistics and reach create pressure.</a:t>
            </a:r>
            <a:endParaRPr sz="900">
              <a:latin typeface="Montserrat"/>
              <a:ea typeface="Montserrat"/>
              <a:cs typeface="Montserrat"/>
              <a:sym typeface="Montserrat"/>
            </a:endParaRPr>
          </a:p>
          <a:p>
            <a:pPr indent="0" lvl="0" marL="0" rtl="0" algn="l">
              <a:spcBef>
                <a:spcPts val="0"/>
              </a:spcBef>
              <a:spcAft>
                <a:spcPts val="0"/>
              </a:spcAft>
              <a:buNone/>
            </a:pPr>
            <a:r>
              <a:t/>
            </a:r>
            <a:endParaRPr sz="900">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Amazon is replicating Shopify’s model (Selz acquisition, Project Santos).</a:t>
            </a:r>
            <a:endParaRPr sz="900">
              <a:solidFill>
                <a:schemeClr val="dk1"/>
              </a:solidFill>
              <a:latin typeface="Montserrat"/>
              <a:ea typeface="Montserrat"/>
              <a:cs typeface="Montserrat"/>
              <a:sym typeface="Montserrat"/>
            </a:endParaRPr>
          </a:p>
        </p:txBody>
      </p:sp>
      <p:sp>
        <p:nvSpPr>
          <p:cNvPr id="220" name="Google Shape;220;p23"/>
          <p:cNvSpPr txBox="1"/>
          <p:nvPr/>
        </p:nvSpPr>
        <p:spPr>
          <a:xfrm>
            <a:off x="6512175" y="1879438"/>
            <a:ext cx="20205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Montserrat"/>
                <a:ea typeface="Montserrat"/>
                <a:cs typeface="Montserrat"/>
                <a:sym typeface="Montserrat"/>
              </a:rPr>
              <a:t>Level</a:t>
            </a:r>
            <a:r>
              <a:rPr b="1" lang="en" sz="900">
                <a:latin typeface="Montserrat"/>
                <a:ea typeface="Montserrat"/>
                <a:cs typeface="Montserrat"/>
                <a:sym typeface="Montserrat"/>
              </a:rPr>
              <a:t>: Moderate to High</a:t>
            </a:r>
            <a:endParaRPr b="1" sz="900">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Shopify Plus enables scaling, but big brands like Shein, Zara dominate.</a:t>
            </a:r>
            <a:endParaRPr sz="900">
              <a:latin typeface="Montserrat"/>
              <a:ea typeface="Montserrat"/>
              <a:cs typeface="Montserrat"/>
              <a:sym typeface="Montserrat"/>
            </a:endParaRPr>
          </a:p>
          <a:p>
            <a:pPr indent="0" lvl="0" marL="0" rtl="0" algn="l">
              <a:spcBef>
                <a:spcPts val="0"/>
              </a:spcBef>
              <a:spcAft>
                <a:spcPts val="0"/>
              </a:spcAft>
              <a:buNone/>
            </a:pPr>
            <a:r>
              <a:t/>
            </a:r>
            <a:endParaRPr sz="900">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Shopify’s rapid expansion encourages new market players.</a:t>
            </a:r>
            <a:endParaRPr sz="900">
              <a:latin typeface="Montserrat"/>
              <a:ea typeface="Montserrat"/>
              <a:cs typeface="Montserrat"/>
              <a:sym typeface="Montserrat"/>
            </a:endParaRPr>
          </a:p>
        </p:txBody>
      </p:sp>
      <p:sp>
        <p:nvSpPr>
          <p:cNvPr id="221" name="Google Shape;221;p23"/>
          <p:cNvSpPr txBox="1"/>
          <p:nvPr/>
        </p:nvSpPr>
        <p:spPr>
          <a:xfrm>
            <a:off x="3561675" y="1883488"/>
            <a:ext cx="20205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Montserrat"/>
                <a:ea typeface="Montserrat"/>
                <a:cs typeface="Montserrat"/>
                <a:sym typeface="Montserrat"/>
              </a:rPr>
              <a:t>Level: High</a:t>
            </a:r>
            <a:endParaRPr b="1" sz="900">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Shopify must innovate with AI, automation, and omnichannel tools to stay competitive.</a:t>
            </a:r>
            <a:endParaRPr sz="900">
              <a:latin typeface="Montserrat"/>
              <a:ea typeface="Montserrat"/>
              <a:cs typeface="Montserrat"/>
              <a:sym typeface="Montserrat"/>
            </a:endParaRPr>
          </a:p>
          <a:p>
            <a:pPr indent="0" lvl="0" marL="0" rtl="0" algn="l">
              <a:spcBef>
                <a:spcPts val="0"/>
              </a:spcBef>
              <a:spcAft>
                <a:spcPts val="0"/>
              </a:spcAft>
              <a:buNone/>
            </a:pPr>
            <a:r>
              <a:t/>
            </a:r>
            <a:endParaRPr sz="900">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Social commerce growth intensifies platform competition.</a:t>
            </a:r>
            <a:endParaRPr sz="900">
              <a:latin typeface="Montserrat"/>
              <a:ea typeface="Montserrat"/>
              <a:cs typeface="Montserrat"/>
              <a:sym typeface="Montserrat"/>
            </a:endParaRPr>
          </a:p>
        </p:txBody>
      </p:sp>
      <p:sp>
        <p:nvSpPr>
          <p:cNvPr id="222" name="Google Shape;222;p23"/>
          <p:cNvSpPr txBox="1"/>
          <p:nvPr/>
        </p:nvSpPr>
        <p:spPr>
          <a:xfrm>
            <a:off x="2077875" y="3682425"/>
            <a:ext cx="20205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Montserrat"/>
                <a:ea typeface="Montserrat"/>
                <a:cs typeface="Montserrat"/>
                <a:sym typeface="Montserrat"/>
              </a:rPr>
              <a:t>Level</a:t>
            </a:r>
            <a:r>
              <a:rPr b="1" lang="en" sz="900">
                <a:latin typeface="Montserrat"/>
                <a:ea typeface="Montserrat"/>
                <a:cs typeface="Montserrat"/>
                <a:sym typeface="Montserrat"/>
              </a:rPr>
              <a:t>: Moderate</a:t>
            </a:r>
            <a:endParaRPr b="1" sz="900">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Shopify’s unique ecosystem offers branding and logistics advantages.</a:t>
            </a:r>
            <a:endParaRPr sz="900">
              <a:latin typeface="Montserrat"/>
              <a:ea typeface="Montserrat"/>
              <a:cs typeface="Montserrat"/>
              <a:sym typeface="Montserrat"/>
            </a:endParaRPr>
          </a:p>
          <a:p>
            <a:pPr indent="0" lvl="0" marL="0" rtl="0" algn="l">
              <a:spcBef>
                <a:spcPts val="0"/>
              </a:spcBef>
              <a:spcAft>
                <a:spcPts val="0"/>
              </a:spcAft>
              <a:buNone/>
            </a:pPr>
            <a:r>
              <a:t/>
            </a:r>
            <a:endParaRPr sz="900">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Amazon’s "Buy with Prime" challenges Shopify’s market position.</a:t>
            </a:r>
            <a:endParaRPr sz="900">
              <a:latin typeface="Montserrat"/>
              <a:ea typeface="Montserrat"/>
              <a:cs typeface="Montserrat"/>
              <a:sym typeface="Montserrat"/>
            </a:endParaRPr>
          </a:p>
        </p:txBody>
      </p:sp>
      <p:sp>
        <p:nvSpPr>
          <p:cNvPr id="223" name="Google Shape;223;p23"/>
          <p:cNvSpPr txBox="1"/>
          <p:nvPr/>
        </p:nvSpPr>
        <p:spPr>
          <a:xfrm>
            <a:off x="5006400" y="3666775"/>
            <a:ext cx="20205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
                <a:latin typeface="Montserrat"/>
                <a:ea typeface="Montserrat"/>
                <a:cs typeface="Montserrat"/>
                <a:sym typeface="Montserrat"/>
              </a:rPr>
              <a:t>Level</a:t>
            </a:r>
            <a:r>
              <a:rPr b="1" lang="en" sz="900">
                <a:latin typeface="Montserrat"/>
                <a:ea typeface="Montserrat"/>
                <a:cs typeface="Montserrat"/>
                <a:sym typeface="Montserrat"/>
              </a:rPr>
              <a:t>: Low</a:t>
            </a:r>
            <a:endParaRPr b="1" sz="900">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Diverse supplier network: Merchants can switch suppliers easily, reducing dependence.</a:t>
            </a:r>
            <a:endParaRPr sz="900">
              <a:latin typeface="Montserrat"/>
              <a:ea typeface="Montserrat"/>
              <a:cs typeface="Montserrat"/>
              <a:sym typeface="Montserrat"/>
            </a:endParaRPr>
          </a:p>
          <a:p>
            <a:pPr indent="0" lvl="0" marL="0" rtl="0" algn="l">
              <a:spcBef>
                <a:spcPts val="0"/>
              </a:spcBef>
              <a:spcAft>
                <a:spcPts val="0"/>
              </a:spcAft>
              <a:buNone/>
            </a:pPr>
            <a:r>
              <a:t/>
            </a:r>
            <a:endParaRPr sz="900">
              <a:latin typeface="Montserrat"/>
              <a:ea typeface="Montserrat"/>
              <a:cs typeface="Montserrat"/>
              <a:sym typeface="Montserrat"/>
            </a:endParaRPr>
          </a:p>
          <a:p>
            <a:pPr indent="0" lvl="0" marL="0" rtl="0" algn="l">
              <a:spcBef>
                <a:spcPts val="0"/>
              </a:spcBef>
              <a:spcAft>
                <a:spcPts val="0"/>
              </a:spcAft>
              <a:buNone/>
            </a:pPr>
            <a:r>
              <a:rPr lang="en" sz="900">
                <a:latin typeface="Montserrat"/>
                <a:ea typeface="Montserrat"/>
                <a:cs typeface="Montserrat"/>
                <a:sym typeface="Montserrat"/>
              </a:rPr>
              <a:t>Big brands (H&amp;M, Zara) have more supplier leverage due to bulk purchasing.</a:t>
            </a:r>
            <a:endParaRPr sz="900">
              <a:latin typeface="Montserrat"/>
              <a:ea typeface="Montserrat"/>
              <a:cs typeface="Montserrat"/>
              <a:sym typeface="Montserrat"/>
            </a:endParaRPr>
          </a:p>
        </p:txBody>
      </p:sp>
      <p:sp>
        <p:nvSpPr>
          <p:cNvPr id="224" name="Google Shape;224;p23"/>
          <p:cNvSpPr txBox="1"/>
          <p:nvPr>
            <p:ph type="title"/>
          </p:nvPr>
        </p:nvSpPr>
        <p:spPr>
          <a:xfrm>
            <a:off x="720000" y="294100"/>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Strategic Position: </a:t>
            </a:r>
            <a:r>
              <a:rPr lang="en">
                <a:latin typeface="Montserrat"/>
                <a:ea typeface="Montserrat"/>
                <a:cs typeface="Montserrat"/>
                <a:sym typeface="Montserrat"/>
              </a:rPr>
              <a:t>Porter’s Five Forces</a:t>
            </a:r>
            <a:endParaRPr>
              <a:latin typeface="Montserrat"/>
              <a:ea typeface="Montserrat"/>
              <a:cs typeface="Montserrat"/>
              <a:sym typeface="Montserrat"/>
            </a:endParaRPr>
          </a:p>
        </p:txBody>
      </p:sp>
      <p:pic>
        <p:nvPicPr>
          <p:cNvPr id="225" name="Google Shape;225;p23"/>
          <p:cNvPicPr preferRelativeResize="0"/>
          <p:nvPr/>
        </p:nvPicPr>
        <p:blipFill>
          <a:blip r:embed="rId3">
            <a:alphaModFix amt="69000"/>
          </a:blip>
          <a:stretch>
            <a:fillRect/>
          </a:stretch>
        </p:blipFill>
        <p:spPr>
          <a:xfrm>
            <a:off x="0" y="0"/>
            <a:ext cx="1154825" cy="1124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descr="A comparison of a blue ocean strategy&#10;&#10;AI-generated content may be incorrect." id="230" name="Google Shape;230;p24"/>
          <p:cNvPicPr preferRelativeResize="0"/>
          <p:nvPr/>
        </p:nvPicPr>
        <p:blipFill rotWithShape="1">
          <a:blip r:embed="rId3">
            <a:alphaModFix/>
          </a:blip>
          <a:srcRect b="33935" l="4619" r="4446" t="31161"/>
          <a:stretch/>
        </p:blipFill>
        <p:spPr>
          <a:xfrm flipH="1">
            <a:off x="0" y="1203850"/>
            <a:ext cx="9144000" cy="2061875"/>
          </a:xfrm>
          <a:prstGeom prst="rect">
            <a:avLst/>
          </a:prstGeom>
          <a:noFill/>
          <a:ln>
            <a:noFill/>
          </a:ln>
          <a:effectLst>
            <a:reflection blurRad="0" dir="0" dist="0" endA="0" endPos="51000" fadeDir="5400012" kx="0" rotWithShape="0" algn="bl" stA="50000" stPos="0" sy="-100000" ky="0"/>
          </a:effectLst>
        </p:spPr>
      </p:pic>
      <p:grpSp>
        <p:nvGrpSpPr>
          <p:cNvPr id="231" name="Google Shape;231;p24"/>
          <p:cNvGrpSpPr/>
          <p:nvPr/>
        </p:nvGrpSpPr>
        <p:grpSpPr>
          <a:xfrm>
            <a:off x="79625" y="2817700"/>
            <a:ext cx="8979200" cy="2162911"/>
            <a:chOff x="79623" y="2893949"/>
            <a:chExt cx="8979200" cy="2325711"/>
          </a:xfrm>
        </p:grpSpPr>
        <p:sp>
          <p:nvSpPr>
            <p:cNvPr id="232" name="Google Shape;232;p24"/>
            <p:cNvSpPr/>
            <p:nvPr/>
          </p:nvSpPr>
          <p:spPr>
            <a:xfrm rot="10800000">
              <a:off x="207041" y="2894047"/>
              <a:ext cx="4165500" cy="507000"/>
            </a:xfrm>
            <a:prstGeom prst="homePlate">
              <a:avLst>
                <a:gd fmla="val 50000" name="adj"/>
              </a:avLst>
            </a:prstGeom>
            <a:solidFill>
              <a:srgbClr val="FEC5C8"/>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4"/>
            <p:cNvSpPr txBox="1"/>
            <p:nvPr/>
          </p:nvSpPr>
          <p:spPr>
            <a:xfrm>
              <a:off x="184848" y="2893949"/>
              <a:ext cx="4187700" cy="507000"/>
            </a:xfrm>
            <a:prstGeom prst="rect">
              <a:avLst/>
            </a:prstGeom>
            <a:noFill/>
            <a:ln>
              <a:noFill/>
            </a:ln>
          </p:spPr>
          <p:txBody>
            <a:bodyPr anchorCtr="0" anchor="ctr" bIns="34275" lIns="330850" spcFirstLastPara="1" rIns="64000" wrap="square" tIns="34275">
              <a:noAutofit/>
            </a:bodyPr>
            <a:lstStyle/>
            <a:p>
              <a:pPr indent="0" lvl="0" marL="0" marR="0" rtl="0" algn="l">
                <a:lnSpc>
                  <a:spcPct val="9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Improve </a:t>
              </a:r>
              <a:r>
                <a:rPr b="1" i="0" lang="en" sz="900" u="none" cap="none" strike="noStrike">
                  <a:solidFill>
                    <a:schemeClr val="dk1"/>
                  </a:solidFill>
                </a:rPr>
                <a:t>Shopify Fulfillment Network</a:t>
              </a:r>
              <a:r>
                <a:rPr b="0" i="0" lang="en" sz="900" u="none" cap="none" strike="noStrike">
                  <a:solidFill>
                    <a:schemeClr val="dk1"/>
                  </a:solidFill>
                  <a:latin typeface="Arial"/>
                  <a:ea typeface="Arial"/>
                  <a:cs typeface="Arial"/>
                  <a:sym typeface="Arial"/>
                </a:rPr>
                <a:t> efficiency </a:t>
              </a:r>
              <a:r>
                <a:rPr lang="en" sz="900">
                  <a:solidFill>
                    <a:schemeClr val="dk1"/>
                  </a:solidFill>
                </a:rPr>
                <a:t>&amp; </a:t>
              </a:r>
              <a:r>
                <a:rPr b="0" i="0" lang="en" sz="900" u="none" cap="none" strike="noStrike">
                  <a:solidFill>
                    <a:schemeClr val="dk1"/>
                  </a:solidFill>
                  <a:latin typeface="Arial"/>
                  <a:ea typeface="Arial"/>
                  <a:cs typeface="Arial"/>
                  <a:sym typeface="Arial"/>
                </a:rPr>
                <a:t>partnerships with regional logistics providers to expedite dropshipping deliver</a:t>
              </a:r>
              <a:r>
                <a:rPr lang="en" sz="900">
                  <a:solidFill>
                    <a:schemeClr val="dk1"/>
                  </a:solidFill>
                </a:rPr>
                <a:t>y time and cost </a:t>
              </a:r>
              <a:endParaRPr>
                <a:solidFill>
                  <a:schemeClr val="dk1"/>
                </a:solidFill>
              </a:endParaRPr>
            </a:p>
          </p:txBody>
        </p:sp>
        <p:sp>
          <p:nvSpPr>
            <p:cNvPr id="234" name="Google Shape;234;p24"/>
            <p:cNvSpPr/>
            <p:nvPr/>
          </p:nvSpPr>
          <p:spPr>
            <a:xfrm>
              <a:off x="112273" y="2997014"/>
              <a:ext cx="307500" cy="313200"/>
            </a:xfrm>
            <a:prstGeom prst="ellipse">
              <a:avLst/>
            </a:prstGeom>
            <a:solidFill>
              <a:srgbClr val="CEE5C8"/>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4"/>
            <p:cNvSpPr/>
            <p:nvPr/>
          </p:nvSpPr>
          <p:spPr>
            <a:xfrm rot="10800000">
              <a:off x="152125" y="3470913"/>
              <a:ext cx="4220400" cy="534300"/>
            </a:xfrm>
            <a:prstGeom prst="homePlate">
              <a:avLst>
                <a:gd fmla="val 50000" name="adj"/>
              </a:avLst>
            </a:prstGeom>
            <a:solidFill>
              <a:srgbClr val="FEC5C8"/>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4"/>
            <p:cNvSpPr txBox="1"/>
            <p:nvPr/>
          </p:nvSpPr>
          <p:spPr>
            <a:xfrm>
              <a:off x="185123" y="3498008"/>
              <a:ext cx="4187700" cy="507000"/>
            </a:xfrm>
            <a:prstGeom prst="rect">
              <a:avLst/>
            </a:prstGeom>
            <a:noFill/>
            <a:ln>
              <a:noFill/>
            </a:ln>
          </p:spPr>
          <p:txBody>
            <a:bodyPr anchorCtr="0" anchor="ctr" bIns="34275" lIns="330850" spcFirstLastPara="1" rIns="64000" wrap="square" tIns="34275">
              <a:noAutofit/>
            </a:bodyPr>
            <a:lstStyle/>
            <a:p>
              <a:pPr indent="0" lvl="0" marL="0" marR="0" rtl="0" algn="l">
                <a:lnSpc>
                  <a:spcPct val="9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Transform the </a:t>
              </a:r>
              <a:r>
                <a:rPr lang="en" sz="900">
                  <a:solidFill>
                    <a:schemeClr val="dk1"/>
                  </a:solidFill>
                </a:rPr>
                <a:t>platform</a:t>
              </a:r>
              <a:r>
                <a:rPr b="0" i="0" lang="en" sz="900" u="none" cap="none" strike="noStrike">
                  <a:solidFill>
                    <a:schemeClr val="dk1"/>
                  </a:solidFill>
                  <a:latin typeface="Arial"/>
                  <a:ea typeface="Arial"/>
                  <a:cs typeface="Arial"/>
                  <a:sym typeface="Arial"/>
                </a:rPr>
                <a:t> </a:t>
              </a:r>
              <a:r>
                <a:rPr lang="en" sz="900">
                  <a:solidFill>
                    <a:schemeClr val="dk1"/>
                  </a:solidFill>
                </a:rPr>
                <a:t>to support</a:t>
              </a:r>
              <a:r>
                <a:rPr b="1" i="0" lang="en" sz="900" u="none" cap="none" strike="noStrike">
                  <a:solidFill>
                    <a:schemeClr val="dk1"/>
                  </a:solidFill>
                </a:rPr>
                <a:t> hyper-personalized fashion discovery</a:t>
              </a:r>
              <a:r>
                <a:rPr b="0" i="0" lang="en" sz="900" u="none" cap="none" strike="noStrike">
                  <a:solidFill>
                    <a:schemeClr val="dk1"/>
                  </a:solidFill>
                  <a:latin typeface="Arial"/>
                  <a:ea typeface="Arial"/>
                  <a:cs typeface="Arial"/>
                  <a:sym typeface="Arial"/>
                </a:rPr>
                <a:t> and</a:t>
              </a:r>
              <a:r>
                <a:rPr lang="en" sz="900">
                  <a:solidFill>
                    <a:schemeClr val="dk1"/>
                  </a:solidFill>
                </a:rPr>
                <a:t> enhanced advertising </a:t>
              </a:r>
              <a:r>
                <a:rPr b="0" i="0" lang="en" sz="900" u="none" cap="none" strike="noStrike">
                  <a:solidFill>
                    <a:schemeClr val="dk1"/>
                  </a:solidFill>
                  <a:latin typeface="Arial"/>
                  <a:ea typeface="Arial"/>
                  <a:cs typeface="Arial"/>
                  <a:sym typeface="Arial"/>
                </a:rPr>
                <a:t>engine </a:t>
              </a:r>
              <a:r>
                <a:rPr lang="en" sz="900">
                  <a:solidFill>
                    <a:schemeClr val="dk1"/>
                  </a:solidFill>
                </a:rPr>
                <a:t>for trend-based product curation</a:t>
              </a:r>
              <a:endParaRPr>
                <a:solidFill>
                  <a:schemeClr val="dk1"/>
                </a:solidFill>
              </a:endParaRPr>
            </a:p>
          </p:txBody>
        </p:sp>
        <p:sp>
          <p:nvSpPr>
            <p:cNvPr id="237" name="Google Shape;237;p24"/>
            <p:cNvSpPr/>
            <p:nvPr/>
          </p:nvSpPr>
          <p:spPr>
            <a:xfrm>
              <a:off x="112823" y="3598788"/>
              <a:ext cx="307500" cy="313200"/>
            </a:xfrm>
            <a:prstGeom prst="ellipse">
              <a:avLst/>
            </a:prstGeom>
            <a:solidFill>
              <a:srgbClr val="CEE5C8"/>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4"/>
            <p:cNvSpPr/>
            <p:nvPr/>
          </p:nvSpPr>
          <p:spPr>
            <a:xfrm rot="10800000">
              <a:off x="79623" y="4079294"/>
              <a:ext cx="4296300" cy="534300"/>
            </a:xfrm>
            <a:prstGeom prst="homePlate">
              <a:avLst>
                <a:gd fmla="val 50000" name="adj"/>
              </a:avLst>
            </a:prstGeom>
            <a:solidFill>
              <a:srgbClr val="FEC5C8"/>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4"/>
            <p:cNvSpPr txBox="1"/>
            <p:nvPr/>
          </p:nvSpPr>
          <p:spPr>
            <a:xfrm>
              <a:off x="156348" y="4079245"/>
              <a:ext cx="4220400" cy="534300"/>
            </a:xfrm>
            <a:prstGeom prst="rect">
              <a:avLst/>
            </a:prstGeom>
            <a:noFill/>
            <a:ln>
              <a:noFill/>
            </a:ln>
          </p:spPr>
          <p:txBody>
            <a:bodyPr anchorCtr="0" anchor="ctr" bIns="34275" lIns="330850" spcFirstLastPara="1" rIns="64000" wrap="square" tIns="34275">
              <a:noAutofit/>
            </a:bodyPr>
            <a:lstStyle/>
            <a:p>
              <a:pPr indent="0" lvl="0" marL="0" marR="0" rtl="0" algn="l">
                <a:lnSpc>
                  <a:spcPct val="90000"/>
                </a:lnSpc>
                <a:spcBef>
                  <a:spcPts val="0"/>
                </a:spcBef>
                <a:spcAft>
                  <a:spcPts val="0"/>
                </a:spcAft>
                <a:buClr>
                  <a:srgbClr val="000000"/>
                </a:buClr>
                <a:buSzPts val="900"/>
                <a:buFont typeface="Arial"/>
                <a:buNone/>
              </a:pPr>
              <a:r>
                <a:rPr b="0" i="0" lang="en" sz="900" u="none" cap="none" strike="noStrike">
                  <a:solidFill>
                    <a:schemeClr val="dk1"/>
                  </a:solidFill>
                  <a:latin typeface="Arial"/>
                  <a:ea typeface="Arial"/>
                  <a:cs typeface="Arial"/>
                  <a:sym typeface="Arial"/>
                </a:rPr>
                <a:t>Develop a </a:t>
              </a:r>
              <a:r>
                <a:rPr b="1" i="0" lang="en" sz="900" u="none" cap="none" strike="noStrike">
                  <a:solidFill>
                    <a:schemeClr val="dk1"/>
                  </a:solidFill>
                  <a:latin typeface="Arial"/>
                  <a:ea typeface="Arial"/>
                  <a:cs typeface="Arial"/>
                  <a:sym typeface="Arial"/>
                </a:rPr>
                <a:t>Fast Fashion Merchant Hub </a:t>
              </a:r>
              <a:r>
                <a:rPr b="0" i="0" lang="en" sz="900" u="none" cap="none" strike="noStrike">
                  <a:solidFill>
                    <a:schemeClr val="dk1"/>
                  </a:solidFill>
                  <a:latin typeface="Arial"/>
                  <a:ea typeface="Arial"/>
                  <a:cs typeface="Arial"/>
                  <a:sym typeface="Arial"/>
                </a:rPr>
                <a:t>with</a:t>
              </a:r>
              <a:r>
                <a:rPr b="1" i="0" lang="en" sz="900" u="none" cap="none" strike="noStrike">
                  <a:solidFill>
                    <a:schemeClr val="dk1"/>
                  </a:solidFill>
                  <a:latin typeface="Arial"/>
                  <a:ea typeface="Arial"/>
                  <a:cs typeface="Arial"/>
                  <a:sym typeface="Arial"/>
                </a:rPr>
                <a:t> </a:t>
              </a:r>
              <a:r>
                <a:rPr lang="en" sz="900">
                  <a:solidFill>
                    <a:schemeClr val="dk1"/>
                  </a:solidFill>
                </a:rPr>
                <a:t>b</a:t>
              </a:r>
              <a:r>
                <a:rPr b="0" i="0" lang="en" sz="900" u="none" cap="none" strike="noStrike">
                  <a:solidFill>
                    <a:schemeClr val="dk1"/>
                  </a:solidFill>
                  <a:latin typeface="Arial"/>
                  <a:ea typeface="Arial"/>
                  <a:cs typeface="Arial"/>
                  <a:sym typeface="Arial"/>
                </a:rPr>
                <a:t>ulk order processing &amp; wholesale-friendly features for larger merchants</a:t>
              </a:r>
              <a:endParaRPr>
                <a:solidFill>
                  <a:schemeClr val="dk1"/>
                </a:solidFill>
              </a:endParaRPr>
            </a:p>
          </p:txBody>
        </p:sp>
        <p:sp>
          <p:nvSpPr>
            <p:cNvPr id="240" name="Google Shape;240;p24"/>
            <p:cNvSpPr/>
            <p:nvPr/>
          </p:nvSpPr>
          <p:spPr>
            <a:xfrm>
              <a:off x="93626" y="4187575"/>
              <a:ext cx="321000" cy="313200"/>
            </a:xfrm>
            <a:prstGeom prst="ellipse">
              <a:avLst/>
            </a:prstGeom>
            <a:solidFill>
              <a:srgbClr val="CEE5C8"/>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4"/>
            <p:cNvSpPr/>
            <p:nvPr/>
          </p:nvSpPr>
          <p:spPr>
            <a:xfrm rot="10800000">
              <a:off x="79824" y="4685360"/>
              <a:ext cx="4297200" cy="534300"/>
            </a:xfrm>
            <a:prstGeom prst="homePlate">
              <a:avLst>
                <a:gd fmla="val 50000" name="adj"/>
              </a:avLst>
            </a:prstGeom>
            <a:solidFill>
              <a:srgbClr val="FEC5C8"/>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4"/>
            <p:cNvSpPr txBox="1"/>
            <p:nvPr/>
          </p:nvSpPr>
          <p:spPr>
            <a:xfrm>
              <a:off x="156323" y="4685320"/>
              <a:ext cx="4220400" cy="534300"/>
            </a:xfrm>
            <a:prstGeom prst="rect">
              <a:avLst/>
            </a:prstGeom>
            <a:noFill/>
            <a:ln>
              <a:noFill/>
            </a:ln>
          </p:spPr>
          <p:txBody>
            <a:bodyPr anchorCtr="0" anchor="ctr" bIns="34275" lIns="330850" spcFirstLastPara="1" rIns="64000" wrap="square" tIns="34275">
              <a:noAutofit/>
            </a:bodyPr>
            <a:lstStyle/>
            <a:p>
              <a:pPr indent="0" lvl="0" marL="0" marR="0" rtl="0" algn="l">
                <a:lnSpc>
                  <a:spcPct val="90000"/>
                </a:lnSpc>
                <a:spcBef>
                  <a:spcPts val="0"/>
                </a:spcBef>
                <a:spcAft>
                  <a:spcPts val="0"/>
                </a:spcAft>
                <a:buClr>
                  <a:srgbClr val="000000"/>
                </a:buClr>
                <a:buSzPts val="900"/>
                <a:buFont typeface="Arial"/>
                <a:buNone/>
              </a:pPr>
              <a:r>
                <a:rPr b="1" i="0" lang="en" sz="900" u="none" cap="none" strike="noStrike">
                  <a:solidFill>
                    <a:schemeClr val="dk1"/>
                  </a:solidFill>
                  <a:latin typeface="Arial"/>
                  <a:ea typeface="Arial"/>
                  <a:cs typeface="Arial"/>
                  <a:sym typeface="Arial"/>
                </a:rPr>
                <a:t>AI-powered fashion trend insights</a:t>
              </a:r>
              <a:r>
                <a:rPr b="0" i="0" lang="en" sz="900" u="none" cap="none" strike="noStrike">
                  <a:solidFill>
                    <a:schemeClr val="dk1"/>
                  </a:solidFill>
                  <a:latin typeface="Arial"/>
                  <a:ea typeface="Arial"/>
                  <a:cs typeface="Arial"/>
                  <a:sym typeface="Arial"/>
                </a:rPr>
                <a:t> for merchants to align inventory with demand ba</a:t>
              </a:r>
              <a:r>
                <a:rPr lang="en" sz="900">
                  <a:solidFill>
                    <a:schemeClr val="dk1"/>
                  </a:solidFill>
                </a:rPr>
                <a:t>sed on active forecasting of trends</a:t>
              </a:r>
              <a:endParaRPr>
                <a:solidFill>
                  <a:schemeClr val="dk1"/>
                </a:solidFill>
              </a:endParaRPr>
            </a:p>
          </p:txBody>
        </p:sp>
        <p:sp>
          <p:nvSpPr>
            <p:cNvPr id="243" name="Google Shape;243;p24"/>
            <p:cNvSpPr/>
            <p:nvPr/>
          </p:nvSpPr>
          <p:spPr>
            <a:xfrm>
              <a:off x="112277" y="4785250"/>
              <a:ext cx="321000" cy="313200"/>
            </a:xfrm>
            <a:prstGeom prst="ellipse">
              <a:avLst/>
            </a:prstGeom>
            <a:solidFill>
              <a:srgbClr val="CEE5C8"/>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4" name="Google Shape;244;p24"/>
            <p:cNvGrpSpPr/>
            <p:nvPr/>
          </p:nvGrpSpPr>
          <p:grpSpPr>
            <a:xfrm>
              <a:off x="4751073" y="2904326"/>
              <a:ext cx="4307750" cy="2312801"/>
              <a:chOff x="525159" y="71876"/>
              <a:chExt cx="4307750" cy="2045640"/>
            </a:xfrm>
          </p:grpSpPr>
          <p:sp>
            <p:nvSpPr>
              <p:cNvPr id="245" name="Google Shape;245;p24"/>
              <p:cNvSpPr/>
              <p:nvPr/>
            </p:nvSpPr>
            <p:spPr>
              <a:xfrm>
                <a:off x="535314" y="71886"/>
                <a:ext cx="4187616" cy="448520"/>
              </a:xfrm>
              <a:prstGeom prst="homePlate">
                <a:avLst>
                  <a:gd fmla="val 50000" name="adj"/>
                </a:avLst>
              </a:prstGeom>
              <a:solidFill>
                <a:srgbClr val="B1D3FA"/>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4"/>
              <p:cNvSpPr txBox="1"/>
              <p:nvPr/>
            </p:nvSpPr>
            <p:spPr>
              <a:xfrm>
                <a:off x="535309" y="71876"/>
                <a:ext cx="4187700" cy="448500"/>
              </a:xfrm>
              <a:prstGeom prst="rect">
                <a:avLst/>
              </a:prstGeom>
              <a:noFill/>
              <a:ln>
                <a:noFill/>
              </a:ln>
            </p:spPr>
            <p:txBody>
              <a:bodyPr anchorCtr="0" anchor="ctr" bIns="34275" lIns="64000" spcFirstLastPara="1" rIns="330850" wrap="square" tIns="34275">
                <a:normAutofit fontScale="25000"/>
              </a:bodyPr>
              <a:lstStyle/>
              <a:p>
                <a:pPr indent="0" lvl="0" marL="0" rtl="0" algn="l">
                  <a:lnSpc>
                    <a:spcPct val="115000"/>
                  </a:lnSpc>
                  <a:spcBef>
                    <a:spcPts val="1200"/>
                  </a:spcBef>
                  <a:spcAft>
                    <a:spcPts val="1200"/>
                  </a:spcAft>
                  <a:buNone/>
                </a:pPr>
                <a:r>
                  <a:rPr b="1" lang="en" sz="3600"/>
                  <a:t>Blockchain</a:t>
                </a:r>
                <a:r>
                  <a:rPr lang="en" sz="3600"/>
                  <a:t> to unlock new, untapped opportunities in fast fashion by enhancing</a:t>
                </a:r>
                <a:r>
                  <a:rPr b="1" lang="en" sz="3600"/>
                  <a:t> transparency, security, and ownership in e-commer</a:t>
                </a:r>
                <a:r>
                  <a:rPr b="1" lang="en" sz="3600"/>
                  <a:t>ce</a:t>
                </a:r>
                <a:endParaRPr>
                  <a:solidFill>
                    <a:schemeClr val="dk1"/>
                  </a:solidFill>
                </a:endParaRPr>
              </a:p>
            </p:txBody>
          </p:sp>
          <p:sp>
            <p:nvSpPr>
              <p:cNvPr id="247" name="Google Shape;247;p24"/>
              <p:cNvSpPr/>
              <p:nvPr/>
            </p:nvSpPr>
            <p:spPr>
              <a:xfrm>
                <a:off x="4498011" y="138786"/>
                <a:ext cx="311100" cy="276900"/>
              </a:xfrm>
              <a:prstGeom prst="ellipse">
                <a:avLst/>
              </a:prstGeom>
              <a:solidFill>
                <a:srgbClr val="CEE5C8"/>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4"/>
              <p:cNvSpPr/>
              <p:nvPr/>
            </p:nvSpPr>
            <p:spPr>
              <a:xfrm>
                <a:off x="536613" y="582170"/>
                <a:ext cx="4198104" cy="472612"/>
              </a:xfrm>
              <a:prstGeom prst="homePlate">
                <a:avLst>
                  <a:gd fmla="val 50000" name="adj"/>
                </a:avLst>
              </a:prstGeom>
              <a:solidFill>
                <a:srgbClr val="B1D3FA"/>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4"/>
              <p:cNvSpPr txBox="1"/>
              <p:nvPr/>
            </p:nvSpPr>
            <p:spPr>
              <a:xfrm>
                <a:off x="536609" y="582191"/>
                <a:ext cx="4296300" cy="472500"/>
              </a:xfrm>
              <a:prstGeom prst="rect">
                <a:avLst/>
              </a:prstGeom>
              <a:noFill/>
              <a:ln>
                <a:noFill/>
              </a:ln>
            </p:spPr>
            <p:txBody>
              <a:bodyPr anchorCtr="0" anchor="ctr" bIns="34275" lIns="64000" spcFirstLastPara="1" rIns="330850" wrap="square" tIns="34275">
                <a:noAutofit/>
              </a:bodyPr>
              <a:lstStyle/>
              <a:p>
                <a:pPr indent="0" lvl="0" marL="0" rtl="0" algn="l">
                  <a:lnSpc>
                    <a:spcPct val="90000"/>
                  </a:lnSpc>
                  <a:spcBef>
                    <a:spcPts val="0"/>
                  </a:spcBef>
                  <a:spcAft>
                    <a:spcPts val="0"/>
                  </a:spcAft>
                  <a:buClr>
                    <a:srgbClr val="000000"/>
                  </a:buClr>
                  <a:buSzPts val="900"/>
                  <a:buFont typeface="Arial"/>
                  <a:buNone/>
                </a:pPr>
                <a:r>
                  <a:rPr lang="en" sz="900">
                    <a:solidFill>
                      <a:schemeClr val="dk1"/>
                    </a:solidFill>
                  </a:rPr>
                  <a:t>Embed the power of</a:t>
                </a:r>
                <a:r>
                  <a:rPr b="1" lang="en" sz="900">
                    <a:solidFill>
                      <a:schemeClr val="dk1"/>
                    </a:solidFill>
                  </a:rPr>
                  <a:t> AR/VR technology </a:t>
                </a:r>
                <a:r>
                  <a:rPr lang="en" sz="900">
                    <a:solidFill>
                      <a:schemeClr val="dk1"/>
                    </a:solidFill>
                  </a:rPr>
                  <a:t>into the fashion industry with unique </a:t>
                </a:r>
                <a:r>
                  <a:rPr b="1" lang="en" sz="900">
                    <a:solidFill>
                      <a:schemeClr val="dk1"/>
                    </a:solidFill>
                  </a:rPr>
                  <a:t>virtual try-on </a:t>
                </a:r>
                <a:r>
                  <a:rPr lang="en" sz="900">
                    <a:solidFill>
                      <a:schemeClr val="dk1"/>
                    </a:solidFill>
                  </a:rPr>
                  <a:t>features as a service baked into the platform tools</a:t>
                </a:r>
                <a:endParaRPr>
                  <a:solidFill>
                    <a:schemeClr val="dk1"/>
                  </a:solidFill>
                </a:endParaRPr>
              </a:p>
            </p:txBody>
          </p:sp>
          <p:sp>
            <p:nvSpPr>
              <p:cNvPr id="250" name="Google Shape;250;p24"/>
              <p:cNvSpPr/>
              <p:nvPr/>
            </p:nvSpPr>
            <p:spPr>
              <a:xfrm>
                <a:off x="4498437" y="671026"/>
                <a:ext cx="311100" cy="276900"/>
              </a:xfrm>
              <a:prstGeom prst="ellipse">
                <a:avLst/>
              </a:prstGeom>
              <a:solidFill>
                <a:srgbClr val="CEE5C8"/>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4"/>
              <p:cNvSpPr/>
              <p:nvPr/>
            </p:nvSpPr>
            <p:spPr>
              <a:xfrm>
                <a:off x="525163" y="1120275"/>
                <a:ext cx="4197399" cy="472612"/>
              </a:xfrm>
              <a:prstGeom prst="homePlate">
                <a:avLst>
                  <a:gd fmla="val 50000" name="adj"/>
                </a:avLst>
              </a:prstGeom>
              <a:solidFill>
                <a:srgbClr val="B1D3FA"/>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4"/>
              <p:cNvSpPr txBox="1"/>
              <p:nvPr/>
            </p:nvSpPr>
            <p:spPr>
              <a:xfrm>
                <a:off x="525159" y="1120277"/>
                <a:ext cx="4220400" cy="472500"/>
              </a:xfrm>
              <a:prstGeom prst="rect">
                <a:avLst/>
              </a:prstGeom>
              <a:noFill/>
              <a:ln>
                <a:noFill/>
              </a:ln>
            </p:spPr>
            <p:txBody>
              <a:bodyPr anchorCtr="0" anchor="ctr" bIns="34275" lIns="64000" spcFirstLastPara="1" rIns="330850" wrap="square" tIns="34275">
                <a:noAutofit/>
              </a:bodyPr>
              <a:lstStyle/>
              <a:p>
                <a:pPr indent="0" lvl="0" marL="0" rtl="0" algn="l">
                  <a:lnSpc>
                    <a:spcPct val="90000"/>
                  </a:lnSpc>
                  <a:spcBef>
                    <a:spcPts val="0"/>
                  </a:spcBef>
                  <a:spcAft>
                    <a:spcPts val="0"/>
                  </a:spcAft>
                  <a:buClr>
                    <a:srgbClr val="000000"/>
                  </a:buClr>
                  <a:buSzPts val="900"/>
                  <a:buFont typeface="Arial"/>
                  <a:buNone/>
                </a:pPr>
                <a:r>
                  <a:rPr lang="en" sz="900">
                    <a:solidFill>
                      <a:schemeClr val="dk1"/>
                    </a:solidFill>
                  </a:rPr>
                  <a:t>Expand into emerging markets by </a:t>
                </a:r>
                <a:r>
                  <a:rPr b="1" lang="en" sz="900">
                    <a:solidFill>
                      <a:schemeClr val="dk1"/>
                    </a:solidFill>
                  </a:rPr>
                  <a:t>connecting exquisite small scale regional fashion </a:t>
                </a:r>
                <a:r>
                  <a:rPr lang="en" sz="900">
                    <a:solidFill>
                      <a:schemeClr val="dk1"/>
                    </a:solidFill>
                  </a:rPr>
                  <a:t>to the </a:t>
                </a:r>
                <a:r>
                  <a:rPr lang="en" sz="900">
                    <a:solidFill>
                      <a:schemeClr val="dk1"/>
                    </a:solidFill>
                  </a:rPr>
                  <a:t>global supply chain providing wider visibility</a:t>
                </a:r>
                <a:endParaRPr>
                  <a:solidFill>
                    <a:schemeClr val="dk1"/>
                  </a:solidFill>
                </a:endParaRPr>
              </a:p>
            </p:txBody>
          </p:sp>
          <p:sp>
            <p:nvSpPr>
              <p:cNvPr id="253" name="Google Shape;253;p24"/>
              <p:cNvSpPr/>
              <p:nvPr/>
            </p:nvSpPr>
            <p:spPr>
              <a:xfrm>
                <a:off x="4492736" y="1191811"/>
                <a:ext cx="311100" cy="276900"/>
              </a:xfrm>
              <a:prstGeom prst="ellipse">
                <a:avLst/>
              </a:prstGeom>
              <a:solidFill>
                <a:srgbClr val="CEE5C8"/>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4"/>
              <p:cNvSpPr/>
              <p:nvPr/>
            </p:nvSpPr>
            <p:spPr>
              <a:xfrm>
                <a:off x="525163" y="1644904"/>
                <a:ext cx="4169301" cy="472612"/>
              </a:xfrm>
              <a:prstGeom prst="homePlate">
                <a:avLst>
                  <a:gd fmla="val 50000" name="adj"/>
                </a:avLst>
              </a:prstGeom>
              <a:solidFill>
                <a:srgbClr val="B1D3FA"/>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4"/>
              <p:cNvSpPr txBox="1"/>
              <p:nvPr/>
            </p:nvSpPr>
            <p:spPr>
              <a:xfrm>
                <a:off x="525161" y="1644911"/>
                <a:ext cx="4051200" cy="472500"/>
              </a:xfrm>
              <a:prstGeom prst="rect">
                <a:avLst/>
              </a:prstGeom>
              <a:noFill/>
              <a:ln>
                <a:noFill/>
              </a:ln>
            </p:spPr>
            <p:txBody>
              <a:bodyPr anchorCtr="0" anchor="ctr" bIns="34275" lIns="64000" spcFirstLastPara="1" rIns="330850" wrap="square" tIns="34275">
                <a:noAutofit/>
              </a:bodyPr>
              <a:lstStyle/>
              <a:p>
                <a:pPr indent="0" lvl="0" marL="0" rtl="0" algn="l">
                  <a:lnSpc>
                    <a:spcPct val="90000"/>
                  </a:lnSpc>
                  <a:spcBef>
                    <a:spcPts val="0"/>
                  </a:spcBef>
                  <a:spcAft>
                    <a:spcPts val="0"/>
                  </a:spcAft>
                  <a:buClr>
                    <a:srgbClr val="000000"/>
                  </a:buClr>
                  <a:buSzPts val="900"/>
                  <a:buFont typeface="Arial"/>
                  <a:buNone/>
                </a:pPr>
                <a:r>
                  <a:rPr b="1" lang="en" sz="900">
                    <a:solidFill>
                      <a:schemeClr val="dk1"/>
                    </a:solidFill>
                  </a:rPr>
                  <a:t>Sustainable fast fashion</a:t>
                </a:r>
                <a:r>
                  <a:rPr lang="en" sz="900">
                    <a:solidFill>
                      <a:schemeClr val="dk1"/>
                    </a:solidFill>
                  </a:rPr>
                  <a:t> initiative with verified eco-friendly supply chains and optimized carbon neutral practices by all the partners</a:t>
                </a:r>
                <a:endParaRPr b="1" sz="900">
                  <a:solidFill>
                    <a:schemeClr val="dk1"/>
                  </a:solidFill>
                </a:endParaRPr>
              </a:p>
            </p:txBody>
          </p:sp>
          <p:sp>
            <p:nvSpPr>
              <p:cNvPr id="256" name="Google Shape;256;p24"/>
              <p:cNvSpPr/>
              <p:nvPr/>
            </p:nvSpPr>
            <p:spPr>
              <a:xfrm>
                <a:off x="4511487" y="1720425"/>
                <a:ext cx="311100" cy="276900"/>
              </a:xfrm>
              <a:prstGeom prst="ellipse">
                <a:avLst/>
              </a:prstGeom>
              <a:solidFill>
                <a:srgbClr val="CEE5C8"/>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57" name="Google Shape;257;p24"/>
          <p:cNvSpPr txBox="1"/>
          <p:nvPr>
            <p:ph type="title"/>
          </p:nvPr>
        </p:nvSpPr>
        <p:spPr>
          <a:xfrm>
            <a:off x="1614795" y="275500"/>
            <a:ext cx="5973600" cy="647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000"/>
              <a:buNone/>
            </a:pPr>
            <a:r>
              <a:rPr lang="en">
                <a:latin typeface="Montserrat"/>
                <a:ea typeface="Montserrat"/>
                <a:cs typeface="Montserrat"/>
                <a:sym typeface="Montserrat"/>
              </a:rPr>
              <a:t>Red Ocean </a:t>
            </a:r>
            <a:r>
              <a:rPr lang="en" sz="2400">
                <a:latin typeface="Montserrat"/>
                <a:ea typeface="Montserrat"/>
                <a:cs typeface="Montserrat"/>
                <a:sym typeface="Montserrat"/>
              </a:rPr>
              <a:t>vs</a:t>
            </a:r>
            <a:r>
              <a:rPr lang="en">
                <a:latin typeface="Montserrat"/>
                <a:ea typeface="Montserrat"/>
                <a:cs typeface="Montserrat"/>
                <a:sym typeface="Montserrat"/>
              </a:rPr>
              <a:t> Blue Ocean</a:t>
            </a:r>
            <a:endParaRPr>
              <a:latin typeface="Montserrat"/>
              <a:ea typeface="Montserrat"/>
              <a:cs typeface="Montserrat"/>
              <a:sym typeface="Montserrat"/>
            </a:endParaRPr>
          </a:p>
        </p:txBody>
      </p:sp>
      <p:pic>
        <p:nvPicPr>
          <p:cNvPr descr="Free Images : connect, people, business, icon, connection ..." id="258" name="Google Shape;258;p24"/>
          <p:cNvPicPr preferRelativeResize="0"/>
          <p:nvPr/>
        </p:nvPicPr>
        <p:blipFill>
          <a:blip r:embed="rId4">
            <a:alphaModFix/>
          </a:blip>
          <a:stretch>
            <a:fillRect/>
          </a:stretch>
        </p:blipFill>
        <p:spPr>
          <a:xfrm>
            <a:off x="136525" y="2932100"/>
            <a:ext cx="256800" cy="256800"/>
          </a:xfrm>
          <a:prstGeom prst="ellipse">
            <a:avLst/>
          </a:prstGeom>
          <a:noFill/>
          <a:ln>
            <a:noFill/>
          </a:ln>
        </p:spPr>
      </p:pic>
      <p:pic>
        <p:nvPicPr>
          <p:cNvPr descr="Free Images : investigate, search, eye, magnifier, investigation ..." id="259" name="Google Shape;259;p24"/>
          <p:cNvPicPr preferRelativeResize="0"/>
          <p:nvPr/>
        </p:nvPicPr>
        <p:blipFill>
          <a:blip r:embed="rId5">
            <a:alphaModFix/>
          </a:blip>
          <a:stretch>
            <a:fillRect/>
          </a:stretch>
        </p:blipFill>
        <p:spPr>
          <a:xfrm>
            <a:off x="136525" y="3489057"/>
            <a:ext cx="256800" cy="257100"/>
          </a:xfrm>
          <a:prstGeom prst="ellipse">
            <a:avLst/>
          </a:prstGeom>
          <a:noFill/>
          <a:ln>
            <a:noFill/>
          </a:ln>
        </p:spPr>
      </p:pic>
      <p:pic>
        <p:nvPicPr>
          <p:cNvPr descr="Royalty-Free photo: Blue cargo ship | PickPik" id="260" name="Google Shape;260;p24"/>
          <p:cNvPicPr preferRelativeResize="0"/>
          <p:nvPr/>
        </p:nvPicPr>
        <p:blipFill>
          <a:blip r:embed="rId6">
            <a:alphaModFix/>
          </a:blip>
          <a:stretch>
            <a:fillRect/>
          </a:stretch>
        </p:blipFill>
        <p:spPr>
          <a:xfrm>
            <a:off x="125950" y="4046300"/>
            <a:ext cx="256800" cy="243600"/>
          </a:xfrm>
          <a:prstGeom prst="ellipse">
            <a:avLst/>
          </a:prstGeom>
          <a:noFill/>
          <a:ln>
            <a:noFill/>
          </a:ln>
        </p:spPr>
      </p:pic>
      <p:pic>
        <p:nvPicPr>
          <p:cNvPr descr="Artificial Intelligence Micro Chip Free Stock Photo - Public ..." id="261" name="Google Shape;261;p24"/>
          <p:cNvPicPr preferRelativeResize="0"/>
          <p:nvPr/>
        </p:nvPicPr>
        <p:blipFill>
          <a:blip r:embed="rId7">
            <a:alphaModFix/>
          </a:blip>
          <a:stretch>
            <a:fillRect/>
          </a:stretch>
        </p:blipFill>
        <p:spPr>
          <a:xfrm>
            <a:off x="143875" y="4596897"/>
            <a:ext cx="256800" cy="255900"/>
          </a:xfrm>
          <a:prstGeom prst="ellipse">
            <a:avLst/>
          </a:prstGeom>
          <a:noFill/>
          <a:ln>
            <a:noFill/>
          </a:ln>
        </p:spPr>
      </p:pic>
      <p:pic>
        <p:nvPicPr>
          <p:cNvPr descr="Basic Attention Token (BAT) Blockchain | Blockchain technolo… | Flickr" id="262" name="Google Shape;262;p24"/>
          <p:cNvPicPr preferRelativeResize="0"/>
          <p:nvPr/>
        </p:nvPicPr>
        <p:blipFill rotWithShape="1">
          <a:blip r:embed="rId8">
            <a:alphaModFix/>
          </a:blip>
          <a:srcRect b="0" l="21649" r="22951" t="0"/>
          <a:stretch/>
        </p:blipFill>
        <p:spPr>
          <a:xfrm>
            <a:off x="8750425" y="2923090"/>
            <a:ext cx="256800" cy="243300"/>
          </a:xfrm>
          <a:prstGeom prst="ellipse">
            <a:avLst/>
          </a:prstGeom>
          <a:noFill/>
          <a:ln>
            <a:noFill/>
          </a:ln>
        </p:spPr>
      </p:pic>
      <p:pic>
        <p:nvPicPr>
          <p:cNvPr id="263" name="Google Shape;263;p24"/>
          <p:cNvPicPr preferRelativeResize="0"/>
          <p:nvPr/>
        </p:nvPicPr>
        <p:blipFill rotWithShape="1">
          <a:blip r:embed="rId9">
            <a:alphaModFix/>
          </a:blip>
          <a:srcRect b="13416" l="53301" r="0" t="4576"/>
          <a:stretch/>
        </p:blipFill>
        <p:spPr>
          <a:xfrm>
            <a:off x="8746075" y="4022475"/>
            <a:ext cx="256800" cy="253500"/>
          </a:xfrm>
          <a:prstGeom prst="ellipse">
            <a:avLst/>
          </a:prstGeom>
          <a:noFill/>
          <a:ln>
            <a:noFill/>
          </a:ln>
        </p:spPr>
      </p:pic>
      <p:pic>
        <p:nvPicPr>
          <p:cNvPr descr="Green environmentally friendly icon illustration | Free SVG" id="264" name="Google Shape;264;p24"/>
          <p:cNvPicPr preferRelativeResize="0"/>
          <p:nvPr/>
        </p:nvPicPr>
        <p:blipFill>
          <a:blip r:embed="rId10">
            <a:alphaModFix/>
          </a:blip>
          <a:stretch>
            <a:fillRect/>
          </a:stretch>
        </p:blipFill>
        <p:spPr>
          <a:xfrm>
            <a:off x="8828950" y="4646650"/>
            <a:ext cx="126975" cy="126975"/>
          </a:xfrm>
          <a:prstGeom prst="rect">
            <a:avLst/>
          </a:prstGeom>
          <a:noFill/>
          <a:ln>
            <a:noFill/>
          </a:ln>
        </p:spPr>
      </p:pic>
      <p:pic>
        <p:nvPicPr>
          <p:cNvPr descr="Free Images : augmented, reality, virtual, glasses, travel, man ..." id="265" name="Google Shape;265;p24"/>
          <p:cNvPicPr preferRelativeResize="0"/>
          <p:nvPr/>
        </p:nvPicPr>
        <p:blipFill>
          <a:blip r:embed="rId11">
            <a:alphaModFix/>
          </a:blip>
          <a:stretch>
            <a:fillRect/>
          </a:stretch>
        </p:blipFill>
        <p:spPr>
          <a:xfrm>
            <a:off x="8750425" y="3474625"/>
            <a:ext cx="256800" cy="256800"/>
          </a:xfrm>
          <a:prstGeom prst="ellipse">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5"/>
          <p:cNvSpPr txBox="1"/>
          <p:nvPr>
            <p:ph type="title"/>
          </p:nvPr>
        </p:nvSpPr>
        <p:spPr>
          <a:xfrm>
            <a:off x="720000" y="3688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Opportunity Landscape</a:t>
            </a:r>
            <a:endParaRPr/>
          </a:p>
        </p:txBody>
      </p:sp>
      <p:pic>
        <p:nvPicPr>
          <p:cNvPr id="271" name="Google Shape;271;p25"/>
          <p:cNvPicPr preferRelativeResize="0"/>
          <p:nvPr/>
        </p:nvPicPr>
        <p:blipFill>
          <a:blip r:embed="rId3">
            <a:alphaModFix/>
          </a:blip>
          <a:stretch>
            <a:fillRect/>
          </a:stretch>
        </p:blipFill>
        <p:spPr>
          <a:xfrm>
            <a:off x="720000" y="1161450"/>
            <a:ext cx="7703998" cy="403943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6"/>
          <p:cNvSpPr txBox="1"/>
          <p:nvPr>
            <p:ph type="title"/>
          </p:nvPr>
        </p:nvSpPr>
        <p:spPr>
          <a:xfrm>
            <a:off x="720000" y="32847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Montserrat"/>
                <a:ea typeface="Montserrat"/>
                <a:cs typeface="Montserrat"/>
                <a:sym typeface="Montserrat"/>
              </a:rPr>
              <a:t>Final Recommendation</a:t>
            </a:r>
            <a:endParaRPr>
              <a:latin typeface="Montserrat"/>
              <a:ea typeface="Montserrat"/>
              <a:cs typeface="Montserrat"/>
              <a:sym typeface="Montserrat"/>
            </a:endParaRPr>
          </a:p>
        </p:txBody>
      </p:sp>
      <p:sp>
        <p:nvSpPr>
          <p:cNvPr id="277" name="Google Shape;277;p26"/>
          <p:cNvSpPr txBox="1"/>
          <p:nvPr/>
        </p:nvSpPr>
        <p:spPr>
          <a:xfrm>
            <a:off x="4747250" y="1268125"/>
            <a:ext cx="4289100" cy="3752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sz="950">
                <a:solidFill>
                  <a:schemeClr val="dk1"/>
                </a:solidFill>
                <a:latin typeface="Montserrat"/>
                <a:ea typeface="Montserrat"/>
                <a:cs typeface="Montserrat"/>
                <a:sym typeface="Montserrat"/>
              </a:rPr>
              <a:t>• </a:t>
            </a:r>
            <a:r>
              <a:rPr lang="en" sz="950" u="sng">
                <a:solidFill>
                  <a:schemeClr val="dk1"/>
                </a:solidFill>
                <a:latin typeface="Montserrat"/>
                <a:ea typeface="Montserrat"/>
                <a:cs typeface="Montserrat"/>
                <a:sym typeface="Montserrat"/>
              </a:rPr>
              <a:t>Improve Shopify Fulfillment Network</a:t>
            </a:r>
            <a:r>
              <a:rPr lang="en" sz="950" u="sng">
                <a:solidFill>
                  <a:schemeClr val="dk1"/>
                </a:solidFill>
                <a:latin typeface="Montserrat"/>
                <a:ea typeface="Montserrat"/>
                <a:cs typeface="Montserrat"/>
                <a:sym typeface="Montserrat"/>
              </a:rPr>
              <a:t>:</a:t>
            </a:r>
            <a:r>
              <a:rPr lang="en" sz="950">
                <a:solidFill>
                  <a:schemeClr val="dk1"/>
                </a:solidFill>
                <a:latin typeface="Montserrat"/>
                <a:ea typeface="Montserrat"/>
                <a:cs typeface="Montserrat"/>
                <a:sym typeface="Montserrat"/>
              </a:rPr>
              <a:t> Enhancing Shopify’s logistics and supply chain to better support merchants, reduce delivery times, and optimize fulfillment efficiency.</a:t>
            </a:r>
            <a:endParaRPr sz="950">
              <a:solidFill>
                <a:schemeClr val="dk1"/>
              </a:solidFill>
              <a:latin typeface="Montserrat"/>
              <a:ea typeface="Montserrat"/>
              <a:cs typeface="Montserrat"/>
              <a:sym typeface="Montserrat"/>
            </a:endParaRPr>
          </a:p>
          <a:p>
            <a:pPr indent="0" lvl="0" marL="12700" rtl="0" algn="just">
              <a:lnSpc>
                <a:spcPct val="115000"/>
              </a:lnSpc>
              <a:spcBef>
                <a:spcPts val="0"/>
              </a:spcBef>
              <a:spcAft>
                <a:spcPts val="0"/>
              </a:spcAft>
              <a:buNone/>
            </a:pPr>
            <a:r>
              <a:t/>
            </a:r>
            <a:endParaRPr sz="950">
              <a:solidFill>
                <a:schemeClr val="dk1"/>
              </a:solidFill>
              <a:latin typeface="Montserrat"/>
              <a:ea typeface="Montserrat"/>
              <a:cs typeface="Montserrat"/>
              <a:sym typeface="Montserrat"/>
            </a:endParaRPr>
          </a:p>
          <a:p>
            <a:pPr indent="0" lvl="0" marL="0" rtl="0" algn="just">
              <a:lnSpc>
                <a:spcPct val="115000"/>
              </a:lnSpc>
              <a:spcBef>
                <a:spcPts val="0"/>
              </a:spcBef>
              <a:spcAft>
                <a:spcPts val="0"/>
              </a:spcAft>
              <a:buNone/>
            </a:pPr>
            <a:r>
              <a:rPr lang="en" sz="950">
                <a:solidFill>
                  <a:schemeClr val="dk1"/>
                </a:solidFill>
                <a:latin typeface="Montserrat"/>
                <a:ea typeface="Montserrat"/>
                <a:cs typeface="Montserrat"/>
                <a:sym typeface="Montserrat"/>
              </a:rPr>
              <a:t>• </a:t>
            </a:r>
            <a:r>
              <a:rPr lang="en" sz="950" u="sng">
                <a:solidFill>
                  <a:schemeClr val="dk1"/>
                </a:solidFill>
                <a:latin typeface="Montserrat"/>
                <a:ea typeface="Montserrat"/>
                <a:cs typeface="Montserrat"/>
                <a:sym typeface="Montserrat"/>
              </a:rPr>
              <a:t>AI-Powered Fashion Trend:</a:t>
            </a:r>
            <a:r>
              <a:rPr lang="en" sz="950">
                <a:solidFill>
                  <a:schemeClr val="dk1"/>
                </a:solidFill>
                <a:latin typeface="Montserrat"/>
                <a:ea typeface="Montserrat"/>
                <a:cs typeface="Montserrat"/>
                <a:sym typeface="Montserrat"/>
              </a:rPr>
              <a:t> Leveraging AI to predict fashion trends, optimize inventory, and personalize shopping experiences based on consumer data.</a:t>
            </a:r>
            <a:endParaRPr sz="950">
              <a:solidFill>
                <a:schemeClr val="dk1"/>
              </a:solidFill>
              <a:latin typeface="Montserrat"/>
              <a:ea typeface="Montserrat"/>
              <a:cs typeface="Montserrat"/>
              <a:sym typeface="Montserrat"/>
            </a:endParaRPr>
          </a:p>
          <a:p>
            <a:pPr indent="0" lvl="0" marL="12700" rtl="0" algn="just">
              <a:lnSpc>
                <a:spcPct val="115000"/>
              </a:lnSpc>
              <a:spcBef>
                <a:spcPts val="0"/>
              </a:spcBef>
              <a:spcAft>
                <a:spcPts val="0"/>
              </a:spcAft>
              <a:buNone/>
            </a:pPr>
            <a:r>
              <a:t/>
            </a:r>
            <a:endParaRPr sz="950">
              <a:solidFill>
                <a:schemeClr val="dk1"/>
              </a:solidFill>
              <a:latin typeface="Montserrat"/>
              <a:ea typeface="Montserrat"/>
              <a:cs typeface="Montserrat"/>
              <a:sym typeface="Montserrat"/>
            </a:endParaRPr>
          </a:p>
          <a:p>
            <a:pPr indent="0" lvl="0" marL="0" rtl="0" algn="just">
              <a:lnSpc>
                <a:spcPct val="115000"/>
              </a:lnSpc>
              <a:spcBef>
                <a:spcPts val="0"/>
              </a:spcBef>
              <a:spcAft>
                <a:spcPts val="0"/>
              </a:spcAft>
              <a:buNone/>
            </a:pPr>
            <a:r>
              <a:rPr lang="en" sz="950">
                <a:solidFill>
                  <a:schemeClr val="dk1"/>
                </a:solidFill>
                <a:latin typeface="Montserrat"/>
                <a:ea typeface="Montserrat"/>
                <a:cs typeface="Montserrat"/>
                <a:sym typeface="Montserrat"/>
              </a:rPr>
              <a:t>• </a:t>
            </a:r>
            <a:r>
              <a:rPr lang="en" sz="950" u="sng">
                <a:solidFill>
                  <a:schemeClr val="dk1"/>
                </a:solidFill>
                <a:latin typeface="Montserrat"/>
                <a:ea typeface="Montserrat"/>
                <a:cs typeface="Montserrat"/>
                <a:sym typeface="Montserrat"/>
              </a:rPr>
              <a:t>Blockchain for Transparent Supply Chain:</a:t>
            </a:r>
            <a:r>
              <a:rPr lang="en" sz="950">
                <a:solidFill>
                  <a:schemeClr val="dk1"/>
                </a:solidFill>
                <a:latin typeface="Montserrat"/>
                <a:ea typeface="Montserrat"/>
                <a:cs typeface="Montserrat"/>
                <a:sym typeface="Montserrat"/>
              </a:rPr>
              <a:t> Utilizing blockchain technology to enhance supply chain transparency, reduce fraud, and provide traceability for ethical sourcing in the fashion industry.</a:t>
            </a:r>
            <a:endParaRPr sz="950">
              <a:solidFill>
                <a:schemeClr val="dk1"/>
              </a:solidFill>
              <a:latin typeface="Montserrat"/>
              <a:ea typeface="Montserrat"/>
              <a:cs typeface="Montserrat"/>
              <a:sym typeface="Montserrat"/>
            </a:endParaRPr>
          </a:p>
          <a:p>
            <a:pPr indent="0" lvl="0" marL="0" rtl="0" algn="just">
              <a:lnSpc>
                <a:spcPct val="115000"/>
              </a:lnSpc>
              <a:spcBef>
                <a:spcPts val="0"/>
              </a:spcBef>
              <a:spcAft>
                <a:spcPts val="0"/>
              </a:spcAft>
              <a:buNone/>
            </a:pPr>
            <a:r>
              <a:t/>
            </a:r>
            <a:endParaRPr sz="950">
              <a:solidFill>
                <a:schemeClr val="dk1"/>
              </a:solidFill>
              <a:latin typeface="Montserrat"/>
              <a:ea typeface="Montserrat"/>
              <a:cs typeface="Montserrat"/>
              <a:sym typeface="Montserrat"/>
            </a:endParaRPr>
          </a:p>
          <a:p>
            <a:pPr indent="0" lvl="0" marL="0" rtl="0" algn="just">
              <a:lnSpc>
                <a:spcPct val="115000"/>
              </a:lnSpc>
              <a:spcBef>
                <a:spcPts val="0"/>
              </a:spcBef>
              <a:spcAft>
                <a:spcPts val="0"/>
              </a:spcAft>
              <a:buNone/>
            </a:pPr>
            <a:r>
              <a:rPr b="1" lang="en" sz="950">
                <a:solidFill>
                  <a:schemeClr val="dk1"/>
                </a:solidFill>
                <a:latin typeface="Montserrat"/>
                <a:ea typeface="Montserrat"/>
                <a:cs typeface="Montserrat"/>
                <a:sym typeface="Montserrat"/>
              </a:rPr>
              <a:t>• </a:t>
            </a:r>
            <a:r>
              <a:rPr b="1" lang="en" sz="950" u="sng">
                <a:solidFill>
                  <a:schemeClr val="dk1"/>
                </a:solidFill>
                <a:latin typeface="Montserrat"/>
                <a:ea typeface="Montserrat"/>
                <a:cs typeface="Montserrat"/>
                <a:sym typeface="Montserrat"/>
              </a:rPr>
              <a:t>Connect Regional Fashion to Global Audience:</a:t>
            </a:r>
            <a:r>
              <a:rPr b="1" lang="en" sz="950">
                <a:solidFill>
                  <a:schemeClr val="dk1"/>
                </a:solidFill>
                <a:latin typeface="Montserrat"/>
                <a:ea typeface="Montserrat"/>
                <a:cs typeface="Montserrat"/>
                <a:sym typeface="Montserrat"/>
              </a:rPr>
              <a:t> </a:t>
            </a:r>
            <a:endParaRPr b="1" sz="950">
              <a:solidFill>
                <a:schemeClr val="dk1"/>
              </a:solidFill>
              <a:latin typeface="Montserrat"/>
              <a:ea typeface="Montserrat"/>
              <a:cs typeface="Montserrat"/>
              <a:sym typeface="Montserrat"/>
            </a:endParaRPr>
          </a:p>
          <a:p>
            <a:pPr indent="-288925" lvl="0" marL="457200" rtl="0" algn="just">
              <a:lnSpc>
                <a:spcPct val="115000"/>
              </a:lnSpc>
              <a:spcBef>
                <a:spcPts val="0"/>
              </a:spcBef>
              <a:spcAft>
                <a:spcPts val="0"/>
              </a:spcAft>
              <a:buClr>
                <a:schemeClr val="dk1"/>
              </a:buClr>
              <a:buSzPts val="950"/>
              <a:buFont typeface="Montserrat"/>
              <a:buChar char="-"/>
            </a:pPr>
            <a:r>
              <a:rPr b="1" lang="en" sz="950">
                <a:solidFill>
                  <a:schemeClr val="dk1"/>
                </a:solidFill>
                <a:latin typeface="Montserrat"/>
                <a:ea typeface="Montserrat"/>
                <a:cs typeface="Montserrat"/>
                <a:sym typeface="Montserrat"/>
              </a:rPr>
              <a:t>Shift from a traditional marketplace </a:t>
            </a:r>
            <a:r>
              <a:rPr b="1" lang="en" sz="950">
                <a:solidFill>
                  <a:schemeClr val="dk1"/>
                </a:solidFill>
                <a:latin typeface="Montserrat"/>
                <a:ea typeface="Montserrat"/>
                <a:cs typeface="Montserrat"/>
                <a:sym typeface="Montserrat"/>
              </a:rPr>
              <a:t>to a curated cultural commerce platform</a:t>
            </a:r>
            <a:endParaRPr b="1" sz="950">
              <a:solidFill>
                <a:schemeClr val="dk1"/>
              </a:solidFill>
              <a:latin typeface="Montserrat"/>
              <a:ea typeface="Montserrat"/>
              <a:cs typeface="Montserrat"/>
              <a:sym typeface="Montserrat"/>
            </a:endParaRPr>
          </a:p>
          <a:p>
            <a:pPr indent="-288925" lvl="0" marL="457200" rtl="0" algn="just">
              <a:lnSpc>
                <a:spcPct val="115000"/>
              </a:lnSpc>
              <a:spcBef>
                <a:spcPts val="0"/>
              </a:spcBef>
              <a:spcAft>
                <a:spcPts val="0"/>
              </a:spcAft>
              <a:buClr>
                <a:schemeClr val="dk1"/>
              </a:buClr>
              <a:buSzPts val="950"/>
              <a:buFont typeface="Montserrat"/>
              <a:buChar char="-"/>
            </a:pPr>
            <a:r>
              <a:rPr b="1" lang="en" sz="950">
                <a:solidFill>
                  <a:schemeClr val="dk1"/>
                </a:solidFill>
                <a:latin typeface="Montserrat"/>
                <a:ea typeface="Montserrat"/>
                <a:cs typeface="Montserrat"/>
                <a:sym typeface="Montserrat"/>
              </a:rPr>
              <a:t>AI-driven cultural profiling to recommend regionally inspired products</a:t>
            </a:r>
            <a:endParaRPr b="1" sz="950">
              <a:solidFill>
                <a:schemeClr val="dk1"/>
              </a:solidFill>
              <a:latin typeface="Montserrat"/>
              <a:ea typeface="Montserrat"/>
              <a:cs typeface="Montserrat"/>
              <a:sym typeface="Montserrat"/>
            </a:endParaRPr>
          </a:p>
          <a:p>
            <a:pPr indent="-288925" lvl="0" marL="457200" rtl="0" algn="just">
              <a:lnSpc>
                <a:spcPct val="115000"/>
              </a:lnSpc>
              <a:spcBef>
                <a:spcPts val="0"/>
              </a:spcBef>
              <a:spcAft>
                <a:spcPts val="0"/>
              </a:spcAft>
              <a:buClr>
                <a:schemeClr val="dk1"/>
              </a:buClr>
              <a:buSzPts val="950"/>
              <a:buFont typeface="Montserrat"/>
              <a:buChar char="-"/>
            </a:pPr>
            <a:r>
              <a:rPr b="1" lang="en" sz="950">
                <a:solidFill>
                  <a:schemeClr val="dk1"/>
                </a:solidFill>
                <a:latin typeface="Montserrat"/>
                <a:ea typeface="Montserrat"/>
                <a:cs typeface="Montserrat"/>
                <a:sym typeface="Montserrat"/>
              </a:rPr>
              <a:t>Empower independent brands through social commerce, influencer collaborations, and cross-border logistics</a:t>
            </a:r>
            <a:endParaRPr b="1" sz="950">
              <a:solidFill>
                <a:schemeClr val="dk1"/>
              </a:solidFill>
              <a:latin typeface="Montserrat"/>
              <a:ea typeface="Montserrat"/>
              <a:cs typeface="Montserrat"/>
              <a:sym typeface="Montserrat"/>
            </a:endParaRPr>
          </a:p>
          <a:p>
            <a:pPr indent="-288925" lvl="0" marL="457200" rtl="0" algn="just">
              <a:lnSpc>
                <a:spcPct val="115000"/>
              </a:lnSpc>
              <a:spcBef>
                <a:spcPts val="0"/>
              </a:spcBef>
              <a:spcAft>
                <a:spcPts val="0"/>
              </a:spcAft>
              <a:buClr>
                <a:schemeClr val="dk1"/>
              </a:buClr>
              <a:buSzPts val="950"/>
              <a:buFont typeface="Montserrat"/>
              <a:buChar char="-"/>
            </a:pPr>
            <a:r>
              <a:rPr b="1" lang="en" sz="950">
                <a:solidFill>
                  <a:schemeClr val="dk1"/>
                </a:solidFill>
                <a:latin typeface="Montserrat"/>
                <a:ea typeface="Montserrat"/>
                <a:cs typeface="Montserrat"/>
                <a:sym typeface="Montserrat"/>
              </a:rPr>
              <a:t>Differentiate itself from mass-market competitors like Amazon and Shein</a:t>
            </a:r>
            <a:endParaRPr b="1" sz="950">
              <a:solidFill>
                <a:schemeClr val="dk1"/>
              </a:solidFill>
              <a:latin typeface="Montserrat"/>
              <a:ea typeface="Montserrat"/>
              <a:cs typeface="Montserrat"/>
              <a:sym typeface="Montserrat"/>
            </a:endParaRPr>
          </a:p>
        </p:txBody>
      </p:sp>
      <p:pic>
        <p:nvPicPr>
          <p:cNvPr id="278" name="Google Shape;278;p26"/>
          <p:cNvPicPr preferRelativeResize="0"/>
          <p:nvPr/>
        </p:nvPicPr>
        <p:blipFill>
          <a:blip r:embed="rId3">
            <a:alphaModFix/>
          </a:blip>
          <a:stretch>
            <a:fillRect/>
          </a:stretch>
        </p:blipFill>
        <p:spPr>
          <a:xfrm>
            <a:off x="138350" y="1268125"/>
            <a:ext cx="4529701" cy="3752700"/>
          </a:xfrm>
          <a:prstGeom prst="rect">
            <a:avLst/>
          </a:prstGeom>
          <a:noFill/>
          <a:ln>
            <a:noFill/>
          </a:ln>
        </p:spPr>
      </p:pic>
      <p:pic>
        <p:nvPicPr>
          <p:cNvPr id="279" name="Google Shape;279;p26"/>
          <p:cNvPicPr preferRelativeResize="0"/>
          <p:nvPr/>
        </p:nvPicPr>
        <p:blipFill>
          <a:blip r:embed="rId4">
            <a:alphaModFix/>
          </a:blip>
          <a:stretch>
            <a:fillRect/>
          </a:stretch>
        </p:blipFill>
        <p:spPr>
          <a:xfrm>
            <a:off x="178188" y="1295300"/>
            <a:ext cx="4457802" cy="369835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usiness Continuity Frameworks Meeting by Slidesgo">
  <a:themeElements>
    <a:clrScheme name="Simple Light">
      <a:dk1>
        <a:srgbClr val="191919"/>
      </a:dk1>
      <a:lt1>
        <a:srgbClr val="F9F9F1"/>
      </a:lt1>
      <a:dk2>
        <a:srgbClr val="A3D392"/>
      </a:dk2>
      <a:lt2>
        <a:srgbClr val="3E4C4C"/>
      </a:lt2>
      <a:accent1>
        <a:srgbClr val="89C773"/>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