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95" r:id="rId3"/>
    <p:sldId id="259" r:id="rId4"/>
    <p:sldId id="258" r:id="rId5"/>
    <p:sldId id="270" r:id="rId6"/>
    <p:sldId id="260" r:id="rId7"/>
    <p:sldId id="261" r:id="rId8"/>
    <p:sldId id="267" r:id="rId9"/>
    <p:sldId id="268" r:id="rId10"/>
    <p:sldId id="272" r:id="rId11"/>
    <p:sldId id="275" r:id="rId12"/>
    <p:sldId id="274" r:id="rId13"/>
    <p:sldId id="271" r:id="rId14"/>
    <p:sldId id="279" r:id="rId15"/>
    <p:sldId id="273" r:id="rId16"/>
    <p:sldId id="277" r:id="rId17"/>
    <p:sldId id="278" r:id="rId18"/>
    <p:sldId id="280" r:id="rId19"/>
    <p:sldId id="281" r:id="rId20"/>
    <p:sldId id="282" r:id="rId21"/>
    <p:sldId id="284" r:id="rId22"/>
    <p:sldId id="291" r:id="rId23"/>
    <p:sldId id="290" r:id="rId24"/>
    <p:sldId id="285" r:id="rId25"/>
    <p:sldId id="286" r:id="rId26"/>
    <p:sldId id="293" r:id="rId27"/>
    <p:sldId id="294" r:id="rId28"/>
    <p:sldId id="262" r:id="rId29"/>
    <p:sldId id="264"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0430"/>
    <a:srgbClr val="0E0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10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E8DCCE-3069-4569-A274-B68C7D2FE06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216784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8DCCE-3069-4569-A274-B68C7D2FE06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257268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8DCCE-3069-4569-A274-B68C7D2FE06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5137F1-E2F6-433A-88C7-0558DA38B32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1270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AE8DCCE-3069-4569-A274-B68C7D2FE06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428861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AE8DCCE-3069-4569-A274-B68C7D2FE06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5137F1-E2F6-433A-88C7-0558DA38B32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5425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AE8DCCE-3069-4569-A274-B68C7D2FE06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3877436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8DCCE-3069-4569-A274-B68C7D2FE06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2814774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8DCCE-3069-4569-A274-B68C7D2FE06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1431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8DCCE-3069-4569-A274-B68C7D2FE06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43090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8DCCE-3069-4569-A274-B68C7D2FE06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229806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E8DCCE-3069-4569-A274-B68C7D2FE06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320557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E8DCCE-3069-4569-A274-B68C7D2FE065}"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118389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E8DCCE-3069-4569-A274-B68C7D2FE065}"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391222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8DCCE-3069-4569-A274-B68C7D2FE065}"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16239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8DCCE-3069-4569-A274-B68C7D2FE06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126827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8DCCE-3069-4569-A274-B68C7D2FE06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5137F1-E2F6-433A-88C7-0558DA38B324}" type="slidenum">
              <a:rPr lang="en-IN" smtClean="0"/>
              <a:t>‹#›</a:t>
            </a:fld>
            <a:endParaRPr lang="en-IN"/>
          </a:p>
        </p:txBody>
      </p:sp>
    </p:spTree>
    <p:extLst>
      <p:ext uri="{BB962C8B-B14F-4D97-AF65-F5344CB8AC3E}">
        <p14:creationId xmlns:p14="http://schemas.microsoft.com/office/powerpoint/2010/main" val="160266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E8DCCE-3069-4569-A274-B68C7D2FE065}" type="datetimeFigureOut">
              <a:rPr lang="en-IN" smtClean="0"/>
              <a:t>18-10-2023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5137F1-E2F6-433A-88C7-0558DA38B324}" type="slidenum">
              <a:rPr lang="en-IN" smtClean="0"/>
              <a:t>‹#›</a:t>
            </a:fld>
            <a:endParaRPr lang="en-IN"/>
          </a:p>
        </p:txBody>
      </p:sp>
    </p:spTree>
    <p:extLst>
      <p:ext uri="{BB962C8B-B14F-4D97-AF65-F5344CB8AC3E}">
        <p14:creationId xmlns:p14="http://schemas.microsoft.com/office/powerpoint/2010/main" val="358468392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D96C-65D7-3A50-89A3-DC4EB23E3244}"/>
              </a:ext>
            </a:extLst>
          </p:cNvPr>
          <p:cNvSpPr>
            <a:spLocks noGrp="1"/>
          </p:cNvSpPr>
          <p:nvPr>
            <p:ph type="ctrTitle"/>
          </p:nvPr>
        </p:nvSpPr>
        <p:spPr>
          <a:xfrm>
            <a:off x="978060" y="230047"/>
            <a:ext cx="10509813" cy="1750670"/>
          </a:xfrm>
        </p:spPr>
        <p:txBody>
          <a:bodyPr>
            <a:noAutofit/>
          </a:bodyPr>
          <a:lstStyle/>
          <a:p>
            <a:r>
              <a:rPr lang="en-US" sz="4800" b="1" dirty="0">
                <a:solidFill>
                  <a:srgbClr val="0070C0"/>
                </a:solidFill>
                <a:latin typeface="Sanskrit Text" panose="02020503050405020304" pitchFamily="18" charset="0"/>
                <a:cs typeface="Sanskrit Text" panose="02020503050405020304" pitchFamily="18" charset="0"/>
              </a:rPr>
              <a:t>Unveiling the Voice of the Customers </a:t>
            </a:r>
            <a:b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5400" b="1" dirty="0">
                <a:solidFill>
                  <a:schemeClr val="tx1">
                    <a:lumMod val="95000"/>
                    <a:lumOff val="5000"/>
                  </a:schemeClr>
                </a:solidFill>
                <a:latin typeface="Sanskrit Text" panose="02020503050405020304" pitchFamily="18" charset="0"/>
                <a:cs typeface="Sanskrit Text" panose="02020503050405020304" pitchFamily="18" charset="0"/>
              </a:rPr>
              <a:t>  </a:t>
            </a:r>
            <a:r>
              <a:rPr lang="en-US" sz="3200" b="1" dirty="0">
                <a:solidFill>
                  <a:schemeClr val="tx2">
                    <a:lumMod val="50000"/>
                  </a:schemeClr>
                </a:solidFill>
                <a:latin typeface="Sanskrit Text" panose="02020503050405020304" pitchFamily="18" charset="0"/>
                <a:cs typeface="Sanskrit Text" panose="02020503050405020304" pitchFamily="18" charset="0"/>
              </a:rPr>
              <a:t>Sentiment Analysis of E-commerce Product Reviews</a:t>
            </a:r>
            <a:endParaRPr lang="en-IN" sz="3200" b="1" dirty="0">
              <a:solidFill>
                <a:schemeClr val="tx2">
                  <a:lumMod val="50000"/>
                </a:schemeClr>
              </a:solidFill>
              <a:latin typeface="Sanskrit Text" panose="02020503050405020304" pitchFamily="18" charset="0"/>
              <a:cs typeface="Sanskrit Text" panose="02020503050405020304" pitchFamily="18" charset="0"/>
            </a:endParaRPr>
          </a:p>
        </p:txBody>
      </p:sp>
      <p:pic>
        <p:nvPicPr>
          <p:cNvPr id="4" name="Picture 3">
            <a:extLst>
              <a:ext uri="{FF2B5EF4-FFF2-40B4-BE49-F238E27FC236}">
                <a16:creationId xmlns:a16="http://schemas.microsoft.com/office/drawing/2014/main" id="{0B84AF82-D8D1-33BD-A01B-64FA6D4F9868}"/>
              </a:ext>
            </a:extLst>
          </p:cNvPr>
          <p:cNvPicPr>
            <a:picLocks noChangeAspect="1"/>
          </p:cNvPicPr>
          <p:nvPr/>
        </p:nvPicPr>
        <p:blipFill rotWithShape="1">
          <a:blip r:embed="rId2">
            <a:extLst>
              <a:ext uri="{28A0092B-C50C-407E-A947-70E740481C1C}">
                <a14:useLocalDpi xmlns:a14="http://schemas.microsoft.com/office/drawing/2010/main" val="0"/>
              </a:ext>
            </a:extLst>
          </a:blip>
          <a:srcRect l="4444" t="4311" r="5075" b="4791"/>
          <a:stretch/>
        </p:blipFill>
        <p:spPr>
          <a:xfrm>
            <a:off x="2904507" y="2106593"/>
            <a:ext cx="6656917" cy="3773346"/>
          </a:xfrm>
          <a:prstGeom prst="rect">
            <a:avLst/>
          </a:prstGeom>
        </p:spPr>
      </p:pic>
      <p:sp>
        <p:nvSpPr>
          <p:cNvPr id="5" name="TextBox 4">
            <a:extLst>
              <a:ext uri="{FF2B5EF4-FFF2-40B4-BE49-F238E27FC236}">
                <a16:creationId xmlns:a16="http://schemas.microsoft.com/office/drawing/2014/main" id="{0C8C6505-D588-CCD5-0689-DCA76AC3D771}"/>
              </a:ext>
            </a:extLst>
          </p:cNvPr>
          <p:cNvSpPr txBox="1"/>
          <p:nvPr/>
        </p:nvSpPr>
        <p:spPr>
          <a:xfrm>
            <a:off x="9757459" y="5752618"/>
            <a:ext cx="2141316" cy="1015663"/>
          </a:xfrm>
          <a:prstGeom prst="rect">
            <a:avLst/>
          </a:prstGeom>
          <a:noFill/>
        </p:spPr>
        <p:txBody>
          <a:bodyPr wrap="square" rtlCol="0">
            <a:spAutoFit/>
          </a:bodyPr>
          <a:lstStyle/>
          <a:p>
            <a:r>
              <a:rPr lang="en-IN" sz="2000" b="1" dirty="0">
                <a:solidFill>
                  <a:schemeClr val="tx1">
                    <a:lumMod val="95000"/>
                    <a:lumOff val="5000"/>
                  </a:schemeClr>
                </a:solidFill>
                <a:latin typeface="Cambria" panose="02040503050406030204" pitchFamily="18" charset="0"/>
                <a:ea typeface="Cambria" panose="02040503050406030204" pitchFamily="18" charset="0"/>
                <a:cs typeface="Sanskrit Text" panose="02020503050405020304" pitchFamily="18" charset="0"/>
              </a:rPr>
              <a:t>Presented By </a:t>
            </a:r>
          </a:p>
          <a:p>
            <a:r>
              <a:rPr lang="en-IN" sz="2000" b="1" dirty="0">
                <a:solidFill>
                  <a:schemeClr val="tx1">
                    <a:lumMod val="95000"/>
                    <a:lumOff val="5000"/>
                  </a:schemeClr>
                </a:solidFill>
                <a:latin typeface="Cambria" panose="02040503050406030204" pitchFamily="18" charset="0"/>
                <a:ea typeface="Cambria" panose="02040503050406030204" pitchFamily="18" charset="0"/>
                <a:cs typeface="Sanskrit Text" panose="02020503050405020304" pitchFamily="18" charset="0"/>
              </a:rPr>
              <a:t>Pratik Kadam</a:t>
            </a:r>
          </a:p>
          <a:p>
            <a:r>
              <a:rPr lang="en-IN" sz="2000" b="1" dirty="0">
                <a:solidFill>
                  <a:schemeClr val="tx1">
                    <a:lumMod val="95000"/>
                    <a:lumOff val="5000"/>
                  </a:schemeClr>
                </a:solidFill>
                <a:latin typeface="Cambria" panose="02040503050406030204" pitchFamily="18" charset="0"/>
                <a:ea typeface="Cambria" panose="02040503050406030204" pitchFamily="18" charset="0"/>
                <a:cs typeface="Sanskrit Text" panose="02020503050405020304" pitchFamily="18" charset="0"/>
              </a:rPr>
              <a:t>PGA WE 07</a:t>
            </a:r>
          </a:p>
        </p:txBody>
      </p:sp>
    </p:spTree>
    <p:extLst>
      <p:ext uri="{BB962C8B-B14F-4D97-AF65-F5344CB8AC3E}">
        <p14:creationId xmlns:p14="http://schemas.microsoft.com/office/powerpoint/2010/main" val="11002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CE61F-A1E5-C048-1747-BD23F60D5A3D}"/>
              </a:ext>
            </a:extLst>
          </p:cNvPr>
          <p:cNvSpPr>
            <a:spLocks noGrp="1"/>
          </p:cNvSpPr>
          <p:nvPr>
            <p:ph idx="1"/>
          </p:nvPr>
        </p:nvSpPr>
        <p:spPr>
          <a:xfrm>
            <a:off x="1994857" y="1135039"/>
            <a:ext cx="9776596" cy="2615160"/>
          </a:xfrm>
        </p:spPr>
        <p:txBody>
          <a:bodyPr>
            <a:normAutofit/>
          </a:bodyPr>
          <a:lstStyle/>
          <a:p>
            <a:pPr marL="514350" indent="-514350">
              <a:buClr>
                <a:srgbClr val="0E0646"/>
              </a:buClr>
              <a:buAutoNum type="arabicPeriod"/>
            </a:pPr>
            <a:r>
              <a:rPr lang="en-IN" sz="2400" b="1" dirty="0">
                <a:solidFill>
                  <a:srgbClr val="0E0646"/>
                </a:solidFill>
                <a:latin typeface="Times New Roman" panose="02020603050405020304" pitchFamily="18" charset="0"/>
                <a:cs typeface="Times New Roman" panose="02020603050405020304" pitchFamily="18" charset="0"/>
              </a:rPr>
              <a:t>Data Collection </a:t>
            </a:r>
          </a:p>
          <a:p>
            <a:pPr marL="0" indent="0">
              <a:buNone/>
            </a:pPr>
            <a:r>
              <a:rPr lang="en-IN" sz="2000" dirty="0">
                <a:solidFill>
                  <a:schemeClr val="accent2">
                    <a:lumMod val="50000"/>
                  </a:schemeClr>
                </a:solidFill>
                <a:latin typeface="Sitka Small Semibold" pitchFamily="2" charset="0"/>
                <a:cs typeface="Times New Roman" panose="02020603050405020304" pitchFamily="18" charset="0"/>
              </a:rPr>
              <a:t>Columns Names :</a:t>
            </a:r>
          </a:p>
          <a:p>
            <a:pPr marL="0" indent="0" algn="just">
              <a:buNone/>
            </a:pPr>
            <a:r>
              <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1) Unnamed: 0     2) ProductUrl    3) productTitle    4) productPrice         5)averageRating        6) reviewTitle      7) reviewDescription      8)reviewAuthor                         9) reviewAt               10) reviewLikes    11) reviewDislikes     12) certifiedBuyer    13)reviewerLocation                    14) scrapedAt    15) uniquids. </a:t>
            </a:r>
          </a:p>
          <a:p>
            <a:pPr marL="0" indent="0">
              <a:buNone/>
            </a:pPr>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35EB0C-68D9-CEE6-83B3-403CF85F16C3}"/>
              </a:ext>
            </a:extLst>
          </p:cNvPr>
          <p:cNvPicPr>
            <a:picLocks noChangeAspect="1"/>
          </p:cNvPicPr>
          <p:nvPr/>
        </p:nvPicPr>
        <p:blipFill rotWithShape="1">
          <a:blip r:embed="rId2"/>
          <a:srcRect b="29326"/>
          <a:stretch/>
        </p:blipFill>
        <p:spPr>
          <a:xfrm>
            <a:off x="1994857" y="3519422"/>
            <a:ext cx="9905367" cy="2696183"/>
          </a:xfrm>
          <a:prstGeom prst="rect">
            <a:avLst/>
          </a:prstGeom>
        </p:spPr>
      </p:pic>
    </p:spTree>
    <p:extLst>
      <p:ext uri="{BB962C8B-B14F-4D97-AF65-F5344CB8AC3E}">
        <p14:creationId xmlns:p14="http://schemas.microsoft.com/office/powerpoint/2010/main" val="145284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DE1FA-9A0E-911E-3D4E-AD404C7324AD}"/>
              </a:ext>
            </a:extLst>
          </p:cNvPr>
          <p:cNvSpPr>
            <a:spLocks noGrp="1"/>
          </p:cNvSpPr>
          <p:nvPr>
            <p:ph idx="1"/>
          </p:nvPr>
        </p:nvSpPr>
        <p:spPr>
          <a:xfrm>
            <a:off x="2103852" y="2014751"/>
            <a:ext cx="9644451" cy="3777622"/>
          </a:xfrm>
        </p:spPr>
        <p:txBody>
          <a:bodyPr/>
          <a:lstStyle/>
          <a:p>
            <a:pPr algn="l" rtl="0" eaLnBrk="1" latinLnBrk="0" hangingPunct="1">
              <a:spcBef>
                <a:spcPts val="1000"/>
              </a:spcBef>
              <a:spcAft>
                <a:spcPts val="0"/>
              </a:spcAft>
              <a:buFont typeface="Wingdings" panose="05000000000000000000" pitchFamily="2" charset="2"/>
              <a:buChar char="Ø"/>
            </a:pPr>
            <a:r>
              <a:rPr lang="en-IN" sz="2800" b="1"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Dataset contains 3 Products data :</a:t>
            </a:r>
            <a:endParaRPr lang="en-IN" sz="2800" dirty="0">
              <a:solidFill>
                <a:srgbClr val="002060"/>
              </a:solidFill>
              <a:effectLst/>
            </a:endParaRPr>
          </a:p>
          <a:p>
            <a:pPr marL="347472" indent="-347472" algn="l" rtl="0" eaLnBrk="1" latinLnBrk="0" hangingPunct="1">
              <a:spcBef>
                <a:spcPts val="1000"/>
              </a:spcBef>
              <a:spcAft>
                <a:spcPts val="0"/>
              </a:spcAft>
              <a:buFont typeface="+mj-lt"/>
              <a:buAutoNum type="arabicPeriod"/>
            </a:pPr>
            <a:r>
              <a:rPr lang="da-DK" sz="2000"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LG 108 cm (43 inch) Ultra HD (4K) LED Smart TV</a:t>
            </a:r>
            <a:endParaRPr lang="en-IN" sz="2000" dirty="0">
              <a:effectLst/>
            </a:endParaRPr>
          </a:p>
          <a:p>
            <a:pPr marL="347472" indent="-347472" algn="l" rtl="0" eaLnBrk="1" latinLnBrk="0" hangingPunct="1">
              <a:spcBef>
                <a:spcPts val="1000"/>
              </a:spcBef>
              <a:spcAft>
                <a:spcPts val="0"/>
              </a:spcAft>
              <a:buFont typeface="+mj-lt"/>
              <a:buAutoNum type="arabicPeriod"/>
            </a:pPr>
            <a:r>
              <a:rPr lang="en-IN" sz="2000"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MOTOROLA Revou-Q 139 cm (55 inch) QLED Ultra HD (4K) Smart Android TV with Wireless Gamepad</a:t>
            </a:r>
            <a:endParaRPr lang="en-IN" sz="2000" dirty="0">
              <a:effectLst/>
            </a:endParaRPr>
          </a:p>
          <a:p>
            <a:pPr marL="347472" indent="-347472" algn="l" rtl="0" eaLnBrk="1" latinLnBrk="0" hangingPunct="1">
              <a:spcBef>
                <a:spcPts val="1000"/>
              </a:spcBef>
              <a:spcAft>
                <a:spcPts val="0"/>
              </a:spcAft>
              <a:buFont typeface="+mj-lt"/>
              <a:buAutoNum type="arabicPeriod"/>
            </a:pPr>
            <a:r>
              <a:rPr lang="da-DK" sz="2000"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MOTOROLA Revou-Q 127 cm (50 inch) QLED Ultra HD (4K) Smart Android TV with Wireless Gamepad</a:t>
            </a:r>
          </a:p>
          <a:p>
            <a:pPr marL="0" indent="0" algn="l" rtl="0" eaLnBrk="1" latinLnBrk="0" hangingPunct="1">
              <a:spcBef>
                <a:spcPts val="1000"/>
              </a:spcBef>
              <a:spcAft>
                <a:spcPts val="0"/>
              </a:spcAft>
              <a:buNone/>
            </a:pPr>
            <a:r>
              <a:rPr lang="da-DK" sz="2000" dirty="0">
                <a:solidFill>
                  <a:srgbClr val="0D0D0D"/>
                </a:solidFill>
                <a:latin typeface="Calibri" panose="020F0502020204030204" pitchFamily="34" charset="0"/>
                <a:ea typeface="Calibri" panose="020F0502020204030204" pitchFamily="34" charset="0"/>
                <a:cs typeface="Calibri" panose="020F0502020204030204" pitchFamily="34" charset="0"/>
              </a:rPr>
              <a:t>     Rows: 343</a:t>
            </a:r>
          </a:p>
          <a:p>
            <a:pPr marL="0" indent="0" algn="l" rtl="0" eaLnBrk="1" latinLnBrk="0" hangingPunct="1">
              <a:spcBef>
                <a:spcPts val="1000"/>
              </a:spcBef>
              <a:spcAft>
                <a:spcPts val="0"/>
              </a:spcAft>
              <a:buNone/>
            </a:pPr>
            <a:r>
              <a:rPr lang="da-DK" sz="2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Columns: 15</a:t>
            </a:r>
            <a:endParaRPr lang="en-IN" sz="2000" dirty="0">
              <a:effectLst/>
            </a:endParaRPr>
          </a:p>
          <a:p>
            <a:endParaRPr lang="en-IN" dirty="0"/>
          </a:p>
        </p:txBody>
      </p:sp>
    </p:spTree>
    <p:extLst>
      <p:ext uri="{BB962C8B-B14F-4D97-AF65-F5344CB8AC3E}">
        <p14:creationId xmlns:p14="http://schemas.microsoft.com/office/powerpoint/2010/main" val="330755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5FEEF-3C9E-7DC0-CFCD-DDCE7DB637E0}"/>
              </a:ext>
            </a:extLst>
          </p:cNvPr>
          <p:cNvSpPr>
            <a:spLocks noGrp="1"/>
          </p:cNvSpPr>
          <p:nvPr>
            <p:ph idx="1"/>
          </p:nvPr>
        </p:nvSpPr>
        <p:spPr>
          <a:xfrm>
            <a:off x="2106592" y="1238493"/>
            <a:ext cx="8947230" cy="5266480"/>
          </a:xfrm>
        </p:spPr>
        <p:txBody>
          <a:bodyPr>
            <a:normAutofit/>
          </a:bodyPr>
          <a:lstStyle/>
          <a:p>
            <a:pPr marL="0" indent="0">
              <a:buNone/>
            </a:pPr>
            <a:r>
              <a:rPr lang="en-IN" sz="2400" b="1" dirty="0">
                <a:solidFill>
                  <a:srgbClr val="002060"/>
                </a:solidFill>
                <a:latin typeface="Times New Roman" panose="02020603050405020304" pitchFamily="18" charset="0"/>
                <a:cs typeface="Times New Roman" panose="02020603050405020304" pitchFamily="18" charset="0"/>
              </a:rPr>
              <a:t>2.  Exploratory Data Analysis/ Data Cleaning</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chemeClr val="accent1">
                    <a:lumMod val="50000"/>
                  </a:schemeClr>
                </a:solidFill>
                <a:latin typeface="Sitka Small Semibold" pitchFamily="2" charset="0"/>
                <a:ea typeface="Calibri" panose="020F0502020204030204" pitchFamily="34" charset="0"/>
                <a:cs typeface="Calibri" panose="020F0502020204030204" pitchFamily="34" charset="0"/>
              </a:rPr>
              <a:t>Steps :</a:t>
            </a:r>
          </a:p>
          <a:p>
            <a:pPr marL="0" indent="0">
              <a:buNone/>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1) Lower Case</a:t>
            </a:r>
          </a:p>
          <a:p>
            <a:pPr marL="0" indent="0">
              <a:buNone/>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2) Removing URL</a:t>
            </a:r>
          </a:p>
          <a:p>
            <a:pPr marL="0" indent="0" algn="just">
              <a:buNone/>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3) Removing Punctuations</a:t>
            </a:r>
          </a:p>
          <a:p>
            <a:pPr marL="0" indent="0" algn="just">
              <a:buNone/>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4) Removing Numbers</a:t>
            </a:r>
          </a:p>
          <a:p>
            <a:pPr marL="0" indent="0" algn="just">
              <a:buNone/>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5) Removing Stopwords</a:t>
            </a:r>
          </a:p>
          <a:p>
            <a:pPr marL="0" indent="0" algn="just">
              <a:buNone/>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6) Stemming/Lemmitization</a:t>
            </a:r>
          </a:p>
          <a:p>
            <a:pPr marL="0" indent="0" algn="just">
              <a:buNone/>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7) Removing Extra white space</a:t>
            </a:r>
            <a:endParaRPr lang="en-IN"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03154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07C1-D449-C249-E649-1A7281ECE72B}"/>
              </a:ext>
            </a:extLst>
          </p:cNvPr>
          <p:cNvSpPr>
            <a:spLocks noGrp="1"/>
          </p:cNvSpPr>
          <p:nvPr>
            <p:ph type="title"/>
          </p:nvPr>
        </p:nvSpPr>
        <p:spPr>
          <a:xfrm>
            <a:off x="1956122" y="1411189"/>
            <a:ext cx="9496618" cy="463910"/>
          </a:xfrm>
        </p:spPr>
        <p:txBody>
          <a:bodyPr>
            <a:normAutofit/>
          </a:bodyPr>
          <a:lstStyle/>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Term-Document Matrix is used to find the most </a:t>
            </a:r>
            <a:r>
              <a:rPr lang="en-IN" sz="2400" u="sng"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important word</a:t>
            </a:r>
            <a:r>
              <a:rPr lang="en-IN"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in Dataset</a:t>
            </a:r>
            <a:endParaRPr lang="en-IN"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E56FEB2-9031-346F-F4E0-E9A340EF390D}"/>
              </a:ext>
            </a:extLst>
          </p:cNvPr>
          <p:cNvPicPr>
            <a:picLocks noGrp="1" noChangeAspect="1"/>
          </p:cNvPicPr>
          <p:nvPr>
            <p:ph idx="1"/>
          </p:nvPr>
        </p:nvPicPr>
        <p:blipFill rotWithShape="1">
          <a:blip r:embed="rId2"/>
          <a:srcRect l="12119" t="26244" r="10853" b="18810"/>
          <a:stretch/>
        </p:blipFill>
        <p:spPr>
          <a:xfrm>
            <a:off x="2144153" y="2280211"/>
            <a:ext cx="9120556" cy="3750199"/>
          </a:xfrm>
        </p:spPr>
      </p:pic>
    </p:spTree>
    <p:extLst>
      <p:ext uri="{BB962C8B-B14F-4D97-AF65-F5344CB8AC3E}">
        <p14:creationId xmlns:p14="http://schemas.microsoft.com/office/powerpoint/2010/main" val="463224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1CD6-0DBE-D1C8-16A0-343F1BDEEC4E}"/>
              </a:ext>
            </a:extLst>
          </p:cNvPr>
          <p:cNvSpPr>
            <a:spLocks noGrp="1"/>
          </p:cNvSpPr>
          <p:nvPr>
            <p:ph type="title"/>
          </p:nvPr>
        </p:nvSpPr>
        <p:spPr>
          <a:xfrm>
            <a:off x="2471605" y="1144971"/>
            <a:ext cx="5376032" cy="660680"/>
          </a:xfrm>
        </p:spPr>
        <p:txBody>
          <a:bodyPr>
            <a:noAutofit/>
          </a:bodyPr>
          <a:lstStyle/>
          <a:p>
            <a:r>
              <a:rPr lang="en-IN"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Measuring frequency of each word</a:t>
            </a:r>
            <a:br>
              <a:rPr lang="en-IN"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br>
            <a:r>
              <a:rPr lang="en-IN"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p>
        </p:txBody>
      </p:sp>
      <p:pic>
        <p:nvPicPr>
          <p:cNvPr id="5" name="Content Placeholder 4">
            <a:extLst>
              <a:ext uri="{FF2B5EF4-FFF2-40B4-BE49-F238E27FC236}">
                <a16:creationId xmlns:a16="http://schemas.microsoft.com/office/drawing/2014/main" id="{6CD2C7DD-F602-CC9A-F8B3-F6332A6AED4D}"/>
              </a:ext>
            </a:extLst>
          </p:cNvPr>
          <p:cNvPicPr>
            <a:picLocks noGrp="1" noChangeAspect="1"/>
          </p:cNvPicPr>
          <p:nvPr>
            <p:ph idx="1"/>
          </p:nvPr>
        </p:nvPicPr>
        <p:blipFill rotWithShape="1">
          <a:blip r:embed="rId2"/>
          <a:srcRect l="11085" t="43705" r="11369" b="22393"/>
          <a:stretch/>
        </p:blipFill>
        <p:spPr>
          <a:xfrm>
            <a:off x="2286410" y="1889565"/>
            <a:ext cx="9126228" cy="3562109"/>
          </a:xfrm>
        </p:spPr>
      </p:pic>
    </p:spTree>
    <p:extLst>
      <p:ext uri="{BB962C8B-B14F-4D97-AF65-F5344CB8AC3E}">
        <p14:creationId xmlns:p14="http://schemas.microsoft.com/office/powerpoint/2010/main" val="80003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785-5D7C-9C6C-DA42-08A2FF72E8CD}"/>
              </a:ext>
            </a:extLst>
          </p:cNvPr>
          <p:cNvSpPr>
            <a:spLocks noGrp="1"/>
          </p:cNvSpPr>
          <p:nvPr>
            <p:ph type="title"/>
          </p:nvPr>
        </p:nvSpPr>
        <p:spPr>
          <a:xfrm>
            <a:off x="2391328" y="878753"/>
            <a:ext cx="7257327" cy="1239414"/>
          </a:xfrm>
        </p:spPr>
        <p:txBody>
          <a:bodyPr>
            <a:normAutofit fontScale="90000"/>
          </a:bodyPr>
          <a:lstStyle/>
          <a:p>
            <a:r>
              <a:rPr lang="en-IN" sz="2800" b="1" dirty="0">
                <a:solidFill>
                  <a:srgbClr val="002060"/>
                </a:solidFill>
                <a:latin typeface="Times New Roman" panose="02020603050405020304" pitchFamily="18" charset="0"/>
                <a:cs typeface="Times New Roman" panose="02020603050405020304" pitchFamily="18" charset="0"/>
              </a:rPr>
              <a:t>Data Visualization</a:t>
            </a:r>
            <a:br>
              <a:rPr lang="en-IN" sz="2800" b="1" dirty="0">
                <a:solidFill>
                  <a:srgbClr val="002060"/>
                </a:solidFill>
                <a:latin typeface="Times New Roman" panose="02020603050405020304" pitchFamily="18" charset="0"/>
                <a:cs typeface="Times New Roman" panose="02020603050405020304" pitchFamily="18" charset="0"/>
              </a:rPr>
            </a:br>
            <a:r>
              <a:rPr lang="en-IN" sz="27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Frequency wise Graphical Representation of Words</a:t>
            </a:r>
          </a:p>
        </p:txBody>
      </p:sp>
      <p:pic>
        <p:nvPicPr>
          <p:cNvPr id="8" name="Content Placeholder 4">
            <a:extLst>
              <a:ext uri="{FF2B5EF4-FFF2-40B4-BE49-F238E27FC236}">
                <a16:creationId xmlns:a16="http://schemas.microsoft.com/office/drawing/2014/main" id="{6803870F-3CA8-1221-8436-E2B5AD594871}"/>
              </a:ext>
            </a:extLst>
          </p:cNvPr>
          <p:cNvPicPr>
            <a:picLocks noGrp="1" noChangeAspect="1"/>
          </p:cNvPicPr>
          <p:nvPr>
            <p:ph idx="1"/>
          </p:nvPr>
        </p:nvPicPr>
        <p:blipFill rotWithShape="1">
          <a:blip r:embed="rId2"/>
          <a:srcRect l="16427" t="25938" r="12403" b="10954"/>
          <a:stretch/>
        </p:blipFill>
        <p:spPr>
          <a:xfrm>
            <a:off x="2391328" y="2168324"/>
            <a:ext cx="8833729" cy="4406097"/>
          </a:xfrm>
        </p:spPr>
      </p:pic>
    </p:spTree>
    <p:extLst>
      <p:ext uri="{BB962C8B-B14F-4D97-AF65-F5344CB8AC3E}">
        <p14:creationId xmlns:p14="http://schemas.microsoft.com/office/powerpoint/2010/main" val="5876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434F-273E-5342-C009-9BE3194BF8F8}"/>
              </a:ext>
            </a:extLst>
          </p:cNvPr>
          <p:cNvSpPr>
            <a:spLocks noGrp="1"/>
          </p:cNvSpPr>
          <p:nvPr>
            <p:ph type="title"/>
          </p:nvPr>
        </p:nvSpPr>
        <p:spPr>
          <a:xfrm>
            <a:off x="5359175" y="1052376"/>
            <a:ext cx="1944351" cy="683829"/>
          </a:xfrm>
        </p:spPr>
        <p:txBody>
          <a:bodyPr>
            <a:noAutofit/>
          </a:bodyPr>
          <a:lstStyle/>
          <a:p>
            <a:r>
              <a:rPr lang="en-IN" sz="2800" b="1" dirty="0">
                <a:solidFill>
                  <a:srgbClr val="002060"/>
                </a:solidFill>
                <a:latin typeface="Times New Roman" panose="02020603050405020304" pitchFamily="18" charset="0"/>
                <a:cs typeface="Times New Roman" panose="02020603050405020304" pitchFamily="18" charset="0"/>
              </a:rPr>
              <a:t>Wordcloud</a:t>
            </a:r>
          </a:p>
        </p:txBody>
      </p:sp>
      <p:pic>
        <p:nvPicPr>
          <p:cNvPr id="1026" name="Picture 2">
            <a:extLst>
              <a:ext uri="{FF2B5EF4-FFF2-40B4-BE49-F238E27FC236}">
                <a16:creationId xmlns:a16="http://schemas.microsoft.com/office/drawing/2014/main" id="{5C517FCD-C156-05FB-9275-61793A336C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1164" y="1736205"/>
            <a:ext cx="7355579" cy="4595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66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96F2-25E1-AF47-3641-B703ACD547D3}"/>
              </a:ext>
            </a:extLst>
          </p:cNvPr>
          <p:cNvSpPr>
            <a:spLocks noGrp="1"/>
          </p:cNvSpPr>
          <p:nvPr>
            <p:ph type="title"/>
          </p:nvPr>
        </p:nvSpPr>
        <p:spPr>
          <a:xfrm>
            <a:off x="2118364" y="946778"/>
            <a:ext cx="3622680" cy="579657"/>
          </a:xfrm>
        </p:spPr>
        <p:txBody>
          <a:bodyPr>
            <a:normAutofit/>
          </a:bodyPr>
          <a:lstStyle/>
          <a:p>
            <a:r>
              <a:rPr lang="en-IN" sz="2800" b="1" dirty="0">
                <a:solidFill>
                  <a:srgbClr val="0E0646"/>
                </a:solidFill>
                <a:latin typeface="Times New Roman" panose="02020603050405020304" pitchFamily="18" charset="0"/>
                <a:cs typeface="Times New Roman" panose="02020603050405020304" pitchFamily="18" charset="0"/>
              </a:rPr>
              <a:t>Sentiment Analysis</a:t>
            </a:r>
          </a:p>
        </p:txBody>
      </p:sp>
      <p:sp>
        <p:nvSpPr>
          <p:cNvPr id="3" name="Content Placeholder 2">
            <a:extLst>
              <a:ext uri="{FF2B5EF4-FFF2-40B4-BE49-F238E27FC236}">
                <a16:creationId xmlns:a16="http://schemas.microsoft.com/office/drawing/2014/main" id="{91EF89E6-A1A9-D819-7940-334A5E322EA8}"/>
              </a:ext>
            </a:extLst>
          </p:cNvPr>
          <p:cNvSpPr>
            <a:spLocks noGrp="1"/>
          </p:cNvSpPr>
          <p:nvPr>
            <p:ph idx="1"/>
          </p:nvPr>
        </p:nvSpPr>
        <p:spPr>
          <a:xfrm>
            <a:off x="2118364" y="1713053"/>
            <a:ext cx="7430946" cy="1354238"/>
          </a:xfrm>
        </p:spPr>
        <p:txBody>
          <a:bodyPr/>
          <a:lstStyle/>
          <a:p>
            <a:pPr>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Using Textblob library each documents Polarity is calculated.</a:t>
            </a:r>
          </a:p>
          <a:p>
            <a:pPr>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Polarity range -1 to +1.</a:t>
            </a:r>
          </a:p>
          <a:p>
            <a:pPr>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-1 =  Negative, +1 =  Positive</a:t>
            </a:r>
          </a:p>
          <a:p>
            <a:pPr>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id="{E776513A-FF06-61C6-1649-C69D25BA3BB8}"/>
              </a:ext>
            </a:extLst>
          </p:cNvPr>
          <p:cNvPicPr>
            <a:picLocks noChangeAspect="1"/>
          </p:cNvPicPr>
          <p:nvPr/>
        </p:nvPicPr>
        <p:blipFill rotWithShape="1">
          <a:blip r:embed="rId2"/>
          <a:srcRect l="9494" t="39093" r="34305" b="18892"/>
          <a:stretch/>
        </p:blipFill>
        <p:spPr>
          <a:xfrm>
            <a:off x="2315036" y="3067291"/>
            <a:ext cx="8923982" cy="3646025"/>
          </a:xfrm>
          <a:prstGeom prst="rect">
            <a:avLst/>
          </a:prstGeom>
        </p:spPr>
      </p:pic>
    </p:spTree>
    <p:extLst>
      <p:ext uri="{BB962C8B-B14F-4D97-AF65-F5344CB8AC3E}">
        <p14:creationId xmlns:p14="http://schemas.microsoft.com/office/powerpoint/2010/main" val="54270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36BB58-C65F-78C5-985E-EDED7F3F2E14}"/>
              </a:ext>
            </a:extLst>
          </p:cNvPr>
          <p:cNvPicPr>
            <a:picLocks noGrp="1" noChangeAspect="1"/>
          </p:cNvPicPr>
          <p:nvPr>
            <p:ph idx="1"/>
          </p:nvPr>
        </p:nvPicPr>
        <p:blipFill rotWithShape="1">
          <a:blip r:embed="rId2"/>
          <a:srcRect l="10914" t="50752" r="36784" b="19532"/>
          <a:stretch/>
        </p:blipFill>
        <p:spPr>
          <a:xfrm>
            <a:off x="2241242" y="1445870"/>
            <a:ext cx="8650536" cy="4619264"/>
          </a:xfrm>
        </p:spPr>
      </p:pic>
    </p:spTree>
    <p:extLst>
      <p:ext uri="{BB962C8B-B14F-4D97-AF65-F5344CB8AC3E}">
        <p14:creationId xmlns:p14="http://schemas.microsoft.com/office/powerpoint/2010/main" val="301137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DCED-1F55-1B5E-9B5F-07AF4C3265FD}"/>
              </a:ext>
            </a:extLst>
          </p:cNvPr>
          <p:cNvSpPr>
            <a:spLocks noGrp="1"/>
          </p:cNvSpPr>
          <p:nvPr>
            <p:ph type="title"/>
          </p:nvPr>
        </p:nvSpPr>
        <p:spPr>
          <a:xfrm>
            <a:off x="3341323" y="1029224"/>
            <a:ext cx="6018640" cy="718553"/>
          </a:xfrm>
        </p:spPr>
        <p:txBody>
          <a:bodyPr>
            <a:normAutofit fontScale="90000"/>
          </a:bodyPr>
          <a:lstStyle/>
          <a:p>
            <a:r>
              <a:rPr lang="en-IN" sz="2800" b="1" dirty="0">
                <a:solidFill>
                  <a:srgbClr val="0E0646"/>
                </a:solidFill>
                <a:latin typeface="Times New Roman" panose="02020603050405020304" pitchFamily="18" charset="0"/>
                <a:cs typeface="Times New Roman" panose="02020603050405020304" pitchFamily="18" charset="0"/>
              </a:rPr>
              <a:t>Graphical Representation of Sentiment</a:t>
            </a:r>
          </a:p>
        </p:txBody>
      </p:sp>
      <p:pic>
        <p:nvPicPr>
          <p:cNvPr id="2050" name="Picture 2">
            <a:extLst>
              <a:ext uri="{FF2B5EF4-FFF2-40B4-BE49-F238E27FC236}">
                <a16:creationId xmlns:a16="http://schemas.microsoft.com/office/drawing/2014/main" id="{9655B64B-2BD3-1AFF-5ED6-71E1D4CCDD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0676" y="1970812"/>
            <a:ext cx="5178426" cy="424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72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90F3A-5680-1849-9FE0-A6E345D751A0}"/>
              </a:ext>
            </a:extLst>
          </p:cNvPr>
          <p:cNvSpPr>
            <a:spLocks noGrp="1"/>
          </p:cNvSpPr>
          <p:nvPr>
            <p:ph idx="1"/>
          </p:nvPr>
        </p:nvSpPr>
        <p:spPr>
          <a:xfrm>
            <a:off x="2369293" y="1797933"/>
            <a:ext cx="7990049" cy="3537995"/>
          </a:xfrm>
        </p:spPr>
        <p:txBody>
          <a:bodyPr>
            <a:normAutofit/>
          </a:bodyPr>
          <a:lstStyle/>
          <a:p>
            <a:pPr marL="0" indent="0">
              <a:buNone/>
            </a:pPr>
            <a:r>
              <a:rPr lang="en-IN" sz="4800" dirty="0">
                <a:solidFill>
                  <a:srgbClr val="002060"/>
                </a:solidFill>
                <a:latin typeface="Sitka Small Semibold" pitchFamily="2" charset="0"/>
              </a:rPr>
              <a:t>   With public sentiment </a:t>
            </a:r>
          </a:p>
          <a:p>
            <a:pPr marL="0" indent="0">
              <a:buNone/>
            </a:pPr>
            <a:r>
              <a:rPr lang="en-IN" sz="4800" dirty="0">
                <a:solidFill>
                  <a:srgbClr val="002060"/>
                </a:solidFill>
                <a:latin typeface="Sitka Small Semibold" pitchFamily="2" charset="0"/>
              </a:rPr>
              <a:t>         nothing can Fail,</a:t>
            </a:r>
          </a:p>
          <a:p>
            <a:pPr marL="0" indent="0">
              <a:buNone/>
            </a:pPr>
            <a:r>
              <a:rPr lang="en-IN" sz="4800" dirty="0">
                <a:solidFill>
                  <a:srgbClr val="002060"/>
                </a:solidFill>
                <a:latin typeface="Sitka Small Semibold" pitchFamily="2" charset="0"/>
              </a:rPr>
              <a:t>             Without it,</a:t>
            </a:r>
          </a:p>
          <a:p>
            <a:pPr marL="0" indent="0">
              <a:buNone/>
            </a:pPr>
            <a:r>
              <a:rPr lang="en-IN" sz="4800" dirty="0">
                <a:solidFill>
                  <a:srgbClr val="002060"/>
                </a:solidFill>
                <a:latin typeface="Sitka Small Semibold" pitchFamily="2" charset="0"/>
              </a:rPr>
              <a:t>    nothing can succeed.</a:t>
            </a:r>
          </a:p>
        </p:txBody>
      </p:sp>
    </p:spTree>
    <p:extLst>
      <p:ext uri="{BB962C8B-B14F-4D97-AF65-F5344CB8AC3E}">
        <p14:creationId xmlns:p14="http://schemas.microsoft.com/office/powerpoint/2010/main" val="3354712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B7DE-BF88-BFFC-3A47-5E4BD50EBFD3}"/>
              </a:ext>
            </a:extLst>
          </p:cNvPr>
          <p:cNvSpPr>
            <a:spLocks noGrp="1"/>
          </p:cNvSpPr>
          <p:nvPr>
            <p:ph type="title"/>
          </p:nvPr>
        </p:nvSpPr>
        <p:spPr>
          <a:xfrm>
            <a:off x="2083639" y="978522"/>
            <a:ext cx="3379612" cy="695404"/>
          </a:xfrm>
        </p:spPr>
        <p:txBody>
          <a:bodyPr>
            <a:normAutofit/>
          </a:bodyPr>
          <a:lstStyle/>
          <a:p>
            <a:r>
              <a:rPr lang="en-IN" sz="2400" b="1" dirty="0">
                <a:solidFill>
                  <a:srgbClr val="002060"/>
                </a:solidFill>
                <a:latin typeface="Times New Roman" panose="02020603050405020304" pitchFamily="18" charset="0"/>
                <a:cs typeface="Times New Roman" panose="02020603050405020304" pitchFamily="18" charset="0"/>
              </a:rPr>
              <a:t>7.  Model Building</a:t>
            </a:r>
          </a:p>
        </p:txBody>
      </p:sp>
      <p:sp>
        <p:nvSpPr>
          <p:cNvPr id="3" name="Content Placeholder 2">
            <a:extLst>
              <a:ext uri="{FF2B5EF4-FFF2-40B4-BE49-F238E27FC236}">
                <a16:creationId xmlns:a16="http://schemas.microsoft.com/office/drawing/2014/main" id="{115D9431-B0CE-E2BF-6480-C0EDBFC34280}"/>
              </a:ext>
            </a:extLst>
          </p:cNvPr>
          <p:cNvSpPr>
            <a:spLocks noGrp="1"/>
          </p:cNvSpPr>
          <p:nvPr>
            <p:ph idx="1"/>
          </p:nvPr>
        </p:nvSpPr>
        <p:spPr>
          <a:xfrm>
            <a:off x="2083639" y="1727396"/>
            <a:ext cx="6003403" cy="695404"/>
          </a:xfrm>
        </p:spPr>
        <p:txBody>
          <a:bodyPr>
            <a:normAutofit/>
          </a:bodyPr>
          <a:lstStyle/>
          <a:p>
            <a:pPr>
              <a:buFont typeface="Wingdings" panose="05000000000000000000" pitchFamily="2" charset="2"/>
              <a:buChar char="Ø"/>
            </a:pPr>
            <a:r>
              <a:rPr lang="en-IN" sz="2000" b="1" u="sng" dirty="0">
                <a:solidFill>
                  <a:srgbClr val="C00000"/>
                </a:solidFill>
                <a:latin typeface="Calibri" panose="020F0502020204030204" pitchFamily="34" charset="0"/>
                <a:ea typeface="Calibri" panose="020F0502020204030204" pitchFamily="34" charset="0"/>
                <a:cs typeface="Calibri" panose="020F0502020204030204" pitchFamily="34" charset="0"/>
              </a:rPr>
              <a:t>Data Partition</a:t>
            </a:r>
            <a:r>
              <a:rPr lang="en-IN"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IN" sz="2000" b="1"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Train data 70% , Test Data 30%</a:t>
            </a:r>
          </a:p>
        </p:txBody>
      </p:sp>
      <p:pic>
        <p:nvPicPr>
          <p:cNvPr id="5" name="Picture 4">
            <a:extLst>
              <a:ext uri="{FF2B5EF4-FFF2-40B4-BE49-F238E27FC236}">
                <a16:creationId xmlns:a16="http://schemas.microsoft.com/office/drawing/2014/main" id="{697CC508-9AD8-163A-4270-D949754CEF73}"/>
              </a:ext>
            </a:extLst>
          </p:cNvPr>
          <p:cNvPicPr>
            <a:picLocks noChangeAspect="1"/>
          </p:cNvPicPr>
          <p:nvPr/>
        </p:nvPicPr>
        <p:blipFill rotWithShape="1">
          <a:blip r:embed="rId2"/>
          <a:srcRect l="17848" t="38766" r="22057" b="49025"/>
          <a:stretch/>
        </p:blipFill>
        <p:spPr>
          <a:xfrm>
            <a:off x="1817421" y="2882096"/>
            <a:ext cx="9838285" cy="2301978"/>
          </a:xfrm>
          <a:prstGeom prst="rect">
            <a:avLst/>
          </a:prstGeom>
        </p:spPr>
      </p:pic>
    </p:spTree>
    <p:extLst>
      <p:ext uri="{BB962C8B-B14F-4D97-AF65-F5344CB8AC3E}">
        <p14:creationId xmlns:p14="http://schemas.microsoft.com/office/powerpoint/2010/main" val="169589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7586EA-93F3-3AEA-2F7F-C4442C8F46F2}"/>
              </a:ext>
            </a:extLst>
          </p:cNvPr>
          <p:cNvSpPr>
            <a:spLocks noGrp="1"/>
          </p:cNvSpPr>
          <p:nvPr>
            <p:ph type="title"/>
          </p:nvPr>
        </p:nvSpPr>
        <p:spPr>
          <a:xfrm>
            <a:off x="2132015" y="1052373"/>
            <a:ext cx="8911687" cy="1007921"/>
          </a:xfrm>
        </p:spPr>
        <p:txBody>
          <a:bodyPr>
            <a:normAutofit/>
          </a:bodyPr>
          <a:lstStyle/>
          <a:p>
            <a:r>
              <a:rPr lang="en-IN" sz="2400" b="1" dirty="0">
                <a:solidFill>
                  <a:srgbClr val="002060"/>
                </a:solidFill>
                <a:latin typeface="Times New Roman" panose="02020603050405020304" pitchFamily="18" charset="0"/>
                <a:cs typeface="Times New Roman" panose="02020603050405020304" pitchFamily="18" charset="0"/>
              </a:rPr>
              <a:t>Logistic Regression </a:t>
            </a:r>
            <a:br>
              <a:rPr lang="en-IN" sz="2800" b="1" dirty="0">
                <a:latin typeface="Times New Roman" panose="02020603050405020304" pitchFamily="18" charset="0"/>
                <a:cs typeface="Times New Roman" panose="02020603050405020304" pitchFamily="18" charset="0"/>
              </a:rPr>
            </a:br>
            <a:r>
              <a:rPr lang="en-IN" sz="2000" dirty="0">
                <a:latin typeface="Calibri" panose="020F0502020204030204" pitchFamily="34" charset="0"/>
                <a:ea typeface="Calibri" panose="020F0502020204030204" pitchFamily="34" charset="0"/>
                <a:cs typeface="Calibri" panose="020F0502020204030204" pitchFamily="34" charset="0"/>
              </a:rPr>
              <a:t>Imported Logistic Regression classifier from sklearn library</a:t>
            </a:r>
          </a:p>
        </p:txBody>
      </p:sp>
      <p:pic>
        <p:nvPicPr>
          <p:cNvPr id="8" name="Content Placeholder 7">
            <a:extLst>
              <a:ext uri="{FF2B5EF4-FFF2-40B4-BE49-F238E27FC236}">
                <a16:creationId xmlns:a16="http://schemas.microsoft.com/office/drawing/2014/main" id="{3352CD3D-217B-58D9-5D36-B71D84296A01}"/>
              </a:ext>
            </a:extLst>
          </p:cNvPr>
          <p:cNvPicPr>
            <a:picLocks noGrp="1" noChangeAspect="1"/>
          </p:cNvPicPr>
          <p:nvPr>
            <p:ph idx="1"/>
          </p:nvPr>
        </p:nvPicPr>
        <p:blipFill rotWithShape="1">
          <a:blip r:embed="rId2"/>
          <a:srcRect l="14360" t="53203" r="16538" b="20121"/>
          <a:stretch/>
        </p:blipFill>
        <p:spPr>
          <a:xfrm>
            <a:off x="2627454" y="2546429"/>
            <a:ext cx="8079128" cy="2407536"/>
          </a:xfrm>
        </p:spPr>
      </p:pic>
    </p:spTree>
    <p:extLst>
      <p:ext uri="{BB962C8B-B14F-4D97-AF65-F5344CB8AC3E}">
        <p14:creationId xmlns:p14="http://schemas.microsoft.com/office/powerpoint/2010/main" val="144732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05D6-F61A-7AF8-3578-B6ECD197C925}"/>
              </a:ext>
            </a:extLst>
          </p:cNvPr>
          <p:cNvSpPr>
            <a:spLocks noGrp="1"/>
          </p:cNvSpPr>
          <p:nvPr>
            <p:ph type="title"/>
          </p:nvPr>
        </p:nvSpPr>
        <p:spPr>
          <a:xfrm>
            <a:off x="2372812" y="971351"/>
            <a:ext cx="5301203" cy="1100518"/>
          </a:xfrm>
        </p:spPr>
        <p:txBody>
          <a:bodyPr>
            <a:normAutofit/>
          </a:bodyPr>
          <a:lstStyle/>
          <a:p>
            <a:r>
              <a:rPr lang="en-IN" sz="2400" b="1" kern="1200" dirty="0">
                <a:solidFill>
                  <a:srgbClr val="002060"/>
                </a:solidFill>
                <a:effectLst/>
                <a:latin typeface="Times New Roman" panose="02020603050405020304" pitchFamily="18" charset="0"/>
                <a:ea typeface="+mj-ea"/>
                <a:cs typeface="Times New Roman" panose="02020603050405020304" pitchFamily="18" charset="0"/>
              </a:rPr>
              <a:t>Prediction on Train Data </a:t>
            </a:r>
            <a:br>
              <a:rPr lang="en-IN" sz="1800" kern="1200" dirty="0">
                <a:solidFill>
                  <a:srgbClr val="262626"/>
                </a:solidFill>
                <a:effectLst/>
                <a:latin typeface="Century Gothic" panose="020B0502020202020204" pitchFamily="34" charset="0"/>
                <a:ea typeface="+mj-ea"/>
                <a:cs typeface="+mj-cs"/>
              </a:rPr>
            </a:br>
            <a:r>
              <a:rPr lang="en-IN" sz="2000" kern="12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Combined X_train and y_train and for prediction </a:t>
            </a:r>
            <a:br>
              <a:rPr lang="en-IN" sz="2000" kern="12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br>
            <a:r>
              <a:rPr lang="en-IN" sz="2000" kern="12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added new column “Predicted”</a:t>
            </a:r>
            <a:endParaRPr lang="en-IN" sz="2000" dirty="0"/>
          </a:p>
        </p:txBody>
      </p:sp>
      <p:pic>
        <p:nvPicPr>
          <p:cNvPr id="9" name="Content Placeholder 8">
            <a:extLst>
              <a:ext uri="{FF2B5EF4-FFF2-40B4-BE49-F238E27FC236}">
                <a16:creationId xmlns:a16="http://schemas.microsoft.com/office/drawing/2014/main" id="{528DA718-F61B-C5E7-2C3C-F12411BFF611}"/>
              </a:ext>
            </a:extLst>
          </p:cNvPr>
          <p:cNvPicPr>
            <a:picLocks noGrp="1" noChangeAspect="1"/>
          </p:cNvPicPr>
          <p:nvPr>
            <p:ph idx="1"/>
          </p:nvPr>
        </p:nvPicPr>
        <p:blipFill rotWithShape="1">
          <a:blip r:embed="rId2"/>
          <a:srcRect l="14877" t="25631" r="14643" b="9116"/>
          <a:stretch/>
        </p:blipFill>
        <p:spPr>
          <a:xfrm>
            <a:off x="2372812" y="2314935"/>
            <a:ext cx="8970379" cy="4328933"/>
          </a:xfrm>
        </p:spPr>
      </p:pic>
    </p:spTree>
    <p:extLst>
      <p:ext uri="{BB962C8B-B14F-4D97-AF65-F5344CB8AC3E}">
        <p14:creationId xmlns:p14="http://schemas.microsoft.com/office/powerpoint/2010/main" val="1104778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6BCD-0737-412B-5CC6-E7DB37A84D96}"/>
              </a:ext>
            </a:extLst>
          </p:cNvPr>
          <p:cNvSpPr>
            <a:spLocks noGrp="1"/>
          </p:cNvSpPr>
          <p:nvPr>
            <p:ph type="title"/>
          </p:nvPr>
        </p:nvSpPr>
        <p:spPr>
          <a:xfrm>
            <a:off x="1886675" y="5538487"/>
            <a:ext cx="9469282" cy="533357"/>
          </a:xfrm>
        </p:spPr>
        <p:txBody>
          <a:bodyPr>
            <a:noAutofit/>
          </a:bodyPr>
          <a:lstStyle/>
          <a:p>
            <a:pPr marL="342900" indent="-34290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Train Data Accuracy is 0.98 (98%) ,Model is Good Fit. We can apply it on Test Data</a:t>
            </a:r>
          </a:p>
        </p:txBody>
      </p:sp>
      <p:pic>
        <p:nvPicPr>
          <p:cNvPr id="8" name="Content Placeholder 7">
            <a:extLst>
              <a:ext uri="{FF2B5EF4-FFF2-40B4-BE49-F238E27FC236}">
                <a16:creationId xmlns:a16="http://schemas.microsoft.com/office/drawing/2014/main" id="{DB202CB5-3A32-031E-E2CA-9E139A10263B}"/>
              </a:ext>
            </a:extLst>
          </p:cNvPr>
          <p:cNvPicPr>
            <a:picLocks noGrp="1" noChangeAspect="1"/>
          </p:cNvPicPr>
          <p:nvPr>
            <p:ph idx="1"/>
          </p:nvPr>
        </p:nvPicPr>
        <p:blipFill rotWithShape="1">
          <a:blip r:embed="rId2"/>
          <a:srcRect l="20869" t="36660" r="39842" b="33547"/>
          <a:stretch/>
        </p:blipFill>
        <p:spPr>
          <a:xfrm>
            <a:off x="1979269" y="1319513"/>
            <a:ext cx="8924083" cy="3784922"/>
          </a:xfrm>
        </p:spPr>
      </p:pic>
    </p:spTree>
    <p:extLst>
      <p:ext uri="{BB962C8B-B14F-4D97-AF65-F5344CB8AC3E}">
        <p14:creationId xmlns:p14="http://schemas.microsoft.com/office/powerpoint/2010/main" val="2702071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A660-056A-DA05-3427-4A14B2BF9882}"/>
              </a:ext>
            </a:extLst>
          </p:cNvPr>
          <p:cNvSpPr>
            <a:spLocks noGrp="1"/>
          </p:cNvSpPr>
          <p:nvPr>
            <p:ph type="title"/>
          </p:nvPr>
        </p:nvSpPr>
        <p:spPr>
          <a:xfrm>
            <a:off x="2361644" y="937549"/>
            <a:ext cx="6423541" cy="1238491"/>
          </a:xfrm>
        </p:spPr>
        <p:txBody>
          <a:bodyPr>
            <a:normAutofit/>
          </a:bodyPr>
          <a:lstStyle/>
          <a:p>
            <a:r>
              <a:rPr lang="en-IN" sz="2400" b="1" dirty="0">
                <a:solidFill>
                  <a:srgbClr val="0E0646"/>
                </a:solidFill>
                <a:latin typeface="Times New Roman" panose="02020603050405020304" pitchFamily="18" charset="0"/>
                <a:cs typeface="Times New Roman" panose="02020603050405020304" pitchFamily="18" charset="0"/>
              </a:rPr>
              <a:t>Prediction on Test Data </a:t>
            </a:r>
            <a:br>
              <a:rPr lang="en-IN" dirty="0"/>
            </a:br>
            <a:r>
              <a:rPr lang="en-IN" sz="2200" dirty="0">
                <a:latin typeface="Calibri" panose="020F0502020204030204" pitchFamily="34" charset="0"/>
                <a:ea typeface="Calibri" panose="020F0502020204030204" pitchFamily="34" charset="0"/>
                <a:cs typeface="Calibri" panose="020F0502020204030204" pitchFamily="34" charset="0"/>
              </a:rPr>
              <a:t>combined X_test and y_test and for prediction </a:t>
            </a:r>
            <a:br>
              <a:rPr lang="en-IN" sz="2200" dirty="0">
                <a:latin typeface="Calibri" panose="020F0502020204030204" pitchFamily="34" charset="0"/>
                <a:ea typeface="Calibri" panose="020F0502020204030204" pitchFamily="34" charset="0"/>
                <a:cs typeface="Calibri" panose="020F0502020204030204" pitchFamily="34" charset="0"/>
              </a:rPr>
            </a:br>
            <a:r>
              <a:rPr lang="en-IN" sz="2200" dirty="0">
                <a:latin typeface="Calibri" panose="020F0502020204030204" pitchFamily="34" charset="0"/>
                <a:ea typeface="Calibri" panose="020F0502020204030204" pitchFamily="34" charset="0"/>
                <a:cs typeface="Calibri" panose="020F0502020204030204" pitchFamily="34" charset="0"/>
              </a:rPr>
              <a:t>added new column “Predicted”</a:t>
            </a:r>
          </a:p>
        </p:txBody>
      </p:sp>
      <p:pic>
        <p:nvPicPr>
          <p:cNvPr id="15" name="Content Placeholder 14">
            <a:extLst>
              <a:ext uri="{FF2B5EF4-FFF2-40B4-BE49-F238E27FC236}">
                <a16:creationId xmlns:a16="http://schemas.microsoft.com/office/drawing/2014/main" id="{7054EC05-88B1-2C9B-C68A-5A7C1269560A}"/>
              </a:ext>
            </a:extLst>
          </p:cNvPr>
          <p:cNvPicPr>
            <a:picLocks noGrp="1" noChangeAspect="1"/>
          </p:cNvPicPr>
          <p:nvPr>
            <p:ph idx="1"/>
          </p:nvPr>
        </p:nvPicPr>
        <p:blipFill rotWithShape="1">
          <a:blip r:embed="rId2"/>
          <a:srcRect l="16428" t="29001" r="14815" b="6971"/>
          <a:stretch/>
        </p:blipFill>
        <p:spPr>
          <a:xfrm>
            <a:off x="2534854" y="2430683"/>
            <a:ext cx="8218026" cy="4304680"/>
          </a:xfrm>
        </p:spPr>
      </p:pic>
    </p:spTree>
    <p:extLst>
      <p:ext uri="{BB962C8B-B14F-4D97-AF65-F5344CB8AC3E}">
        <p14:creationId xmlns:p14="http://schemas.microsoft.com/office/powerpoint/2010/main" val="557300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659D-0F3D-BEC9-DEC8-E0587690E184}"/>
              </a:ext>
            </a:extLst>
          </p:cNvPr>
          <p:cNvSpPr>
            <a:spLocks noGrp="1"/>
          </p:cNvSpPr>
          <p:nvPr>
            <p:ph type="title"/>
          </p:nvPr>
        </p:nvSpPr>
        <p:spPr>
          <a:xfrm>
            <a:off x="2318370" y="5358157"/>
            <a:ext cx="3191179" cy="579656"/>
          </a:xfrm>
        </p:spPr>
        <p:txBody>
          <a:bodyPr>
            <a:normAutofit/>
          </a:bodyPr>
          <a:lstStyle/>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Model Accuracy is 97%</a:t>
            </a:r>
          </a:p>
        </p:txBody>
      </p:sp>
      <p:pic>
        <p:nvPicPr>
          <p:cNvPr id="11" name="Content Placeholder 10">
            <a:extLst>
              <a:ext uri="{FF2B5EF4-FFF2-40B4-BE49-F238E27FC236}">
                <a16:creationId xmlns:a16="http://schemas.microsoft.com/office/drawing/2014/main" id="{158A0BBC-DA75-4B0E-26F8-C9612529BF7A}"/>
              </a:ext>
            </a:extLst>
          </p:cNvPr>
          <p:cNvPicPr>
            <a:picLocks noGrp="1" noChangeAspect="1"/>
          </p:cNvPicPr>
          <p:nvPr>
            <p:ph idx="1"/>
          </p:nvPr>
        </p:nvPicPr>
        <p:blipFill rotWithShape="1">
          <a:blip r:embed="rId2"/>
          <a:srcRect l="16083" t="51314" r="37045" b="18051"/>
          <a:stretch/>
        </p:blipFill>
        <p:spPr>
          <a:xfrm>
            <a:off x="2318370" y="1643604"/>
            <a:ext cx="8594886" cy="3159889"/>
          </a:xfrm>
        </p:spPr>
      </p:pic>
    </p:spTree>
    <p:extLst>
      <p:ext uri="{BB962C8B-B14F-4D97-AF65-F5344CB8AC3E}">
        <p14:creationId xmlns:p14="http://schemas.microsoft.com/office/powerpoint/2010/main" val="3998492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C952-E7F9-8D79-5F1A-8B82010CF3D2}"/>
              </a:ext>
            </a:extLst>
          </p:cNvPr>
          <p:cNvSpPr>
            <a:spLocks noGrp="1"/>
          </p:cNvSpPr>
          <p:nvPr>
            <p:ph type="title"/>
          </p:nvPr>
        </p:nvSpPr>
        <p:spPr>
          <a:xfrm>
            <a:off x="2222535" y="658834"/>
            <a:ext cx="2766153" cy="880599"/>
          </a:xfrm>
        </p:spPr>
        <p:txBody>
          <a:bodyPr/>
          <a:lstStyle/>
          <a:p>
            <a:r>
              <a:rPr lang="en-IN" b="1" dirty="0">
                <a:solidFill>
                  <a:srgbClr val="00206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C56A7CB-AE3E-2927-A5BA-2101C334F6D8}"/>
              </a:ext>
            </a:extLst>
          </p:cNvPr>
          <p:cNvSpPr>
            <a:spLocks noGrp="1"/>
          </p:cNvSpPr>
          <p:nvPr>
            <p:ph idx="1"/>
          </p:nvPr>
        </p:nvSpPr>
        <p:spPr>
          <a:xfrm>
            <a:off x="2048719" y="1805651"/>
            <a:ext cx="9363919" cy="3750197"/>
          </a:xfrm>
        </p:spPr>
        <p:txBody>
          <a:bodyPr>
            <a:noAutofit/>
          </a:bodyPr>
          <a:lstStyle/>
          <a:p>
            <a:pPr algn="just">
              <a:buClr>
                <a:schemeClr val="tx1">
                  <a:lumMod val="95000"/>
                  <a:lumOff val="5000"/>
                </a:schemeClr>
              </a:buClr>
              <a:buFont typeface="Arial" panose="020B0604020202020204" pitchFamily="34" charset="0"/>
              <a:buChar char="•"/>
            </a:pPr>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Model Performance</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accuracy of Model is 97%, demonstrating its effectiveness in classifying sentiment in customer reviews.</a:t>
            </a:r>
          </a:p>
          <a:p>
            <a:pPr algn="just">
              <a:buClr>
                <a:schemeClr val="tx1">
                  <a:lumMod val="95000"/>
                  <a:lumOff val="5000"/>
                </a:schemeClr>
              </a:buClr>
              <a:buFont typeface="Arial" panose="020B0604020202020204" pitchFamily="34" charset="0"/>
              <a:buChar char="•"/>
            </a:pPr>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Key Features</a:t>
            </a: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analysis identified that certain keywords or phrases such as Good, Quality, Awesome, Excellent strongly influenced sentiment classification.</a:t>
            </a:r>
          </a:p>
          <a:p>
            <a:pPr algn="just">
              <a:buClr>
                <a:schemeClr val="tx1">
                  <a:lumMod val="95000"/>
                  <a:lumOff val="5000"/>
                </a:schemeClr>
              </a:buClr>
              <a:buFont typeface="Arial" panose="020B0604020202020204" pitchFamily="34" charset="0"/>
              <a:buChar char="•"/>
            </a:pPr>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Real-world Application</a:t>
            </a: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sentiment analysis can be valuable to businesses for enhancing products, services and customer satisfaction by gaining insights from customer feedback.</a:t>
            </a:r>
          </a:p>
          <a:p>
            <a:pPr algn="just">
              <a:buClr>
                <a:schemeClr val="tx1">
                  <a:lumMod val="95000"/>
                  <a:lumOff val="5000"/>
                </a:schemeClr>
              </a:buClr>
              <a:buFont typeface="Arial" panose="020B0604020202020204" pitchFamily="34" charset="0"/>
              <a:buChar char="•"/>
            </a:pPr>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Future Work</a:t>
            </a: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Future work could involve exploring more advanced machine learning techniques, gathering additional data sources.</a:t>
            </a:r>
          </a:p>
        </p:txBody>
      </p:sp>
    </p:spTree>
    <p:extLst>
      <p:ext uri="{BB962C8B-B14F-4D97-AF65-F5344CB8AC3E}">
        <p14:creationId xmlns:p14="http://schemas.microsoft.com/office/powerpoint/2010/main" val="3951467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1450-6DD9-7496-B1CA-D309C1B5CA85}"/>
              </a:ext>
            </a:extLst>
          </p:cNvPr>
          <p:cNvSpPr>
            <a:spLocks noGrp="1"/>
          </p:cNvSpPr>
          <p:nvPr>
            <p:ph type="title"/>
          </p:nvPr>
        </p:nvSpPr>
        <p:spPr>
          <a:xfrm>
            <a:off x="2986465" y="6218498"/>
            <a:ext cx="3229141" cy="519855"/>
          </a:xfrm>
        </p:spPr>
        <p:txBody>
          <a:bodyPr>
            <a:norm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Source : https://www.mdpi.com</a:t>
            </a:r>
          </a:p>
        </p:txBody>
      </p:sp>
      <p:pic>
        <p:nvPicPr>
          <p:cNvPr id="5" name="Content Placeholder 4">
            <a:extLst>
              <a:ext uri="{FF2B5EF4-FFF2-40B4-BE49-F238E27FC236}">
                <a16:creationId xmlns:a16="http://schemas.microsoft.com/office/drawing/2014/main" id="{A063B9FD-6E9A-5702-C6B3-7A079698C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810" y="1092842"/>
            <a:ext cx="8958805" cy="4763948"/>
          </a:xfrm>
        </p:spPr>
      </p:pic>
    </p:spTree>
    <p:extLst>
      <p:ext uri="{BB962C8B-B14F-4D97-AF65-F5344CB8AC3E}">
        <p14:creationId xmlns:p14="http://schemas.microsoft.com/office/powerpoint/2010/main" val="420527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AE51-7405-60C5-C265-B9570E7B39FC}"/>
              </a:ext>
            </a:extLst>
          </p:cNvPr>
          <p:cNvSpPr>
            <a:spLocks noGrp="1"/>
          </p:cNvSpPr>
          <p:nvPr>
            <p:ph type="title"/>
          </p:nvPr>
        </p:nvSpPr>
        <p:spPr>
          <a:xfrm>
            <a:off x="2106788" y="693558"/>
            <a:ext cx="6389029" cy="718553"/>
          </a:xfrm>
        </p:spPr>
        <p:txBody>
          <a:bodyPr>
            <a:normAutofit/>
          </a:bodyPr>
          <a:lstStyle/>
          <a:p>
            <a:r>
              <a:rPr lang="en-IN" b="1" dirty="0">
                <a:solidFill>
                  <a:srgbClr val="002060"/>
                </a:solidFill>
                <a:latin typeface="Times New Roman" panose="02020603050405020304" pitchFamily="18" charset="0"/>
                <a:cs typeface="Times New Roman" panose="02020603050405020304" pitchFamily="18" charset="0"/>
              </a:rPr>
              <a:t>NLP and Sentiment Analysis</a:t>
            </a:r>
          </a:p>
        </p:txBody>
      </p:sp>
      <p:sp>
        <p:nvSpPr>
          <p:cNvPr id="3" name="Content Placeholder 2">
            <a:extLst>
              <a:ext uri="{FF2B5EF4-FFF2-40B4-BE49-F238E27FC236}">
                <a16:creationId xmlns:a16="http://schemas.microsoft.com/office/drawing/2014/main" id="{96F084C1-4092-C5B5-6061-3A8FEC2687BB}"/>
              </a:ext>
            </a:extLst>
          </p:cNvPr>
          <p:cNvSpPr>
            <a:spLocks noGrp="1"/>
          </p:cNvSpPr>
          <p:nvPr>
            <p:ph idx="1"/>
          </p:nvPr>
        </p:nvSpPr>
        <p:spPr>
          <a:xfrm>
            <a:off x="2106788" y="1915610"/>
            <a:ext cx="9734309" cy="3246699"/>
          </a:xfrm>
        </p:spPr>
        <p:txBody>
          <a:bodyPr>
            <a:noAutofit/>
          </a:bodyPr>
          <a:lstStyle/>
          <a:p>
            <a:pPr algn="just">
              <a:buClr>
                <a:schemeClr val="tx1">
                  <a:lumMod val="95000"/>
                  <a:lumOff val="5000"/>
                </a:schemeClr>
              </a:buCl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Natural Language Processing (NLP) is a subfield of computer science that focuses on the interaction between computers and humans through natural language.</a:t>
            </a:r>
          </a:p>
          <a:p>
            <a:pPr algn="just">
              <a:buClr>
                <a:schemeClr val="tx1">
                  <a:lumMod val="95000"/>
                  <a:lumOff val="5000"/>
                </a:schemeClr>
              </a:buCl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NLP is used to analyze and understand the sentiment behind customer reviews.</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buClr>
                <a:schemeClr val="tx1">
                  <a:lumMod val="95000"/>
                  <a:lumOff val="5000"/>
                </a:schemeClr>
              </a:buCl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NLP techniques are used to extract meaningful insights from large volumes of text data. </a:t>
            </a:r>
          </a:p>
          <a:p>
            <a:pPr algn="just">
              <a:buClr>
                <a:schemeClr val="tx1">
                  <a:lumMod val="95000"/>
                  <a:lumOff val="5000"/>
                </a:schemeClr>
              </a:buCl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By analyzing the sentiment behind customer reviews, businesses can gain valuable insights into customer satisfaction and make data-driven decisions to improve their products and services.</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buClr>
                <a:schemeClr val="tx1">
                  <a:lumMod val="95000"/>
                  <a:lumOff val="5000"/>
                </a:schemeClr>
              </a:buClr>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2800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BF9F-B925-3FBD-C9B4-564B6D7B5611}"/>
              </a:ext>
            </a:extLst>
          </p:cNvPr>
          <p:cNvSpPr>
            <a:spLocks noGrp="1"/>
          </p:cNvSpPr>
          <p:nvPr>
            <p:ph type="title"/>
          </p:nvPr>
        </p:nvSpPr>
        <p:spPr>
          <a:xfrm>
            <a:off x="2083443" y="729204"/>
            <a:ext cx="6690167" cy="802571"/>
          </a:xfrm>
        </p:spPr>
        <p:txBody>
          <a:bodyPr>
            <a:normAutofit/>
          </a:bodyPr>
          <a:lstStyle/>
          <a:p>
            <a:r>
              <a:rPr lang="en-US" b="1" dirty="0">
                <a:solidFill>
                  <a:srgbClr val="002060"/>
                </a:solidFill>
                <a:effectLst/>
                <a:latin typeface="Times New Roman" panose="02020603050405020304" pitchFamily="18" charset="0"/>
                <a:cs typeface="Times New Roman" panose="02020603050405020304" pitchFamily="18" charset="0"/>
              </a:rPr>
              <a:t>Challenges of Sentiment Analysis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F6F735-67F6-658C-81A2-31278707A215}"/>
              </a:ext>
            </a:extLst>
          </p:cNvPr>
          <p:cNvSpPr>
            <a:spLocks noGrp="1"/>
          </p:cNvSpPr>
          <p:nvPr>
            <p:ph idx="1"/>
          </p:nvPr>
        </p:nvSpPr>
        <p:spPr>
          <a:xfrm>
            <a:off x="2083443" y="2002419"/>
            <a:ext cx="9815332" cy="4757195"/>
          </a:xfrm>
        </p:spPr>
        <p:txBody>
          <a:bodyPr>
            <a:noAutofit/>
          </a:bodyPr>
          <a:lstStyle/>
          <a:p>
            <a:pPr>
              <a:buClr>
                <a:schemeClr val="tx1">
                  <a:lumMod val="95000"/>
                  <a:lumOff val="5000"/>
                </a:schemeClr>
              </a:buClr>
              <a:buFont typeface="Arial" panose="020B0604020202020204" pitchFamily="34" charset="0"/>
              <a:buChar char="•"/>
            </a:pPr>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Ambiguity</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Sentences can have multiple meanings, making it challenging to determine the exact sentiment.</a:t>
            </a:r>
          </a:p>
          <a:p>
            <a:pPr>
              <a:buClr>
                <a:schemeClr val="tx1">
                  <a:lumMod val="95000"/>
                  <a:lumOff val="5000"/>
                </a:schemeClr>
              </a:buClr>
              <a:buFont typeface="Arial" panose="020B0604020202020204" pitchFamily="34" charset="0"/>
              <a:buChar char="•"/>
            </a:pPr>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Sarcasm and Irony</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Detecting sarcasm and irony in text can be difficult for machines.</a:t>
            </a:r>
          </a:p>
          <a:p>
            <a:pPr>
              <a:buClr>
                <a:schemeClr val="tx1">
                  <a:lumMod val="95000"/>
                  <a:lumOff val="5000"/>
                </a:schemeClr>
              </a:buClr>
              <a:buFont typeface="Arial" panose="020B0604020202020204" pitchFamily="34" charset="0"/>
              <a:buChar char="•"/>
            </a:pPr>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Negation</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Phrases like "not bad" can be tricky to interpret correctly, as they negate the sentiment.</a:t>
            </a:r>
          </a:p>
          <a:p>
            <a:pPr>
              <a:buClr>
                <a:schemeClr val="tx1">
                  <a:lumMod val="95000"/>
                  <a:lumOff val="5000"/>
                </a:schemeClr>
              </a:buClr>
              <a:buFont typeface="Arial" panose="020B0604020202020204" pitchFamily="34" charset="0"/>
              <a:buChar char="•"/>
            </a:pPr>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Emojis and Emoticons</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Understanding the sentiment expressed through emojis and emoticons can be complex.</a:t>
            </a:r>
          </a:p>
          <a:p>
            <a:pPr>
              <a:buClr>
                <a:schemeClr val="tx1">
                  <a:lumMod val="95000"/>
                  <a:lumOff val="5000"/>
                </a:schemeClr>
              </a:buClr>
              <a:buFont typeface="Arial" panose="020B0604020202020204" pitchFamily="34" charset="0"/>
              <a:buChar char="•"/>
            </a:pPr>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Short Texts:</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Social media posts and text messages often contain very short and informal language, making it challenging to discern sentiment accurately.</a:t>
            </a:r>
          </a:p>
          <a:p>
            <a:pPr>
              <a:buClr>
                <a:schemeClr val="tx1">
                  <a:lumMod val="95000"/>
                  <a:lumOff val="5000"/>
                </a:schemeClr>
              </a:buClr>
              <a:buFont typeface="Arial" panose="020B0604020202020204" pitchFamily="34" charset="0"/>
              <a:buChar char="•"/>
            </a:pPr>
            <a:r>
              <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Real-time Analysis:</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Analyzing sentiment in real-time, such as during live events, can be challenging due to the need for speed and accuracy.</a:t>
            </a:r>
          </a:p>
        </p:txBody>
      </p:sp>
    </p:spTree>
    <p:extLst>
      <p:ext uri="{BB962C8B-B14F-4D97-AF65-F5344CB8AC3E}">
        <p14:creationId xmlns:p14="http://schemas.microsoft.com/office/powerpoint/2010/main" val="405360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DE0B-CA89-BDB6-0B86-1FEF1C9974C4}"/>
              </a:ext>
            </a:extLst>
          </p:cNvPr>
          <p:cNvSpPr>
            <a:spLocks noGrp="1"/>
          </p:cNvSpPr>
          <p:nvPr>
            <p:ph type="title"/>
          </p:nvPr>
        </p:nvSpPr>
        <p:spPr>
          <a:xfrm>
            <a:off x="2129939" y="641999"/>
            <a:ext cx="2314740" cy="746963"/>
          </a:xfrm>
        </p:spPr>
        <p:txBody>
          <a:bodyPr>
            <a:normAutofit/>
          </a:bodyPr>
          <a:lstStyle/>
          <a:p>
            <a:r>
              <a:rPr lang="en-IN" sz="4000" b="1" dirty="0">
                <a:solidFill>
                  <a:srgbClr val="0E0646"/>
                </a:solidFill>
                <a:latin typeface="Times New Roman" panose="02020603050405020304" pitchFamily="18" charset="0"/>
                <a:cs typeface="Times New Roman" panose="02020603050405020304" pitchFamily="18" charset="0"/>
              </a:rPr>
              <a:t>Outline</a:t>
            </a:r>
            <a:r>
              <a:rPr lang="en-IN" sz="40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713D78A-BF62-A27B-D1F8-9180AFE26F63}"/>
              </a:ext>
            </a:extLst>
          </p:cNvPr>
          <p:cNvSpPr>
            <a:spLocks noGrp="1"/>
          </p:cNvSpPr>
          <p:nvPr>
            <p:ph idx="1"/>
          </p:nvPr>
        </p:nvSpPr>
        <p:spPr>
          <a:xfrm>
            <a:off x="2797556" y="1797934"/>
            <a:ext cx="8915400" cy="3777622"/>
          </a:xfrm>
        </p:spPr>
        <p:txBody>
          <a:bodyPr>
            <a:no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Introduction</a:t>
            </a:r>
          </a:p>
          <a:p>
            <a:r>
              <a:rPr lang="en-US" sz="2000" dirty="0">
                <a:latin typeface="Calibri" panose="020F0502020204030204" pitchFamily="34" charset="0"/>
                <a:ea typeface="Calibri" panose="020F0502020204030204" pitchFamily="34" charset="0"/>
                <a:cs typeface="Calibri" panose="020F0502020204030204" pitchFamily="34" charset="0"/>
              </a:rPr>
              <a:t>Objective</a:t>
            </a:r>
          </a:p>
          <a:p>
            <a:r>
              <a:rPr lang="en-US" sz="2000" dirty="0">
                <a:effectLst/>
                <a:latin typeface="Calibri" panose="020F0502020204030204" pitchFamily="34" charset="0"/>
                <a:ea typeface="Calibri" panose="020F0502020204030204" pitchFamily="34" charset="0"/>
                <a:cs typeface="Calibri" panose="020F0502020204030204" pitchFamily="34" charset="0"/>
              </a:rPr>
              <a:t>What is Sentiment Analysis?</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effectLst/>
                <a:latin typeface="Calibri" panose="020F0502020204030204" pitchFamily="34" charset="0"/>
                <a:ea typeface="Calibri" panose="020F0502020204030204" pitchFamily="34" charset="0"/>
                <a:cs typeface="Calibri" panose="020F0502020204030204" pitchFamily="34" charset="0"/>
              </a:rPr>
              <a:t>Why is Sentiment Analysis Important?</a:t>
            </a:r>
          </a:p>
          <a:p>
            <a:r>
              <a:rPr lang="en-US" sz="2000" dirty="0">
                <a:latin typeface="Calibri" panose="020F0502020204030204" pitchFamily="34" charset="0"/>
                <a:ea typeface="Calibri" panose="020F0502020204030204" pitchFamily="34" charset="0"/>
                <a:cs typeface="Calibri" panose="020F0502020204030204" pitchFamily="34" charset="0"/>
              </a:rPr>
              <a:t>Process Flow</a:t>
            </a:r>
          </a:p>
          <a:p>
            <a:r>
              <a:rPr lang="en-US" sz="2000" dirty="0">
                <a:effectLst/>
                <a:latin typeface="Calibri" panose="020F0502020204030204" pitchFamily="34" charset="0"/>
                <a:ea typeface="Calibri" panose="020F0502020204030204" pitchFamily="34" charset="0"/>
                <a:cs typeface="Calibri" panose="020F0502020204030204" pitchFamily="34" charset="0"/>
              </a:rPr>
              <a:t>NLP and Sentiment Analysis</a:t>
            </a:r>
          </a:p>
          <a:p>
            <a:r>
              <a:rPr lang="en-US" sz="2000" dirty="0">
                <a:effectLst/>
                <a:latin typeface="Calibri" panose="020F0502020204030204" pitchFamily="34" charset="0"/>
                <a:ea typeface="Calibri" panose="020F0502020204030204" pitchFamily="34" charset="0"/>
                <a:cs typeface="Calibri" panose="020F0502020204030204" pitchFamily="34" charset="0"/>
              </a:rPr>
              <a:t>Challenges of Sentiment Analysis in E</a:t>
            </a:r>
            <a:r>
              <a:rPr lang="en-US" sz="2000" dirty="0">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Calibri" panose="020F0502020204030204" pitchFamily="34" charset="0"/>
              </a:rPr>
              <a:t>commerce</a:t>
            </a:r>
          </a:p>
        </p:txBody>
      </p:sp>
    </p:spTree>
    <p:extLst>
      <p:ext uri="{BB962C8B-B14F-4D97-AF65-F5344CB8AC3E}">
        <p14:creationId xmlns:p14="http://schemas.microsoft.com/office/powerpoint/2010/main" val="407902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3CDB-DCCE-E852-AAB7-FA1AFD99A490}"/>
              </a:ext>
            </a:extLst>
          </p:cNvPr>
          <p:cNvSpPr>
            <a:spLocks noGrp="1"/>
          </p:cNvSpPr>
          <p:nvPr>
            <p:ph type="title"/>
          </p:nvPr>
        </p:nvSpPr>
        <p:spPr>
          <a:xfrm>
            <a:off x="7245949" y="5392880"/>
            <a:ext cx="3668978" cy="602806"/>
          </a:xfrm>
        </p:spPr>
        <p:txBody>
          <a:bodyPr>
            <a:normAutofit fontScale="90000"/>
          </a:bodyPr>
          <a:lstStyle/>
          <a:p>
            <a:r>
              <a:rPr lang="en-IN" dirty="0"/>
              <a:t>Any Question?</a:t>
            </a:r>
          </a:p>
        </p:txBody>
      </p:sp>
      <p:sp>
        <p:nvSpPr>
          <p:cNvPr id="3" name="Content Placeholder 2">
            <a:extLst>
              <a:ext uri="{FF2B5EF4-FFF2-40B4-BE49-F238E27FC236}">
                <a16:creationId xmlns:a16="http://schemas.microsoft.com/office/drawing/2014/main" id="{7FC9E565-BACC-D167-DCBB-B1D9F52728DF}"/>
              </a:ext>
            </a:extLst>
          </p:cNvPr>
          <p:cNvSpPr>
            <a:spLocks noGrp="1"/>
          </p:cNvSpPr>
          <p:nvPr>
            <p:ph idx="1"/>
          </p:nvPr>
        </p:nvSpPr>
        <p:spPr>
          <a:xfrm>
            <a:off x="2948027" y="2492414"/>
            <a:ext cx="5906606" cy="1449687"/>
          </a:xfrm>
        </p:spPr>
        <p:txBody>
          <a:bodyPr>
            <a:noAutofit/>
          </a:bodyPr>
          <a:lstStyle/>
          <a:p>
            <a:pPr marL="0" indent="0">
              <a:buNone/>
            </a:pPr>
            <a:r>
              <a:rPr lang="en-IN" sz="72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400403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E68-DD08-BFC9-1F06-85E8493C00B7}"/>
              </a:ext>
            </a:extLst>
          </p:cNvPr>
          <p:cNvSpPr>
            <a:spLocks noGrp="1"/>
          </p:cNvSpPr>
          <p:nvPr>
            <p:ph type="title"/>
          </p:nvPr>
        </p:nvSpPr>
        <p:spPr>
          <a:xfrm>
            <a:off x="2072065" y="681037"/>
            <a:ext cx="3587956" cy="797928"/>
          </a:xfrm>
        </p:spPr>
        <p:txBody>
          <a:bodyPr>
            <a:normAutofit/>
          </a:bodyPr>
          <a:lstStyle/>
          <a:p>
            <a:r>
              <a:rPr lang="en-IN" b="1" dirty="0">
                <a:solidFill>
                  <a:srgbClr val="0E0646"/>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4511732-18E0-9DAD-8576-9D39CC10BA92}"/>
              </a:ext>
            </a:extLst>
          </p:cNvPr>
          <p:cNvSpPr>
            <a:spLocks noGrp="1"/>
          </p:cNvSpPr>
          <p:nvPr>
            <p:ph idx="1"/>
          </p:nvPr>
        </p:nvSpPr>
        <p:spPr>
          <a:xfrm>
            <a:off x="2072065" y="1825625"/>
            <a:ext cx="9433367" cy="4351338"/>
          </a:xfrm>
        </p:spPr>
        <p:txBody>
          <a:bodyPr>
            <a:normAutofit/>
          </a:bodyPr>
          <a:lstStyle/>
          <a:p>
            <a:pPr algn="just"/>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Welcome everyone! Today, we're going to talk about something that affects all of us as consumers : sentiment analysis. </a:t>
            </a:r>
          </a:p>
          <a:p>
            <a:pPr marL="0" indent="0" algn="just">
              <a:buNone/>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“Have you ever looked at customer reviews before making a purchase?”</a:t>
            </a:r>
          </a:p>
          <a:p>
            <a:pPr algn="just"/>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Of course you have! We all have. And that's where sentiment analysis comes in.</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Sentiment analysis is the process of analyzing customer reviews to determine the overall sentiment towards a product or service. </a:t>
            </a:r>
          </a:p>
          <a:p>
            <a:pPr algn="just"/>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It's becoming important for businesses to use sentiment analysis to improve their customer satisfaction and sales. </a:t>
            </a:r>
          </a:p>
          <a:p>
            <a:pPr algn="just"/>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But how does it work? That's what we're going to explore today.</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587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26EA-0000-D122-72B8-054FF23DD529}"/>
              </a:ext>
            </a:extLst>
          </p:cNvPr>
          <p:cNvSpPr>
            <a:spLocks noGrp="1"/>
          </p:cNvSpPr>
          <p:nvPr>
            <p:ph type="title"/>
          </p:nvPr>
        </p:nvSpPr>
        <p:spPr>
          <a:xfrm>
            <a:off x="2060491" y="670409"/>
            <a:ext cx="4965343" cy="776427"/>
          </a:xfrm>
        </p:spPr>
        <p:txBody>
          <a:bodyPr>
            <a:normAutofit fontScale="90000"/>
          </a:bodyPr>
          <a:lstStyle/>
          <a:p>
            <a:r>
              <a:rPr lang="en-IN" b="1" dirty="0">
                <a:solidFill>
                  <a:srgbClr val="0E0646"/>
                </a:solidFill>
                <a:latin typeface="Times New Roman" panose="02020603050405020304" pitchFamily="18" charset="0"/>
                <a:cs typeface="Times New Roman" panose="02020603050405020304" pitchFamily="18" charset="0"/>
              </a:rPr>
              <a:t>What we are going to do?</a:t>
            </a:r>
          </a:p>
        </p:txBody>
      </p:sp>
      <p:sp>
        <p:nvSpPr>
          <p:cNvPr id="3" name="Content Placeholder 2">
            <a:extLst>
              <a:ext uri="{FF2B5EF4-FFF2-40B4-BE49-F238E27FC236}">
                <a16:creationId xmlns:a16="http://schemas.microsoft.com/office/drawing/2014/main" id="{D99D237B-C47E-EEF1-026F-04A9B98D3F1A}"/>
              </a:ext>
            </a:extLst>
          </p:cNvPr>
          <p:cNvSpPr>
            <a:spLocks noGrp="1"/>
          </p:cNvSpPr>
          <p:nvPr>
            <p:ph idx="1"/>
          </p:nvPr>
        </p:nvSpPr>
        <p:spPr>
          <a:xfrm>
            <a:off x="2384384" y="2149718"/>
            <a:ext cx="8773611" cy="1855124"/>
          </a:xfrm>
        </p:spPr>
        <p:txBody>
          <a:bodyPr>
            <a:normAutofit/>
          </a:bodyPr>
          <a:lstStyle/>
          <a:p>
            <a:pPr marL="0" indent="0" algn="just">
              <a:buNone/>
            </a:pPr>
            <a:r>
              <a:rPr lang="en-US" sz="2000" b="0" i="0" dirty="0">
                <a:effectLst/>
                <a:latin typeface="Calibri" panose="020F0502020204030204" pitchFamily="34" charset="0"/>
                <a:ea typeface="Calibri" panose="020F0502020204030204" pitchFamily="34" charset="0"/>
                <a:cs typeface="Calibri" panose="020F0502020204030204" pitchFamily="34" charset="0"/>
              </a:rPr>
              <a:t>Develop an advanced Sentiment Analysis model using Natural Language Processing (NLP) techniques and Machine Learning to accurately classify text data into sentiment categories, providing valuable insights for businesses and organizations to understand and respond to customer opinions effectively.</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289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3D29-9584-2834-3DC0-3C988CDEC371}"/>
              </a:ext>
            </a:extLst>
          </p:cNvPr>
          <p:cNvSpPr>
            <a:spLocks noGrp="1"/>
          </p:cNvSpPr>
          <p:nvPr>
            <p:ph type="title"/>
          </p:nvPr>
        </p:nvSpPr>
        <p:spPr>
          <a:xfrm>
            <a:off x="2146285" y="658834"/>
            <a:ext cx="5798722" cy="637531"/>
          </a:xfrm>
        </p:spPr>
        <p:txBody>
          <a:bodyPr>
            <a:normAutofit fontScale="90000"/>
          </a:bodyPr>
          <a:lstStyle/>
          <a:p>
            <a:r>
              <a:rPr lang="en-IN" sz="4000" b="1" dirty="0">
                <a:solidFill>
                  <a:srgbClr val="0E0646"/>
                </a:solidFill>
                <a:latin typeface="Times New Roman" panose="02020603050405020304" pitchFamily="18" charset="0"/>
                <a:cs typeface="Times New Roman" panose="02020603050405020304" pitchFamily="18" charset="0"/>
              </a:rPr>
              <a:t>What is Sentiment Analysis?</a:t>
            </a:r>
          </a:p>
        </p:txBody>
      </p:sp>
      <p:sp>
        <p:nvSpPr>
          <p:cNvPr id="3" name="Content Placeholder 2">
            <a:extLst>
              <a:ext uri="{FF2B5EF4-FFF2-40B4-BE49-F238E27FC236}">
                <a16:creationId xmlns:a16="http://schemas.microsoft.com/office/drawing/2014/main" id="{C72444D6-8389-4CF9-AC11-139DD7C78214}"/>
              </a:ext>
            </a:extLst>
          </p:cNvPr>
          <p:cNvSpPr>
            <a:spLocks noGrp="1"/>
          </p:cNvSpPr>
          <p:nvPr>
            <p:ph sz="half" idx="1"/>
          </p:nvPr>
        </p:nvSpPr>
        <p:spPr>
          <a:xfrm flipH="1">
            <a:off x="7945006" y="6351566"/>
            <a:ext cx="3062517" cy="391784"/>
          </a:xfrm>
        </p:spPr>
        <p:txBody>
          <a:bodyPr>
            <a:noAutofit/>
          </a:bodyPr>
          <a:lstStyle/>
          <a:p>
            <a:pPr marL="0" indent="0" algn="just">
              <a:buNone/>
            </a:pPr>
            <a:r>
              <a:rPr lang="en-IN" sz="1600" dirty="0">
                <a:latin typeface="Calibri" panose="020F0502020204030204" pitchFamily="34" charset="0"/>
                <a:ea typeface="Calibri" panose="020F0502020204030204" pitchFamily="34" charset="0"/>
                <a:cs typeface="Calibri" panose="020F0502020204030204" pitchFamily="34" charset="0"/>
              </a:rPr>
              <a:t>Source:  https://www.upgrad.com</a:t>
            </a:r>
          </a:p>
        </p:txBody>
      </p:sp>
      <p:pic>
        <p:nvPicPr>
          <p:cNvPr id="12" name="Content Placeholder 11">
            <a:extLst>
              <a:ext uri="{FF2B5EF4-FFF2-40B4-BE49-F238E27FC236}">
                <a16:creationId xmlns:a16="http://schemas.microsoft.com/office/drawing/2014/main" id="{45EEC8E4-B9E6-2C3B-AC3F-5B0EC93D233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678" t="5225" r="4018" b="5518"/>
          <a:stretch/>
        </p:blipFill>
        <p:spPr>
          <a:xfrm>
            <a:off x="6910084" y="1670474"/>
            <a:ext cx="4838219" cy="3804351"/>
          </a:xfrm>
        </p:spPr>
      </p:pic>
      <p:sp>
        <p:nvSpPr>
          <p:cNvPr id="13" name="Content Placeholder 2">
            <a:extLst>
              <a:ext uri="{FF2B5EF4-FFF2-40B4-BE49-F238E27FC236}">
                <a16:creationId xmlns:a16="http://schemas.microsoft.com/office/drawing/2014/main" id="{78F65918-560C-0D9F-65B0-C2C40E1A9768}"/>
              </a:ext>
            </a:extLst>
          </p:cNvPr>
          <p:cNvSpPr txBox="1">
            <a:spLocks/>
          </p:cNvSpPr>
          <p:nvPr/>
        </p:nvSpPr>
        <p:spPr>
          <a:xfrm>
            <a:off x="2080212" y="1878820"/>
            <a:ext cx="4366887" cy="41284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Clr>
                <a:schemeClr val="tx1">
                  <a:lumMod val="95000"/>
                  <a:lumOff val="5000"/>
                </a:schemeClr>
              </a:buClr>
              <a:buFont typeface="Wingdings" panose="05000000000000000000" pitchFamily="2" charset="2"/>
              <a:buChar char="Ø"/>
            </a:pPr>
            <a:r>
              <a:rPr lang="en-US" sz="2000" dirty="0">
                <a:solidFill>
                  <a:srgbClr val="374151"/>
                </a:solidFill>
                <a:latin typeface="Söhne"/>
              </a:rPr>
              <a:t>Sentiment analysis is a technique that helps computers understand and interpret emotions from text data.</a:t>
            </a:r>
          </a:p>
          <a:p>
            <a:pPr algn="just">
              <a:buClr>
                <a:schemeClr val="tx1">
                  <a:lumMod val="95000"/>
                  <a:lumOff val="5000"/>
                </a:schemeClr>
              </a:buClr>
              <a:buFont typeface="Wingdings" panose="05000000000000000000" pitchFamily="2" charset="2"/>
              <a:buChar char="Ø"/>
            </a:pPr>
            <a:r>
              <a:rPr lang="en-US" sz="2000" dirty="0">
                <a:solidFill>
                  <a:srgbClr val="374151"/>
                </a:solidFill>
                <a:latin typeface="Söhne"/>
              </a:rPr>
              <a:t>Also Know as </a:t>
            </a:r>
            <a:r>
              <a:rPr lang="en-US" sz="2000" b="1" dirty="0">
                <a:solidFill>
                  <a:srgbClr val="374151"/>
                </a:solidFill>
                <a:latin typeface="Söhne"/>
              </a:rPr>
              <a:t>Opinion Mining</a:t>
            </a:r>
            <a:r>
              <a:rPr lang="en-US" sz="2000" dirty="0">
                <a:solidFill>
                  <a:srgbClr val="374151"/>
                </a:solidFill>
                <a:latin typeface="Söhne"/>
              </a:rPr>
              <a:t>.</a:t>
            </a:r>
          </a:p>
          <a:p>
            <a:pPr algn="just">
              <a:buClr>
                <a:schemeClr val="tx1">
                  <a:lumMod val="95000"/>
                  <a:lumOff val="5000"/>
                </a:schemeClr>
              </a:buClr>
              <a:buFont typeface="Wingdings" panose="05000000000000000000" pitchFamily="2" charset="2"/>
              <a:buChar char="Ø"/>
            </a:pPr>
            <a:r>
              <a:rPr lang="en-US" sz="2000" dirty="0">
                <a:solidFill>
                  <a:srgbClr val="374151"/>
                </a:solidFill>
                <a:latin typeface="Söhne"/>
              </a:rPr>
              <a:t>Sentiment analysis helps computers understand how people feel about a particular topic, product, or service.</a:t>
            </a:r>
          </a:p>
          <a:p>
            <a:pPr algn="just">
              <a:buClr>
                <a:schemeClr val="tx1">
                  <a:lumMod val="95000"/>
                  <a:lumOff val="5000"/>
                </a:schemeClr>
              </a:buClr>
              <a:buFont typeface="Wingdings" panose="05000000000000000000" pitchFamily="2" charset="2"/>
              <a:buChar char="Ø"/>
            </a:pPr>
            <a:r>
              <a:rPr lang="en-US" sz="2000" dirty="0">
                <a:solidFill>
                  <a:srgbClr val="374151"/>
                </a:solidFill>
                <a:latin typeface="Söhne"/>
              </a:rPr>
              <a:t>It's widely used to analyze customer feedback, social media content, reviews, and more.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650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187D-B152-5012-9E6A-C9A7F0129D59}"/>
              </a:ext>
            </a:extLst>
          </p:cNvPr>
          <p:cNvSpPr>
            <a:spLocks noGrp="1"/>
          </p:cNvSpPr>
          <p:nvPr>
            <p:ph type="title"/>
          </p:nvPr>
        </p:nvSpPr>
        <p:spPr>
          <a:xfrm>
            <a:off x="2083636" y="717169"/>
            <a:ext cx="8831289" cy="730128"/>
          </a:xfrm>
        </p:spPr>
        <p:txBody>
          <a:bodyPr>
            <a:normAutofit/>
          </a:bodyPr>
          <a:lstStyle/>
          <a:p>
            <a:r>
              <a:rPr lang="en-US" b="1" dirty="0">
                <a:solidFill>
                  <a:srgbClr val="0E0646"/>
                </a:solidFill>
                <a:latin typeface="Times New Roman" panose="02020603050405020304" pitchFamily="18" charset="0"/>
                <a:cs typeface="Times New Roman" panose="02020603050405020304" pitchFamily="18" charset="0"/>
              </a:rPr>
              <a:t>Why Sentiment Analysis is Important?</a:t>
            </a:r>
            <a:endParaRPr lang="en-IN" b="1" dirty="0">
              <a:solidFill>
                <a:srgbClr val="0E064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DE6842-2F0E-AE26-6435-3D3B4E0FED8C}"/>
              </a:ext>
            </a:extLst>
          </p:cNvPr>
          <p:cNvSpPr>
            <a:spLocks noGrp="1"/>
          </p:cNvSpPr>
          <p:nvPr>
            <p:ph sz="half" idx="1"/>
          </p:nvPr>
        </p:nvSpPr>
        <p:spPr>
          <a:xfrm>
            <a:off x="1819593" y="1965812"/>
            <a:ext cx="4054656" cy="4175019"/>
          </a:xfrm>
        </p:spPr>
        <p:txBody>
          <a:bodyPr>
            <a:normAutofit fontScale="92500"/>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Sentiment analysis is crucial for E-commerce websites and businesses. </a:t>
            </a:r>
          </a:p>
          <a:p>
            <a:pPr algn="just"/>
            <a:r>
              <a:rPr lang="en-US" sz="2400" dirty="0">
                <a:latin typeface="Calibri" panose="020F0502020204030204" pitchFamily="34" charset="0"/>
                <a:ea typeface="Calibri" panose="020F0502020204030204" pitchFamily="34" charset="0"/>
                <a:cs typeface="Calibri" panose="020F0502020204030204" pitchFamily="34" charset="0"/>
              </a:rPr>
              <a:t>It helps them understand customer feedback and improve their products and services accordingly.</a:t>
            </a:r>
          </a:p>
          <a:p>
            <a:pPr algn="just"/>
            <a:r>
              <a:rPr lang="en-US" sz="2400" dirty="0">
                <a:latin typeface="Calibri" panose="020F0502020204030204" pitchFamily="34" charset="0"/>
                <a:ea typeface="Calibri" panose="020F0502020204030204" pitchFamily="34" charset="0"/>
                <a:cs typeface="Calibri" panose="020F0502020204030204" pitchFamily="34" charset="0"/>
              </a:rPr>
              <a:t>By analyzing customer reviews, sentiment analysis can identify common issues and help businesses to address them.</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D69DB021-02CE-FCB8-C45A-3FCA9E4AF851}"/>
              </a:ext>
            </a:extLst>
          </p:cNvPr>
          <p:cNvSpPr/>
          <p:nvPr/>
        </p:nvSpPr>
        <p:spPr>
          <a:xfrm>
            <a:off x="4444773" y="6448226"/>
            <a:ext cx="3923818" cy="2746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Calibri" panose="020F0502020204030204" pitchFamily="34" charset="0"/>
                <a:ea typeface="Calibri" panose="020F0502020204030204" pitchFamily="34" charset="0"/>
                <a:cs typeface="Calibri" panose="020F0502020204030204" pitchFamily="34" charset="0"/>
              </a:rPr>
              <a:t>Source: https://solutionshub.epam.com</a:t>
            </a:r>
          </a:p>
        </p:txBody>
      </p:sp>
      <p:pic>
        <p:nvPicPr>
          <p:cNvPr id="10" name="Content Placeholder 9">
            <a:extLst>
              <a:ext uri="{FF2B5EF4-FFF2-40B4-BE49-F238E27FC236}">
                <a16:creationId xmlns:a16="http://schemas.microsoft.com/office/drawing/2014/main" id="{3545E211-F09D-C06D-856D-74B213A63CB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6371" r="16151"/>
          <a:stretch/>
        </p:blipFill>
        <p:spPr>
          <a:xfrm>
            <a:off x="6096000" y="2060294"/>
            <a:ext cx="5548132" cy="3889093"/>
          </a:xfrm>
        </p:spPr>
      </p:pic>
    </p:spTree>
    <p:extLst>
      <p:ext uri="{BB962C8B-B14F-4D97-AF65-F5344CB8AC3E}">
        <p14:creationId xmlns:p14="http://schemas.microsoft.com/office/powerpoint/2010/main" val="26422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E392-608F-AC3C-70D9-99E5D76052C0}"/>
              </a:ext>
            </a:extLst>
          </p:cNvPr>
          <p:cNvSpPr>
            <a:spLocks noGrp="1"/>
          </p:cNvSpPr>
          <p:nvPr>
            <p:ph type="title"/>
          </p:nvPr>
        </p:nvSpPr>
        <p:spPr>
          <a:xfrm>
            <a:off x="2118364" y="648444"/>
            <a:ext cx="2685130" cy="684102"/>
          </a:xfrm>
        </p:spPr>
        <p:txBody>
          <a:bodyPr>
            <a:noAutofit/>
          </a:bodyPr>
          <a:lstStyle/>
          <a:p>
            <a:r>
              <a:rPr lang="en-IN" b="1" dirty="0">
                <a:solidFill>
                  <a:srgbClr val="0E0646"/>
                </a:solidFill>
                <a:latin typeface="Times New Roman" panose="02020603050405020304" pitchFamily="18" charset="0"/>
                <a:cs typeface="Times New Roman" panose="02020603050405020304" pitchFamily="18" charset="0"/>
              </a:rPr>
              <a:t>Tools Used </a:t>
            </a:r>
          </a:p>
        </p:txBody>
      </p:sp>
      <p:sp>
        <p:nvSpPr>
          <p:cNvPr id="3" name="Content Placeholder 2">
            <a:extLst>
              <a:ext uri="{FF2B5EF4-FFF2-40B4-BE49-F238E27FC236}">
                <a16:creationId xmlns:a16="http://schemas.microsoft.com/office/drawing/2014/main" id="{78474F4B-7123-3A35-E018-779C5C733F00}"/>
              </a:ext>
            </a:extLst>
          </p:cNvPr>
          <p:cNvSpPr>
            <a:spLocks noGrp="1"/>
          </p:cNvSpPr>
          <p:nvPr>
            <p:ph idx="1"/>
          </p:nvPr>
        </p:nvSpPr>
        <p:spPr>
          <a:xfrm>
            <a:off x="2731624" y="1837200"/>
            <a:ext cx="8622175" cy="4351338"/>
          </a:xfrm>
        </p:spPr>
        <p:txBody>
          <a:bodyPr/>
          <a:lstStyle/>
          <a:p>
            <a:pPr rtl="0">
              <a:spcBef>
                <a:spcPts val="100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Platform / Tool : Jupyter Notebook, Google Chrome</a:t>
            </a:r>
            <a:endParaRPr lang="en-US" sz="2000" b="0" dirty="0">
              <a:effectLst/>
              <a:latin typeface="Times New Roman" panose="02020603050405020304" pitchFamily="18" charset="0"/>
              <a:cs typeface="Times New Roman" panose="02020603050405020304" pitchFamily="18" charset="0"/>
            </a:endParaRPr>
          </a:p>
          <a:p>
            <a:pPr rtl="0">
              <a:spcBef>
                <a:spcPts val="100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Library Used : Scikit-learn, Pandas, Numpy</a:t>
            </a:r>
            <a:r>
              <a:rPr lang="en-US" sz="2000" dirty="0">
                <a:solidFill>
                  <a:srgbClr val="000000"/>
                </a:solidFill>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2000" b="0" i="0" u="none" strike="noStrike" dirty="0">
                <a:solidFill>
                  <a:srgbClr val="000000"/>
                </a:solidFill>
                <a:effectLst/>
                <a:latin typeface="Times New Roman" panose="02020603050405020304" pitchFamily="18" charset="0"/>
                <a:cs typeface="Times New Roman" panose="02020603050405020304" pitchFamily="18" charset="0"/>
              </a:rPr>
              <a:t>Language: Python</a:t>
            </a:r>
            <a:endParaRPr lang="en-US" sz="2000" b="0" dirty="0">
              <a:effectLst/>
              <a:latin typeface="Times New Roman" panose="02020603050405020304" pitchFamily="18" charset="0"/>
              <a:cs typeface="Times New Roman" panose="02020603050405020304" pitchFamily="18" charset="0"/>
            </a:endParaRPr>
          </a:p>
          <a:p>
            <a:pPr rtl="0">
              <a:spcBef>
                <a:spcPts val="1000"/>
              </a:spcBef>
              <a:spcAft>
                <a:spcPts val="0"/>
              </a:spcAft>
            </a:pPr>
            <a:endParaRPr lang="en-US" b="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563A3B-6088-8A58-576C-438825476B7C}"/>
              </a:ext>
            </a:extLst>
          </p:cNvPr>
          <p:cNvPicPr>
            <a:picLocks noChangeAspect="1"/>
          </p:cNvPicPr>
          <p:nvPr/>
        </p:nvPicPr>
        <p:blipFill rotWithShape="1">
          <a:blip r:embed="rId2">
            <a:extLst>
              <a:ext uri="{28A0092B-C50C-407E-A947-70E740481C1C}">
                <a14:useLocalDpi xmlns:a14="http://schemas.microsoft.com/office/drawing/2010/main" val="0"/>
              </a:ext>
            </a:extLst>
          </a:blip>
          <a:srcRect l="19216" r="20831"/>
          <a:stretch/>
        </p:blipFill>
        <p:spPr>
          <a:xfrm>
            <a:off x="2137136" y="4221304"/>
            <a:ext cx="1250065" cy="1475954"/>
          </a:xfrm>
          <a:prstGeom prst="rect">
            <a:avLst/>
          </a:prstGeom>
        </p:spPr>
      </p:pic>
      <p:pic>
        <p:nvPicPr>
          <p:cNvPr id="7" name="Picture 6">
            <a:extLst>
              <a:ext uri="{FF2B5EF4-FFF2-40B4-BE49-F238E27FC236}">
                <a16:creationId xmlns:a16="http://schemas.microsoft.com/office/drawing/2014/main" id="{51619FA3-7636-2B31-84A5-987BF1127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734" y="4221304"/>
            <a:ext cx="2213537" cy="1193574"/>
          </a:xfrm>
          <a:prstGeom prst="rect">
            <a:avLst/>
          </a:prstGeom>
        </p:spPr>
      </p:pic>
      <p:pic>
        <p:nvPicPr>
          <p:cNvPr id="2050" name="Picture 2">
            <a:extLst>
              <a:ext uri="{FF2B5EF4-FFF2-40B4-BE49-F238E27FC236}">
                <a16:creationId xmlns:a16="http://schemas.microsoft.com/office/drawing/2014/main" id="{F4216715-6679-BEF6-CF48-7B7C2B7B11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5504" y="4366122"/>
            <a:ext cx="1129230" cy="11292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EE5F2D9-1FA5-857E-3EFC-3295414B515D}"/>
              </a:ext>
            </a:extLst>
          </p:cNvPr>
          <p:cNvPicPr>
            <a:picLocks noChangeAspect="1"/>
          </p:cNvPicPr>
          <p:nvPr/>
        </p:nvPicPr>
        <p:blipFill rotWithShape="1">
          <a:blip r:embed="rId5">
            <a:extLst>
              <a:ext uri="{28A0092B-C50C-407E-A947-70E740481C1C}">
                <a14:useLocalDpi xmlns:a14="http://schemas.microsoft.com/office/drawing/2010/main" val="0"/>
              </a:ext>
            </a:extLst>
          </a:blip>
          <a:srcRect b="6570"/>
          <a:stretch/>
        </p:blipFill>
        <p:spPr>
          <a:xfrm>
            <a:off x="3981689" y="4352618"/>
            <a:ext cx="1365815" cy="1213326"/>
          </a:xfrm>
          <a:prstGeom prst="rect">
            <a:avLst/>
          </a:prstGeom>
        </p:spPr>
      </p:pic>
    </p:spTree>
    <p:extLst>
      <p:ext uri="{BB962C8B-B14F-4D97-AF65-F5344CB8AC3E}">
        <p14:creationId xmlns:p14="http://schemas.microsoft.com/office/powerpoint/2010/main" val="135884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77C4-C1F1-F9BA-8CCE-1C52EB1A6CA5}"/>
              </a:ext>
            </a:extLst>
          </p:cNvPr>
          <p:cNvSpPr>
            <a:spLocks noGrp="1"/>
          </p:cNvSpPr>
          <p:nvPr>
            <p:ph type="title"/>
          </p:nvPr>
        </p:nvSpPr>
        <p:spPr>
          <a:xfrm>
            <a:off x="2118986" y="647259"/>
            <a:ext cx="3355840" cy="799576"/>
          </a:xfrm>
        </p:spPr>
        <p:txBody>
          <a:bodyPr/>
          <a:lstStyle/>
          <a:p>
            <a:r>
              <a:rPr lang="en-US" sz="4400" b="1" dirty="0">
                <a:solidFill>
                  <a:srgbClr val="0E0646"/>
                </a:solidFill>
                <a:latin typeface="Times New Roman" panose="02020603050405020304" pitchFamily="18" charset="0"/>
                <a:cs typeface="Times New Roman" panose="02020603050405020304" pitchFamily="18" charset="0"/>
              </a:rPr>
              <a:t>Process Flow</a:t>
            </a:r>
            <a:endParaRPr lang="en-IN" b="1" dirty="0">
              <a:solidFill>
                <a:srgbClr val="0E0646"/>
              </a:solidFill>
            </a:endParaRPr>
          </a:p>
        </p:txBody>
      </p:sp>
      <p:sp>
        <p:nvSpPr>
          <p:cNvPr id="4" name="Content Placeholder 2">
            <a:extLst>
              <a:ext uri="{FF2B5EF4-FFF2-40B4-BE49-F238E27FC236}">
                <a16:creationId xmlns:a16="http://schemas.microsoft.com/office/drawing/2014/main" id="{B839682D-D038-111C-E5F4-C28FFBAD7343}"/>
              </a:ext>
            </a:extLst>
          </p:cNvPr>
          <p:cNvSpPr txBox="1">
            <a:spLocks/>
          </p:cNvSpPr>
          <p:nvPr/>
        </p:nvSpPr>
        <p:spPr>
          <a:xfrm>
            <a:off x="2167213" y="2054506"/>
            <a:ext cx="7080959" cy="10764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B8B5F6C-D9E7-B824-A9F1-57BEE2EC0BA2}"/>
              </a:ext>
            </a:extLst>
          </p:cNvPr>
          <p:cNvSpPr/>
          <p:nvPr/>
        </p:nvSpPr>
        <p:spPr>
          <a:xfrm>
            <a:off x="2167213" y="2054506"/>
            <a:ext cx="1640857" cy="799576"/>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Research/</a:t>
            </a:r>
          </a:p>
          <a:p>
            <a:pPr algn="ctr"/>
            <a:r>
              <a:rPr lang="en-IN" sz="2000" b="1" dirty="0">
                <a:latin typeface="Calibri" panose="020F0502020204030204" pitchFamily="34" charset="0"/>
                <a:ea typeface="Calibri" panose="020F0502020204030204" pitchFamily="34" charset="0"/>
                <a:cs typeface="Calibri" panose="020F0502020204030204" pitchFamily="34" charset="0"/>
              </a:rPr>
              <a:t>Study</a:t>
            </a:r>
          </a:p>
        </p:txBody>
      </p:sp>
      <p:sp>
        <p:nvSpPr>
          <p:cNvPr id="6" name="Rectangle 5">
            <a:extLst>
              <a:ext uri="{FF2B5EF4-FFF2-40B4-BE49-F238E27FC236}">
                <a16:creationId xmlns:a16="http://schemas.microsoft.com/office/drawing/2014/main" id="{A747056D-885F-9116-0AEE-53D42879CB1E}"/>
              </a:ext>
            </a:extLst>
          </p:cNvPr>
          <p:cNvSpPr/>
          <p:nvPr/>
        </p:nvSpPr>
        <p:spPr>
          <a:xfrm>
            <a:off x="5885164" y="4087245"/>
            <a:ext cx="1640857" cy="799576"/>
          </a:xfrm>
          <a:prstGeom prst="rect">
            <a:avLst/>
          </a:prstGeom>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Model Building</a:t>
            </a:r>
          </a:p>
        </p:txBody>
      </p:sp>
      <p:sp>
        <p:nvSpPr>
          <p:cNvPr id="7" name="Rectangle 6">
            <a:extLst>
              <a:ext uri="{FF2B5EF4-FFF2-40B4-BE49-F238E27FC236}">
                <a16:creationId xmlns:a16="http://schemas.microsoft.com/office/drawing/2014/main" id="{B2C755FF-33D3-8A99-09A7-C5B24C4DD868}"/>
              </a:ext>
            </a:extLst>
          </p:cNvPr>
          <p:cNvSpPr/>
          <p:nvPr/>
        </p:nvSpPr>
        <p:spPr>
          <a:xfrm>
            <a:off x="2167213" y="4060742"/>
            <a:ext cx="1640857" cy="799576"/>
          </a:xfrm>
          <a:prstGeom prst="rect">
            <a:avLst/>
          </a:prstGeom>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9" name="Rectangle 8">
            <a:extLst>
              <a:ext uri="{FF2B5EF4-FFF2-40B4-BE49-F238E27FC236}">
                <a16:creationId xmlns:a16="http://schemas.microsoft.com/office/drawing/2014/main" id="{C75106C5-1BB6-BE8C-5DCA-7CB3BC479DA5}"/>
              </a:ext>
            </a:extLst>
          </p:cNvPr>
          <p:cNvSpPr/>
          <p:nvPr/>
        </p:nvSpPr>
        <p:spPr>
          <a:xfrm>
            <a:off x="9266346" y="4060742"/>
            <a:ext cx="1640857" cy="799576"/>
          </a:xfrm>
          <a:prstGeom prst="rect">
            <a:avLst/>
          </a:prstGeom>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Data Visualization</a:t>
            </a:r>
          </a:p>
        </p:txBody>
      </p:sp>
      <p:sp>
        <p:nvSpPr>
          <p:cNvPr id="10" name="Rectangle 9">
            <a:extLst>
              <a:ext uri="{FF2B5EF4-FFF2-40B4-BE49-F238E27FC236}">
                <a16:creationId xmlns:a16="http://schemas.microsoft.com/office/drawing/2014/main" id="{67BFE959-B94C-8CAC-56CD-4B03AD567CAB}"/>
              </a:ext>
            </a:extLst>
          </p:cNvPr>
          <p:cNvSpPr/>
          <p:nvPr/>
        </p:nvSpPr>
        <p:spPr>
          <a:xfrm>
            <a:off x="9266346" y="2054506"/>
            <a:ext cx="1640857" cy="799576"/>
          </a:xfrm>
          <a:prstGeom prst="rect">
            <a:avLst/>
          </a:prstGeom>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11" name="Rectangle 10">
            <a:extLst>
              <a:ext uri="{FF2B5EF4-FFF2-40B4-BE49-F238E27FC236}">
                <a16:creationId xmlns:a16="http://schemas.microsoft.com/office/drawing/2014/main" id="{1F174E7D-9502-D464-BEEE-53BB34409C3A}"/>
              </a:ext>
            </a:extLst>
          </p:cNvPr>
          <p:cNvSpPr/>
          <p:nvPr/>
        </p:nvSpPr>
        <p:spPr>
          <a:xfrm>
            <a:off x="5802766" y="2060293"/>
            <a:ext cx="1640857" cy="799576"/>
          </a:xfrm>
          <a:prstGeom prst="rect">
            <a:avLst/>
          </a:prstGeom>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Data Collection</a:t>
            </a:r>
          </a:p>
        </p:txBody>
      </p:sp>
      <p:sp>
        <p:nvSpPr>
          <p:cNvPr id="14" name="Arrow: Right 13">
            <a:extLst>
              <a:ext uri="{FF2B5EF4-FFF2-40B4-BE49-F238E27FC236}">
                <a16:creationId xmlns:a16="http://schemas.microsoft.com/office/drawing/2014/main" id="{C3DB56ED-2103-19B6-BC95-B29AA907F316}"/>
              </a:ext>
            </a:extLst>
          </p:cNvPr>
          <p:cNvSpPr/>
          <p:nvPr/>
        </p:nvSpPr>
        <p:spPr>
          <a:xfrm>
            <a:off x="4178461" y="2338086"/>
            <a:ext cx="1180617" cy="2893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6EEA1EF-A7F2-33DD-5984-E5C0E7E3F70B}"/>
              </a:ext>
            </a:extLst>
          </p:cNvPr>
          <p:cNvSpPr/>
          <p:nvPr/>
        </p:nvSpPr>
        <p:spPr>
          <a:xfrm rot="10800000">
            <a:off x="4178461" y="4342349"/>
            <a:ext cx="1180617" cy="2893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9504BA20-AD83-9AC9-154B-FBAB71BCD9D5}"/>
              </a:ext>
            </a:extLst>
          </p:cNvPr>
          <p:cNvSpPr/>
          <p:nvPr/>
        </p:nvSpPr>
        <p:spPr>
          <a:xfrm>
            <a:off x="7755589" y="2345802"/>
            <a:ext cx="1180617" cy="2893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2928F8BA-25A0-14B7-03A6-6EB297AEF6D6}"/>
              </a:ext>
            </a:extLst>
          </p:cNvPr>
          <p:cNvSpPr/>
          <p:nvPr/>
        </p:nvSpPr>
        <p:spPr>
          <a:xfrm rot="10800000">
            <a:off x="7755588" y="4344194"/>
            <a:ext cx="1180617" cy="2893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7D5E088B-41FD-82A5-6950-AED461A1C339}"/>
              </a:ext>
            </a:extLst>
          </p:cNvPr>
          <p:cNvSpPr/>
          <p:nvPr/>
        </p:nvSpPr>
        <p:spPr>
          <a:xfrm rot="5400000">
            <a:off x="9635588" y="3257999"/>
            <a:ext cx="778398" cy="3420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6395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2692</TotalTime>
  <Words>1030</Words>
  <Application>Microsoft Office PowerPoint</Application>
  <PresentationFormat>Widescreen</PresentationFormat>
  <Paragraphs>102</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Algerian</vt:lpstr>
      <vt:lpstr>Arial</vt:lpstr>
      <vt:lpstr>Calibri</vt:lpstr>
      <vt:lpstr>Cambria</vt:lpstr>
      <vt:lpstr>Century Gothic</vt:lpstr>
      <vt:lpstr>Sanskrit Text</vt:lpstr>
      <vt:lpstr>Sitka Small Semibold</vt:lpstr>
      <vt:lpstr>Söhne</vt:lpstr>
      <vt:lpstr>Times New Roman</vt:lpstr>
      <vt:lpstr>Wingdings</vt:lpstr>
      <vt:lpstr>Wingdings 3</vt:lpstr>
      <vt:lpstr>Wisp</vt:lpstr>
      <vt:lpstr>Unveiling the Voice of the Customers    Sentiment Analysis of E-commerce Product Reviews</vt:lpstr>
      <vt:lpstr>PowerPoint Presentation</vt:lpstr>
      <vt:lpstr>Outline </vt:lpstr>
      <vt:lpstr>Introduction</vt:lpstr>
      <vt:lpstr>What we are going to do?</vt:lpstr>
      <vt:lpstr>What is Sentiment Analysis?</vt:lpstr>
      <vt:lpstr>Why Sentiment Analysis is Important?</vt:lpstr>
      <vt:lpstr>Tools Used </vt:lpstr>
      <vt:lpstr>Process Flow</vt:lpstr>
      <vt:lpstr>PowerPoint Presentation</vt:lpstr>
      <vt:lpstr>PowerPoint Presentation</vt:lpstr>
      <vt:lpstr>PowerPoint Presentation</vt:lpstr>
      <vt:lpstr> Term-Document Matrix is used to find the most important word in Dataset</vt:lpstr>
      <vt:lpstr>Measuring frequency of each word  </vt:lpstr>
      <vt:lpstr>Data Visualization Frequency wise Graphical Representation of Words</vt:lpstr>
      <vt:lpstr>Wordcloud</vt:lpstr>
      <vt:lpstr>Sentiment Analysis</vt:lpstr>
      <vt:lpstr>PowerPoint Presentation</vt:lpstr>
      <vt:lpstr>Graphical Representation of Sentiment</vt:lpstr>
      <vt:lpstr>7.  Model Building</vt:lpstr>
      <vt:lpstr>Logistic Regression  Imported Logistic Regression classifier from sklearn library</vt:lpstr>
      <vt:lpstr>Prediction on Train Data  Combined X_train and y_train and for prediction  added new column “Predicted”</vt:lpstr>
      <vt:lpstr>Train Data Accuracy is 0.98 (98%) ,Model is Good Fit. We can apply it on Test Data</vt:lpstr>
      <vt:lpstr>Prediction on Test Data  combined X_test and y_test and for prediction  added new column “Predicted”</vt:lpstr>
      <vt:lpstr>Model Accuracy is 97%</vt:lpstr>
      <vt:lpstr>Conclusion</vt:lpstr>
      <vt:lpstr>Source : https://www.mdpi.com</vt:lpstr>
      <vt:lpstr>NLP and Sentiment Analysis</vt:lpstr>
      <vt:lpstr>Challenges of Sentiment Analysis</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Voice of the Customers : Sentiment Analysis of  E-commerce Product Reviews using NLP</dc:title>
  <dc:creator>Pratik Kadam</dc:creator>
  <cp:lastModifiedBy>Pratik Kadam</cp:lastModifiedBy>
  <cp:revision>93</cp:revision>
  <dcterms:created xsi:type="dcterms:W3CDTF">2023-09-27T11:14:04Z</dcterms:created>
  <dcterms:modified xsi:type="dcterms:W3CDTF">2023-10-18T11:59:58Z</dcterms:modified>
</cp:coreProperties>
</file>