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unknown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\Sem%206\Project\Data_New_\Questions\Question%201\Question_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\Sem%206\Project\Data_New_\Questions\Question%202\Time_Exam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\Sem%206\Project\Data_New_\Questions\Question%203\Question_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sha\Downloads\Question_4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\Sem%206\Project\Data_New_\Questions\Question%204\Question_4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isha\Downloads\Question_4%20(1)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Gender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B2-479F-AAFA-BBB75B6B8D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B2-479F-AAFA-BBB75B6B8D8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0D275C2-4082-4470-8B46-5293C2E56453}" type="CATEGORYNAME">
                      <a:rPr lang="en-US" smtClean="0"/>
                      <a:pPr/>
                      <a:t>[CATEGORY NAME]</a:t>
                    </a:fld>
                    <a:r>
                      <a:rPr lang="en-US"/>
                      <a:t> 69</a:t>
                    </a:r>
                    <a:r>
                      <a:rPr lang="en-US" baseline="0"/>
                      <a:t>
(</a:t>
                    </a:r>
                    <a:fld id="{10321DBA-6360-44F0-BBB7-F2D7D49208DE}" type="PERCENTAGE">
                      <a:rPr lang="en-US" baseline="0" smtClean="0"/>
                      <a:pPr/>
                      <a:t>[PERCENTAGE]</a:t>
                    </a:fld>
                    <a:r>
                      <a:rPr lang="en-US" baseline="0"/>
                      <a:t>)</a:t>
                    </a: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1B2-479F-AAFA-BBB75B6B8D8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82ACEBB-2F09-4C9C-8AAB-952A99A4E308}" type="CATEGORYNAME">
                      <a:rPr lang="en-US" smtClean="0"/>
                      <a:pPr/>
                      <a:t>[CATEGORY NAME]</a:t>
                    </a:fld>
                    <a:r>
                      <a:rPr lang="en-US"/>
                      <a:t> 82</a:t>
                    </a:r>
                    <a:r>
                      <a:rPr lang="en-US" baseline="0"/>
                      <a:t>
(</a:t>
                    </a:r>
                    <a:fld id="{200283FC-F01C-4CF3-B83B-4B8E2ABFCEFB}" type="PERCENTAGE">
                      <a:rPr lang="en-US" baseline="0" smtClean="0"/>
                      <a:pPr/>
                      <a:t>[PERCENTAGE]</a:t>
                    </a:fld>
                    <a:r>
                      <a:rPr lang="en-US" baseline="0"/>
                      <a:t>)</a:t>
                    </a: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1B2-479F-AAFA-BBB75B6B8D8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Sheet3!$A$12:$A$13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Sheet3!$B$12:$B$13</c:f>
              <c:numCache>
                <c:formatCode>General</c:formatCode>
                <c:ptCount val="2"/>
                <c:pt idx="0">
                  <c:v>69</c:v>
                </c:pt>
                <c:pt idx="1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B2-479F-AAFA-BBB75B6B8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447244094488189"/>
          <c:y val="0.85705963837853605"/>
          <c:w val="0.31105511811023623"/>
          <c:h val="0.11516258384368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>
      <a:innerShdw blurRad="114300">
        <a:prstClr val="black"/>
      </a:inn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vs Age groups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88D1F59-745E-433E-B3D1-7A0A31EEBE66}" type="VALUE">
                      <a:rPr lang="en-US" smtClean="0"/>
                      <a:pPr/>
                      <a:t>[VALUE]</a:t>
                    </a:fld>
                    <a:r>
                      <a:rPr lang="en-US"/>
                      <a:t> (13%)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674-4BE9-8F9D-BC5E548329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177102D-D228-4719-B2F0-49027E774831}" type="VALUE">
                      <a:rPr lang="en-US" smtClean="0"/>
                      <a:pPr/>
                      <a:t>[VALUE]</a:t>
                    </a:fld>
                    <a:r>
                      <a:rPr lang="en-US"/>
                      <a:t> (60%)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674-4BE9-8F9D-BC5E548329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D27D8AE-6664-4289-9288-7F74F15759FB}" type="VALUE">
                      <a:rPr lang="en-US" smtClean="0"/>
                      <a:pPr/>
                      <a:t>[VALUE]</a:t>
                    </a:fld>
                    <a:r>
                      <a:rPr lang="en-US"/>
                      <a:t> (17%)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674-4BE9-8F9D-BC5E548329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46EF89F-9246-4BD5-848F-4E614E7E5835}" type="VALUE">
                      <a:rPr lang="en-US" smtClean="0"/>
                      <a:pPr/>
                      <a:t>[VALUE]</a:t>
                    </a:fld>
                    <a:r>
                      <a:rPr lang="en-US"/>
                      <a:t> (10%)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674-4BE9-8F9D-BC5E548329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16-19</c:v>
                </c:pt>
                <c:pt idx="1">
                  <c:v>20-23</c:v>
                </c:pt>
                <c:pt idx="2">
                  <c:v>24-27</c:v>
                </c:pt>
                <c:pt idx="3">
                  <c:v>28-32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91</c:v>
                </c:pt>
                <c:pt idx="2">
                  <c:v>26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74-4BE9-8F9D-BC5E548329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35575088"/>
        <c:axId val="436249968"/>
      </c:barChart>
      <c:catAx>
        <c:axId val="435575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 Groups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249968"/>
        <c:crosses val="autoZero"/>
        <c:auto val="1"/>
        <c:lblAlgn val="ctr"/>
        <c:lblOffset val="100"/>
        <c:noMultiLvlLbl val="0"/>
      </c:catAx>
      <c:valAx>
        <c:axId val="43624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57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>
      <a:innerShdw blurRad="114300">
        <a:prstClr val="black"/>
      </a:inn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Frequency vs Type of Genre watched for male and female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Sheet4!$A$11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Sheet4!$B$10:$H$10</c:f>
              <c:strCache>
                <c:ptCount val="7"/>
                <c:pt idx="0">
                  <c:v>Adventure</c:v>
                </c:pt>
                <c:pt idx="1">
                  <c:v>Thriller/Horror</c:v>
                </c:pt>
                <c:pt idx="2">
                  <c:v>Crime</c:v>
                </c:pt>
                <c:pt idx="3">
                  <c:v>Romance</c:v>
                </c:pt>
                <c:pt idx="4">
                  <c:v>Sci-Fi/Fantasy</c:v>
                </c:pt>
                <c:pt idx="5">
                  <c:v>Drama</c:v>
                </c:pt>
                <c:pt idx="6">
                  <c:v>Comedy</c:v>
                </c:pt>
              </c:strCache>
            </c:strRef>
          </c:cat>
          <c:val>
            <c:numRef>
              <c:f>Sheet4!$B$11:$H$11</c:f>
              <c:numCache>
                <c:formatCode>General</c:formatCode>
                <c:ptCount val="7"/>
                <c:pt idx="0">
                  <c:v>26</c:v>
                </c:pt>
                <c:pt idx="1">
                  <c:v>22</c:v>
                </c:pt>
                <c:pt idx="2">
                  <c:v>5</c:v>
                </c:pt>
                <c:pt idx="3">
                  <c:v>34</c:v>
                </c:pt>
                <c:pt idx="4">
                  <c:v>23</c:v>
                </c:pt>
                <c:pt idx="5">
                  <c:v>14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EE-4589-8DEA-1E44BDBB6E6B}"/>
            </c:ext>
          </c:extLst>
        </c:ser>
        <c:ser>
          <c:idx val="1"/>
          <c:order val="1"/>
          <c:tx>
            <c:strRef>
              <c:f>Sheet4!$A$12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Sheet4!$B$10:$H$10</c:f>
              <c:strCache>
                <c:ptCount val="7"/>
                <c:pt idx="0">
                  <c:v>Adventure</c:v>
                </c:pt>
                <c:pt idx="1">
                  <c:v>Thriller/Horror</c:v>
                </c:pt>
                <c:pt idx="2">
                  <c:v>Crime</c:v>
                </c:pt>
                <c:pt idx="3">
                  <c:v>Romance</c:v>
                </c:pt>
                <c:pt idx="4">
                  <c:v>Sci-Fi/Fantasy</c:v>
                </c:pt>
                <c:pt idx="5">
                  <c:v>Drama</c:v>
                </c:pt>
                <c:pt idx="6">
                  <c:v>Comedy</c:v>
                </c:pt>
              </c:strCache>
            </c:strRef>
          </c:cat>
          <c:val>
            <c:numRef>
              <c:f>Sheet4!$B$12:$H$12</c:f>
              <c:numCache>
                <c:formatCode>General</c:formatCode>
                <c:ptCount val="7"/>
                <c:pt idx="0">
                  <c:v>38</c:v>
                </c:pt>
                <c:pt idx="1">
                  <c:v>32</c:v>
                </c:pt>
                <c:pt idx="2">
                  <c:v>20</c:v>
                </c:pt>
                <c:pt idx="3">
                  <c:v>21</c:v>
                </c:pt>
                <c:pt idx="4">
                  <c:v>24</c:v>
                </c:pt>
                <c:pt idx="5">
                  <c:v>5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EE-4589-8DEA-1E44BDBB6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9538320"/>
        <c:axId val="499540560"/>
      </c:barChart>
      <c:catAx>
        <c:axId val="49953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540560"/>
        <c:crosses val="autoZero"/>
        <c:auto val="1"/>
        <c:lblAlgn val="ctr"/>
        <c:lblOffset val="100"/>
        <c:noMultiLvlLbl val="0"/>
      </c:catAx>
      <c:valAx>
        <c:axId val="49954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53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>
      <a:innerShdw blurRad="114300">
        <a:prstClr val="black"/>
      </a:inn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 between "Watching Time" and "Effect on Exam and important work"</a:t>
            </a:r>
          </a:p>
        </c:rich>
      </c:tx>
      <c:layout>
        <c:manualLayout>
          <c:xMode val="edge"/>
          <c:yMode val="edge"/>
          <c:x val="9.762489063867015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Time_Exam!$B$1</c:f>
              <c:strCache>
                <c:ptCount val="1"/>
                <c:pt idx="0">
                  <c:v>20) Has binge watching ever affected your performance in exams or other important works? [Effect:]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flat" cmpd="sng">
                <a:solidFill>
                  <a:schemeClr val="accent2"/>
                </a:solidFill>
                <a:prstDash val="solid"/>
                <a:miter lim="800000"/>
                <a:headEnd type="none"/>
              </a:ln>
              <a:effectLst/>
            </c:spPr>
            <c:trendlineType val="linear"/>
            <c:dispRSqr val="0"/>
            <c:dispEq val="0"/>
          </c:trendline>
          <c:xVal>
            <c:numRef>
              <c:f>Time_Exam!$A$2:$A$152</c:f>
              <c:numCache>
                <c:formatCode>General</c:formatCode>
                <c:ptCount val="151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  <c:pt idx="12">
                  <c:v>2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3</c:v>
                </c:pt>
                <c:pt idx="24">
                  <c:v>5</c:v>
                </c:pt>
                <c:pt idx="25">
                  <c:v>4</c:v>
                </c:pt>
                <c:pt idx="26">
                  <c:v>5</c:v>
                </c:pt>
                <c:pt idx="27">
                  <c:v>1</c:v>
                </c:pt>
                <c:pt idx="28">
                  <c:v>2</c:v>
                </c:pt>
                <c:pt idx="29">
                  <c:v>3</c:v>
                </c:pt>
                <c:pt idx="30">
                  <c:v>2</c:v>
                </c:pt>
                <c:pt idx="31">
                  <c:v>3</c:v>
                </c:pt>
                <c:pt idx="32">
                  <c:v>4</c:v>
                </c:pt>
                <c:pt idx="33">
                  <c:v>3</c:v>
                </c:pt>
                <c:pt idx="34">
                  <c:v>4</c:v>
                </c:pt>
                <c:pt idx="35">
                  <c:v>3</c:v>
                </c:pt>
                <c:pt idx="36">
                  <c:v>2</c:v>
                </c:pt>
                <c:pt idx="37">
                  <c:v>2</c:v>
                </c:pt>
                <c:pt idx="38">
                  <c:v>4</c:v>
                </c:pt>
                <c:pt idx="39">
                  <c:v>4</c:v>
                </c:pt>
                <c:pt idx="40">
                  <c:v>2</c:v>
                </c:pt>
                <c:pt idx="41">
                  <c:v>4</c:v>
                </c:pt>
                <c:pt idx="42">
                  <c:v>2</c:v>
                </c:pt>
                <c:pt idx="43">
                  <c:v>3</c:v>
                </c:pt>
                <c:pt idx="44">
                  <c:v>5</c:v>
                </c:pt>
                <c:pt idx="45">
                  <c:v>2</c:v>
                </c:pt>
                <c:pt idx="46">
                  <c:v>3</c:v>
                </c:pt>
                <c:pt idx="47">
                  <c:v>2</c:v>
                </c:pt>
                <c:pt idx="48">
                  <c:v>3</c:v>
                </c:pt>
                <c:pt idx="49">
                  <c:v>3</c:v>
                </c:pt>
                <c:pt idx="50">
                  <c:v>2</c:v>
                </c:pt>
                <c:pt idx="51">
                  <c:v>3</c:v>
                </c:pt>
                <c:pt idx="52">
                  <c:v>4</c:v>
                </c:pt>
                <c:pt idx="53">
                  <c:v>1</c:v>
                </c:pt>
                <c:pt idx="54">
                  <c:v>3</c:v>
                </c:pt>
                <c:pt idx="55">
                  <c:v>5</c:v>
                </c:pt>
                <c:pt idx="56">
                  <c:v>2</c:v>
                </c:pt>
                <c:pt idx="57">
                  <c:v>2</c:v>
                </c:pt>
                <c:pt idx="58">
                  <c:v>1</c:v>
                </c:pt>
                <c:pt idx="59">
                  <c:v>4</c:v>
                </c:pt>
                <c:pt idx="60">
                  <c:v>3</c:v>
                </c:pt>
                <c:pt idx="61">
                  <c:v>2</c:v>
                </c:pt>
                <c:pt idx="62">
                  <c:v>5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4</c:v>
                </c:pt>
                <c:pt idx="68">
                  <c:v>2</c:v>
                </c:pt>
                <c:pt idx="69">
                  <c:v>4</c:v>
                </c:pt>
                <c:pt idx="70">
                  <c:v>2</c:v>
                </c:pt>
                <c:pt idx="71">
                  <c:v>5</c:v>
                </c:pt>
                <c:pt idx="72">
                  <c:v>2</c:v>
                </c:pt>
                <c:pt idx="73">
                  <c:v>4</c:v>
                </c:pt>
                <c:pt idx="74">
                  <c:v>4</c:v>
                </c:pt>
                <c:pt idx="75">
                  <c:v>2</c:v>
                </c:pt>
                <c:pt idx="76">
                  <c:v>1</c:v>
                </c:pt>
                <c:pt idx="77">
                  <c:v>2</c:v>
                </c:pt>
                <c:pt idx="78">
                  <c:v>4</c:v>
                </c:pt>
                <c:pt idx="79">
                  <c:v>2</c:v>
                </c:pt>
                <c:pt idx="80">
                  <c:v>2</c:v>
                </c:pt>
                <c:pt idx="81">
                  <c:v>5</c:v>
                </c:pt>
                <c:pt idx="82">
                  <c:v>2</c:v>
                </c:pt>
                <c:pt idx="83">
                  <c:v>3</c:v>
                </c:pt>
                <c:pt idx="84">
                  <c:v>2</c:v>
                </c:pt>
                <c:pt idx="85">
                  <c:v>3</c:v>
                </c:pt>
                <c:pt idx="86">
                  <c:v>1</c:v>
                </c:pt>
                <c:pt idx="87">
                  <c:v>3</c:v>
                </c:pt>
                <c:pt idx="88">
                  <c:v>2</c:v>
                </c:pt>
                <c:pt idx="89">
                  <c:v>3</c:v>
                </c:pt>
                <c:pt idx="90">
                  <c:v>3</c:v>
                </c:pt>
                <c:pt idx="91">
                  <c:v>5</c:v>
                </c:pt>
                <c:pt idx="92">
                  <c:v>3</c:v>
                </c:pt>
                <c:pt idx="93">
                  <c:v>2</c:v>
                </c:pt>
                <c:pt idx="94">
                  <c:v>3</c:v>
                </c:pt>
                <c:pt idx="95">
                  <c:v>3</c:v>
                </c:pt>
                <c:pt idx="96">
                  <c:v>3</c:v>
                </c:pt>
                <c:pt idx="97">
                  <c:v>2</c:v>
                </c:pt>
                <c:pt idx="98">
                  <c:v>2</c:v>
                </c:pt>
                <c:pt idx="99">
                  <c:v>3</c:v>
                </c:pt>
                <c:pt idx="100">
                  <c:v>5</c:v>
                </c:pt>
                <c:pt idx="101">
                  <c:v>4</c:v>
                </c:pt>
                <c:pt idx="102">
                  <c:v>3</c:v>
                </c:pt>
                <c:pt idx="103">
                  <c:v>3</c:v>
                </c:pt>
                <c:pt idx="104">
                  <c:v>4</c:v>
                </c:pt>
                <c:pt idx="105">
                  <c:v>4</c:v>
                </c:pt>
                <c:pt idx="106">
                  <c:v>3</c:v>
                </c:pt>
                <c:pt idx="107">
                  <c:v>2</c:v>
                </c:pt>
                <c:pt idx="108">
                  <c:v>3</c:v>
                </c:pt>
                <c:pt idx="109">
                  <c:v>3</c:v>
                </c:pt>
                <c:pt idx="110">
                  <c:v>2</c:v>
                </c:pt>
                <c:pt idx="111">
                  <c:v>3</c:v>
                </c:pt>
                <c:pt idx="112">
                  <c:v>3</c:v>
                </c:pt>
                <c:pt idx="113">
                  <c:v>2</c:v>
                </c:pt>
                <c:pt idx="114">
                  <c:v>3</c:v>
                </c:pt>
                <c:pt idx="115">
                  <c:v>4</c:v>
                </c:pt>
                <c:pt idx="116">
                  <c:v>2</c:v>
                </c:pt>
                <c:pt idx="117">
                  <c:v>4</c:v>
                </c:pt>
                <c:pt idx="118">
                  <c:v>2</c:v>
                </c:pt>
                <c:pt idx="119">
                  <c:v>3</c:v>
                </c:pt>
                <c:pt idx="120">
                  <c:v>2</c:v>
                </c:pt>
                <c:pt idx="121">
                  <c:v>2</c:v>
                </c:pt>
                <c:pt idx="122">
                  <c:v>5</c:v>
                </c:pt>
                <c:pt idx="123">
                  <c:v>4</c:v>
                </c:pt>
                <c:pt idx="124">
                  <c:v>3</c:v>
                </c:pt>
                <c:pt idx="125">
                  <c:v>5</c:v>
                </c:pt>
                <c:pt idx="126">
                  <c:v>1</c:v>
                </c:pt>
                <c:pt idx="127">
                  <c:v>3</c:v>
                </c:pt>
                <c:pt idx="128">
                  <c:v>2</c:v>
                </c:pt>
                <c:pt idx="129">
                  <c:v>4</c:v>
                </c:pt>
                <c:pt idx="130">
                  <c:v>3</c:v>
                </c:pt>
                <c:pt idx="131">
                  <c:v>2</c:v>
                </c:pt>
                <c:pt idx="132">
                  <c:v>3</c:v>
                </c:pt>
                <c:pt idx="133">
                  <c:v>5</c:v>
                </c:pt>
                <c:pt idx="134">
                  <c:v>3</c:v>
                </c:pt>
                <c:pt idx="135">
                  <c:v>2</c:v>
                </c:pt>
                <c:pt idx="136">
                  <c:v>4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2</c:v>
                </c:pt>
                <c:pt idx="142">
                  <c:v>3</c:v>
                </c:pt>
                <c:pt idx="143">
                  <c:v>1</c:v>
                </c:pt>
                <c:pt idx="144">
                  <c:v>3</c:v>
                </c:pt>
                <c:pt idx="145">
                  <c:v>5</c:v>
                </c:pt>
                <c:pt idx="146">
                  <c:v>2</c:v>
                </c:pt>
                <c:pt idx="147">
                  <c:v>3</c:v>
                </c:pt>
                <c:pt idx="148">
                  <c:v>4</c:v>
                </c:pt>
                <c:pt idx="149">
                  <c:v>1</c:v>
                </c:pt>
                <c:pt idx="150">
                  <c:v>2</c:v>
                </c:pt>
              </c:numCache>
            </c:numRef>
          </c:xVal>
          <c:yVal>
            <c:numRef>
              <c:f>Time_Exam!$B$2:$B$152</c:f>
              <c:numCache>
                <c:formatCode>General</c:formatCode>
                <c:ptCount val="151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4</c:v>
                </c:pt>
                <c:pt idx="25">
                  <c:v>4</c:v>
                </c:pt>
                <c:pt idx="26">
                  <c:v>5</c:v>
                </c:pt>
                <c:pt idx="27">
                  <c:v>1</c:v>
                </c:pt>
                <c:pt idx="28">
                  <c:v>1</c:v>
                </c:pt>
                <c:pt idx="29">
                  <c:v>3</c:v>
                </c:pt>
                <c:pt idx="30">
                  <c:v>3</c:v>
                </c:pt>
                <c:pt idx="31">
                  <c:v>1</c:v>
                </c:pt>
                <c:pt idx="32">
                  <c:v>1</c:v>
                </c:pt>
                <c:pt idx="33">
                  <c:v>2</c:v>
                </c:pt>
                <c:pt idx="34">
                  <c:v>3</c:v>
                </c:pt>
                <c:pt idx="35">
                  <c:v>2</c:v>
                </c:pt>
                <c:pt idx="36">
                  <c:v>2</c:v>
                </c:pt>
                <c:pt idx="37">
                  <c:v>1</c:v>
                </c:pt>
                <c:pt idx="38">
                  <c:v>3</c:v>
                </c:pt>
                <c:pt idx="39">
                  <c:v>2</c:v>
                </c:pt>
                <c:pt idx="40">
                  <c:v>1</c:v>
                </c:pt>
                <c:pt idx="41">
                  <c:v>4</c:v>
                </c:pt>
                <c:pt idx="42">
                  <c:v>1</c:v>
                </c:pt>
                <c:pt idx="43">
                  <c:v>2</c:v>
                </c:pt>
                <c:pt idx="44">
                  <c:v>4</c:v>
                </c:pt>
                <c:pt idx="45">
                  <c:v>2</c:v>
                </c:pt>
                <c:pt idx="46">
                  <c:v>3</c:v>
                </c:pt>
                <c:pt idx="47">
                  <c:v>2</c:v>
                </c:pt>
                <c:pt idx="48">
                  <c:v>3</c:v>
                </c:pt>
                <c:pt idx="49">
                  <c:v>2</c:v>
                </c:pt>
                <c:pt idx="50">
                  <c:v>1</c:v>
                </c:pt>
                <c:pt idx="51">
                  <c:v>3</c:v>
                </c:pt>
                <c:pt idx="52">
                  <c:v>3</c:v>
                </c:pt>
                <c:pt idx="53">
                  <c:v>1</c:v>
                </c:pt>
                <c:pt idx="54">
                  <c:v>4</c:v>
                </c:pt>
                <c:pt idx="55">
                  <c:v>5</c:v>
                </c:pt>
                <c:pt idx="56">
                  <c:v>3</c:v>
                </c:pt>
                <c:pt idx="57">
                  <c:v>2</c:v>
                </c:pt>
                <c:pt idx="58">
                  <c:v>1</c:v>
                </c:pt>
                <c:pt idx="59">
                  <c:v>4</c:v>
                </c:pt>
                <c:pt idx="60">
                  <c:v>3</c:v>
                </c:pt>
                <c:pt idx="61">
                  <c:v>2</c:v>
                </c:pt>
                <c:pt idx="62">
                  <c:v>3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1</c:v>
                </c:pt>
                <c:pt idx="67">
                  <c:v>3</c:v>
                </c:pt>
                <c:pt idx="68">
                  <c:v>2</c:v>
                </c:pt>
                <c:pt idx="69">
                  <c:v>2</c:v>
                </c:pt>
                <c:pt idx="70">
                  <c:v>4</c:v>
                </c:pt>
                <c:pt idx="71">
                  <c:v>2</c:v>
                </c:pt>
                <c:pt idx="72">
                  <c:v>2</c:v>
                </c:pt>
                <c:pt idx="73">
                  <c:v>4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1</c:v>
                </c:pt>
                <c:pt idx="79">
                  <c:v>1</c:v>
                </c:pt>
                <c:pt idx="80">
                  <c:v>3</c:v>
                </c:pt>
                <c:pt idx="81">
                  <c:v>4</c:v>
                </c:pt>
                <c:pt idx="82">
                  <c:v>2</c:v>
                </c:pt>
                <c:pt idx="83">
                  <c:v>1</c:v>
                </c:pt>
                <c:pt idx="84">
                  <c:v>2</c:v>
                </c:pt>
                <c:pt idx="85">
                  <c:v>2</c:v>
                </c:pt>
                <c:pt idx="86">
                  <c:v>1</c:v>
                </c:pt>
                <c:pt idx="87">
                  <c:v>2</c:v>
                </c:pt>
                <c:pt idx="88">
                  <c:v>1</c:v>
                </c:pt>
                <c:pt idx="89">
                  <c:v>3</c:v>
                </c:pt>
                <c:pt idx="90">
                  <c:v>1</c:v>
                </c:pt>
                <c:pt idx="91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  <c:pt idx="96">
                  <c:v>3</c:v>
                </c:pt>
                <c:pt idx="97">
                  <c:v>2</c:v>
                </c:pt>
                <c:pt idx="98">
                  <c:v>2</c:v>
                </c:pt>
                <c:pt idx="99">
                  <c:v>1</c:v>
                </c:pt>
                <c:pt idx="100">
                  <c:v>5</c:v>
                </c:pt>
                <c:pt idx="101">
                  <c:v>3</c:v>
                </c:pt>
                <c:pt idx="102">
                  <c:v>2</c:v>
                </c:pt>
                <c:pt idx="103">
                  <c:v>3</c:v>
                </c:pt>
                <c:pt idx="104">
                  <c:v>3</c:v>
                </c:pt>
                <c:pt idx="105">
                  <c:v>3</c:v>
                </c:pt>
                <c:pt idx="106">
                  <c:v>3</c:v>
                </c:pt>
                <c:pt idx="107">
                  <c:v>2</c:v>
                </c:pt>
                <c:pt idx="108">
                  <c:v>3</c:v>
                </c:pt>
                <c:pt idx="109">
                  <c:v>2</c:v>
                </c:pt>
                <c:pt idx="110">
                  <c:v>3</c:v>
                </c:pt>
                <c:pt idx="111">
                  <c:v>4</c:v>
                </c:pt>
                <c:pt idx="112">
                  <c:v>2</c:v>
                </c:pt>
                <c:pt idx="113">
                  <c:v>2</c:v>
                </c:pt>
                <c:pt idx="114">
                  <c:v>3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3</c:v>
                </c:pt>
                <c:pt idx="119">
                  <c:v>4</c:v>
                </c:pt>
                <c:pt idx="120">
                  <c:v>2</c:v>
                </c:pt>
                <c:pt idx="121">
                  <c:v>1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4</c:v>
                </c:pt>
                <c:pt idx="126">
                  <c:v>1</c:v>
                </c:pt>
                <c:pt idx="127">
                  <c:v>3</c:v>
                </c:pt>
                <c:pt idx="128">
                  <c:v>2</c:v>
                </c:pt>
                <c:pt idx="129">
                  <c:v>4</c:v>
                </c:pt>
                <c:pt idx="130">
                  <c:v>3</c:v>
                </c:pt>
                <c:pt idx="131">
                  <c:v>1</c:v>
                </c:pt>
                <c:pt idx="132">
                  <c:v>2</c:v>
                </c:pt>
                <c:pt idx="133">
                  <c:v>1</c:v>
                </c:pt>
                <c:pt idx="134">
                  <c:v>3</c:v>
                </c:pt>
                <c:pt idx="135">
                  <c:v>2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1</c:v>
                </c:pt>
                <c:pt idx="144">
                  <c:v>3</c:v>
                </c:pt>
                <c:pt idx="145">
                  <c:v>4</c:v>
                </c:pt>
                <c:pt idx="146">
                  <c:v>2</c:v>
                </c:pt>
                <c:pt idx="147">
                  <c:v>2</c:v>
                </c:pt>
                <c:pt idx="148">
                  <c:v>3</c:v>
                </c:pt>
                <c:pt idx="149">
                  <c:v>1</c:v>
                </c:pt>
                <c:pt idx="150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736-43C6-8BB0-BC44F4951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710712"/>
        <c:axId val="498071992"/>
      </c:scatterChart>
      <c:valAx>
        <c:axId val="400710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071992"/>
        <c:crosses val="autoZero"/>
        <c:crossBetween val="midCat"/>
      </c:valAx>
      <c:valAx>
        <c:axId val="498071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Effect on exam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710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>
      <a:innerShdw blurRad="114300">
        <a:prstClr val="black"/>
      </a:inn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Frequency vs Connection type for different time intervals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Sheet2!$I$9</c:f>
              <c:strCache>
                <c:ptCount val="1"/>
                <c:pt idx="0">
                  <c:v>Mobile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Sheet2!$J$8:$N$8</c:f>
              <c:strCache>
                <c:ptCount val="5"/>
                <c:pt idx="0">
                  <c:v>Less than 1 Hr</c:v>
                </c:pt>
                <c:pt idx="1">
                  <c:v>1-2 Hr</c:v>
                </c:pt>
                <c:pt idx="2">
                  <c:v>2-3 Hr</c:v>
                </c:pt>
                <c:pt idx="3">
                  <c:v>3-4 Hr</c:v>
                </c:pt>
                <c:pt idx="4">
                  <c:v>More than 4 Hr</c:v>
                </c:pt>
              </c:strCache>
            </c:strRef>
          </c:cat>
          <c:val>
            <c:numRef>
              <c:f>Sheet2!$J$9:$N$9</c:f>
              <c:numCache>
                <c:formatCode>General</c:formatCode>
                <c:ptCount val="5"/>
                <c:pt idx="0">
                  <c:v>8</c:v>
                </c:pt>
                <c:pt idx="1">
                  <c:v>32</c:v>
                </c:pt>
                <c:pt idx="2">
                  <c:v>23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15-40A3-9EB9-E4429D78EDCE}"/>
            </c:ext>
          </c:extLst>
        </c:ser>
        <c:ser>
          <c:idx val="1"/>
          <c:order val="1"/>
          <c:tx>
            <c:strRef>
              <c:f>Sheet2!$I$10</c:f>
              <c:strCache>
                <c:ptCount val="1"/>
                <c:pt idx="0">
                  <c:v>Broadband/WiFi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00B05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Sheet2!$J$8:$N$8</c:f>
              <c:strCache>
                <c:ptCount val="5"/>
                <c:pt idx="0">
                  <c:v>Less than 1 Hr</c:v>
                </c:pt>
                <c:pt idx="1">
                  <c:v>1-2 Hr</c:v>
                </c:pt>
                <c:pt idx="2">
                  <c:v>2-3 Hr</c:v>
                </c:pt>
                <c:pt idx="3">
                  <c:v>3-4 Hr</c:v>
                </c:pt>
                <c:pt idx="4">
                  <c:v>More than 4 Hr</c:v>
                </c:pt>
              </c:strCache>
            </c:strRef>
          </c:cat>
          <c:val>
            <c:numRef>
              <c:f>Sheet2!$J$10:$N$10</c:f>
              <c:numCache>
                <c:formatCode>General</c:formatCode>
                <c:ptCount val="5"/>
                <c:pt idx="0">
                  <c:v>3</c:v>
                </c:pt>
                <c:pt idx="1">
                  <c:v>22</c:v>
                </c:pt>
                <c:pt idx="2">
                  <c:v>26</c:v>
                </c:pt>
                <c:pt idx="3">
                  <c:v>17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15-40A3-9EB9-E4429D78ED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003280"/>
        <c:axId val="509003600"/>
      </c:barChart>
      <c:catAx>
        <c:axId val="509003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 Intervals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003600"/>
        <c:crosses val="autoZero"/>
        <c:auto val="1"/>
        <c:lblAlgn val="ctr"/>
        <c:lblOffset val="100"/>
        <c:noMultiLvlLbl val="0"/>
      </c:catAx>
      <c:valAx>
        <c:axId val="50900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 of 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00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>
      <a:innerShdw blurRad="114300">
        <a:prstClr val="black"/>
      </a:inn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Frequency vs Appealing Content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'[Question_4 (1).xlsx]Sheet2'!$F$13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'[Question_4 (1).xlsx]Sheet2'!$G$12:$J$12</c:f>
              <c:strCache>
                <c:ptCount val="4"/>
                <c:pt idx="0">
                  <c:v>Theme/Story line</c:v>
                </c:pt>
                <c:pt idx="1">
                  <c:v>Funny Dialogue</c:v>
                </c:pt>
                <c:pt idx="2">
                  <c:v>Rich Lifestyle</c:v>
                </c:pt>
                <c:pt idx="3">
                  <c:v>Intimate Scenes</c:v>
                </c:pt>
              </c:strCache>
            </c:strRef>
          </c:cat>
          <c:val>
            <c:numRef>
              <c:f>'[Question_4 (1).xlsx]Sheet2'!$G$13:$J$13</c:f>
              <c:numCache>
                <c:formatCode>General</c:formatCode>
                <c:ptCount val="4"/>
                <c:pt idx="0">
                  <c:v>44</c:v>
                </c:pt>
                <c:pt idx="1">
                  <c:v>13</c:v>
                </c:pt>
                <c:pt idx="2">
                  <c:v>23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B8-42E0-8F23-480EFC4F0A00}"/>
            </c:ext>
          </c:extLst>
        </c:ser>
        <c:ser>
          <c:idx val="1"/>
          <c:order val="1"/>
          <c:tx>
            <c:strRef>
              <c:f>'[Question_4 (1).xlsx]Sheet2'!$F$14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'[Question_4 (1).xlsx]Sheet2'!$G$12:$J$12</c:f>
              <c:strCache>
                <c:ptCount val="4"/>
                <c:pt idx="0">
                  <c:v>Theme/Story line</c:v>
                </c:pt>
                <c:pt idx="1">
                  <c:v>Funny Dialogue</c:v>
                </c:pt>
                <c:pt idx="2">
                  <c:v>Rich Lifestyle</c:v>
                </c:pt>
                <c:pt idx="3">
                  <c:v>Intimate Scenes</c:v>
                </c:pt>
              </c:strCache>
            </c:strRef>
          </c:cat>
          <c:val>
            <c:numRef>
              <c:f>'[Question_4 (1).xlsx]Sheet2'!$G$14:$J$14</c:f>
              <c:numCache>
                <c:formatCode>General</c:formatCode>
                <c:ptCount val="4"/>
                <c:pt idx="0">
                  <c:v>37</c:v>
                </c:pt>
                <c:pt idx="1">
                  <c:v>13</c:v>
                </c:pt>
                <c:pt idx="2">
                  <c:v>18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B8-42E0-8F23-480EFC4F0A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20986351"/>
        <c:axId val="920987183"/>
      </c:barChart>
      <c:catAx>
        <c:axId val="920986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987183"/>
        <c:crosses val="autoZero"/>
        <c:auto val="1"/>
        <c:lblAlgn val="ctr"/>
        <c:lblOffset val="100"/>
        <c:noMultiLvlLbl val="0"/>
      </c:catAx>
      <c:valAx>
        <c:axId val="920987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986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Frequency vs Gender wise type of content consumed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Sheet2!$R$24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52%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94B-4F36-9210-832C93E01E3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52%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94B-4F36-9210-832C93E01E3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15%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794B-4F36-9210-832C93E01E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Sheet2!$Q$25:$Q$27</c:f>
              <c:strCache>
                <c:ptCount val="3"/>
                <c:pt idx="0">
                  <c:v>Indian</c:v>
                </c:pt>
                <c:pt idx="1">
                  <c:v>Western</c:v>
                </c:pt>
                <c:pt idx="2">
                  <c:v>Other</c:v>
                </c:pt>
              </c:strCache>
            </c:strRef>
          </c:cat>
          <c:val>
            <c:numRef>
              <c:f>Sheet2!$R$25:$R$27</c:f>
              <c:numCache>
                <c:formatCode>General</c:formatCode>
                <c:ptCount val="3"/>
                <c:pt idx="0">
                  <c:v>78</c:v>
                </c:pt>
                <c:pt idx="1">
                  <c:v>78</c:v>
                </c:pt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4B-4F36-9210-832C93E01E3F}"/>
            </c:ext>
          </c:extLst>
        </c:ser>
        <c:ser>
          <c:idx val="1"/>
          <c:order val="1"/>
          <c:tx>
            <c:strRef>
              <c:f>Sheet2!$S$24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45%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794B-4F36-9210-832C93E01E3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39%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794B-4F36-9210-832C93E01E3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14%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794B-4F36-9210-832C93E01E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Sheet2!$Q$25:$Q$27</c:f>
              <c:strCache>
                <c:ptCount val="3"/>
                <c:pt idx="0">
                  <c:v>Indian</c:v>
                </c:pt>
                <c:pt idx="1">
                  <c:v>Western</c:v>
                </c:pt>
                <c:pt idx="2">
                  <c:v>Other</c:v>
                </c:pt>
              </c:strCache>
            </c:strRef>
          </c:cat>
          <c:val>
            <c:numRef>
              <c:f>Sheet2!$S$25:$S$27</c:f>
              <c:numCache>
                <c:formatCode>General</c:formatCode>
                <c:ptCount val="3"/>
                <c:pt idx="0">
                  <c:v>68</c:v>
                </c:pt>
                <c:pt idx="1">
                  <c:v>59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94B-4F36-9210-832C93E01E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8836216"/>
        <c:axId val="388834296"/>
      </c:barChart>
      <c:catAx>
        <c:axId val="388836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834296"/>
        <c:crosses val="autoZero"/>
        <c:auto val="1"/>
        <c:lblAlgn val="ctr"/>
        <c:lblOffset val="100"/>
        <c:noMultiLvlLbl val="0"/>
      </c:catAx>
      <c:valAx>
        <c:axId val="388834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836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Frequency vs Abusive content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38%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057-4BA8-8AF5-0D81A2CABDB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16%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1057-4BA8-8AF5-0D81A2CABD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Watched abusive content</c:v>
                </c:pt>
                <c:pt idx="1">
                  <c:v>Never Watched abusive content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58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57-4BA8-8AF5-0D81A2CABDB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22%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1057-4BA8-8AF5-0D81A2CABDB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24%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1057-4BA8-8AF5-0D81A2CABD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Watched abusive content</c:v>
                </c:pt>
                <c:pt idx="1">
                  <c:v>Never Watched abusive content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34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057-4BA8-8AF5-0D81A2CABD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6673336"/>
        <c:axId val="446677496"/>
      </c:barChart>
      <c:catAx>
        <c:axId val="446673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677496"/>
        <c:crosses val="autoZero"/>
        <c:auto val="1"/>
        <c:lblAlgn val="ctr"/>
        <c:lblOffset val="100"/>
        <c:noMultiLvlLbl val="0"/>
      </c:catAx>
      <c:valAx>
        <c:axId val="446677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673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Percentage</a:t>
            </a:r>
            <a:r>
              <a:rPr lang="en-US" b="1" baseline="0"/>
              <a:t> of people prefering censored content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'[Question_4 (1).xlsx]Sheet8'!$A$12</c:f>
              <c:strCache>
                <c:ptCount val="1"/>
                <c:pt idx="0">
                  <c:v>Male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03-4823-862D-DBCDB25ED5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03-4823-862D-DBCDB25ED556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'[Question_4 (1).xlsx]Sheet8'!$B$11:$C$11</c:f>
              <c:strCache>
                <c:ptCount val="2"/>
                <c:pt idx="0">
                  <c:v>Don't have problem if not censored</c:v>
                </c:pt>
                <c:pt idx="1">
                  <c:v>Have problem if not censored</c:v>
                </c:pt>
              </c:strCache>
            </c:strRef>
          </c:cat>
          <c:val>
            <c:numRef>
              <c:f>'[Question_4 (1).xlsx]Sheet8'!$B$12:$C$12</c:f>
              <c:numCache>
                <c:formatCode>General</c:formatCode>
                <c:ptCount val="2"/>
                <c:pt idx="0">
                  <c:v>60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03-4823-862D-DBCDB25ED556}"/>
            </c:ext>
          </c:extLst>
        </c:ser>
        <c:ser>
          <c:idx val="1"/>
          <c:order val="1"/>
          <c:tx>
            <c:strRef>
              <c:f>'[Question_4 (1).xlsx]Sheet8'!$A$13</c:f>
              <c:strCache>
                <c:ptCount val="1"/>
                <c:pt idx="0">
                  <c:v>Female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803-4823-862D-DBCDB25ED5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803-4823-862D-DBCDB25ED556}"/>
              </c:ext>
            </c:extLst>
          </c:dPt>
          <c:cat>
            <c:strRef>
              <c:f>'[Question_4 (1).xlsx]Sheet8'!$B$11:$C$11</c:f>
              <c:strCache>
                <c:ptCount val="2"/>
                <c:pt idx="0">
                  <c:v>Don't have problem if not censored</c:v>
                </c:pt>
                <c:pt idx="1">
                  <c:v>Have problem if not censored</c:v>
                </c:pt>
              </c:strCache>
            </c:strRef>
          </c:cat>
          <c:val>
            <c:numRef>
              <c:f>'[Question_4 (1).xlsx]Sheet8'!$B$13:$C$13</c:f>
              <c:numCache>
                <c:formatCode>General</c:formatCode>
                <c:ptCount val="2"/>
                <c:pt idx="0">
                  <c:v>41</c:v>
                </c:pt>
                <c:pt idx="1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803-4823-862D-DBCDB25ED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Sheet2!$D$13:$D$22</cx:f>
        <cx:lvl ptCount="10">
          <cx:pt idx="0">YouTube</cx:pt>
          <cx:pt idx="1">Netflix</cx:pt>
          <cx:pt idx="2">Amazon Prime</cx:pt>
          <cx:pt idx="3">Hotstar</cx:pt>
          <cx:pt idx="4">Zee5</cx:pt>
          <cx:pt idx="5">MX Player</cx:pt>
          <cx:pt idx="6">ALT Balaji</cx:pt>
          <cx:pt idx="7">JioTv / JioCinema</cx:pt>
          <cx:pt idx="8">Voot</cx:pt>
          <cx:pt idx="9">SonyLiv &amp; Other</cx:pt>
        </cx:lvl>
      </cx:strDim>
      <cx:numDim type="val">
        <cx:f>Sheet2!$E$13:$E$22</cx:f>
        <cx:lvl ptCount="10" formatCode="General">
          <cx:pt idx="0">138</cx:pt>
          <cx:pt idx="1">78</cx:pt>
          <cx:pt idx="2">79</cx:pt>
          <cx:pt idx="3">70</cx:pt>
          <cx:pt idx="4">22</cx:pt>
          <cx:pt idx="5">67</cx:pt>
          <cx:pt idx="6">20</cx:pt>
          <cx:pt idx="7">29</cx:pt>
          <cx:pt idx="8">31</cx:pt>
          <cx:pt idx="9">25</cx:pt>
        </cx:lvl>
      </cx:numDim>
    </cx:data>
  </cx:chartData>
  <cx:chart>
    <cx:title pos="t" align="ctr" overlay="0">
      <cx:tx>
        <cx:txData>
          <cx:v>OTT Platforms vs Percentage of Users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1" i="0" u="none" strike="noStrike" baseline="0">
              <a:solidFill>
                <a:sysClr val="windowText" lastClr="000000"/>
              </a:solidFill>
              <a:latin typeface="Calibri" panose="020F0502020204030204"/>
            </a:rPr>
            <a:t>OTT Platforms vs Percentage of Users</a:t>
          </a:r>
        </a:p>
      </cx:txPr>
    </cx:title>
    <cx:plotArea>
      <cx:plotAreaRegion>
        <cx:series layoutId="clusteredColumn" uniqueId="{A2326949-F7D2-41A3-8553-23A146C84909}">
          <cx:tx>
            <cx:txData>
              <cx:f>Sheet2!$E$12</cx:f>
              <cx:v>No. of Users</cx:v>
            </cx:txData>
          </cx:tx>
          <cx:dataId val="0"/>
          <cx:layoutPr>
            <cx:aggregation/>
          </cx:layoutPr>
          <cx:axisId val="1"/>
        </cx:series>
        <cx:series layoutId="paretoLine" ownerIdx="0" uniqueId="{AF365C23-91EA-4860-9542-26FD90C0E12B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  <cx:legend pos="b" align="ctr" overlay="0"/>
  </cx:chart>
  <cx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>
      <a:innerShdw blurRad="114300">
        <a:prstClr val="black"/>
      </a:innerShdw>
    </a:effectLst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0ABF-F922-4B59-99A8-B077D0061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A3BFE-D4F2-420B-AAAB-45A13AE48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E0B50-8A4B-4EDC-9591-6734ACCE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CD-E390-4AF5-8459-92BA19C0842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B061D-DB4D-4E63-9C02-043F210B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F038-F57C-4CB6-B883-505D2CC0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82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E06-8882-4662-976B-62F7F82C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DD461-D33F-4E1F-AECD-9E1624B3D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B7659-B145-464D-8C74-B6750A92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CD-E390-4AF5-8459-92BA19C0842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63755-6C6A-45FB-9DF3-5B88C3AE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0FDA4-2CF2-4A9D-BF60-02BAFACC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26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B69CA-29E2-474C-BC46-0464074F6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9D03D-89A4-46BD-9CF5-9BCF93C05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74AE7-5FFE-40BA-89F3-9645752D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CD-E390-4AF5-8459-92BA19C0842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4D6E0-4F92-40D0-A9D3-CEDB3996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1DBA6-23F9-4A33-AE40-5A3EA144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7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E3A1-C60B-4077-9F12-25FC21C1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4ADA-C807-4C25-830A-A43F3F32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A0AA2-9B21-465F-AC1A-A2F8F31B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CD-E390-4AF5-8459-92BA19C0842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861B-DE93-408D-956D-E749819F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0E5B9-9084-4F02-B535-50D594CE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86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229C-C764-42F0-9A64-3EDC4588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E246C-F9A9-43DD-9371-3B6F9E5DA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C7772-B041-4791-AAF3-30EF7329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CD-E390-4AF5-8459-92BA19C0842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CF7B1-1A74-48A4-9512-37805714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B401-D453-4BE3-B2A0-B85B8666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6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16BC-CC93-4563-9C03-FE9834F9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A7D6-D336-4236-985B-30BC6EF39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65C08-8091-41FD-A45B-6BF28BA1B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44A21-4807-4A1E-825F-34541903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CD-E390-4AF5-8459-92BA19C0842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DDD7C-22F7-4485-B0C0-F2BD00DA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E2C7B-E511-47AC-823B-0FA5DF7B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05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8AF5-BE99-4768-9215-03E2058F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51FA1-F82A-4F5B-A345-95BA3840D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D9CDE-5C9D-4F6A-9D87-0387B493C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7CD4F-72E1-4B97-A62D-6AB79B923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28B5A-116D-43C5-A70A-BFD571D68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7B5E9-A9E2-4810-889D-0C49E89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CD-E390-4AF5-8459-92BA19C0842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2BE89-BB10-4D1A-9AE3-FF8CA829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0376-9F79-4E9B-AE75-FDC0C262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4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1C8F-5691-460C-AE96-791C49D5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FBF6A-682D-4317-8266-D14AD8DC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CD-E390-4AF5-8459-92BA19C0842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A0DB8-13DA-4166-B80A-4031A27C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2D759-C07E-4E42-9C14-D5545C2E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21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B7071-A559-46AE-88D8-5A7E8B3A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CD-E390-4AF5-8459-92BA19C0842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D9AB3-4088-48A3-BBE8-A8F27B9E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23198-5635-4A1B-AC64-514D5109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96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E9A6-E4FA-400C-B97E-821D76E8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BCE7-A41E-4744-A370-037A4F3E0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CC195-4071-4A74-9A6F-79DB3F6AF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BFBB7-4319-447A-9DCF-836D009B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CD-E390-4AF5-8459-92BA19C0842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17D67-FFA3-47A7-9D0F-944A471D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B1A62-42BD-481D-9868-BB177F1C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9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4D44-D2E4-40D6-8543-BEA0286C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94A4A-721A-4E72-8BD3-383D709E7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F413A-98C8-4286-B0FD-8E3BAF823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32D37-9F1C-4AAE-A10D-2DB931F3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CD-E390-4AF5-8459-92BA19C0842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0DC71-9CB6-47D3-BBE9-A2B51747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51266-03AE-41ED-99C8-74BD0C6B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05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1BB18-6EA9-4A9C-BED8-DDCB763E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8A278-83B8-4608-8C6D-9F3D45252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5E98-B75A-4963-92E9-F01C9749A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326CD-E390-4AF5-8459-92BA19C0842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9E188-120A-49F8-A837-5A06A022A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ECC85-0B13-4A12-8E71-A2A92C465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50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70D0CB-C492-4F68-A53E-7E1CE8E1F48F}"/>
              </a:ext>
            </a:extLst>
          </p:cNvPr>
          <p:cNvSpPr/>
          <p:nvPr/>
        </p:nvSpPr>
        <p:spPr>
          <a:xfrm>
            <a:off x="0" y="624609"/>
            <a:ext cx="12191999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 on OTT Platforms</a:t>
            </a:r>
          </a:p>
          <a:p>
            <a:pPr algn="ctr"/>
            <a:r>
              <a:rPr lang="en-US" sz="2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(Effects of OTT Platforms on the mindset of Indian Youth)</a:t>
            </a:r>
            <a:endParaRPr lang="en-US" sz="20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EBA40-9A7F-42F3-A2D2-9B85F1E89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2766"/>
            <a:ext cx="12191999" cy="29652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5D1D0A-B999-4592-91F1-09FEB4B1DD6D}"/>
              </a:ext>
            </a:extLst>
          </p:cNvPr>
          <p:cNvSpPr/>
          <p:nvPr/>
        </p:nvSpPr>
        <p:spPr>
          <a:xfrm>
            <a:off x="8761535" y="2980314"/>
            <a:ext cx="13436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by-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0FD4BE-3561-4438-A02B-BEECA62264B6}"/>
              </a:ext>
            </a:extLst>
          </p:cNvPr>
          <p:cNvSpPr/>
          <p:nvPr/>
        </p:nvSpPr>
        <p:spPr>
          <a:xfrm>
            <a:off x="10105173" y="3184880"/>
            <a:ext cx="16290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Pratik Patil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Amisha Sahu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258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AFEF69-5B6D-4E07-BECB-D8B08F926462}"/>
              </a:ext>
            </a:extLst>
          </p:cNvPr>
          <p:cNvSpPr/>
          <p:nvPr/>
        </p:nvSpPr>
        <p:spPr>
          <a:xfrm>
            <a:off x="0" y="190500"/>
            <a:ext cx="32099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1FE1A-F5F2-4399-A824-9EC61F615A4E}"/>
              </a:ext>
            </a:extLst>
          </p:cNvPr>
          <p:cNvSpPr txBox="1"/>
          <p:nvPr/>
        </p:nvSpPr>
        <p:spPr>
          <a:xfrm>
            <a:off x="1604962" y="1209080"/>
            <a:ext cx="91487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Four problem statements were formed based on the different aspects of our objective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63E7C6-CC53-4CE6-8E3D-C8CEC0B9BB9A}"/>
              </a:ext>
            </a:extLst>
          </p:cNvPr>
          <p:cNvSpPr/>
          <p:nvPr/>
        </p:nvSpPr>
        <p:spPr>
          <a:xfrm>
            <a:off x="5310187" y="1883272"/>
            <a:ext cx="1571625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FDEE06-6C4C-4D41-9A5D-B45246FDF62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95998" y="2437270"/>
            <a:ext cx="0" cy="606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EDC70-1CF8-47C9-9A44-2E823551B25A}"/>
              </a:ext>
            </a:extLst>
          </p:cNvPr>
          <p:cNvCxnSpPr>
            <a:cxnSpLocks/>
          </p:cNvCxnSpPr>
          <p:nvPr/>
        </p:nvCxnSpPr>
        <p:spPr>
          <a:xfrm>
            <a:off x="1604961" y="3043446"/>
            <a:ext cx="89916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3155ADE-84BC-4974-A5B7-BA40AED32DEB}"/>
              </a:ext>
            </a:extLst>
          </p:cNvPr>
          <p:cNvSpPr/>
          <p:nvPr/>
        </p:nvSpPr>
        <p:spPr>
          <a:xfrm>
            <a:off x="819149" y="3562350"/>
            <a:ext cx="15716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Psychological Effects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0495A9-49F0-45CA-B411-3688A4B75F41}"/>
              </a:ext>
            </a:extLst>
          </p:cNvPr>
          <p:cNvSpPr/>
          <p:nvPr/>
        </p:nvSpPr>
        <p:spPr>
          <a:xfrm>
            <a:off x="3250407" y="3560729"/>
            <a:ext cx="26670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Academic Performance and Important 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17ED5-FDC8-4293-A202-C3D3D31FC596}"/>
              </a:ext>
            </a:extLst>
          </p:cNvPr>
          <p:cNvSpPr/>
          <p:nvPr/>
        </p:nvSpPr>
        <p:spPr>
          <a:xfrm>
            <a:off x="7050882" y="3560729"/>
            <a:ext cx="15716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Interaction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2412F2-C873-4FC6-8867-D3B1FF11C8CD}"/>
              </a:ext>
            </a:extLst>
          </p:cNvPr>
          <p:cNvSpPr/>
          <p:nvPr/>
        </p:nvSpPr>
        <p:spPr>
          <a:xfrm>
            <a:off x="9801226" y="3560729"/>
            <a:ext cx="15716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Preference of content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718C5A-DE61-4D51-83D2-1A801824FFFF}"/>
              </a:ext>
            </a:extLst>
          </p:cNvPr>
          <p:cNvCxnSpPr>
            <a:cxnSpLocks/>
          </p:cNvCxnSpPr>
          <p:nvPr/>
        </p:nvCxnSpPr>
        <p:spPr>
          <a:xfrm>
            <a:off x="1604961" y="3032195"/>
            <a:ext cx="0" cy="530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F843D9-B000-4802-88B1-57D943C4E79B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583907" y="3053565"/>
            <a:ext cx="0" cy="507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81F2EE-1FE2-4FA1-B18B-BC84E3EDDB0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836694" y="3045227"/>
            <a:ext cx="1" cy="515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6DE568-06D3-4D62-BFCF-EE82B6F2BEA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0587039" y="3053565"/>
            <a:ext cx="0" cy="507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3D659C-96D9-4815-BCF2-3F08BBC6BE43}"/>
              </a:ext>
            </a:extLst>
          </p:cNvPr>
          <p:cNvCxnSpPr>
            <a:cxnSpLocks/>
          </p:cNvCxnSpPr>
          <p:nvPr/>
        </p:nvCxnSpPr>
        <p:spPr>
          <a:xfrm flipH="1">
            <a:off x="876300" y="4263154"/>
            <a:ext cx="2380" cy="14572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A1259D-BB7E-495C-A5C6-1874E61E14EC}"/>
              </a:ext>
            </a:extLst>
          </p:cNvPr>
          <p:cNvCxnSpPr>
            <a:cxnSpLocks/>
          </p:cNvCxnSpPr>
          <p:nvPr/>
        </p:nvCxnSpPr>
        <p:spPr>
          <a:xfrm>
            <a:off x="3276600" y="4263154"/>
            <a:ext cx="0" cy="1032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4913D1-6BA6-4589-8DC8-B795A297A5EB}"/>
              </a:ext>
            </a:extLst>
          </p:cNvPr>
          <p:cNvCxnSpPr>
            <a:cxnSpLocks/>
          </p:cNvCxnSpPr>
          <p:nvPr/>
        </p:nvCxnSpPr>
        <p:spPr>
          <a:xfrm>
            <a:off x="7134225" y="4272679"/>
            <a:ext cx="0" cy="14477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127926-7D20-4D38-BB87-5DF9B0A24CFE}"/>
              </a:ext>
            </a:extLst>
          </p:cNvPr>
          <p:cNvCxnSpPr>
            <a:cxnSpLocks/>
          </p:cNvCxnSpPr>
          <p:nvPr/>
        </p:nvCxnSpPr>
        <p:spPr>
          <a:xfrm>
            <a:off x="9877425" y="4272679"/>
            <a:ext cx="0" cy="14477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CF4D79-C11E-4184-A944-1BDBB6E32AEA}"/>
              </a:ext>
            </a:extLst>
          </p:cNvPr>
          <p:cNvCxnSpPr/>
          <p:nvPr/>
        </p:nvCxnSpPr>
        <p:spPr>
          <a:xfrm>
            <a:off x="885825" y="4514850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D363E6-3AD0-4F15-8AD5-4B1BC3C24C0F}"/>
              </a:ext>
            </a:extLst>
          </p:cNvPr>
          <p:cNvCxnSpPr/>
          <p:nvPr/>
        </p:nvCxnSpPr>
        <p:spPr>
          <a:xfrm>
            <a:off x="885825" y="491460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9A681C-0607-4A1D-8BE7-A4C062D70F89}"/>
              </a:ext>
            </a:extLst>
          </p:cNvPr>
          <p:cNvCxnSpPr/>
          <p:nvPr/>
        </p:nvCxnSpPr>
        <p:spPr>
          <a:xfrm>
            <a:off x="885825" y="5720388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724295-0E20-4B19-B128-754C64CB9982}"/>
              </a:ext>
            </a:extLst>
          </p:cNvPr>
          <p:cNvCxnSpPr/>
          <p:nvPr/>
        </p:nvCxnSpPr>
        <p:spPr>
          <a:xfrm>
            <a:off x="3276600" y="4526004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10F45E-CA4A-401C-9551-00C9948EDDB6}"/>
              </a:ext>
            </a:extLst>
          </p:cNvPr>
          <p:cNvCxnSpPr/>
          <p:nvPr/>
        </p:nvCxnSpPr>
        <p:spPr>
          <a:xfrm>
            <a:off x="3276600" y="492170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72FF68-BA9E-4105-8BBD-ECAC2BC7CBD3}"/>
              </a:ext>
            </a:extLst>
          </p:cNvPr>
          <p:cNvSpPr/>
          <p:nvPr/>
        </p:nvSpPr>
        <p:spPr>
          <a:xfrm>
            <a:off x="1101195" y="4351294"/>
            <a:ext cx="135043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Watching Time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BC2205-E0C5-44DE-8DE2-FF59CDE1D541}"/>
              </a:ext>
            </a:extLst>
          </p:cNvPr>
          <p:cNvSpPr/>
          <p:nvPr/>
        </p:nvSpPr>
        <p:spPr>
          <a:xfrm>
            <a:off x="1094292" y="4737672"/>
            <a:ext cx="155484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Aggression Levels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A27BE4-45F6-4970-B0C3-247672B36655}"/>
              </a:ext>
            </a:extLst>
          </p:cNvPr>
          <p:cNvSpPr/>
          <p:nvPr/>
        </p:nvSpPr>
        <p:spPr>
          <a:xfrm>
            <a:off x="1093523" y="5083959"/>
            <a:ext cx="183250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Depression/Anxiety Levels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6E761B6-02DC-438D-83EA-F25E6F039374}"/>
              </a:ext>
            </a:extLst>
          </p:cNvPr>
          <p:cNvCxnSpPr/>
          <p:nvPr/>
        </p:nvCxnSpPr>
        <p:spPr>
          <a:xfrm>
            <a:off x="7134225" y="451287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F3BD8D6-9120-4DDF-944B-C37FD14909CF}"/>
              </a:ext>
            </a:extLst>
          </p:cNvPr>
          <p:cNvCxnSpPr/>
          <p:nvPr/>
        </p:nvCxnSpPr>
        <p:spPr>
          <a:xfrm>
            <a:off x="7134225" y="491337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CE7F33F-C262-421E-ABB6-9E17CC841111}"/>
              </a:ext>
            </a:extLst>
          </p:cNvPr>
          <p:cNvCxnSpPr/>
          <p:nvPr/>
        </p:nvCxnSpPr>
        <p:spPr>
          <a:xfrm>
            <a:off x="7134225" y="5720388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B2FCDCD-4A6B-4807-9BF0-E2CC6A991331}"/>
              </a:ext>
            </a:extLst>
          </p:cNvPr>
          <p:cNvCxnSpPr/>
          <p:nvPr/>
        </p:nvCxnSpPr>
        <p:spPr>
          <a:xfrm>
            <a:off x="9877425" y="453947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4CCDEAA-85D5-4E97-B158-7FE98B379EF4}"/>
              </a:ext>
            </a:extLst>
          </p:cNvPr>
          <p:cNvCxnSpPr>
            <a:cxnSpLocks/>
          </p:cNvCxnSpPr>
          <p:nvPr/>
        </p:nvCxnSpPr>
        <p:spPr>
          <a:xfrm>
            <a:off x="9886950" y="491460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2FF4D56-E7BF-4322-A268-80716723EB58}"/>
              </a:ext>
            </a:extLst>
          </p:cNvPr>
          <p:cNvCxnSpPr/>
          <p:nvPr/>
        </p:nvCxnSpPr>
        <p:spPr>
          <a:xfrm>
            <a:off x="9877425" y="5720388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61910AE-44F1-4D1A-9CFF-C893BD737B0D}"/>
              </a:ext>
            </a:extLst>
          </p:cNvPr>
          <p:cNvCxnSpPr/>
          <p:nvPr/>
        </p:nvCxnSpPr>
        <p:spPr>
          <a:xfrm>
            <a:off x="876300" y="529560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0DD85E3-4B5A-4944-AADC-97976EA2FAE6}"/>
              </a:ext>
            </a:extLst>
          </p:cNvPr>
          <p:cNvSpPr/>
          <p:nvPr/>
        </p:nvSpPr>
        <p:spPr>
          <a:xfrm>
            <a:off x="1093522" y="5564762"/>
            <a:ext cx="1678250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Genre Watched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248F519-7B88-42CD-814D-89F1CBBB158C}"/>
              </a:ext>
            </a:extLst>
          </p:cNvPr>
          <p:cNvCxnSpPr/>
          <p:nvPr/>
        </p:nvCxnSpPr>
        <p:spPr>
          <a:xfrm>
            <a:off x="3276600" y="529560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65709073-9A87-433F-AF82-83A2884BC4D9}"/>
              </a:ext>
            </a:extLst>
          </p:cNvPr>
          <p:cNvSpPr/>
          <p:nvPr/>
        </p:nvSpPr>
        <p:spPr>
          <a:xfrm>
            <a:off x="3482444" y="4377894"/>
            <a:ext cx="135043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Watching Time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06AF195-0D93-4B84-924D-1EADA383370F}"/>
              </a:ext>
            </a:extLst>
          </p:cNvPr>
          <p:cNvSpPr/>
          <p:nvPr/>
        </p:nvSpPr>
        <p:spPr>
          <a:xfrm>
            <a:off x="3493295" y="4751792"/>
            <a:ext cx="76816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Gender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7D0D8C9-C76E-459C-9789-F21179568BA3}"/>
              </a:ext>
            </a:extLst>
          </p:cNvPr>
          <p:cNvSpPr/>
          <p:nvPr/>
        </p:nvSpPr>
        <p:spPr>
          <a:xfrm>
            <a:off x="3476408" y="5134025"/>
            <a:ext cx="1981633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Effect on exam or work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282EA2-A6BD-43D2-B466-11E8F8F1A4FC}"/>
              </a:ext>
            </a:extLst>
          </p:cNvPr>
          <p:cNvCxnSpPr/>
          <p:nvPr/>
        </p:nvCxnSpPr>
        <p:spPr>
          <a:xfrm>
            <a:off x="7143750" y="5295608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589AF1A-F211-4E3E-BF29-472FE7E8985E}"/>
              </a:ext>
            </a:extLst>
          </p:cNvPr>
          <p:cNvCxnSpPr/>
          <p:nvPr/>
        </p:nvCxnSpPr>
        <p:spPr>
          <a:xfrm>
            <a:off x="9886950" y="532004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984B0A8-3AC1-4A7B-A416-B60E2543AE99}"/>
              </a:ext>
            </a:extLst>
          </p:cNvPr>
          <p:cNvSpPr/>
          <p:nvPr/>
        </p:nvSpPr>
        <p:spPr>
          <a:xfrm>
            <a:off x="7340068" y="4368598"/>
            <a:ext cx="135043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Watching Time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31ACA60-3F89-41CD-B413-EC445DB9FFD7}"/>
              </a:ext>
            </a:extLst>
          </p:cNvPr>
          <p:cNvSpPr/>
          <p:nvPr/>
        </p:nvSpPr>
        <p:spPr>
          <a:xfrm>
            <a:off x="7353299" y="4746978"/>
            <a:ext cx="76816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Gender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9CC534C-87EF-4A6B-B358-949A3396A781}"/>
              </a:ext>
            </a:extLst>
          </p:cNvPr>
          <p:cNvSpPr/>
          <p:nvPr/>
        </p:nvSpPr>
        <p:spPr>
          <a:xfrm>
            <a:off x="7340068" y="5125358"/>
            <a:ext cx="1429623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Physical Activity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CD6CA22-ADA6-4F34-B107-60A045F5D553}"/>
              </a:ext>
            </a:extLst>
          </p:cNvPr>
          <p:cNvSpPr/>
          <p:nvPr/>
        </p:nvSpPr>
        <p:spPr>
          <a:xfrm>
            <a:off x="7341219" y="5558805"/>
            <a:ext cx="1481111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Family &amp; Friends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5FA335A-1350-411C-84B7-77559E738C57}"/>
              </a:ext>
            </a:extLst>
          </p:cNvPr>
          <p:cNvSpPr/>
          <p:nvPr/>
        </p:nvSpPr>
        <p:spPr>
          <a:xfrm>
            <a:off x="10086973" y="4360812"/>
            <a:ext cx="768160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Gender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BCC7FD1-616E-475B-AAFE-AD5F916DA862}"/>
              </a:ext>
            </a:extLst>
          </p:cNvPr>
          <p:cNvSpPr/>
          <p:nvPr/>
        </p:nvSpPr>
        <p:spPr>
          <a:xfrm>
            <a:off x="10060327" y="4737672"/>
            <a:ext cx="1632948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Appealing Content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703DD46-466A-4B67-B279-2FB926730B77}"/>
              </a:ext>
            </a:extLst>
          </p:cNvPr>
          <p:cNvSpPr/>
          <p:nvPr/>
        </p:nvSpPr>
        <p:spPr>
          <a:xfrm>
            <a:off x="10060327" y="5558804"/>
            <a:ext cx="1590308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Censored Content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48FE8FE-20B9-4092-9CC6-CEE797B5E004}"/>
              </a:ext>
            </a:extLst>
          </p:cNvPr>
          <p:cNvSpPr/>
          <p:nvPr/>
        </p:nvSpPr>
        <p:spPr>
          <a:xfrm>
            <a:off x="10086973" y="5128250"/>
            <a:ext cx="146597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Abusive Content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7C761F7-0844-4BCC-BEAF-522C6358C554}"/>
              </a:ext>
            </a:extLst>
          </p:cNvPr>
          <p:cNvCxnSpPr>
            <a:cxnSpLocks/>
          </p:cNvCxnSpPr>
          <p:nvPr/>
        </p:nvCxnSpPr>
        <p:spPr>
          <a:xfrm>
            <a:off x="638175" y="5879728"/>
            <a:ext cx="0" cy="214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76446A9-1965-4525-8E39-9558CA04EF54}"/>
              </a:ext>
            </a:extLst>
          </p:cNvPr>
          <p:cNvCxnSpPr>
            <a:cxnSpLocks/>
          </p:cNvCxnSpPr>
          <p:nvPr/>
        </p:nvCxnSpPr>
        <p:spPr>
          <a:xfrm>
            <a:off x="638175" y="6096000"/>
            <a:ext cx="11220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E07B539-CDD8-4235-B1C0-02361187209E}"/>
              </a:ext>
            </a:extLst>
          </p:cNvPr>
          <p:cNvCxnSpPr>
            <a:cxnSpLocks/>
          </p:cNvCxnSpPr>
          <p:nvPr/>
        </p:nvCxnSpPr>
        <p:spPr>
          <a:xfrm>
            <a:off x="11858625" y="5879728"/>
            <a:ext cx="0" cy="214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E45CAFC-9CB0-4727-9A0F-0A0F36C64A7C}"/>
              </a:ext>
            </a:extLst>
          </p:cNvPr>
          <p:cNvCxnSpPr>
            <a:cxnSpLocks/>
          </p:cNvCxnSpPr>
          <p:nvPr/>
        </p:nvCxnSpPr>
        <p:spPr>
          <a:xfrm>
            <a:off x="6095998" y="6094870"/>
            <a:ext cx="0" cy="214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A0BE23F-EE16-4026-A104-3FA216378609}"/>
              </a:ext>
            </a:extLst>
          </p:cNvPr>
          <p:cNvSpPr/>
          <p:nvPr/>
        </p:nvSpPr>
        <p:spPr>
          <a:xfrm>
            <a:off x="5648346" y="6304074"/>
            <a:ext cx="89531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572267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19" grpId="0" animBg="1"/>
      <p:bldP spid="20" grpId="0" animBg="1"/>
      <p:bldP spid="21" grpId="0" animBg="1"/>
      <p:bldP spid="22" grpId="0" animBg="1"/>
      <p:bldP spid="55" grpId="0"/>
      <p:bldP spid="57" grpId="0"/>
      <p:bldP spid="58" grpId="0"/>
      <p:bldP spid="91" grpId="0"/>
      <p:bldP spid="94" grpId="0"/>
      <p:bldP spid="95" grpId="0"/>
      <p:bldP spid="96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2" grpId="0"/>
      <p:bldP spid="1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8218A6-B53E-49F3-82F8-D244AA5AA225}"/>
              </a:ext>
            </a:extLst>
          </p:cNvPr>
          <p:cNvSpPr/>
          <p:nvPr/>
        </p:nvSpPr>
        <p:spPr>
          <a:xfrm>
            <a:off x="257174" y="674727"/>
            <a:ext cx="348615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Psychological Effects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27ED4C-09C1-48FF-92E1-E3305F8C3652}"/>
              </a:ext>
            </a:extLst>
          </p:cNvPr>
          <p:cNvCxnSpPr/>
          <p:nvPr/>
        </p:nvCxnSpPr>
        <p:spPr>
          <a:xfrm flipH="1">
            <a:off x="986296" y="2117348"/>
            <a:ext cx="12235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3BDF1F-DC22-43D5-9E00-0F7883EE13E7}"/>
              </a:ext>
            </a:extLst>
          </p:cNvPr>
          <p:cNvCxnSpPr>
            <a:cxnSpLocks/>
          </p:cNvCxnSpPr>
          <p:nvPr/>
        </p:nvCxnSpPr>
        <p:spPr>
          <a:xfrm>
            <a:off x="986296" y="2117348"/>
            <a:ext cx="0" cy="16545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523472-9FA4-45E0-8820-493F62BE0C3E}"/>
              </a:ext>
            </a:extLst>
          </p:cNvPr>
          <p:cNvCxnSpPr>
            <a:cxnSpLocks/>
          </p:cNvCxnSpPr>
          <p:nvPr/>
        </p:nvCxnSpPr>
        <p:spPr>
          <a:xfrm>
            <a:off x="1076325" y="2184023"/>
            <a:ext cx="12096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506982-7B81-4DC6-9456-E13225EF4CCB}"/>
              </a:ext>
            </a:extLst>
          </p:cNvPr>
          <p:cNvCxnSpPr/>
          <p:nvPr/>
        </p:nvCxnSpPr>
        <p:spPr>
          <a:xfrm>
            <a:off x="986296" y="2543175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6A099D-27E1-4591-BB2F-A9FF34FD4A8E}"/>
              </a:ext>
            </a:extLst>
          </p:cNvPr>
          <p:cNvCxnSpPr/>
          <p:nvPr/>
        </p:nvCxnSpPr>
        <p:spPr>
          <a:xfrm>
            <a:off x="986296" y="3171825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524F72-9883-4ECA-B86F-862867A5166A}"/>
              </a:ext>
            </a:extLst>
          </p:cNvPr>
          <p:cNvCxnSpPr/>
          <p:nvPr/>
        </p:nvCxnSpPr>
        <p:spPr>
          <a:xfrm>
            <a:off x="986296" y="3771900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6EF2D9E-87AB-4D0B-9638-6E75F9FD0149}"/>
              </a:ext>
            </a:extLst>
          </p:cNvPr>
          <p:cNvSpPr/>
          <p:nvPr/>
        </p:nvSpPr>
        <p:spPr>
          <a:xfrm>
            <a:off x="986297" y="1640294"/>
            <a:ext cx="2176004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E1F81-FFCA-48BD-ABDF-71CB97E29D82}"/>
              </a:ext>
            </a:extLst>
          </p:cNvPr>
          <p:cNvSpPr/>
          <p:nvPr/>
        </p:nvSpPr>
        <p:spPr>
          <a:xfrm>
            <a:off x="1681160" y="2381806"/>
            <a:ext cx="962501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Mean Aggression Levels of respondents are different for different Watching time of OTT content. </a:t>
            </a:r>
            <a:r>
              <a:rPr lang="en-US" sz="15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(Result of ANOVA Test)</a:t>
            </a:r>
            <a:endParaRPr lang="en-US" sz="15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209260-B566-4B2A-86D0-E494F165BB76}"/>
              </a:ext>
            </a:extLst>
          </p:cNvPr>
          <p:cNvSpPr/>
          <p:nvPr/>
        </p:nvSpPr>
        <p:spPr>
          <a:xfrm>
            <a:off x="1681160" y="3010242"/>
            <a:ext cx="809233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Mean Depression/Anxiety Levels of respondents are different for different Watching time of OTT content. </a:t>
            </a:r>
            <a:r>
              <a:rPr lang="en-US" sz="15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(Result of ANOVA Test)</a:t>
            </a:r>
            <a:endParaRPr lang="en-US" sz="15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49A5FB-FC48-4429-8051-CCE3E2F8A929}"/>
              </a:ext>
            </a:extLst>
          </p:cNvPr>
          <p:cNvSpPr/>
          <p:nvPr/>
        </p:nvSpPr>
        <p:spPr>
          <a:xfrm>
            <a:off x="1598048" y="3601478"/>
            <a:ext cx="809233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Males and Females prefer to watch different Genres of content. </a:t>
            </a:r>
            <a:r>
              <a:rPr lang="en-US" sz="15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(Result of Chi-Square Test)</a:t>
            </a:r>
            <a:endParaRPr lang="en-US" sz="15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D19A580-CEEF-47EF-8BC0-664E0D13F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2346862"/>
              </p:ext>
            </p:extLst>
          </p:nvPr>
        </p:nvGraphicFramePr>
        <p:xfrm>
          <a:off x="2981027" y="3961881"/>
          <a:ext cx="5326380" cy="2583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2207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  <p:bldP spid="17" grpId="0"/>
      <p:bldGraphic spid="19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8218A6-B53E-49F3-82F8-D244AA5AA225}"/>
              </a:ext>
            </a:extLst>
          </p:cNvPr>
          <p:cNvSpPr/>
          <p:nvPr/>
        </p:nvSpPr>
        <p:spPr>
          <a:xfrm>
            <a:off x="257174" y="436602"/>
            <a:ext cx="432435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Academic Performance and Important work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61B052-3E81-454B-A084-F93AD3E3EC6D}"/>
              </a:ext>
            </a:extLst>
          </p:cNvPr>
          <p:cNvSpPr/>
          <p:nvPr/>
        </p:nvSpPr>
        <p:spPr>
          <a:xfrm>
            <a:off x="986296" y="1862331"/>
            <a:ext cx="2176004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ED38DD-B1CA-460D-A962-E4540852E443}"/>
              </a:ext>
            </a:extLst>
          </p:cNvPr>
          <p:cNvCxnSpPr/>
          <p:nvPr/>
        </p:nvCxnSpPr>
        <p:spPr>
          <a:xfrm flipH="1">
            <a:off x="986296" y="2364998"/>
            <a:ext cx="12235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7AFA91-FD7D-46B1-A87E-3F39671D0ED5}"/>
              </a:ext>
            </a:extLst>
          </p:cNvPr>
          <p:cNvCxnSpPr>
            <a:cxnSpLocks/>
          </p:cNvCxnSpPr>
          <p:nvPr/>
        </p:nvCxnSpPr>
        <p:spPr>
          <a:xfrm>
            <a:off x="986296" y="2364998"/>
            <a:ext cx="0" cy="11007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5EB263-E7F4-4B23-8E75-89ACD3086F7C}"/>
              </a:ext>
            </a:extLst>
          </p:cNvPr>
          <p:cNvCxnSpPr/>
          <p:nvPr/>
        </p:nvCxnSpPr>
        <p:spPr>
          <a:xfrm>
            <a:off x="986296" y="2868376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2B9EFD-762F-4ED2-9ED2-7E0CBCC51C89}"/>
              </a:ext>
            </a:extLst>
          </p:cNvPr>
          <p:cNvCxnSpPr/>
          <p:nvPr/>
        </p:nvCxnSpPr>
        <p:spPr>
          <a:xfrm>
            <a:off x="986296" y="3466660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E66084-24FE-49E6-8744-9E13CFBD82D7}"/>
              </a:ext>
            </a:extLst>
          </p:cNvPr>
          <p:cNvCxnSpPr>
            <a:cxnSpLocks/>
          </p:cNvCxnSpPr>
          <p:nvPr/>
        </p:nvCxnSpPr>
        <p:spPr>
          <a:xfrm>
            <a:off x="1076325" y="2431673"/>
            <a:ext cx="12096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BDC5D52-03FE-428E-B156-2E4614911735}"/>
              </a:ext>
            </a:extLst>
          </p:cNvPr>
          <p:cNvSpPr/>
          <p:nvPr/>
        </p:nvSpPr>
        <p:spPr>
          <a:xfrm>
            <a:off x="1598047" y="3188722"/>
            <a:ext cx="809233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Watching time of online content increases, it is more likely to affect exams and other important work of youth, thus affecting their working and learning efficiency. </a:t>
            </a:r>
            <a:r>
              <a:rPr lang="en-US" sz="15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(Result of Correlation)</a:t>
            </a:r>
            <a:endParaRPr lang="en-US" sz="15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020AC9-4CA0-4DCB-95FD-2CA27022363E}"/>
              </a:ext>
            </a:extLst>
          </p:cNvPr>
          <p:cNvSpPr/>
          <p:nvPr/>
        </p:nvSpPr>
        <p:spPr>
          <a:xfrm>
            <a:off x="1598048" y="2705854"/>
            <a:ext cx="8841348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Watching online content can affect any person equally irrespective of their gender. </a:t>
            </a:r>
            <a:r>
              <a:rPr lang="en-US" sz="15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(Result of Chi-Square test)</a:t>
            </a:r>
            <a:endParaRPr lang="en-US" sz="15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EDBD6AD9-E98B-41C0-92CF-587B5C23EB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290655"/>
              </p:ext>
            </p:extLst>
          </p:nvPr>
        </p:nvGraphicFramePr>
        <p:xfrm>
          <a:off x="3450714" y="3902423"/>
          <a:ext cx="5113020" cy="2316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0492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9" grpId="0"/>
      <p:bldP spid="22" grpId="0"/>
      <p:bldGraphic spid="2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8218A6-B53E-49F3-82F8-D244AA5AA225}"/>
              </a:ext>
            </a:extLst>
          </p:cNvPr>
          <p:cNvSpPr/>
          <p:nvPr/>
        </p:nvSpPr>
        <p:spPr>
          <a:xfrm>
            <a:off x="257174" y="674727"/>
            <a:ext cx="348615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Interaction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5FDAE-6301-4214-AE61-658116133E46}"/>
              </a:ext>
            </a:extLst>
          </p:cNvPr>
          <p:cNvSpPr/>
          <p:nvPr/>
        </p:nvSpPr>
        <p:spPr>
          <a:xfrm>
            <a:off x="986297" y="1462734"/>
            <a:ext cx="2176004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B9D714-F7C7-4339-887B-50642B0EE82B}"/>
              </a:ext>
            </a:extLst>
          </p:cNvPr>
          <p:cNvCxnSpPr/>
          <p:nvPr/>
        </p:nvCxnSpPr>
        <p:spPr>
          <a:xfrm flipH="1">
            <a:off x="986296" y="1939788"/>
            <a:ext cx="12235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948B32-4266-48CA-B6C3-606FAD21E094}"/>
              </a:ext>
            </a:extLst>
          </p:cNvPr>
          <p:cNvCxnSpPr>
            <a:cxnSpLocks/>
          </p:cNvCxnSpPr>
          <p:nvPr/>
        </p:nvCxnSpPr>
        <p:spPr>
          <a:xfrm>
            <a:off x="986296" y="1939788"/>
            <a:ext cx="0" cy="15627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5862D-06DD-4CAC-94D0-5368C6B7CC81}"/>
              </a:ext>
            </a:extLst>
          </p:cNvPr>
          <p:cNvCxnSpPr>
            <a:cxnSpLocks/>
          </p:cNvCxnSpPr>
          <p:nvPr/>
        </p:nvCxnSpPr>
        <p:spPr>
          <a:xfrm>
            <a:off x="1076325" y="2006463"/>
            <a:ext cx="12096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209031-634D-4560-AA20-79B97E478738}"/>
              </a:ext>
            </a:extLst>
          </p:cNvPr>
          <p:cNvCxnSpPr/>
          <p:nvPr/>
        </p:nvCxnSpPr>
        <p:spPr>
          <a:xfrm>
            <a:off x="986296" y="2365615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A54637-18D7-43F5-8F83-AA1239B85E81}"/>
              </a:ext>
            </a:extLst>
          </p:cNvPr>
          <p:cNvCxnSpPr/>
          <p:nvPr/>
        </p:nvCxnSpPr>
        <p:spPr>
          <a:xfrm>
            <a:off x="986296" y="2920207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DC4F2E-A3A6-41C8-85D5-5A664EAD4F40}"/>
              </a:ext>
            </a:extLst>
          </p:cNvPr>
          <p:cNvCxnSpPr/>
          <p:nvPr/>
        </p:nvCxnSpPr>
        <p:spPr>
          <a:xfrm>
            <a:off x="986296" y="3506497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6A4A87C-CE15-499A-A01B-BB809000567B}"/>
              </a:ext>
            </a:extLst>
          </p:cNvPr>
          <p:cNvSpPr/>
          <p:nvPr/>
        </p:nvSpPr>
        <p:spPr>
          <a:xfrm>
            <a:off x="1681159" y="2204032"/>
            <a:ext cx="852011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Lack of Physical Activity is not related to the Watching Time. </a:t>
            </a:r>
            <a:r>
              <a:rPr lang="en-US" sz="15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(Result of Non-Parametric – Kruskal-Wallis Test)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89D558-5D4B-4A6B-9A8C-49428BFE51FA}"/>
              </a:ext>
            </a:extLst>
          </p:cNvPr>
          <p:cNvSpPr/>
          <p:nvPr/>
        </p:nvSpPr>
        <p:spPr>
          <a:xfrm>
            <a:off x="1681158" y="2641165"/>
            <a:ext cx="878719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Interaction with Friends and Family is not related to Watching Time. Which means that avoiding social interaction is independent of watching time of OTT content. </a:t>
            </a:r>
            <a:r>
              <a:rPr lang="en-US" sz="15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(Result of Non-Parametric – Kruskal-Wallis Test)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A97A41-230F-438B-A2BE-6C3704CFF6B6}"/>
              </a:ext>
            </a:extLst>
          </p:cNvPr>
          <p:cNvSpPr/>
          <p:nvPr/>
        </p:nvSpPr>
        <p:spPr>
          <a:xfrm>
            <a:off x="1681157" y="3225505"/>
            <a:ext cx="8092339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People with different data connection types (Mobile Data and Broadband/Wi-Fi) have different watching patterns of online content.</a:t>
            </a:r>
          </a:p>
          <a:p>
            <a:r>
              <a:rPr lang="en-US" sz="15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(Result of Chi-Square Test)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94B864F-E0C5-4D67-8868-53D0B8E86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820221"/>
              </p:ext>
            </p:extLst>
          </p:nvPr>
        </p:nvGraphicFramePr>
        <p:xfrm>
          <a:off x="6096000" y="3599610"/>
          <a:ext cx="4965669" cy="3023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55977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1" grpId="0"/>
      <p:bldP spid="14" grpId="0"/>
      <p:bldGraphic spid="1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8218A6-B53E-49F3-82F8-D244AA5AA225}"/>
              </a:ext>
            </a:extLst>
          </p:cNvPr>
          <p:cNvSpPr/>
          <p:nvPr/>
        </p:nvSpPr>
        <p:spPr>
          <a:xfrm>
            <a:off x="257175" y="452777"/>
            <a:ext cx="374332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Preference of Content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E694FF0-65B9-4A8F-A969-FB4DFF652D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768377"/>
              </p:ext>
            </p:extLst>
          </p:nvPr>
        </p:nvGraphicFramePr>
        <p:xfrm>
          <a:off x="754491" y="1456973"/>
          <a:ext cx="4758542" cy="2848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27FBB5F-1F13-487E-BB85-227F3A1D7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002439"/>
              </p:ext>
            </p:extLst>
          </p:nvPr>
        </p:nvGraphicFramePr>
        <p:xfrm>
          <a:off x="6678967" y="3429000"/>
          <a:ext cx="4758542" cy="2848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8583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  <p:bldGraphic spid="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8218A6-B53E-49F3-82F8-D244AA5AA225}"/>
              </a:ext>
            </a:extLst>
          </p:cNvPr>
          <p:cNvSpPr/>
          <p:nvPr/>
        </p:nvSpPr>
        <p:spPr>
          <a:xfrm>
            <a:off x="257175" y="452777"/>
            <a:ext cx="374332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Preference of Content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4DC1299-0736-47FE-AF29-99200D83C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565597"/>
              </p:ext>
            </p:extLst>
          </p:nvPr>
        </p:nvGraphicFramePr>
        <p:xfrm>
          <a:off x="754490" y="1456973"/>
          <a:ext cx="4758541" cy="284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6DD5E96-21F5-4E89-9BDA-1A695683D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9315346"/>
              </p:ext>
            </p:extLst>
          </p:nvPr>
        </p:nvGraphicFramePr>
        <p:xfrm>
          <a:off x="6678966" y="3429000"/>
          <a:ext cx="4758541" cy="2848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13139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Graphic spid="9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7E2E98-39B4-459E-AEDE-E854AE931978}"/>
              </a:ext>
            </a:extLst>
          </p:cNvPr>
          <p:cNvSpPr/>
          <p:nvPr/>
        </p:nvSpPr>
        <p:spPr>
          <a:xfrm>
            <a:off x="4286250" y="2947549"/>
            <a:ext cx="3619500" cy="70788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i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Effects of OTT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EA5DE-59A9-4FCD-8FA2-94C91E912E25}"/>
              </a:ext>
            </a:extLst>
          </p:cNvPr>
          <p:cNvSpPr/>
          <p:nvPr/>
        </p:nvSpPr>
        <p:spPr>
          <a:xfrm>
            <a:off x="5258865" y="523944"/>
            <a:ext cx="1508582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or Indirect Psychological effects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C94C13-12CE-45FF-BFB1-786845AF09F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013156" y="1308774"/>
            <a:ext cx="0" cy="1638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8AB40A9-6427-4C27-8FCA-DD9520306659}"/>
              </a:ext>
            </a:extLst>
          </p:cNvPr>
          <p:cNvSpPr/>
          <p:nvPr/>
        </p:nvSpPr>
        <p:spPr>
          <a:xfrm>
            <a:off x="9623674" y="1048355"/>
            <a:ext cx="150858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Binge watching causes effects like insomnia and insecurity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912122-64E2-48CE-96C0-A91CB7C19915}"/>
              </a:ext>
            </a:extLst>
          </p:cNvPr>
          <p:cNvCxnSpPr>
            <a:cxnSpLocks/>
          </p:cNvCxnSpPr>
          <p:nvPr/>
        </p:nvCxnSpPr>
        <p:spPr>
          <a:xfrm flipV="1">
            <a:off x="6838950" y="1665231"/>
            <a:ext cx="2784724" cy="1282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5AFEFF1-735E-49D3-A4BE-04AEBACFC131}"/>
              </a:ext>
            </a:extLst>
          </p:cNvPr>
          <p:cNvSpPr/>
          <p:nvPr/>
        </p:nvSpPr>
        <p:spPr>
          <a:xfrm>
            <a:off x="1345054" y="1163771"/>
            <a:ext cx="2178639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number of people showed interest in Western content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BD2429-38C1-4987-90F2-72D00900285B}"/>
              </a:ext>
            </a:extLst>
          </p:cNvPr>
          <p:cNvCxnSpPr>
            <a:cxnSpLocks/>
          </p:cNvCxnSpPr>
          <p:nvPr/>
        </p:nvCxnSpPr>
        <p:spPr>
          <a:xfrm flipH="1" flipV="1">
            <a:off x="3523694" y="1665231"/>
            <a:ext cx="1657628" cy="1274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BAB9BC2-272D-4786-A9F8-41D21634A26C}"/>
              </a:ext>
            </a:extLst>
          </p:cNvPr>
          <p:cNvSpPr/>
          <p:nvPr/>
        </p:nvSpPr>
        <p:spPr>
          <a:xfrm>
            <a:off x="1345054" y="4624109"/>
            <a:ext cx="176975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Most of the negative effects are Gender Independent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700CFC-A37E-4038-B32D-5FDB20B5C3CF}"/>
              </a:ext>
            </a:extLst>
          </p:cNvPr>
          <p:cNvCxnSpPr>
            <a:cxnSpLocks/>
          </p:cNvCxnSpPr>
          <p:nvPr/>
        </p:nvCxnSpPr>
        <p:spPr>
          <a:xfrm flipH="1">
            <a:off x="3114808" y="3655435"/>
            <a:ext cx="1937843" cy="1268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A51DC9-F880-4A13-80D5-16B69E98A8C2}"/>
              </a:ext>
            </a:extLst>
          </p:cNvPr>
          <p:cNvSpPr/>
          <p:nvPr/>
        </p:nvSpPr>
        <p:spPr>
          <a:xfrm flipH="1">
            <a:off x="9124436" y="4612549"/>
            <a:ext cx="217863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Majority of people don’t have any problem with uncensored or abusive content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0438EC-31AB-44A9-8094-4E9BD01B1CAF}"/>
              </a:ext>
            </a:extLst>
          </p:cNvPr>
          <p:cNvCxnSpPr>
            <a:cxnSpLocks/>
          </p:cNvCxnSpPr>
          <p:nvPr/>
        </p:nvCxnSpPr>
        <p:spPr>
          <a:xfrm>
            <a:off x="6945285" y="3655435"/>
            <a:ext cx="2179151" cy="1268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B662CBC-8688-489A-882D-022A3BE9DC44}"/>
              </a:ext>
            </a:extLst>
          </p:cNvPr>
          <p:cNvSpPr/>
          <p:nvPr/>
        </p:nvSpPr>
        <p:spPr>
          <a:xfrm>
            <a:off x="4440362" y="5485884"/>
            <a:ext cx="3133725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People with Broadband/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Wifi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tend to watch for more number of hours compared to people with mobile data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51A874-81F5-4A0A-81B4-5EFF1F9098A7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990711" y="3655435"/>
            <a:ext cx="16514" cy="1830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21B6BBF-2717-4187-9EE5-A91BC9B072C0}"/>
              </a:ext>
            </a:extLst>
          </p:cNvPr>
          <p:cNvSpPr/>
          <p:nvPr/>
        </p:nvSpPr>
        <p:spPr>
          <a:xfrm>
            <a:off x="0" y="190500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3041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3" grpId="0" animBg="1"/>
      <p:bldP spid="18" grpId="0" animBg="1"/>
      <p:bldP spid="32" grpId="0" animBg="1"/>
      <p:bldP spid="39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3DAE37-6887-4FDF-B001-071CF2CE6838}"/>
              </a:ext>
            </a:extLst>
          </p:cNvPr>
          <p:cNvSpPr/>
          <p:nvPr/>
        </p:nvSpPr>
        <p:spPr>
          <a:xfrm>
            <a:off x="1" y="2544142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41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328E2-1204-40A1-9BFD-B96385C2159C}"/>
              </a:ext>
            </a:extLst>
          </p:cNvPr>
          <p:cNvSpPr/>
          <p:nvPr/>
        </p:nvSpPr>
        <p:spPr>
          <a:xfrm>
            <a:off x="0" y="247650"/>
            <a:ext cx="4756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7CAB1E-4964-4EB0-B32B-015A7B1B5626}"/>
              </a:ext>
            </a:extLst>
          </p:cNvPr>
          <p:cNvSpPr/>
          <p:nvPr/>
        </p:nvSpPr>
        <p:spPr>
          <a:xfrm>
            <a:off x="1251260" y="1550045"/>
            <a:ext cx="225350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OTT?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A40B6-527D-4A43-AC06-50FB82C6C170}"/>
              </a:ext>
            </a:extLst>
          </p:cNvPr>
          <p:cNvSpPr/>
          <p:nvPr/>
        </p:nvSpPr>
        <p:spPr>
          <a:xfrm>
            <a:off x="2087313" y="2483108"/>
            <a:ext cx="6394514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OTT stands for ‘Over-the-top’ and refers to any streaming service that delivers content over the internet.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growing range of OTT Services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Youtube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Netflix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Amazon Prime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Hotstar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MX Player</a:t>
            </a:r>
          </a:p>
          <a:p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67ECED-1436-4702-B01A-15AB5FF21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34" y="4222045"/>
            <a:ext cx="4079986" cy="22983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148664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328E2-1204-40A1-9BFD-B96385C2159C}"/>
              </a:ext>
            </a:extLst>
          </p:cNvPr>
          <p:cNvSpPr/>
          <p:nvPr/>
        </p:nvSpPr>
        <p:spPr>
          <a:xfrm>
            <a:off x="0" y="185350"/>
            <a:ext cx="44941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F526D9-6BDC-415B-8A6C-41D28BD3ABCB}"/>
              </a:ext>
            </a:extLst>
          </p:cNvPr>
          <p:cNvSpPr/>
          <p:nvPr/>
        </p:nvSpPr>
        <p:spPr>
          <a:xfrm>
            <a:off x="1955165" y="1170980"/>
            <a:ext cx="34002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this topic?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595042-1086-4EB2-AFC6-7328915BC336}"/>
              </a:ext>
            </a:extLst>
          </p:cNvPr>
          <p:cNvCxnSpPr>
            <a:cxnSpLocks/>
          </p:cNvCxnSpPr>
          <p:nvPr/>
        </p:nvCxnSpPr>
        <p:spPr>
          <a:xfrm>
            <a:off x="1528154" y="1878866"/>
            <a:ext cx="14859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2B920-6FAF-480E-96E6-9DBBBDC536E7}"/>
              </a:ext>
            </a:extLst>
          </p:cNvPr>
          <p:cNvCxnSpPr>
            <a:cxnSpLocks/>
          </p:cNvCxnSpPr>
          <p:nvPr/>
        </p:nvCxnSpPr>
        <p:spPr>
          <a:xfrm flipH="1">
            <a:off x="1528155" y="1878866"/>
            <a:ext cx="1" cy="4331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86EA23-025D-4E4C-AD99-E072EB5CD4A4}"/>
              </a:ext>
            </a:extLst>
          </p:cNvPr>
          <p:cNvCxnSpPr>
            <a:cxnSpLocks/>
          </p:cNvCxnSpPr>
          <p:nvPr/>
        </p:nvCxnSpPr>
        <p:spPr>
          <a:xfrm>
            <a:off x="1528156" y="2504957"/>
            <a:ext cx="427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4E235E-1760-4B8B-855C-622A9ABEE189}"/>
              </a:ext>
            </a:extLst>
          </p:cNvPr>
          <p:cNvCxnSpPr/>
          <p:nvPr/>
        </p:nvCxnSpPr>
        <p:spPr>
          <a:xfrm>
            <a:off x="1528156" y="3495675"/>
            <a:ext cx="427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C970CF-21E7-4D72-B173-818A17879311}"/>
              </a:ext>
            </a:extLst>
          </p:cNvPr>
          <p:cNvCxnSpPr/>
          <p:nvPr/>
        </p:nvCxnSpPr>
        <p:spPr>
          <a:xfrm>
            <a:off x="1528155" y="4439870"/>
            <a:ext cx="427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8F556A-1920-47DF-87D5-7F21B7A00A73}"/>
              </a:ext>
            </a:extLst>
          </p:cNvPr>
          <p:cNvCxnSpPr/>
          <p:nvPr/>
        </p:nvCxnSpPr>
        <p:spPr>
          <a:xfrm>
            <a:off x="1528156" y="5305425"/>
            <a:ext cx="427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6E5F3F-2992-45D2-8CF4-A8BDBEE85D0F}"/>
              </a:ext>
            </a:extLst>
          </p:cNvPr>
          <p:cNvCxnSpPr/>
          <p:nvPr/>
        </p:nvCxnSpPr>
        <p:spPr>
          <a:xfrm>
            <a:off x="1528154" y="6200775"/>
            <a:ext cx="427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11FA478-FA88-4670-82F2-C016D7DAA6A8}"/>
              </a:ext>
            </a:extLst>
          </p:cNvPr>
          <p:cNvSpPr/>
          <p:nvPr/>
        </p:nvSpPr>
        <p:spPr>
          <a:xfrm>
            <a:off x="2156793" y="2229431"/>
            <a:ext cx="630554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Rapidly growing sector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A479B-BB95-402F-9B3B-3FB093B359DB}"/>
              </a:ext>
            </a:extLst>
          </p:cNvPr>
          <p:cNvSpPr/>
          <p:nvPr/>
        </p:nvSpPr>
        <p:spPr>
          <a:xfrm>
            <a:off x="2156793" y="3218676"/>
            <a:ext cx="6305543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Popular among youth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56935D-BC85-4A7B-9EC7-2A2B84C24ED3}"/>
              </a:ext>
            </a:extLst>
          </p:cNvPr>
          <p:cNvSpPr/>
          <p:nvPr/>
        </p:nvSpPr>
        <p:spPr>
          <a:xfrm>
            <a:off x="2156794" y="4162871"/>
            <a:ext cx="630554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Easy to access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215D83-3AA4-4A5D-9FB7-47EF7F7FE5BB}"/>
              </a:ext>
            </a:extLst>
          </p:cNvPr>
          <p:cNvSpPr/>
          <p:nvPr/>
        </p:nvSpPr>
        <p:spPr>
          <a:xfrm>
            <a:off x="2156793" y="5028426"/>
            <a:ext cx="630553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Addiction of binge watching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A74D60-091A-4513-A6CD-A7EE413EBEF2}"/>
              </a:ext>
            </a:extLst>
          </p:cNvPr>
          <p:cNvSpPr/>
          <p:nvPr/>
        </p:nvSpPr>
        <p:spPr>
          <a:xfrm>
            <a:off x="2156803" y="5923776"/>
            <a:ext cx="6305533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 Perspective - Negative Effects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4F2185-3C08-4C9F-A89E-66BCAFDCC685}"/>
              </a:ext>
            </a:extLst>
          </p:cNvPr>
          <p:cNvCxnSpPr>
            <a:cxnSpLocks/>
          </p:cNvCxnSpPr>
          <p:nvPr/>
        </p:nvCxnSpPr>
        <p:spPr>
          <a:xfrm>
            <a:off x="1594831" y="1964591"/>
            <a:ext cx="14859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2FAF3B6-2A99-4D6C-B9D5-31F8B5BE3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12" y="1275576"/>
            <a:ext cx="4784213" cy="290390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783280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0" grpId="0"/>
      <p:bldP spid="31" grpId="0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328E2-1204-40A1-9BFD-B96385C2159C}"/>
              </a:ext>
            </a:extLst>
          </p:cNvPr>
          <p:cNvSpPr/>
          <p:nvPr/>
        </p:nvSpPr>
        <p:spPr>
          <a:xfrm>
            <a:off x="0" y="185350"/>
            <a:ext cx="44941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F526D9-6BDC-415B-8A6C-41D28BD3ABCB}"/>
              </a:ext>
            </a:extLst>
          </p:cNvPr>
          <p:cNvSpPr/>
          <p:nvPr/>
        </p:nvSpPr>
        <p:spPr>
          <a:xfrm>
            <a:off x="797939" y="1077249"/>
            <a:ext cx="578441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Importance of this analysis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595042-1086-4EB2-AFC6-7328915BC336}"/>
              </a:ext>
            </a:extLst>
          </p:cNvPr>
          <p:cNvCxnSpPr>
            <a:cxnSpLocks/>
          </p:cNvCxnSpPr>
          <p:nvPr/>
        </p:nvCxnSpPr>
        <p:spPr>
          <a:xfrm>
            <a:off x="894557" y="1878866"/>
            <a:ext cx="14525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2B920-6FAF-480E-96E6-9DBBBDC536E7}"/>
              </a:ext>
            </a:extLst>
          </p:cNvPr>
          <p:cNvCxnSpPr>
            <a:cxnSpLocks/>
          </p:cNvCxnSpPr>
          <p:nvPr/>
        </p:nvCxnSpPr>
        <p:spPr>
          <a:xfrm flipH="1">
            <a:off x="894557" y="1878866"/>
            <a:ext cx="1" cy="4331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86EA23-025D-4E4C-AD99-E072EB5CD4A4}"/>
              </a:ext>
            </a:extLst>
          </p:cNvPr>
          <p:cNvCxnSpPr>
            <a:cxnSpLocks/>
          </p:cNvCxnSpPr>
          <p:nvPr/>
        </p:nvCxnSpPr>
        <p:spPr>
          <a:xfrm>
            <a:off x="894557" y="2496237"/>
            <a:ext cx="427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4E235E-1760-4B8B-855C-622A9ABEE189}"/>
              </a:ext>
            </a:extLst>
          </p:cNvPr>
          <p:cNvCxnSpPr/>
          <p:nvPr/>
        </p:nvCxnSpPr>
        <p:spPr>
          <a:xfrm>
            <a:off x="894556" y="3495675"/>
            <a:ext cx="427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C970CF-21E7-4D72-B173-818A17879311}"/>
              </a:ext>
            </a:extLst>
          </p:cNvPr>
          <p:cNvCxnSpPr/>
          <p:nvPr/>
        </p:nvCxnSpPr>
        <p:spPr>
          <a:xfrm>
            <a:off x="888984" y="4439870"/>
            <a:ext cx="427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8F556A-1920-47DF-87D5-7F21B7A00A73}"/>
              </a:ext>
            </a:extLst>
          </p:cNvPr>
          <p:cNvCxnSpPr/>
          <p:nvPr/>
        </p:nvCxnSpPr>
        <p:spPr>
          <a:xfrm>
            <a:off x="888983" y="5305425"/>
            <a:ext cx="427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6E5F3F-2992-45D2-8CF4-A8BDBEE85D0F}"/>
              </a:ext>
            </a:extLst>
          </p:cNvPr>
          <p:cNvCxnSpPr/>
          <p:nvPr/>
        </p:nvCxnSpPr>
        <p:spPr>
          <a:xfrm>
            <a:off x="888983" y="6200775"/>
            <a:ext cx="427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11FA478-FA88-4670-82F2-C016D7DAA6A8}"/>
              </a:ext>
            </a:extLst>
          </p:cNvPr>
          <p:cNvSpPr/>
          <p:nvPr/>
        </p:nvSpPr>
        <p:spPr>
          <a:xfrm>
            <a:off x="1315992" y="2220219"/>
            <a:ext cx="630554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Real </a:t>
            </a:r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life problem faced by Youth</a:t>
            </a:r>
            <a:endParaRPr 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A479B-BB95-402F-9B3B-3FB093B359DB}"/>
              </a:ext>
            </a:extLst>
          </p:cNvPr>
          <p:cNvSpPr/>
          <p:nvPr/>
        </p:nvSpPr>
        <p:spPr>
          <a:xfrm>
            <a:off x="1404149" y="3218676"/>
            <a:ext cx="621738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Effects on mental health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56935D-BC85-4A7B-9EC7-2A2B84C24ED3}"/>
              </a:ext>
            </a:extLst>
          </p:cNvPr>
          <p:cNvSpPr/>
          <p:nvPr/>
        </p:nvSpPr>
        <p:spPr>
          <a:xfrm>
            <a:off x="1404149" y="4162871"/>
            <a:ext cx="621737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Effects on Study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215D83-3AA4-4A5D-9FB7-47EF7F7FE5BB}"/>
              </a:ext>
            </a:extLst>
          </p:cNvPr>
          <p:cNvSpPr/>
          <p:nvPr/>
        </p:nvSpPr>
        <p:spPr>
          <a:xfrm>
            <a:off x="1404149" y="5028426"/>
            <a:ext cx="621738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Influence of OTT on day-to-day life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A74D60-091A-4513-A6CD-A7EE413EBEF2}"/>
              </a:ext>
            </a:extLst>
          </p:cNvPr>
          <p:cNvSpPr/>
          <p:nvPr/>
        </p:nvSpPr>
        <p:spPr>
          <a:xfrm>
            <a:off x="1404150" y="5923776"/>
            <a:ext cx="621737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Perception about the changing culture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4F2185-3C08-4C9F-A89E-66BCAFDCC685}"/>
              </a:ext>
            </a:extLst>
          </p:cNvPr>
          <p:cNvCxnSpPr>
            <a:cxnSpLocks/>
          </p:cNvCxnSpPr>
          <p:nvPr/>
        </p:nvCxnSpPr>
        <p:spPr>
          <a:xfrm>
            <a:off x="973706" y="1964591"/>
            <a:ext cx="1449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DEEE245-0428-490E-9017-87AD6DF68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80" y="1431192"/>
            <a:ext cx="4152363" cy="2768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24623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0" grpId="0"/>
      <p:bldP spid="31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BB45A5-4FC0-4D21-A61F-E7FBCBD18FE4}"/>
              </a:ext>
            </a:extLst>
          </p:cNvPr>
          <p:cNvSpPr/>
          <p:nvPr/>
        </p:nvSpPr>
        <p:spPr>
          <a:xfrm>
            <a:off x="0" y="190500"/>
            <a:ext cx="47339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Collection: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830C7-D16A-4D55-94BA-0BC591CFBBA7}"/>
              </a:ext>
            </a:extLst>
          </p:cNvPr>
          <p:cNvSpPr/>
          <p:nvPr/>
        </p:nvSpPr>
        <p:spPr>
          <a:xfrm>
            <a:off x="2366962" y="1118776"/>
            <a:ext cx="809234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5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data was collected using questionnaire via Google Forms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CB22DC-3107-4451-9732-90A55C5EFB88}"/>
              </a:ext>
            </a:extLst>
          </p:cNvPr>
          <p:cNvSpPr/>
          <p:nvPr/>
        </p:nvSpPr>
        <p:spPr>
          <a:xfrm>
            <a:off x="986296" y="1640294"/>
            <a:ext cx="374762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of questions included: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44ED54-66CE-43F8-B857-5E98FCEDA8A4}"/>
              </a:ext>
            </a:extLst>
          </p:cNvPr>
          <p:cNvCxnSpPr/>
          <p:nvPr/>
        </p:nvCxnSpPr>
        <p:spPr>
          <a:xfrm flipH="1">
            <a:off x="986296" y="2117348"/>
            <a:ext cx="12235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0A45F4-C086-4C73-A8D1-9C516D91D9A0}"/>
              </a:ext>
            </a:extLst>
          </p:cNvPr>
          <p:cNvCxnSpPr>
            <a:cxnSpLocks/>
          </p:cNvCxnSpPr>
          <p:nvPr/>
        </p:nvCxnSpPr>
        <p:spPr>
          <a:xfrm>
            <a:off x="986296" y="2117348"/>
            <a:ext cx="0" cy="4131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A4A9F2-2520-4EE7-B38B-1629DEE5D86F}"/>
              </a:ext>
            </a:extLst>
          </p:cNvPr>
          <p:cNvCxnSpPr>
            <a:cxnSpLocks/>
          </p:cNvCxnSpPr>
          <p:nvPr/>
        </p:nvCxnSpPr>
        <p:spPr>
          <a:xfrm>
            <a:off x="1076325" y="2184023"/>
            <a:ext cx="12096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B6C0E8-7DF7-4479-AF72-9176BF6DC2B4}"/>
              </a:ext>
            </a:extLst>
          </p:cNvPr>
          <p:cNvCxnSpPr/>
          <p:nvPr/>
        </p:nvCxnSpPr>
        <p:spPr>
          <a:xfrm>
            <a:off x="986296" y="2543175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32A6A8-8CED-4817-8AA4-06306D01403A}"/>
              </a:ext>
            </a:extLst>
          </p:cNvPr>
          <p:cNvCxnSpPr/>
          <p:nvPr/>
        </p:nvCxnSpPr>
        <p:spPr>
          <a:xfrm>
            <a:off x="986296" y="3171825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E19BDA-33BA-4C4A-83A6-3619A8ED8A76}"/>
              </a:ext>
            </a:extLst>
          </p:cNvPr>
          <p:cNvCxnSpPr/>
          <p:nvPr/>
        </p:nvCxnSpPr>
        <p:spPr>
          <a:xfrm>
            <a:off x="986296" y="3771900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290C170-4C63-45B2-A5D4-763A42A9BCF8}"/>
              </a:ext>
            </a:extLst>
          </p:cNvPr>
          <p:cNvSpPr/>
          <p:nvPr/>
        </p:nvSpPr>
        <p:spPr>
          <a:xfrm>
            <a:off x="1681160" y="2381806"/>
            <a:ext cx="809233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Basic demographic details like age, gender, Income, educational levels, etc.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D8F371-2CAD-446E-A940-BB1CDAFC8CFB}"/>
              </a:ext>
            </a:extLst>
          </p:cNvPr>
          <p:cNvSpPr/>
          <p:nvPr/>
        </p:nvSpPr>
        <p:spPr>
          <a:xfrm>
            <a:off x="1681160" y="3010242"/>
            <a:ext cx="809233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Preferences regarding OTT Platform and Genres watched by the respondents.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A800E3-9DA9-4326-AEBE-035B73361289}"/>
              </a:ext>
            </a:extLst>
          </p:cNvPr>
          <p:cNvSpPr/>
          <p:nvPr/>
        </p:nvSpPr>
        <p:spPr>
          <a:xfrm>
            <a:off x="1681159" y="3610317"/>
            <a:ext cx="809233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 spend by the respondents while watching OTT content.</a:t>
            </a:r>
            <a:endParaRPr lang="en-US" sz="15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5DFFF-9CED-4BCB-8B57-B5DD3E82AEC8}"/>
              </a:ext>
            </a:extLst>
          </p:cNvPr>
          <p:cNvCxnSpPr/>
          <p:nvPr/>
        </p:nvCxnSpPr>
        <p:spPr>
          <a:xfrm>
            <a:off x="986296" y="4400550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EFDE253-08C3-432E-8221-2DE492C85477}"/>
              </a:ext>
            </a:extLst>
          </p:cNvPr>
          <p:cNvSpPr/>
          <p:nvPr/>
        </p:nvSpPr>
        <p:spPr>
          <a:xfrm>
            <a:off x="1681158" y="4238967"/>
            <a:ext cx="809233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Preferred type of content.</a:t>
            </a:r>
            <a:endParaRPr lang="en-US" sz="15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DDFB90-19FE-4E4F-809B-4861C30FA827}"/>
              </a:ext>
            </a:extLst>
          </p:cNvPr>
          <p:cNvCxnSpPr/>
          <p:nvPr/>
        </p:nvCxnSpPr>
        <p:spPr>
          <a:xfrm>
            <a:off x="986296" y="5029200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980598-33DA-4AD1-AB9E-8EDE3E3BC518}"/>
              </a:ext>
            </a:extLst>
          </p:cNvPr>
          <p:cNvCxnSpPr/>
          <p:nvPr/>
        </p:nvCxnSpPr>
        <p:spPr>
          <a:xfrm>
            <a:off x="986296" y="5648325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87BA9A-AA79-4AA0-9D2E-09219A6B4EE0}"/>
              </a:ext>
            </a:extLst>
          </p:cNvPr>
          <p:cNvCxnSpPr/>
          <p:nvPr/>
        </p:nvCxnSpPr>
        <p:spPr>
          <a:xfrm>
            <a:off x="986296" y="6248400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44FB40B-F6D8-4F51-A62B-4C6C7173B520}"/>
              </a:ext>
            </a:extLst>
          </p:cNvPr>
          <p:cNvSpPr/>
          <p:nvPr/>
        </p:nvSpPr>
        <p:spPr>
          <a:xfrm>
            <a:off x="1681157" y="4867402"/>
            <a:ext cx="809233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Negative effects of binge watching</a:t>
            </a:r>
            <a:endParaRPr lang="en-US" sz="15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6F8074-E1D9-4198-B593-933EC26F0CFB}"/>
              </a:ext>
            </a:extLst>
          </p:cNvPr>
          <p:cNvSpPr/>
          <p:nvPr/>
        </p:nvSpPr>
        <p:spPr>
          <a:xfrm>
            <a:off x="1681157" y="5486742"/>
            <a:ext cx="809233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Effect on aggression levels of the responden</a:t>
            </a:r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ts.</a:t>
            </a:r>
            <a:endParaRPr lang="en-US" sz="15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506C51-1A6E-4A10-9E29-3E06F8D304C8}"/>
              </a:ext>
            </a:extLst>
          </p:cNvPr>
          <p:cNvSpPr/>
          <p:nvPr/>
        </p:nvSpPr>
        <p:spPr>
          <a:xfrm>
            <a:off x="1681157" y="6092898"/>
            <a:ext cx="809233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Openness to changing culture.</a:t>
            </a:r>
            <a:endParaRPr lang="en-US" sz="15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1F2D688-59FE-4250-90E4-F130D1896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857" y="2235734"/>
            <a:ext cx="2528847" cy="238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07754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4" grpId="0"/>
      <p:bldP spid="25" grpId="0"/>
      <p:bldP spid="26" grpId="0"/>
      <p:bldP spid="28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49E81D-EB7F-4EE3-8201-7A8F2B0F08AF}"/>
              </a:ext>
            </a:extLst>
          </p:cNvPr>
          <p:cNvSpPr/>
          <p:nvPr/>
        </p:nvSpPr>
        <p:spPr>
          <a:xfrm>
            <a:off x="0" y="190500"/>
            <a:ext cx="47339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D921B-CCB4-4A60-86B7-461F44A3FFBC}"/>
              </a:ext>
            </a:extLst>
          </p:cNvPr>
          <p:cNvSpPr/>
          <p:nvPr/>
        </p:nvSpPr>
        <p:spPr>
          <a:xfrm>
            <a:off x="1752791" y="1186160"/>
            <a:ext cx="596227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5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total data of 151 individuals was collected.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1BE2B-8CD9-4CC1-AD0D-C76F4F611046}"/>
              </a:ext>
            </a:extLst>
          </p:cNvPr>
          <p:cNvSpPr txBox="1"/>
          <p:nvPr/>
        </p:nvSpPr>
        <p:spPr>
          <a:xfrm>
            <a:off x="1752791" y="1783169"/>
            <a:ext cx="61815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data was then cleaned and sorted using MS Excel and Python.</a:t>
            </a:r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013E9A-ACF4-47E5-A4AC-32520A7E5153}"/>
              </a:ext>
            </a:extLst>
          </p:cNvPr>
          <p:cNvSpPr/>
          <p:nvPr/>
        </p:nvSpPr>
        <p:spPr>
          <a:xfrm>
            <a:off x="701763" y="2970252"/>
            <a:ext cx="166519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 Excel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F9A2CAC-478F-4D95-B0E0-BF53616F7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743641"/>
              </p:ext>
            </p:extLst>
          </p:nvPr>
        </p:nvGraphicFramePr>
        <p:xfrm>
          <a:off x="2366962" y="4098697"/>
          <a:ext cx="3121025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21025">
                  <a:extLst>
                    <a:ext uri="{9D8B030D-6E8A-4147-A177-3AD203B41FA5}">
                      <a16:colId xmlns:a16="http://schemas.microsoft.com/office/drawing/2014/main" val="2689274129"/>
                    </a:ext>
                  </a:extLst>
                </a:gridCol>
              </a:tblGrid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Aggression Levels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709453"/>
                  </a:ext>
                </a:extLst>
              </a:tr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at all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170010"/>
                  </a:ext>
                </a:extLst>
              </a:tr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Slightly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14160"/>
                  </a:ext>
                </a:extLst>
              </a:tr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80808"/>
                  </a:ext>
                </a:extLst>
              </a:tr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Much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9296"/>
                  </a:ext>
                </a:extLst>
              </a:tr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Extremely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4894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C70711-0A8A-4D2C-8107-08CE1154B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16280"/>
              </p:ext>
            </p:extLst>
          </p:nvPr>
        </p:nvGraphicFramePr>
        <p:xfrm>
          <a:off x="7310437" y="4098697"/>
          <a:ext cx="3121025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21025">
                  <a:extLst>
                    <a:ext uri="{9D8B030D-6E8A-4147-A177-3AD203B41FA5}">
                      <a16:colId xmlns:a16="http://schemas.microsoft.com/office/drawing/2014/main" val="2689274129"/>
                    </a:ext>
                  </a:extLst>
                </a:gridCol>
              </a:tblGrid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Aggression Level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709453"/>
                  </a:ext>
                </a:extLst>
              </a:tr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170010"/>
                  </a:ext>
                </a:extLst>
              </a:tr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14160"/>
                  </a:ext>
                </a:extLst>
              </a:tr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80808"/>
                  </a:ext>
                </a:extLst>
              </a:tr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9296"/>
                  </a:ext>
                </a:extLst>
              </a:tr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489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0228292-C663-4EE6-B2D0-52C7B76E9BAE}"/>
              </a:ext>
            </a:extLst>
          </p:cNvPr>
          <p:cNvSpPr txBox="1"/>
          <p:nvPr/>
        </p:nvSpPr>
        <p:spPr>
          <a:xfrm>
            <a:off x="3927474" y="3124140"/>
            <a:ext cx="61815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Qualitative data was converted to Quantitative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E1C49A-19FE-49FF-AFC3-895131EAC242}"/>
              </a:ext>
            </a:extLst>
          </p:cNvPr>
          <p:cNvSpPr/>
          <p:nvPr/>
        </p:nvSpPr>
        <p:spPr>
          <a:xfrm>
            <a:off x="5646737" y="4710202"/>
            <a:ext cx="1504950" cy="97155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0600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8" grpId="0" build="p"/>
      <p:bldP spid="9" grpId="0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2CBF27-D7D0-4ABB-BE29-FD89F71849E8}"/>
              </a:ext>
            </a:extLst>
          </p:cNvPr>
          <p:cNvSpPr/>
          <p:nvPr/>
        </p:nvSpPr>
        <p:spPr>
          <a:xfrm>
            <a:off x="834042" y="674727"/>
            <a:ext cx="140064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BE407-5235-4EA9-8C37-7FD82C7E49DE}"/>
              </a:ext>
            </a:extLst>
          </p:cNvPr>
          <p:cNvSpPr txBox="1"/>
          <p:nvPr/>
        </p:nvSpPr>
        <p:spPr>
          <a:xfrm>
            <a:off x="3005233" y="827841"/>
            <a:ext cx="61815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was converted to dummy variables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FE404-EAC0-41CB-B7C3-A122BBAB94B9}"/>
              </a:ext>
            </a:extLst>
          </p:cNvPr>
          <p:cNvSpPr txBox="1"/>
          <p:nvPr/>
        </p:nvSpPr>
        <p:spPr>
          <a:xfrm>
            <a:off x="2234682" y="1571625"/>
            <a:ext cx="71855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Command used: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79683-B65E-487E-8CC0-CF023402DFCF}"/>
              </a:ext>
            </a:extLst>
          </p:cNvPr>
          <p:cNvSpPr txBox="1"/>
          <p:nvPr/>
        </p:nvSpPr>
        <p:spPr>
          <a:xfrm>
            <a:off x="3861318" y="213440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pd.get_dummies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from Python Pandas Library</a:t>
            </a:r>
            <a:endParaRPr lang="en-IN" sz="20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585BCC2-13D4-428D-89F0-471677D1E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51809"/>
              </p:ext>
            </p:extLst>
          </p:nvPr>
        </p:nvGraphicFramePr>
        <p:xfrm>
          <a:off x="834042" y="2914649"/>
          <a:ext cx="4062317" cy="332569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4062317">
                  <a:extLst>
                    <a:ext uri="{9D8B030D-6E8A-4147-A177-3AD203B41FA5}">
                      <a16:colId xmlns:a16="http://schemas.microsoft.com/office/drawing/2014/main" val="1480540841"/>
                    </a:ext>
                  </a:extLst>
                </a:gridCol>
              </a:tblGrid>
              <a:tr h="3161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What genre of Movies/Web Series/Tv Shows do you watch the most?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8031543"/>
                  </a:ext>
                </a:extLst>
              </a:tr>
              <a:tr h="3040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Adventure, Thriller/Horror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710202"/>
                  </a:ext>
                </a:extLst>
              </a:tr>
              <a:tr h="291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Crime, Drama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610595"/>
                  </a:ext>
                </a:extLst>
              </a:tr>
              <a:tr h="291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Romance, Drama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6196535"/>
                  </a:ext>
                </a:extLst>
              </a:tr>
              <a:tr h="291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Adventure, Sci-Fi/Fantasy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5710676"/>
                  </a:ext>
                </a:extLst>
              </a:tr>
              <a:tr h="291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Romance, Comedy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3241977"/>
                  </a:ext>
                </a:extLst>
              </a:tr>
              <a:tr h="291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Romance, Comedy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5317814"/>
                  </a:ext>
                </a:extLst>
              </a:tr>
              <a:tr h="291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Thriller/Horror, Romance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3453974"/>
                  </a:ext>
                </a:extLst>
              </a:tr>
              <a:tr h="291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Adventure, Crime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3732210"/>
                  </a:ext>
                </a:extLst>
              </a:tr>
              <a:tr h="291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Thriller/Horror, Crime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4182466"/>
                  </a:ext>
                </a:extLst>
              </a:tr>
              <a:tr h="3040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Romance, Sci-Fi/Fantasy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796961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6372DAA-780E-44B8-A1FF-5104D42ED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74678"/>
              </p:ext>
            </p:extLst>
          </p:nvPr>
        </p:nvGraphicFramePr>
        <p:xfrm>
          <a:off x="6517434" y="2914649"/>
          <a:ext cx="5338666" cy="3259095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845391">
                  <a:extLst>
                    <a:ext uri="{9D8B030D-6E8A-4147-A177-3AD203B41FA5}">
                      <a16:colId xmlns:a16="http://schemas.microsoft.com/office/drawing/2014/main" val="303712529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8101542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4146531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108468776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96531124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639154096"/>
                    </a:ext>
                  </a:extLst>
                </a:gridCol>
                <a:gridCol w="692800">
                  <a:extLst>
                    <a:ext uri="{9D8B030D-6E8A-4147-A177-3AD203B41FA5}">
                      <a16:colId xmlns:a16="http://schemas.microsoft.com/office/drawing/2014/main" val="2327621795"/>
                    </a:ext>
                  </a:extLst>
                </a:gridCol>
              </a:tblGrid>
              <a:tr h="4805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Adventure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Thriller/Horror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Crime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Romance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Sci-fi/Fantasy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Drama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Comedy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1303527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1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8578583"/>
                  </a:ext>
                </a:extLst>
              </a:tr>
              <a:tr h="275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5666672"/>
                  </a:ext>
                </a:extLst>
              </a:tr>
              <a:tr h="275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3796073"/>
                  </a:ext>
                </a:extLst>
              </a:tr>
              <a:tr h="275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1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7771080"/>
                  </a:ext>
                </a:extLst>
              </a:tr>
              <a:tr h="275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1367494"/>
                  </a:ext>
                </a:extLst>
              </a:tr>
              <a:tr h="275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5494152"/>
                  </a:ext>
                </a:extLst>
              </a:tr>
              <a:tr h="275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3283259"/>
                  </a:ext>
                </a:extLst>
              </a:tr>
              <a:tr h="275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1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1873873"/>
                  </a:ext>
                </a:extLst>
              </a:tr>
              <a:tr h="275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0835444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9201862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389AE476-F1DF-40A3-8D7C-961FA5299875}"/>
              </a:ext>
            </a:extLst>
          </p:cNvPr>
          <p:cNvSpPr/>
          <p:nvPr/>
        </p:nvSpPr>
        <p:spPr>
          <a:xfrm>
            <a:off x="5038725" y="4115571"/>
            <a:ext cx="1390650" cy="85725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7117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3950B8-29FE-495B-8BD2-1C416A086167}"/>
              </a:ext>
            </a:extLst>
          </p:cNvPr>
          <p:cNvSpPr/>
          <p:nvPr/>
        </p:nvSpPr>
        <p:spPr>
          <a:xfrm>
            <a:off x="0" y="190500"/>
            <a:ext cx="45815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Overview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CA27F98-B022-4FA5-A1C1-1B40232498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5819372"/>
              </p:ext>
            </p:extLst>
          </p:nvPr>
        </p:nvGraphicFramePr>
        <p:xfrm>
          <a:off x="495300" y="1465242"/>
          <a:ext cx="4815840" cy="2866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0F5AC4-E940-462F-B06A-10B891E736F7}"/>
              </a:ext>
            </a:extLst>
          </p:cNvPr>
          <p:cNvSpPr txBox="1"/>
          <p:nvPr/>
        </p:nvSpPr>
        <p:spPr>
          <a:xfrm>
            <a:off x="572008" y="4683470"/>
            <a:ext cx="46624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Gender Ratio in the collected data</a:t>
            </a:r>
            <a:endParaRPr lang="en-IN" sz="2500" dirty="0">
              <a:solidFill>
                <a:srgbClr val="C00000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D03EDAC-A805-4074-9134-C9DDEC2FD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949761"/>
              </p:ext>
            </p:extLst>
          </p:nvPr>
        </p:nvGraphicFramePr>
        <p:xfrm>
          <a:off x="6223635" y="3196546"/>
          <a:ext cx="5835015" cy="3438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0E2D8D6-64BE-47B3-84B0-E803546EAA2A}"/>
              </a:ext>
            </a:extLst>
          </p:cNvPr>
          <p:cNvSpPr txBox="1"/>
          <p:nvPr/>
        </p:nvSpPr>
        <p:spPr>
          <a:xfrm>
            <a:off x="7276148" y="2421596"/>
            <a:ext cx="37299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 distribution in the data</a:t>
            </a:r>
            <a:endParaRPr lang="en-IN" sz="2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67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6" grpId="0"/>
      <p:bldGraphic spid="7" grpId="0">
        <p:bldAsOne/>
      </p:bldGraphic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6029A0-FAD2-4065-8B18-C606A9345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29531"/>
              </p:ext>
            </p:extLst>
          </p:nvPr>
        </p:nvGraphicFramePr>
        <p:xfrm>
          <a:off x="1031875" y="2469126"/>
          <a:ext cx="2559050" cy="3494876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343326">
                  <a:extLst>
                    <a:ext uri="{9D8B030D-6E8A-4147-A177-3AD203B41FA5}">
                      <a16:colId xmlns:a16="http://schemas.microsoft.com/office/drawing/2014/main" val="3329241675"/>
                    </a:ext>
                  </a:extLst>
                </a:gridCol>
                <a:gridCol w="1215724">
                  <a:extLst>
                    <a:ext uri="{9D8B030D-6E8A-4147-A177-3AD203B41FA5}">
                      <a16:colId xmlns:a16="http://schemas.microsoft.com/office/drawing/2014/main" val="85594252"/>
                    </a:ext>
                  </a:extLst>
                </a:gridCol>
              </a:tblGrid>
              <a:tr h="317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Platform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No. of Users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6477252"/>
                  </a:ext>
                </a:extLst>
              </a:tr>
              <a:tr h="317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YouTube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138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8278433"/>
                  </a:ext>
                </a:extLst>
              </a:tr>
              <a:tr h="317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Netflix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78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0858772"/>
                  </a:ext>
                </a:extLst>
              </a:tr>
              <a:tr h="317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Amazon Prime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79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6007814"/>
                  </a:ext>
                </a:extLst>
              </a:tr>
              <a:tr h="317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Hotstar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70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9609237"/>
                  </a:ext>
                </a:extLst>
              </a:tr>
              <a:tr h="317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Zee5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22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0394019"/>
                  </a:ext>
                </a:extLst>
              </a:tr>
              <a:tr h="317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MX Player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67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6824231"/>
                  </a:ext>
                </a:extLst>
              </a:tr>
              <a:tr h="317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ALT Balaji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4089286"/>
                  </a:ext>
                </a:extLst>
              </a:tr>
              <a:tr h="317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JioTv / JioCinema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29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9306206"/>
                  </a:ext>
                </a:extLst>
              </a:tr>
              <a:tr h="317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Voot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31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1531809"/>
                  </a:ext>
                </a:extLst>
              </a:tr>
              <a:tr h="317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SonyLiv &amp; Other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25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55842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A881B798-DD5D-4BF7-9C3E-6CD6A0F77CA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00437380"/>
                  </p:ext>
                </p:extLst>
              </p:nvPr>
            </p:nvGraphicFramePr>
            <p:xfrm>
              <a:off x="5243957" y="2252509"/>
              <a:ext cx="6138417" cy="392811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A881B798-DD5D-4BF7-9C3E-6CD6A0F77C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3957" y="2252509"/>
                <a:ext cx="6138417" cy="392811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54FB7DB-725C-450C-BC6F-3582D8D00F59}"/>
              </a:ext>
            </a:extLst>
          </p:cNvPr>
          <p:cNvSpPr txBox="1"/>
          <p:nvPr/>
        </p:nvSpPr>
        <p:spPr>
          <a:xfrm>
            <a:off x="1433576" y="893998"/>
            <a:ext cx="466242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Pareto chart for most preferred OTT Platforms:</a:t>
            </a:r>
            <a:endParaRPr lang="en-IN" sz="2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846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</TotalTime>
  <Words>938</Words>
  <Application>Microsoft Office PowerPoint</Application>
  <PresentationFormat>Widescreen</PresentationFormat>
  <Paragraphs>257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Patil</dc:creator>
  <cp:lastModifiedBy>Pratik Patil</cp:lastModifiedBy>
  <cp:revision>63</cp:revision>
  <dcterms:created xsi:type="dcterms:W3CDTF">2021-06-20T09:57:38Z</dcterms:created>
  <dcterms:modified xsi:type="dcterms:W3CDTF">2022-06-21T08:37:47Z</dcterms:modified>
</cp:coreProperties>
</file>