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unknown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80" d="100"/>
          <a:sy n="80" d="100"/>
        </p:scale>
        <p:origin x="93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1\Question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2\Time_Exam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3\Question_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isha\Downloads\Question_4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Sem%206\Project\Data_New_\Questions\Question%204\Question_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sha\Downloads\Question_4%20(1)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Gender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2-479F-AAFA-BBB75B6B8D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2-479F-AAFA-BBB75B6B8D8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0D275C2-4082-4470-8B46-5293C2E56453}" type="CATEGORYNAME">
                      <a:rPr lang="en-US" smtClean="0"/>
                      <a:pPr/>
                      <a:t>[CATEGORY NAME]</a:t>
                    </a:fld>
                    <a:r>
                      <a:rPr lang="en-US"/>
                      <a:t> 69</a:t>
                    </a:r>
                    <a:r>
                      <a:rPr lang="en-US" baseline="0"/>
                      <a:t>
(</a:t>
                    </a:r>
                    <a:fld id="{10321DBA-6360-44F0-BBB7-F2D7D49208DE}" type="PERCENTAGE">
                      <a:rPr lang="en-US" baseline="0" smtClean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1B2-479F-AAFA-BBB75B6B8D8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2ACEBB-2F09-4C9C-8AAB-952A99A4E308}" type="CATEGORYNAME">
                      <a:rPr lang="en-US" smtClean="0"/>
                      <a:pPr/>
                      <a:t>[CATEGORY NAME]</a:t>
                    </a:fld>
                    <a:r>
                      <a:rPr lang="en-US"/>
                      <a:t> 82</a:t>
                    </a:r>
                    <a:r>
                      <a:rPr lang="en-US" baseline="0"/>
                      <a:t>
(</a:t>
                    </a:r>
                    <a:fld id="{200283FC-F01C-4CF3-B83B-4B8E2ABFCEFB}" type="PERCENTAGE">
                      <a:rPr lang="en-US" baseline="0" smtClean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1B2-479F-AAFA-BBB75B6B8D8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Sheet3!$A$12:$A$13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Sheet3!$B$12:$B$13</c:f>
              <c:numCache>
                <c:formatCode>General</c:formatCode>
                <c:ptCount val="2"/>
                <c:pt idx="0">
                  <c:v>69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B2-479F-AAFA-BBB75B6B8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47244094488189"/>
          <c:y val="0.85705963837853605"/>
          <c:w val="0.31105511811023623"/>
          <c:h val="0.1151625838436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vs Age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88D1F59-745E-433E-B3D1-7A0A31EEBE66}" type="VALUE">
                      <a:rPr lang="en-US" smtClean="0"/>
                      <a:pPr/>
                      <a:t>[VALUE]</a:t>
                    </a:fld>
                    <a:r>
                      <a:rPr lang="en-US"/>
                      <a:t> (13%)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674-4BE9-8F9D-BC5E548329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77102D-D228-4719-B2F0-49027E774831}" type="VALUE">
                      <a:rPr lang="en-US" smtClean="0"/>
                      <a:pPr/>
                      <a:t>[VALUE]</a:t>
                    </a:fld>
                    <a:r>
                      <a:rPr lang="en-US"/>
                      <a:t> (60%)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74-4BE9-8F9D-BC5E548329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27D8AE-6664-4289-9288-7F74F15759FB}" type="VALUE">
                      <a:rPr lang="en-US" smtClean="0"/>
                      <a:pPr/>
                      <a:t>[VALUE]</a:t>
                    </a:fld>
                    <a:r>
                      <a:rPr lang="en-US"/>
                      <a:t> (17%)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674-4BE9-8F9D-BC5E548329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6EF89F-9246-4BD5-848F-4E614E7E5835}" type="VALUE">
                      <a:rPr lang="en-US" smtClean="0"/>
                      <a:pPr/>
                      <a:t>[VALUE]</a:t>
                    </a:fld>
                    <a:r>
                      <a:rPr lang="en-US"/>
                      <a:t> (10%)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74-4BE9-8F9D-BC5E548329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16-19</c:v>
                </c:pt>
                <c:pt idx="1">
                  <c:v>20-23</c:v>
                </c:pt>
                <c:pt idx="2">
                  <c:v>24-27</c:v>
                </c:pt>
                <c:pt idx="3">
                  <c:v>28-32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91</c:v>
                </c:pt>
                <c:pt idx="2">
                  <c:v>26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74-4BE9-8F9D-BC5E548329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5575088"/>
        <c:axId val="436249968"/>
      </c:barChart>
      <c:catAx>
        <c:axId val="43557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Groups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49968"/>
        <c:crosses val="autoZero"/>
        <c:auto val="1"/>
        <c:lblAlgn val="ctr"/>
        <c:lblOffset val="100"/>
        <c:noMultiLvlLbl val="0"/>
      </c:catAx>
      <c:valAx>
        <c:axId val="43624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5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Type of Genre watched for male and female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Sheet4!$B$10:$H$10</c:f>
              <c:strCache>
                <c:ptCount val="7"/>
                <c:pt idx="0">
                  <c:v>Adventure</c:v>
                </c:pt>
                <c:pt idx="1">
                  <c:v>Thriller/Horror</c:v>
                </c:pt>
                <c:pt idx="2">
                  <c:v>Crime</c:v>
                </c:pt>
                <c:pt idx="3">
                  <c:v>Romance</c:v>
                </c:pt>
                <c:pt idx="4">
                  <c:v>Sci-Fi/Fantasy</c:v>
                </c:pt>
                <c:pt idx="5">
                  <c:v>Drama</c:v>
                </c:pt>
                <c:pt idx="6">
                  <c:v>Comedy</c:v>
                </c:pt>
              </c:strCache>
            </c:strRef>
          </c:cat>
          <c:val>
            <c:numRef>
              <c:f>Sheet4!$B$11:$H$11</c:f>
              <c:numCache>
                <c:formatCode>General</c:formatCode>
                <c:ptCount val="7"/>
                <c:pt idx="0">
                  <c:v>26</c:v>
                </c:pt>
                <c:pt idx="1">
                  <c:v>22</c:v>
                </c:pt>
                <c:pt idx="2">
                  <c:v>5</c:v>
                </c:pt>
                <c:pt idx="3">
                  <c:v>34</c:v>
                </c:pt>
                <c:pt idx="4">
                  <c:v>23</c:v>
                </c:pt>
                <c:pt idx="5">
                  <c:v>14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E-4589-8DEA-1E44BDBB6E6B}"/>
            </c:ext>
          </c:extLst>
        </c:ser>
        <c:ser>
          <c:idx val="1"/>
          <c:order val="1"/>
          <c:tx>
            <c:strRef>
              <c:f>Sheet4!$A$12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Sheet4!$B$10:$H$10</c:f>
              <c:strCache>
                <c:ptCount val="7"/>
                <c:pt idx="0">
                  <c:v>Adventure</c:v>
                </c:pt>
                <c:pt idx="1">
                  <c:v>Thriller/Horror</c:v>
                </c:pt>
                <c:pt idx="2">
                  <c:v>Crime</c:v>
                </c:pt>
                <c:pt idx="3">
                  <c:v>Romance</c:v>
                </c:pt>
                <c:pt idx="4">
                  <c:v>Sci-Fi/Fantasy</c:v>
                </c:pt>
                <c:pt idx="5">
                  <c:v>Drama</c:v>
                </c:pt>
                <c:pt idx="6">
                  <c:v>Comedy</c:v>
                </c:pt>
              </c:strCache>
            </c:strRef>
          </c:cat>
          <c:val>
            <c:numRef>
              <c:f>Sheet4!$B$12:$H$12</c:f>
              <c:numCache>
                <c:formatCode>General</c:formatCode>
                <c:ptCount val="7"/>
                <c:pt idx="0">
                  <c:v>38</c:v>
                </c:pt>
                <c:pt idx="1">
                  <c:v>32</c:v>
                </c:pt>
                <c:pt idx="2">
                  <c:v>20</c:v>
                </c:pt>
                <c:pt idx="3">
                  <c:v>21</c:v>
                </c:pt>
                <c:pt idx="4">
                  <c:v>24</c:v>
                </c:pt>
                <c:pt idx="5">
                  <c:v>5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E-4589-8DEA-1E44BDBB6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538320"/>
        <c:axId val="499540560"/>
      </c:barChart>
      <c:catAx>
        <c:axId val="4995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40560"/>
        <c:crosses val="autoZero"/>
        <c:auto val="1"/>
        <c:lblAlgn val="ctr"/>
        <c:lblOffset val="100"/>
        <c:noMultiLvlLbl val="0"/>
      </c:catAx>
      <c:valAx>
        <c:axId val="49954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5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 between "Watching Time" and "Effect on Exam and important work"</a:t>
            </a:r>
          </a:p>
        </c:rich>
      </c:tx>
      <c:layout>
        <c:manualLayout>
          <c:xMode val="edge"/>
          <c:yMode val="edge"/>
          <c:x val="9.762489063867015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Time_Exam!$B$1</c:f>
              <c:strCache>
                <c:ptCount val="1"/>
                <c:pt idx="0">
                  <c:v>20) Has binge watching ever affected your performance in exams or other important works? [Effect:]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flat" cmpd="sng">
                <a:solidFill>
                  <a:schemeClr val="accent2"/>
                </a:solidFill>
                <a:prstDash val="solid"/>
                <a:miter lim="800000"/>
                <a:headEnd type="none"/>
              </a:ln>
              <a:effectLst/>
            </c:spPr>
            <c:trendlineType val="linear"/>
            <c:dispRSqr val="0"/>
            <c:dispEq val="0"/>
          </c:trendline>
          <c:xVal>
            <c:numRef>
              <c:f>Time_Exam!$A$2:$A$152</c:f>
              <c:numCache>
                <c:formatCode>General</c:formatCode>
                <c:ptCount val="151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5</c:v>
                </c:pt>
                <c:pt idx="25">
                  <c:v>4</c:v>
                </c:pt>
                <c:pt idx="26">
                  <c:v>5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4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4</c:v>
                </c:pt>
                <c:pt idx="39">
                  <c:v>4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5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3</c:v>
                </c:pt>
                <c:pt idx="52">
                  <c:v>4</c:v>
                </c:pt>
                <c:pt idx="53">
                  <c:v>1</c:v>
                </c:pt>
                <c:pt idx="54">
                  <c:v>3</c:v>
                </c:pt>
                <c:pt idx="55">
                  <c:v>5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5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4</c:v>
                </c:pt>
                <c:pt idx="68">
                  <c:v>2</c:v>
                </c:pt>
                <c:pt idx="69">
                  <c:v>4</c:v>
                </c:pt>
                <c:pt idx="70">
                  <c:v>2</c:v>
                </c:pt>
                <c:pt idx="71">
                  <c:v>5</c:v>
                </c:pt>
                <c:pt idx="72">
                  <c:v>2</c:v>
                </c:pt>
                <c:pt idx="73">
                  <c:v>4</c:v>
                </c:pt>
                <c:pt idx="74">
                  <c:v>4</c:v>
                </c:pt>
                <c:pt idx="75">
                  <c:v>2</c:v>
                </c:pt>
                <c:pt idx="76">
                  <c:v>1</c:v>
                </c:pt>
                <c:pt idx="77">
                  <c:v>2</c:v>
                </c:pt>
                <c:pt idx="78">
                  <c:v>4</c:v>
                </c:pt>
                <c:pt idx="79">
                  <c:v>2</c:v>
                </c:pt>
                <c:pt idx="80">
                  <c:v>2</c:v>
                </c:pt>
                <c:pt idx="81">
                  <c:v>5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3</c:v>
                </c:pt>
                <c:pt idx="86">
                  <c:v>1</c:v>
                </c:pt>
                <c:pt idx="87">
                  <c:v>3</c:v>
                </c:pt>
                <c:pt idx="88">
                  <c:v>2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5</c:v>
                </c:pt>
                <c:pt idx="101">
                  <c:v>4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4</c:v>
                </c:pt>
                <c:pt idx="106">
                  <c:v>3</c:v>
                </c:pt>
                <c:pt idx="107">
                  <c:v>2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3</c:v>
                </c:pt>
                <c:pt idx="112">
                  <c:v>3</c:v>
                </c:pt>
                <c:pt idx="113">
                  <c:v>2</c:v>
                </c:pt>
                <c:pt idx="114">
                  <c:v>3</c:v>
                </c:pt>
                <c:pt idx="115">
                  <c:v>4</c:v>
                </c:pt>
                <c:pt idx="116">
                  <c:v>2</c:v>
                </c:pt>
                <c:pt idx="117">
                  <c:v>4</c:v>
                </c:pt>
                <c:pt idx="118">
                  <c:v>2</c:v>
                </c:pt>
                <c:pt idx="119">
                  <c:v>3</c:v>
                </c:pt>
                <c:pt idx="120">
                  <c:v>2</c:v>
                </c:pt>
                <c:pt idx="121">
                  <c:v>2</c:v>
                </c:pt>
                <c:pt idx="122">
                  <c:v>5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1</c:v>
                </c:pt>
                <c:pt idx="127">
                  <c:v>3</c:v>
                </c:pt>
                <c:pt idx="128">
                  <c:v>2</c:v>
                </c:pt>
                <c:pt idx="129">
                  <c:v>4</c:v>
                </c:pt>
                <c:pt idx="130">
                  <c:v>3</c:v>
                </c:pt>
                <c:pt idx="131">
                  <c:v>2</c:v>
                </c:pt>
                <c:pt idx="132">
                  <c:v>3</c:v>
                </c:pt>
                <c:pt idx="133">
                  <c:v>5</c:v>
                </c:pt>
                <c:pt idx="134">
                  <c:v>3</c:v>
                </c:pt>
                <c:pt idx="135">
                  <c:v>2</c:v>
                </c:pt>
                <c:pt idx="136">
                  <c:v>4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2</c:v>
                </c:pt>
                <c:pt idx="142">
                  <c:v>3</c:v>
                </c:pt>
                <c:pt idx="143">
                  <c:v>1</c:v>
                </c:pt>
                <c:pt idx="144">
                  <c:v>3</c:v>
                </c:pt>
                <c:pt idx="145">
                  <c:v>5</c:v>
                </c:pt>
                <c:pt idx="146">
                  <c:v>2</c:v>
                </c:pt>
                <c:pt idx="147">
                  <c:v>3</c:v>
                </c:pt>
                <c:pt idx="148">
                  <c:v>4</c:v>
                </c:pt>
                <c:pt idx="149">
                  <c:v>1</c:v>
                </c:pt>
                <c:pt idx="150">
                  <c:v>2</c:v>
                </c:pt>
              </c:numCache>
            </c:numRef>
          </c:xVal>
          <c:yVal>
            <c:numRef>
              <c:f>Time_Exam!$B$2:$B$152</c:f>
              <c:numCache>
                <c:formatCode>General</c:formatCode>
                <c:ptCount val="15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3</c:v>
                </c:pt>
                <c:pt idx="39">
                  <c:v>2</c:v>
                </c:pt>
                <c:pt idx="40">
                  <c:v>1</c:v>
                </c:pt>
                <c:pt idx="41">
                  <c:v>4</c:v>
                </c:pt>
                <c:pt idx="42">
                  <c:v>1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3</c:v>
                </c:pt>
                <c:pt idx="47">
                  <c:v>2</c:v>
                </c:pt>
                <c:pt idx="48">
                  <c:v>3</c:v>
                </c:pt>
                <c:pt idx="49">
                  <c:v>2</c:v>
                </c:pt>
                <c:pt idx="50">
                  <c:v>1</c:v>
                </c:pt>
                <c:pt idx="51">
                  <c:v>3</c:v>
                </c:pt>
                <c:pt idx="52">
                  <c:v>3</c:v>
                </c:pt>
                <c:pt idx="53">
                  <c:v>1</c:v>
                </c:pt>
                <c:pt idx="54">
                  <c:v>4</c:v>
                </c:pt>
                <c:pt idx="55">
                  <c:v>5</c:v>
                </c:pt>
                <c:pt idx="56">
                  <c:v>3</c:v>
                </c:pt>
                <c:pt idx="57">
                  <c:v>2</c:v>
                </c:pt>
                <c:pt idx="58">
                  <c:v>1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3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3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2</c:v>
                </c:pt>
                <c:pt idx="72">
                  <c:v>2</c:v>
                </c:pt>
                <c:pt idx="73">
                  <c:v>4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3</c:v>
                </c:pt>
                <c:pt idx="90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5</c:v>
                </c:pt>
                <c:pt idx="101">
                  <c:v>3</c:v>
                </c:pt>
                <c:pt idx="102">
                  <c:v>2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3</c:v>
                </c:pt>
                <c:pt idx="109">
                  <c:v>2</c:v>
                </c:pt>
                <c:pt idx="110">
                  <c:v>3</c:v>
                </c:pt>
                <c:pt idx="111">
                  <c:v>4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3</c:v>
                </c:pt>
                <c:pt idx="119">
                  <c:v>4</c:v>
                </c:pt>
                <c:pt idx="120">
                  <c:v>2</c:v>
                </c:pt>
                <c:pt idx="121">
                  <c:v>1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4</c:v>
                </c:pt>
                <c:pt idx="126">
                  <c:v>1</c:v>
                </c:pt>
                <c:pt idx="127">
                  <c:v>3</c:v>
                </c:pt>
                <c:pt idx="128">
                  <c:v>2</c:v>
                </c:pt>
                <c:pt idx="129">
                  <c:v>4</c:v>
                </c:pt>
                <c:pt idx="130">
                  <c:v>3</c:v>
                </c:pt>
                <c:pt idx="131">
                  <c:v>1</c:v>
                </c:pt>
                <c:pt idx="132">
                  <c:v>2</c:v>
                </c:pt>
                <c:pt idx="133">
                  <c:v>1</c:v>
                </c:pt>
                <c:pt idx="134">
                  <c:v>3</c:v>
                </c:pt>
                <c:pt idx="135">
                  <c:v>2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1</c:v>
                </c:pt>
                <c:pt idx="144">
                  <c:v>3</c:v>
                </c:pt>
                <c:pt idx="145">
                  <c:v>4</c:v>
                </c:pt>
                <c:pt idx="146">
                  <c:v>2</c:v>
                </c:pt>
                <c:pt idx="147">
                  <c:v>2</c:v>
                </c:pt>
                <c:pt idx="148">
                  <c:v>3</c:v>
                </c:pt>
                <c:pt idx="149">
                  <c:v>1</c:v>
                </c:pt>
                <c:pt idx="15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736-43C6-8BB0-BC44F4951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710712"/>
        <c:axId val="498071992"/>
      </c:scatterChart>
      <c:valAx>
        <c:axId val="40071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71992"/>
        <c:crosses val="autoZero"/>
        <c:crossBetween val="midCat"/>
      </c:valAx>
      <c:valAx>
        <c:axId val="49807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Effect on exam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10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Connection type for different time intervals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Sheet2!$I$9</c:f>
              <c:strCache>
                <c:ptCount val="1"/>
                <c:pt idx="0">
                  <c:v>Mobile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Sheet2!$J$8:$N$8</c:f>
              <c:strCache>
                <c:ptCount val="5"/>
                <c:pt idx="0">
                  <c:v>Less than 1 Hr</c:v>
                </c:pt>
                <c:pt idx="1">
                  <c:v>1-2 Hr</c:v>
                </c:pt>
                <c:pt idx="2">
                  <c:v>2-3 Hr</c:v>
                </c:pt>
                <c:pt idx="3">
                  <c:v>3-4 Hr</c:v>
                </c:pt>
                <c:pt idx="4">
                  <c:v>More than 4 Hr</c:v>
                </c:pt>
              </c:strCache>
            </c:strRef>
          </c:cat>
          <c:val>
            <c:numRef>
              <c:f>Sheet2!$J$9:$N$9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23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15-40A3-9EB9-E4429D78EDCE}"/>
            </c:ext>
          </c:extLst>
        </c:ser>
        <c:ser>
          <c:idx val="1"/>
          <c:order val="1"/>
          <c:tx>
            <c:strRef>
              <c:f>Sheet2!$I$10</c:f>
              <c:strCache>
                <c:ptCount val="1"/>
                <c:pt idx="0">
                  <c:v>Broadband/WiFi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Sheet2!$J$8:$N$8</c:f>
              <c:strCache>
                <c:ptCount val="5"/>
                <c:pt idx="0">
                  <c:v>Less than 1 Hr</c:v>
                </c:pt>
                <c:pt idx="1">
                  <c:v>1-2 Hr</c:v>
                </c:pt>
                <c:pt idx="2">
                  <c:v>2-3 Hr</c:v>
                </c:pt>
                <c:pt idx="3">
                  <c:v>3-4 Hr</c:v>
                </c:pt>
                <c:pt idx="4">
                  <c:v>More than 4 Hr</c:v>
                </c:pt>
              </c:strCache>
            </c:strRef>
          </c:cat>
          <c:val>
            <c:numRef>
              <c:f>Sheet2!$J$10:$N$10</c:f>
              <c:numCache>
                <c:formatCode>General</c:formatCode>
                <c:ptCount val="5"/>
                <c:pt idx="0">
                  <c:v>3</c:v>
                </c:pt>
                <c:pt idx="1">
                  <c:v>22</c:v>
                </c:pt>
                <c:pt idx="2">
                  <c:v>26</c:v>
                </c:pt>
                <c:pt idx="3">
                  <c:v>17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15-40A3-9EB9-E4429D78E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003280"/>
        <c:axId val="509003600"/>
      </c:barChart>
      <c:catAx>
        <c:axId val="50900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Intervals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03600"/>
        <c:crosses val="autoZero"/>
        <c:auto val="1"/>
        <c:lblAlgn val="ctr"/>
        <c:lblOffset val="100"/>
        <c:noMultiLvlLbl val="0"/>
      </c:catAx>
      <c:valAx>
        <c:axId val="50900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Frequency vs Appealing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'[Question_4 (1).xlsx]Sheet2'!$F$13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'[Question_4 (1).xlsx]Sheet2'!$G$12:$J$12</c:f>
              <c:strCache>
                <c:ptCount val="4"/>
                <c:pt idx="0">
                  <c:v>Theme/Story line</c:v>
                </c:pt>
                <c:pt idx="1">
                  <c:v>Funny Dialogue</c:v>
                </c:pt>
                <c:pt idx="2">
                  <c:v>Rich Lifestyle</c:v>
                </c:pt>
                <c:pt idx="3">
                  <c:v>Intimate Scenes</c:v>
                </c:pt>
              </c:strCache>
            </c:strRef>
          </c:cat>
          <c:val>
            <c:numRef>
              <c:f>'[Question_4 (1).xlsx]Sheet2'!$G$13:$J$13</c:f>
              <c:numCache>
                <c:formatCode>General</c:formatCode>
                <c:ptCount val="4"/>
                <c:pt idx="0">
                  <c:v>44</c:v>
                </c:pt>
                <c:pt idx="1">
                  <c:v>13</c:v>
                </c:pt>
                <c:pt idx="2">
                  <c:v>23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8-42E0-8F23-480EFC4F0A00}"/>
            </c:ext>
          </c:extLst>
        </c:ser>
        <c:ser>
          <c:idx val="1"/>
          <c:order val="1"/>
          <c:tx>
            <c:strRef>
              <c:f>'[Question_4 (1).xlsx]Sheet2'!$F$14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'[Question_4 (1).xlsx]Sheet2'!$G$12:$J$12</c:f>
              <c:strCache>
                <c:ptCount val="4"/>
                <c:pt idx="0">
                  <c:v>Theme/Story line</c:v>
                </c:pt>
                <c:pt idx="1">
                  <c:v>Funny Dialogue</c:v>
                </c:pt>
                <c:pt idx="2">
                  <c:v>Rich Lifestyle</c:v>
                </c:pt>
                <c:pt idx="3">
                  <c:v>Intimate Scenes</c:v>
                </c:pt>
              </c:strCache>
            </c:strRef>
          </c:cat>
          <c:val>
            <c:numRef>
              <c:f>'[Question_4 (1).xlsx]Sheet2'!$G$14:$J$14</c:f>
              <c:numCache>
                <c:formatCode>General</c:formatCode>
                <c:ptCount val="4"/>
                <c:pt idx="0">
                  <c:v>37</c:v>
                </c:pt>
                <c:pt idx="1">
                  <c:v>13</c:v>
                </c:pt>
                <c:pt idx="2">
                  <c:v>18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8-42E0-8F23-480EFC4F0A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0986351"/>
        <c:axId val="920987183"/>
      </c:barChart>
      <c:catAx>
        <c:axId val="92098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987183"/>
        <c:crosses val="autoZero"/>
        <c:auto val="1"/>
        <c:lblAlgn val="ctr"/>
        <c:lblOffset val="100"/>
        <c:noMultiLvlLbl val="0"/>
      </c:catAx>
      <c:valAx>
        <c:axId val="92098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986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Frequency vs Gender wise type of content consumed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Sheet2!$R$24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94B-4F36-9210-832C93E01E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4B-4F36-9210-832C93E01E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94B-4F36-9210-832C93E01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Sheet2!$Q$25:$Q$27</c:f>
              <c:strCache>
                <c:ptCount val="3"/>
                <c:pt idx="0">
                  <c:v>Indian</c:v>
                </c:pt>
                <c:pt idx="1">
                  <c:v>Western</c:v>
                </c:pt>
                <c:pt idx="2">
                  <c:v>Other</c:v>
                </c:pt>
              </c:strCache>
            </c:strRef>
          </c:cat>
          <c:val>
            <c:numRef>
              <c:f>Sheet2!$R$25:$R$27</c:f>
              <c:numCache>
                <c:formatCode>General</c:formatCode>
                <c:ptCount val="3"/>
                <c:pt idx="0">
                  <c:v>78</c:v>
                </c:pt>
                <c:pt idx="1">
                  <c:v>78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4B-4F36-9210-832C93E01E3F}"/>
            </c:ext>
          </c:extLst>
        </c:ser>
        <c:ser>
          <c:idx val="1"/>
          <c:order val="1"/>
          <c:tx>
            <c:strRef>
              <c:f>Sheet2!$S$24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94B-4F36-9210-832C93E01E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94B-4F36-9210-832C93E01E3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94B-4F36-9210-832C93E01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Sheet2!$Q$25:$Q$27</c:f>
              <c:strCache>
                <c:ptCount val="3"/>
                <c:pt idx="0">
                  <c:v>Indian</c:v>
                </c:pt>
                <c:pt idx="1">
                  <c:v>Western</c:v>
                </c:pt>
                <c:pt idx="2">
                  <c:v>Other</c:v>
                </c:pt>
              </c:strCache>
            </c:strRef>
          </c:cat>
          <c:val>
            <c:numRef>
              <c:f>Sheet2!$S$25:$S$27</c:f>
              <c:numCache>
                <c:formatCode>General</c:formatCode>
                <c:ptCount val="3"/>
                <c:pt idx="0">
                  <c:v>68</c:v>
                </c:pt>
                <c:pt idx="1">
                  <c:v>59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4B-4F36-9210-832C93E01E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836216"/>
        <c:axId val="388834296"/>
      </c:barChart>
      <c:catAx>
        <c:axId val="38883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34296"/>
        <c:crosses val="autoZero"/>
        <c:auto val="1"/>
        <c:lblAlgn val="ctr"/>
        <c:lblOffset val="100"/>
        <c:noMultiLvlLbl val="0"/>
      </c:catAx>
      <c:valAx>
        <c:axId val="38883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3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Frequency vs Abusive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057-4BA8-8AF5-0D81A2CABDB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16%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057-4BA8-8AF5-0D81A2CABD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Watched abusive content</c:v>
                </c:pt>
                <c:pt idx="1">
                  <c:v>Never Watched abusive content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58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7-4BA8-8AF5-0D81A2CABD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057-4BA8-8AF5-0D81A2CABDB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057-4BA8-8AF5-0D81A2CABD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Watched abusive content</c:v>
                </c:pt>
                <c:pt idx="1">
                  <c:v>Never Watched abusive content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34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57-4BA8-8AF5-0D81A2CABD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6673336"/>
        <c:axId val="446677496"/>
      </c:barChart>
      <c:catAx>
        <c:axId val="446673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77496"/>
        <c:crosses val="autoZero"/>
        <c:auto val="1"/>
        <c:lblAlgn val="ctr"/>
        <c:lblOffset val="100"/>
        <c:noMultiLvlLbl val="0"/>
      </c:catAx>
      <c:valAx>
        <c:axId val="44667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73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Percentage</a:t>
            </a:r>
            <a:r>
              <a:rPr lang="en-US" b="1" baseline="0"/>
              <a:t> of people prefering censored content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'[Question_4 (1).xlsx]Sheet8'!$A$12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03-4823-862D-DBCDB25ED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03-4823-862D-DBCDB25ED55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'[Question_4 (1).xlsx]Sheet8'!$B$11:$C$11</c:f>
              <c:strCache>
                <c:ptCount val="2"/>
                <c:pt idx="0">
                  <c:v>Don't have problem if not censored</c:v>
                </c:pt>
                <c:pt idx="1">
                  <c:v>Have problem if not censored</c:v>
                </c:pt>
              </c:strCache>
            </c:strRef>
          </c:cat>
          <c:val>
            <c:numRef>
              <c:f>'[Question_4 (1).xlsx]Sheet8'!$B$12:$C$12</c:f>
              <c:numCache>
                <c:formatCode>General</c:formatCode>
                <c:ptCount val="2"/>
                <c:pt idx="0">
                  <c:v>60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03-4823-862D-DBCDB25ED556}"/>
            </c:ext>
          </c:extLst>
        </c:ser>
        <c:ser>
          <c:idx val="1"/>
          <c:order val="1"/>
          <c:tx>
            <c:strRef>
              <c:f>'[Question_4 (1).xlsx]Sheet8'!$A$13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803-4823-862D-DBCDB25ED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803-4823-862D-DBCDB25ED556}"/>
              </c:ext>
            </c:extLst>
          </c:dPt>
          <c:cat>
            <c:strRef>
              <c:f>'[Question_4 (1).xlsx]Sheet8'!$B$11:$C$11</c:f>
              <c:strCache>
                <c:ptCount val="2"/>
                <c:pt idx="0">
                  <c:v>Don't have problem if not censored</c:v>
                </c:pt>
                <c:pt idx="1">
                  <c:v>Have problem if not censored</c:v>
                </c:pt>
              </c:strCache>
            </c:strRef>
          </c:cat>
          <c:val>
            <c:numRef>
              <c:f>'[Question_4 (1).xlsx]Sheet8'!$B$13:$C$13</c:f>
              <c:numCache>
                <c:formatCode>General</c:formatCode>
                <c:ptCount val="2"/>
                <c:pt idx="0">
                  <c:v>41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803-4823-862D-DBCDB25ED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Sheet2!$D$13:$D$22</cx:f>
        <cx:lvl ptCount="10">
          <cx:pt idx="0">YouTube</cx:pt>
          <cx:pt idx="1">Netflix</cx:pt>
          <cx:pt idx="2">Amazon Prime</cx:pt>
          <cx:pt idx="3">Hotstar</cx:pt>
          <cx:pt idx="4">Zee5</cx:pt>
          <cx:pt idx="5">MX Player</cx:pt>
          <cx:pt idx="6">ALT Balaji</cx:pt>
          <cx:pt idx="7">JioTv / JioCinema</cx:pt>
          <cx:pt idx="8">Voot</cx:pt>
          <cx:pt idx="9">SonyLiv &amp; Other</cx:pt>
        </cx:lvl>
      </cx:strDim>
      <cx:numDim type="val">
        <cx:f>Sheet2!$E$13:$E$22</cx:f>
        <cx:lvl ptCount="10" formatCode="General">
          <cx:pt idx="0">138</cx:pt>
          <cx:pt idx="1">78</cx:pt>
          <cx:pt idx="2">79</cx:pt>
          <cx:pt idx="3">70</cx:pt>
          <cx:pt idx="4">22</cx:pt>
          <cx:pt idx="5">67</cx:pt>
          <cx:pt idx="6">20</cx:pt>
          <cx:pt idx="7">29</cx:pt>
          <cx:pt idx="8">31</cx:pt>
          <cx:pt idx="9">25</cx:pt>
        </cx:lvl>
      </cx:numDim>
    </cx:data>
  </cx:chartData>
  <cx:chart>
    <cx:title pos="t" align="ctr" overlay="0">
      <cx:tx>
        <cx:txData>
          <cx:v>OTT Platforms vs Percentage of Users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OTT Platforms vs Percentage of Users</a:t>
          </a:r>
        </a:p>
      </cx:txPr>
    </cx:title>
    <cx:plotArea>
      <cx:plotAreaRegion>
        <cx:series layoutId="clusteredColumn" uniqueId="{A2326949-F7D2-41A3-8553-23A146C84909}">
          <cx:tx>
            <cx:txData>
              <cx:f>Sheet2!$E$12</cx:f>
              <cx:v>No. of Users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AF365C23-91EA-4860-9542-26FD90C0E12B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  <cx:legend pos="b" align="ctr" overlay="0"/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>
      <a:innerShdw blurRad="114300">
        <a:prstClr val="black"/>
      </a:inn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0ABF-F922-4B59-99A8-B077D006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3BFE-D4F2-420B-AAAB-45A13AE48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0B50-8A4B-4EDC-9591-6734ACCE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061D-DB4D-4E63-9C02-043F210B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F038-F57C-4CB6-B883-505D2CC0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E06-8882-4662-976B-62F7F82C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DD461-D33F-4E1F-AECD-9E1624B3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7659-B145-464D-8C74-B6750A92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3755-6C6A-45FB-9DF3-5B88C3A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FDA4-2CF2-4A9D-BF60-02BAFACC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B69CA-29E2-474C-BC46-0464074F6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D03D-89A4-46BD-9CF5-9BCF93C0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4AE7-5FFE-40BA-89F3-9645752D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D6E0-4F92-40D0-A9D3-CEDB3996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DBA6-23F9-4A33-AE40-5A3EA144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E3A1-C60B-4077-9F12-25FC21C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4ADA-C807-4C25-830A-A43F3F32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0AA2-9B21-465F-AC1A-A2F8F31B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861B-DE93-408D-956D-E749819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E5B9-9084-4F02-B535-50D594CE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229C-C764-42F0-9A64-3EDC4588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246C-F9A9-43DD-9371-3B6F9E5D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7772-B041-4791-AAF3-30EF7329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F7B1-1A74-48A4-9512-37805714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B401-D453-4BE3-B2A0-B85B866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6BC-CC93-4563-9C03-FE9834F9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A7D6-D336-4236-985B-30BC6EF3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65C08-8091-41FD-A45B-6BF28BA1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44A21-4807-4A1E-825F-34541903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DD7C-22F7-4485-B0C0-F2BD00DA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2C7B-E511-47AC-823B-0FA5DF7B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8AF5-BE99-4768-9215-03E2058F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1FA1-F82A-4F5B-A345-95BA3840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D9CDE-5C9D-4F6A-9D87-0387B493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CD4F-72E1-4B97-A62D-6AB79B92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28B5A-116D-43C5-A70A-BFD571D6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7B5E9-A9E2-4810-889D-0C49E89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BE89-BB10-4D1A-9AE3-FF8CA829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0376-9F79-4E9B-AE75-FDC0C26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1C8F-5691-460C-AE96-791C49D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FBF6A-682D-4317-8266-D14AD8DC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A0DB8-13DA-4166-B80A-4031A27C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D759-C07E-4E42-9C14-D5545C2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7071-A559-46AE-88D8-5A7E8B3A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D9AB3-4088-48A3-BBE8-A8F27B9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3198-5635-4A1B-AC64-514D510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E9A6-E4FA-400C-B97E-821D76E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BCE7-A41E-4744-A370-037A4F3E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CC195-4071-4A74-9A6F-79DB3F6AF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FBB7-4319-447A-9DCF-836D009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7D67-FFA3-47A7-9D0F-944A471D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1A62-42BD-481D-9868-BB177F1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4D44-D2E4-40D6-8543-BEA0286C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94A4A-721A-4E72-8BD3-383D709E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413A-98C8-4286-B0FD-8E3BAF823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32D37-9F1C-4AAE-A10D-2DB931F3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0DC71-9CB6-47D3-BBE9-A2B51747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1266-03AE-41ED-99C8-74BD0C6B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1BB18-6EA9-4A9C-BED8-DDCB763E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A278-83B8-4608-8C6D-9F3D4525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E98-B75A-4963-92E9-F01C9749A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26CD-E390-4AF5-8459-92BA19C0842F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E188-120A-49F8-A837-5A06A022A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CC85-0B13-4A12-8E71-A2A92C465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644B-2670-4919-BA1E-3054F05DA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70D0CB-C492-4F68-A53E-7E1CE8E1F48F}"/>
              </a:ext>
            </a:extLst>
          </p:cNvPr>
          <p:cNvSpPr/>
          <p:nvPr/>
        </p:nvSpPr>
        <p:spPr>
          <a:xfrm>
            <a:off x="0" y="624609"/>
            <a:ext cx="12191999" cy="17697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 </a:t>
            </a:r>
            <a:r>
              <a:rPr lang="en-US" sz="55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US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OTT Platforms on the mindset of Indian Youth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BA40-9A7F-42F3-A2D2-9B85F1E8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2766"/>
            <a:ext cx="12191999" cy="2965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5D1D0A-B999-4592-91F1-09FEB4B1DD6D}"/>
              </a:ext>
            </a:extLst>
          </p:cNvPr>
          <p:cNvSpPr/>
          <p:nvPr/>
        </p:nvSpPr>
        <p:spPr>
          <a:xfrm>
            <a:off x="8761535" y="2980314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by-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FD4BE-3561-4438-A02B-BEECA62264B6}"/>
              </a:ext>
            </a:extLst>
          </p:cNvPr>
          <p:cNvSpPr/>
          <p:nvPr/>
        </p:nvSpPr>
        <p:spPr>
          <a:xfrm>
            <a:off x="10105173" y="3184880"/>
            <a:ext cx="16290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Pratik Patil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Amisha Sahu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5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FEF69-5B6D-4E07-BECB-D8B08F926462}"/>
              </a:ext>
            </a:extLst>
          </p:cNvPr>
          <p:cNvSpPr/>
          <p:nvPr/>
        </p:nvSpPr>
        <p:spPr>
          <a:xfrm>
            <a:off x="0" y="190500"/>
            <a:ext cx="3209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FE1A-F5F2-4399-A824-9EC61F615A4E}"/>
              </a:ext>
            </a:extLst>
          </p:cNvPr>
          <p:cNvSpPr txBox="1"/>
          <p:nvPr/>
        </p:nvSpPr>
        <p:spPr>
          <a:xfrm>
            <a:off x="1604962" y="1209080"/>
            <a:ext cx="9148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problem statements were formed based on the different aspects of our objective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3E7C6-CC53-4CE6-8E3D-C8CEC0B9BB9A}"/>
              </a:ext>
            </a:extLst>
          </p:cNvPr>
          <p:cNvSpPr/>
          <p:nvPr/>
        </p:nvSpPr>
        <p:spPr>
          <a:xfrm>
            <a:off x="5310187" y="1883272"/>
            <a:ext cx="157162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FDEE06-6C4C-4D41-9A5D-B45246FDF62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5998" y="2437270"/>
            <a:ext cx="0" cy="606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4EDC70-1CF8-47C9-9A44-2E823551B25A}"/>
              </a:ext>
            </a:extLst>
          </p:cNvPr>
          <p:cNvCxnSpPr>
            <a:cxnSpLocks/>
          </p:cNvCxnSpPr>
          <p:nvPr/>
        </p:nvCxnSpPr>
        <p:spPr>
          <a:xfrm>
            <a:off x="1604961" y="3043446"/>
            <a:ext cx="8991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55ADE-84BC-4974-A5B7-BA40AED32DEB}"/>
              </a:ext>
            </a:extLst>
          </p:cNvPr>
          <p:cNvSpPr/>
          <p:nvPr/>
        </p:nvSpPr>
        <p:spPr>
          <a:xfrm>
            <a:off x="819149" y="3562350"/>
            <a:ext cx="1571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Psychological Effects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495A9-49F0-45CA-B411-3688A4B75F41}"/>
              </a:ext>
            </a:extLst>
          </p:cNvPr>
          <p:cNvSpPr/>
          <p:nvPr/>
        </p:nvSpPr>
        <p:spPr>
          <a:xfrm>
            <a:off x="3250407" y="3560729"/>
            <a:ext cx="2667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Academic Performance and Important 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417ED5-FDC8-4293-A202-C3D3D31FC596}"/>
              </a:ext>
            </a:extLst>
          </p:cNvPr>
          <p:cNvSpPr/>
          <p:nvPr/>
        </p:nvSpPr>
        <p:spPr>
          <a:xfrm>
            <a:off x="7050882" y="3560729"/>
            <a:ext cx="1571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Interaction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2412F2-C873-4FC6-8867-D3B1FF11C8CD}"/>
              </a:ext>
            </a:extLst>
          </p:cNvPr>
          <p:cNvSpPr/>
          <p:nvPr/>
        </p:nvSpPr>
        <p:spPr>
          <a:xfrm>
            <a:off x="9801226" y="3560729"/>
            <a:ext cx="1571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 of content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18C5A-DE61-4D51-83D2-1A801824FFFF}"/>
              </a:ext>
            </a:extLst>
          </p:cNvPr>
          <p:cNvCxnSpPr>
            <a:cxnSpLocks/>
          </p:cNvCxnSpPr>
          <p:nvPr/>
        </p:nvCxnSpPr>
        <p:spPr>
          <a:xfrm>
            <a:off x="1604961" y="3032195"/>
            <a:ext cx="0" cy="530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F843D9-B000-4802-88B1-57D943C4E79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83907" y="3053565"/>
            <a:ext cx="0" cy="507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81F2EE-1FE2-4FA1-B18B-BC84E3EDDB0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836694" y="3045227"/>
            <a:ext cx="1" cy="515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6DE568-06D3-4D62-BFCF-EE82B6F2BEA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587039" y="3053565"/>
            <a:ext cx="0" cy="507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D659C-96D9-4815-BCF2-3F08BBC6BE43}"/>
              </a:ext>
            </a:extLst>
          </p:cNvPr>
          <p:cNvCxnSpPr>
            <a:cxnSpLocks/>
          </p:cNvCxnSpPr>
          <p:nvPr/>
        </p:nvCxnSpPr>
        <p:spPr>
          <a:xfrm flipH="1">
            <a:off x="876300" y="4263154"/>
            <a:ext cx="2380" cy="1457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A1259D-BB7E-495C-A5C6-1874E61E14EC}"/>
              </a:ext>
            </a:extLst>
          </p:cNvPr>
          <p:cNvCxnSpPr>
            <a:cxnSpLocks/>
          </p:cNvCxnSpPr>
          <p:nvPr/>
        </p:nvCxnSpPr>
        <p:spPr>
          <a:xfrm>
            <a:off x="3276600" y="4263154"/>
            <a:ext cx="0" cy="1032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4913D1-6BA6-4589-8DC8-B795A297A5EB}"/>
              </a:ext>
            </a:extLst>
          </p:cNvPr>
          <p:cNvCxnSpPr>
            <a:cxnSpLocks/>
          </p:cNvCxnSpPr>
          <p:nvPr/>
        </p:nvCxnSpPr>
        <p:spPr>
          <a:xfrm>
            <a:off x="7134225" y="4272679"/>
            <a:ext cx="0" cy="1447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127926-7D20-4D38-BB87-5DF9B0A24CFE}"/>
              </a:ext>
            </a:extLst>
          </p:cNvPr>
          <p:cNvCxnSpPr>
            <a:cxnSpLocks/>
          </p:cNvCxnSpPr>
          <p:nvPr/>
        </p:nvCxnSpPr>
        <p:spPr>
          <a:xfrm>
            <a:off x="9877425" y="4272679"/>
            <a:ext cx="0" cy="1447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CF4D79-C11E-4184-A944-1BDBB6E32AEA}"/>
              </a:ext>
            </a:extLst>
          </p:cNvPr>
          <p:cNvCxnSpPr/>
          <p:nvPr/>
        </p:nvCxnSpPr>
        <p:spPr>
          <a:xfrm>
            <a:off x="885825" y="451485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363E6-3AD0-4F15-8AD5-4B1BC3C24C0F}"/>
              </a:ext>
            </a:extLst>
          </p:cNvPr>
          <p:cNvCxnSpPr/>
          <p:nvPr/>
        </p:nvCxnSpPr>
        <p:spPr>
          <a:xfrm>
            <a:off x="885825" y="4914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9A681C-0607-4A1D-8BE7-A4C062D70F89}"/>
              </a:ext>
            </a:extLst>
          </p:cNvPr>
          <p:cNvCxnSpPr/>
          <p:nvPr/>
        </p:nvCxnSpPr>
        <p:spPr>
          <a:xfrm>
            <a:off x="885825" y="572038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724295-0E20-4B19-B128-754C64CB9982}"/>
              </a:ext>
            </a:extLst>
          </p:cNvPr>
          <p:cNvCxnSpPr/>
          <p:nvPr/>
        </p:nvCxnSpPr>
        <p:spPr>
          <a:xfrm>
            <a:off x="3276600" y="452600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10F45E-CA4A-401C-9551-00C9948EDDB6}"/>
              </a:ext>
            </a:extLst>
          </p:cNvPr>
          <p:cNvCxnSpPr/>
          <p:nvPr/>
        </p:nvCxnSpPr>
        <p:spPr>
          <a:xfrm>
            <a:off x="3276600" y="492170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72FF68-BA9E-4105-8BBD-ECAC2BC7CBD3}"/>
              </a:ext>
            </a:extLst>
          </p:cNvPr>
          <p:cNvSpPr/>
          <p:nvPr/>
        </p:nvSpPr>
        <p:spPr>
          <a:xfrm>
            <a:off x="1101195" y="4351294"/>
            <a:ext cx="13504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Watching Time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BC2205-E0C5-44DE-8DE2-FF59CDE1D541}"/>
              </a:ext>
            </a:extLst>
          </p:cNvPr>
          <p:cNvSpPr/>
          <p:nvPr/>
        </p:nvSpPr>
        <p:spPr>
          <a:xfrm>
            <a:off x="1094292" y="4737672"/>
            <a:ext cx="155484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Aggression Levels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A27BE4-45F6-4970-B0C3-247672B36655}"/>
              </a:ext>
            </a:extLst>
          </p:cNvPr>
          <p:cNvSpPr/>
          <p:nvPr/>
        </p:nvSpPr>
        <p:spPr>
          <a:xfrm>
            <a:off x="1093523" y="5083959"/>
            <a:ext cx="183250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Depression/Anxiety Levels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E761B6-02DC-438D-83EA-F25E6F039374}"/>
              </a:ext>
            </a:extLst>
          </p:cNvPr>
          <p:cNvCxnSpPr/>
          <p:nvPr/>
        </p:nvCxnSpPr>
        <p:spPr>
          <a:xfrm>
            <a:off x="7134225" y="451287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3BD8D6-9120-4DDF-944B-C37FD14909CF}"/>
              </a:ext>
            </a:extLst>
          </p:cNvPr>
          <p:cNvCxnSpPr/>
          <p:nvPr/>
        </p:nvCxnSpPr>
        <p:spPr>
          <a:xfrm>
            <a:off x="7134225" y="49133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CE7F33F-C262-421E-ABB6-9E17CC841111}"/>
              </a:ext>
            </a:extLst>
          </p:cNvPr>
          <p:cNvCxnSpPr/>
          <p:nvPr/>
        </p:nvCxnSpPr>
        <p:spPr>
          <a:xfrm>
            <a:off x="7134225" y="572038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B2FCDCD-4A6B-4807-9BF0-E2CC6A991331}"/>
              </a:ext>
            </a:extLst>
          </p:cNvPr>
          <p:cNvCxnSpPr/>
          <p:nvPr/>
        </p:nvCxnSpPr>
        <p:spPr>
          <a:xfrm>
            <a:off x="9877425" y="453947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4CCDEAA-85D5-4E97-B158-7FE98B379EF4}"/>
              </a:ext>
            </a:extLst>
          </p:cNvPr>
          <p:cNvCxnSpPr>
            <a:cxnSpLocks/>
          </p:cNvCxnSpPr>
          <p:nvPr/>
        </p:nvCxnSpPr>
        <p:spPr>
          <a:xfrm>
            <a:off x="9886950" y="4914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FF4D56-E7BF-4322-A268-80716723EB58}"/>
              </a:ext>
            </a:extLst>
          </p:cNvPr>
          <p:cNvCxnSpPr/>
          <p:nvPr/>
        </p:nvCxnSpPr>
        <p:spPr>
          <a:xfrm>
            <a:off x="9877425" y="572038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1910AE-44F1-4D1A-9CFF-C893BD737B0D}"/>
              </a:ext>
            </a:extLst>
          </p:cNvPr>
          <p:cNvCxnSpPr/>
          <p:nvPr/>
        </p:nvCxnSpPr>
        <p:spPr>
          <a:xfrm>
            <a:off x="876300" y="5295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0DD85E3-4B5A-4944-AADC-97976EA2FAE6}"/>
              </a:ext>
            </a:extLst>
          </p:cNvPr>
          <p:cNvSpPr/>
          <p:nvPr/>
        </p:nvSpPr>
        <p:spPr>
          <a:xfrm>
            <a:off x="1093522" y="5564762"/>
            <a:ext cx="167825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Watched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48F519-7B88-42CD-814D-89F1CBBB158C}"/>
              </a:ext>
            </a:extLst>
          </p:cNvPr>
          <p:cNvCxnSpPr/>
          <p:nvPr/>
        </p:nvCxnSpPr>
        <p:spPr>
          <a:xfrm>
            <a:off x="3276600" y="529560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5709073-9A87-433F-AF82-83A2884BC4D9}"/>
              </a:ext>
            </a:extLst>
          </p:cNvPr>
          <p:cNvSpPr/>
          <p:nvPr/>
        </p:nvSpPr>
        <p:spPr>
          <a:xfrm>
            <a:off x="3482444" y="4377894"/>
            <a:ext cx="13504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Watching Time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6AF195-0D93-4B84-924D-1EADA383370F}"/>
              </a:ext>
            </a:extLst>
          </p:cNvPr>
          <p:cNvSpPr/>
          <p:nvPr/>
        </p:nvSpPr>
        <p:spPr>
          <a:xfrm>
            <a:off x="3493295" y="4751792"/>
            <a:ext cx="76816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D0D8C9-C76E-459C-9789-F21179568BA3}"/>
              </a:ext>
            </a:extLst>
          </p:cNvPr>
          <p:cNvSpPr/>
          <p:nvPr/>
        </p:nvSpPr>
        <p:spPr>
          <a:xfrm>
            <a:off x="3476408" y="5134025"/>
            <a:ext cx="198163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 on exam or work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282EA2-A6BD-43D2-B466-11E8F8F1A4FC}"/>
              </a:ext>
            </a:extLst>
          </p:cNvPr>
          <p:cNvCxnSpPr/>
          <p:nvPr/>
        </p:nvCxnSpPr>
        <p:spPr>
          <a:xfrm>
            <a:off x="7143750" y="529560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89AF1A-F211-4E3E-BF29-472FE7E8985E}"/>
              </a:ext>
            </a:extLst>
          </p:cNvPr>
          <p:cNvCxnSpPr/>
          <p:nvPr/>
        </p:nvCxnSpPr>
        <p:spPr>
          <a:xfrm>
            <a:off x="9886950" y="53200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984B0A8-3AC1-4A7B-A416-B60E2543AE99}"/>
              </a:ext>
            </a:extLst>
          </p:cNvPr>
          <p:cNvSpPr/>
          <p:nvPr/>
        </p:nvSpPr>
        <p:spPr>
          <a:xfrm>
            <a:off x="7340068" y="4368598"/>
            <a:ext cx="135043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Watching Time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31ACA60-3F89-41CD-B413-EC445DB9FFD7}"/>
              </a:ext>
            </a:extLst>
          </p:cNvPr>
          <p:cNvSpPr/>
          <p:nvPr/>
        </p:nvSpPr>
        <p:spPr>
          <a:xfrm>
            <a:off x="7353299" y="4746978"/>
            <a:ext cx="76816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9CC534C-87EF-4A6B-B358-949A3396A781}"/>
              </a:ext>
            </a:extLst>
          </p:cNvPr>
          <p:cNvSpPr/>
          <p:nvPr/>
        </p:nvSpPr>
        <p:spPr>
          <a:xfrm>
            <a:off x="7340068" y="5125358"/>
            <a:ext cx="142962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 Activity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D6CA22-ADA6-4F34-B107-60A045F5D553}"/>
              </a:ext>
            </a:extLst>
          </p:cNvPr>
          <p:cNvSpPr/>
          <p:nvPr/>
        </p:nvSpPr>
        <p:spPr>
          <a:xfrm>
            <a:off x="7341219" y="5558805"/>
            <a:ext cx="148111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 &amp; Friends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FA335A-1350-411C-84B7-77559E738C57}"/>
              </a:ext>
            </a:extLst>
          </p:cNvPr>
          <p:cNvSpPr/>
          <p:nvPr/>
        </p:nvSpPr>
        <p:spPr>
          <a:xfrm>
            <a:off x="10086973" y="4360812"/>
            <a:ext cx="768160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BCC7FD1-616E-475B-AAFE-AD5F916DA862}"/>
              </a:ext>
            </a:extLst>
          </p:cNvPr>
          <p:cNvSpPr/>
          <p:nvPr/>
        </p:nvSpPr>
        <p:spPr>
          <a:xfrm>
            <a:off x="10060327" y="4737672"/>
            <a:ext cx="163294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Content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03DD46-466A-4B67-B279-2FB926730B77}"/>
              </a:ext>
            </a:extLst>
          </p:cNvPr>
          <p:cNvSpPr/>
          <p:nvPr/>
        </p:nvSpPr>
        <p:spPr>
          <a:xfrm>
            <a:off x="10060327" y="5558804"/>
            <a:ext cx="159030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Censored Content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8FE8FE-20B9-4092-9CC6-CEE797B5E004}"/>
              </a:ext>
            </a:extLst>
          </p:cNvPr>
          <p:cNvSpPr/>
          <p:nvPr/>
        </p:nvSpPr>
        <p:spPr>
          <a:xfrm>
            <a:off x="10086973" y="5128250"/>
            <a:ext cx="14659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Abusive Content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7C761F7-0844-4BCC-BEAF-522C6358C554}"/>
              </a:ext>
            </a:extLst>
          </p:cNvPr>
          <p:cNvCxnSpPr>
            <a:cxnSpLocks/>
          </p:cNvCxnSpPr>
          <p:nvPr/>
        </p:nvCxnSpPr>
        <p:spPr>
          <a:xfrm>
            <a:off x="638175" y="5879728"/>
            <a:ext cx="0" cy="214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76446A9-1965-4525-8E39-9558CA04EF54}"/>
              </a:ext>
            </a:extLst>
          </p:cNvPr>
          <p:cNvCxnSpPr>
            <a:cxnSpLocks/>
          </p:cNvCxnSpPr>
          <p:nvPr/>
        </p:nvCxnSpPr>
        <p:spPr>
          <a:xfrm>
            <a:off x="638175" y="6096000"/>
            <a:ext cx="11220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07B539-CDD8-4235-B1C0-02361187209E}"/>
              </a:ext>
            </a:extLst>
          </p:cNvPr>
          <p:cNvCxnSpPr>
            <a:cxnSpLocks/>
          </p:cNvCxnSpPr>
          <p:nvPr/>
        </p:nvCxnSpPr>
        <p:spPr>
          <a:xfrm>
            <a:off x="11858625" y="5879728"/>
            <a:ext cx="0" cy="214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E45CAFC-9CB0-4727-9A0F-0A0F36C64A7C}"/>
              </a:ext>
            </a:extLst>
          </p:cNvPr>
          <p:cNvCxnSpPr>
            <a:cxnSpLocks/>
          </p:cNvCxnSpPr>
          <p:nvPr/>
        </p:nvCxnSpPr>
        <p:spPr>
          <a:xfrm>
            <a:off x="6095998" y="6094870"/>
            <a:ext cx="0" cy="214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0BE23F-EE16-4026-A104-3FA216378609}"/>
              </a:ext>
            </a:extLst>
          </p:cNvPr>
          <p:cNvSpPr/>
          <p:nvPr/>
        </p:nvSpPr>
        <p:spPr>
          <a:xfrm>
            <a:off x="5648346" y="6304074"/>
            <a:ext cx="89531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7226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9" grpId="0" animBg="1"/>
      <p:bldP spid="20" grpId="0" animBg="1"/>
      <p:bldP spid="21" grpId="0" animBg="1"/>
      <p:bldP spid="22" grpId="0" animBg="1"/>
      <p:bldP spid="55" grpId="0"/>
      <p:bldP spid="57" grpId="0"/>
      <p:bldP spid="58" grpId="0"/>
      <p:bldP spid="91" grpId="0"/>
      <p:bldP spid="94" grpId="0"/>
      <p:bldP spid="95" grpId="0"/>
      <p:bldP spid="96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2" grpId="0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4" y="674727"/>
            <a:ext cx="348615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Psychological Effects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27ED4C-09C1-48FF-92E1-E3305F8C3652}"/>
              </a:ext>
            </a:extLst>
          </p:cNvPr>
          <p:cNvCxnSpPr/>
          <p:nvPr/>
        </p:nvCxnSpPr>
        <p:spPr>
          <a:xfrm flipH="1">
            <a:off x="986296" y="211734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3BDF1F-DC22-43D5-9E00-0F7883EE13E7}"/>
              </a:ext>
            </a:extLst>
          </p:cNvPr>
          <p:cNvCxnSpPr>
            <a:cxnSpLocks/>
          </p:cNvCxnSpPr>
          <p:nvPr/>
        </p:nvCxnSpPr>
        <p:spPr>
          <a:xfrm>
            <a:off x="986296" y="2117348"/>
            <a:ext cx="0" cy="1654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23472-9FA4-45E0-8820-493F62BE0C3E}"/>
              </a:ext>
            </a:extLst>
          </p:cNvPr>
          <p:cNvCxnSpPr>
            <a:cxnSpLocks/>
          </p:cNvCxnSpPr>
          <p:nvPr/>
        </p:nvCxnSpPr>
        <p:spPr>
          <a:xfrm>
            <a:off x="1076325" y="218402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506982-7B81-4DC6-9456-E13225EF4CCB}"/>
              </a:ext>
            </a:extLst>
          </p:cNvPr>
          <p:cNvCxnSpPr/>
          <p:nvPr/>
        </p:nvCxnSpPr>
        <p:spPr>
          <a:xfrm>
            <a:off x="986296" y="254317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A099D-27E1-4591-BB2F-A9FF34FD4A8E}"/>
              </a:ext>
            </a:extLst>
          </p:cNvPr>
          <p:cNvCxnSpPr/>
          <p:nvPr/>
        </p:nvCxnSpPr>
        <p:spPr>
          <a:xfrm>
            <a:off x="986296" y="317182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524F72-9883-4ECA-B86F-862867A5166A}"/>
              </a:ext>
            </a:extLst>
          </p:cNvPr>
          <p:cNvCxnSpPr/>
          <p:nvPr/>
        </p:nvCxnSpPr>
        <p:spPr>
          <a:xfrm>
            <a:off x="986296" y="37719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F2D9E-87AB-4D0B-9638-6E75F9FD0149}"/>
              </a:ext>
            </a:extLst>
          </p:cNvPr>
          <p:cNvSpPr/>
          <p:nvPr/>
        </p:nvSpPr>
        <p:spPr>
          <a:xfrm>
            <a:off x="986297" y="1640294"/>
            <a:ext cx="217600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1F81-FFCA-48BD-ABDF-71CB97E29D82}"/>
              </a:ext>
            </a:extLst>
          </p:cNvPr>
          <p:cNvSpPr/>
          <p:nvPr/>
        </p:nvSpPr>
        <p:spPr>
          <a:xfrm>
            <a:off x="1681160" y="2381806"/>
            <a:ext cx="962501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 Aggression Levels of respondents are different for different Watching time of OTT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ANOVA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09260-B566-4B2A-86D0-E494F165BB76}"/>
              </a:ext>
            </a:extLst>
          </p:cNvPr>
          <p:cNvSpPr/>
          <p:nvPr/>
        </p:nvSpPr>
        <p:spPr>
          <a:xfrm>
            <a:off x="1681160" y="3010242"/>
            <a:ext cx="80923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 Depression/Anxiety Levels of respondents are different for different Watching time of OTT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ANOVA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9A5FB-FC48-4429-8051-CCE3E2F8A929}"/>
              </a:ext>
            </a:extLst>
          </p:cNvPr>
          <p:cNvSpPr/>
          <p:nvPr/>
        </p:nvSpPr>
        <p:spPr>
          <a:xfrm>
            <a:off x="1598048" y="3601478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Males and Females prefer to watch different Genres of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Chi-Square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D19A580-CEEF-47EF-8BC0-664E0D13F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346862"/>
              </p:ext>
            </p:extLst>
          </p:nvPr>
        </p:nvGraphicFramePr>
        <p:xfrm>
          <a:off x="2981027" y="3961881"/>
          <a:ext cx="532638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207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7" grpId="0"/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4" y="436602"/>
            <a:ext cx="43243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Academic Performance and Important work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61B052-3E81-454B-A084-F93AD3E3EC6D}"/>
              </a:ext>
            </a:extLst>
          </p:cNvPr>
          <p:cNvSpPr/>
          <p:nvPr/>
        </p:nvSpPr>
        <p:spPr>
          <a:xfrm>
            <a:off x="986296" y="1862331"/>
            <a:ext cx="217600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ED38DD-B1CA-460D-A962-E4540852E443}"/>
              </a:ext>
            </a:extLst>
          </p:cNvPr>
          <p:cNvCxnSpPr/>
          <p:nvPr/>
        </p:nvCxnSpPr>
        <p:spPr>
          <a:xfrm flipH="1">
            <a:off x="986296" y="236499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7AFA91-FD7D-46B1-A87E-3F39671D0ED5}"/>
              </a:ext>
            </a:extLst>
          </p:cNvPr>
          <p:cNvCxnSpPr>
            <a:cxnSpLocks/>
          </p:cNvCxnSpPr>
          <p:nvPr/>
        </p:nvCxnSpPr>
        <p:spPr>
          <a:xfrm>
            <a:off x="986296" y="2364998"/>
            <a:ext cx="0" cy="11007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5EB263-E7F4-4B23-8E75-89ACD3086F7C}"/>
              </a:ext>
            </a:extLst>
          </p:cNvPr>
          <p:cNvCxnSpPr/>
          <p:nvPr/>
        </p:nvCxnSpPr>
        <p:spPr>
          <a:xfrm>
            <a:off x="986296" y="2868376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2B9EFD-762F-4ED2-9ED2-7E0CBCC51C89}"/>
              </a:ext>
            </a:extLst>
          </p:cNvPr>
          <p:cNvCxnSpPr/>
          <p:nvPr/>
        </p:nvCxnSpPr>
        <p:spPr>
          <a:xfrm>
            <a:off x="986296" y="346666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66084-24FE-49E6-8744-9E13CFBD82D7}"/>
              </a:ext>
            </a:extLst>
          </p:cNvPr>
          <p:cNvCxnSpPr>
            <a:cxnSpLocks/>
          </p:cNvCxnSpPr>
          <p:nvPr/>
        </p:nvCxnSpPr>
        <p:spPr>
          <a:xfrm>
            <a:off x="1076325" y="243167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C5D52-03FE-428E-B156-2E4614911735}"/>
              </a:ext>
            </a:extLst>
          </p:cNvPr>
          <p:cNvSpPr/>
          <p:nvPr/>
        </p:nvSpPr>
        <p:spPr>
          <a:xfrm>
            <a:off x="1598047" y="3188722"/>
            <a:ext cx="809233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Watching time of online content increases, it is more likely to affect exams and other important work of youth, thus affecting their working and learning efficiency.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Correlation)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20AC9-4CA0-4DCB-95FD-2CA27022363E}"/>
              </a:ext>
            </a:extLst>
          </p:cNvPr>
          <p:cNvSpPr/>
          <p:nvPr/>
        </p:nvSpPr>
        <p:spPr>
          <a:xfrm>
            <a:off x="1598048" y="2705854"/>
            <a:ext cx="8841348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Watching online content can affect any person equally irrespective of their gender.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Chi-Square test)</a:t>
            </a:r>
            <a:endParaRPr lang="en-US" sz="15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DBD6AD9-E98B-41C0-92CF-587B5C23E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290655"/>
              </p:ext>
            </p:extLst>
          </p:nvPr>
        </p:nvGraphicFramePr>
        <p:xfrm>
          <a:off x="3450714" y="3902423"/>
          <a:ext cx="5113020" cy="231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0492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2" grpId="0"/>
      <p:bldGraphic spid="2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4" y="674727"/>
            <a:ext cx="348615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Interaction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5FDAE-6301-4214-AE61-658116133E46}"/>
              </a:ext>
            </a:extLst>
          </p:cNvPr>
          <p:cNvSpPr/>
          <p:nvPr/>
        </p:nvSpPr>
        <p:spPr>
          <a:xfrm>
            <a:off x="986297" y="1462734"/>
            <a:ext cx="217600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B9D714-F7C7-4339-887B-50642B0EE82B}"/>
              </a:ext>
            </a:extLst>
          </p:cNvPr>
          <p:cNvCxnSpPr/>
          <p:nvPr/>
        </p:nvCxnSpPr>
        <p:spPr>
          <a:xfrm flipH="1">
            <a:off x="986296" y="193978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948B32-4266-48CA-B6C3-606FAD21E094}"/>
              </a:ext>
            </a:extLst>
          </p:cNvPr>
          <p:cNvCxnSpPr>
            <a:cxnSpLocks/>
          </p:cNvCxnSpPr>
          <p:nvPr/>
        </p:nvCxnSpPr>
        <p:spPr>
          <a:xfrm>
            <a:off x="986296" y="1939788"/>
            <a:ext cx="0" cy="1562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5862D-06DD-4CAC-94D0-5368C6B7CC81}"/>
              </a:ext>
            </a:extLst>
          </p:cNvPr>
          <p:cNvCxnSpPr>
            <a:cxnSpLocks/>
          </p:cNvCxnSpPr>
          <p:nvPr/>
        </p:nvCxnSpPr>
        <p:spPr>
          <a:xfrm>
            <a:off x="1076325" y="200646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09031-634D-4560-AA20-79B97E478738}"/>
              </a:ext>
            </a:extLst>
          </p:cNvPr>
          <p:cNvCxnSpPr/>
          <p:nvPr/>
        </p:nvCxnSpPr>
        <p:spPr>
          <a:xfrm>
            <a:off x="986296" y="236561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54637-18D7-43F5-8F83-AA1239B85E81}"/>
              </a:ext>
            </a:extLst>
          </p:cNvPr>
          <p:cNvCxnSpPr/>
          <p:nvPr/>
        </p:nvCxnSpPr>
        <p:spPr>
          <a:xfrm>
            <a:off x="986296" y="2920207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C4F2E-A3A6-41C8-85D5-5A664EAD4F40}"/>
              </a:ext>
            </a:extLst>
          </p:cNvPr>
          <p:cNvCxnSpPr/>
          <p:nvPr/>
        </p:nvCxnSpPr>
        <p:spPr>
          <a:xfrm>
            <a:off x="986296" y="3506497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A4A87C-CE15-499A-A01B-BB809000567B}"/>
              </a:ext>
            </a:extLst>
          </p:cNvPr>
          <p:cNvSpPr/>
          <p:nvPr/>
        </p:nvSpPr>
        <p:spPr>
          <a:xfrm>
            <a:off x="1681159" y="2204032"/>
            <a:ext cx="852011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Lack of Physical Activity is not related to the Watching Time.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Non-Parametric – Kruskal-Wallis Test)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89D558-5D4B-4A6B-9A8C-49428BFE51FA}"/>
              </a:ext>
            </a:extLst>
          </p:cNvPr>
          <p:cNvSpPr/>
          <p:nvPr/>
        </p:nvSpPr>
        <p:spPr>
          <a:xfrm>
            <a:off x="1681158" y="2641165"/>
            <a:ext cx="878719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with Friends and Family is not related to Watching Time. Which means that avoiding social interaction is independent of watching time of OTT content. </a:t>
            </a:r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Non-Parametric – Kruskal-Wallis Test)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97A41-230F-438B-A2BE-6C3704CFF6B6}"/>
              </a:ext>
            </a:extLst>
          </p:cNvPr>
          <p:cNvSpPr/>
          <p:nvPr/>
        </p:nvSpPr>
        <p:spPr>
          <a:xfrm>
            <a:off x="1681157" y="3225505"/>
            <a:ext cx="8092339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 with different data connection types (Mobile Data and Broadband/Wi-Fi) have different watching patterns of online content.</a:t>
            </a:r>
          </a:p>
          <a:p>
            <a:r>
              <a:rPr lang="en-US" sz="15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(Result of Chi-Square Test)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94B864F-E0C5-4D67-8868-53D0B8E86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820221"/>
              </p:ext>
            </p:extLst>
          </p:nvPr>
        </p:nvGraphicFramePr>
        <p:xfrm>
          <a:off x="6096000" y="3599610"/>
          <a:ext cx="4965669" cy="302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597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4" grpId="0"/>
      <p:bldGraphic spid="1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5" y="452777"/>
            <a:ext cx="374332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 of Content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E694FF0-65B9-4A8F-A969-FB4DFF652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768377"/>
              </p:ext>
            </p:extLst>
          </p:nvPr>
        </p:nvGraphicFramePr>
        <p:xfrm>
          <a:off x="754491" y="1456973"/>
          <a:ext cx="4758542" cy="2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7FBB5F-1F13-487E-BB85-227F3A1D7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02439"/>
              </p:ext>
            </p:extLst>
          </p:nvPr>
        </p:nvGraphicFramePr>
        <p:xfrm>
          <a:off x="6678967" y="3429000"/>
          <a:ext cx="4758542" cy="2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8583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218A6-B53E-49F3-82F8-D244AA5AA225}"/>
              </a:ext>
            </a:extLst>
          </p:cNvPr>
          <p:cNvSpPr/>
          <p:nvPr/>
        </p:nvSpPr>
        <p:spPr>
          <a:xfrm>
            <a:off x="257175" y="452777"/>
            <a:ext cx="374332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Preference of Content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DC1299-0736-47FE-AF29-99200D83C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565597"/>
              </p:ext>
            </p:extLst>
          </p:nvPr>
        </p:nvGraphicFramePr>
        <p:xfrm>
          <a:off x="754490" y="1456973"/>
          <a:ext cx="4758541" cy="284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6DD5E96-21F5-4E89-9BDA-1A695683D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315346"/>
              </p:ext>
            </p:extLst>
          </p:nvPr>
        </p:nvGraphicFramePr>
        <p:xfrm>
          <a:off x="6678966" y="3429000"/>
          <a:ext cx="4758541" cy="2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13139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7E2E98-39B4-459E-AEDE-E854AE931978}"/>
              </a:ext>
            </a:extLst>
          </p:cNvPr>
          <p:cNvSpPr/>
          <p:nvPr/>
        </p:nvSpPr>
        <p:spPr>
          <a:xfrm>
            <a:off x="4286250" y="2947549"/>
            <a:ext cx="3619500" cy="7078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i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Effects of OTT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EA5DE-59A9-4FCD-8FA2-94C91E912E25}"/>
              </a:ext>
            </a:extLst>
          </p:cNvPr>
          <p:cNvSpPr/>
          <p:nvPr/>
        </p:nvSpPr>
        <p:spPr>
          <a:xfrm>
            <a:off x="5258865" y="523944"/>
            <a:ext cx="1508582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or Indirect Psychological effects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94C13-12CE-45FF-BFB1-786845AF09F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13156" y="1308774"/>
            <a:ext cx="0" cy="163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AB40A9-6427-4C27-8FCA-DD9520306659}"/>
              </a:ext>
            </a:extLst>
          </p:cNvPr>
          <p:cNvSpPr/>
          <p:nvPr/>
        </p:nvSpPr>
        <p:spPr>
          <a:xfrm>
            <a:off x="9623674" y="1048355"/>
            <a:ext cx="150858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Binge watching causes effects like insomnia and insecurity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12122-64E2-48CE-96C0-A91CB7C19915}"/>
              </a:ext>
            </a:extLst>
          </p:cNvPr>
          <p:cNvCxnSpPr>
            <a:cxnSpLocks/>
          </p:cNvCxnSpPr>
          <p:nvPr/>
        </p:nvCxnSpPr>
        <p:spPr>
          <a:xfrm flipV="1">
            <a:off x="6838950" y="1665231"/>
            <a:ext cx="2784724" cy="1282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FEFF1-735E-49D3-A4BE-04AEBACFC131}"/>
              </a:ext>
            </a:extLst>
          </p:cNvPr>
          <p:cNvSpPr/>
          <p:nvPr/>
        </p:nvSpPr>
        <p:spPr>
          <a:xfrm>
            <a:off x="1345054" y="1163771"/>
            <a:ext cx="2178639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number of people showed interest in Western content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D2429-38C1-4987-90F2-72D00900285B}"/>
              </a:ext>
            </a:extLst>
          </p:cNvPr>
          <p:cNvCxnSpPr>
            <a:cxnSpLocks/>
          </p:cNvCxnSpPr>
          <p:nvPr/>
        </p:nvCxnSpPr>
        <p:spPr>
          <a:xfrm flipH="1" flipV="1">
            <a:off x="3523694" y="1665231"/>
            <a:ext cx="1657628" cy="1274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B9BC2-272D-4786-A9F8-41D21634A26C}"/>
              </a:ext>
            </a:extLst>
          </p:cNvPr>
          <p:cNvSpPr/>
          <p:nvPr/>
        </p:nvSpPr>
        <p:spPr>
          <a:xfrm>
            <a:off x="1345054" y="4624109"/>
            <a:ext cx="176975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of the negative effects are Gender Independent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700CFC-A37E-4038-B32D-5FDB20B5C3CF}"/>
              </a:ext>
            </a:extLst>
          </p:cNvPr>
          <p:cNvCxnSpPr>
            <a:cxnSpLocks/>
          </p:cNvCxnSpPr>
          <p:nvPr/>
        </p:nvCxnSpPr>
        <p:spPr>
          <a:xfrm flipH="1">
            <a:off x="3114808" y="3655435"/>
            <a:ext cx="1937843" cy="126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51DC9-F880-4A13-80D5-16B69E98A8C2}"/>
              </a:ext>
            </a:extLst>
          </p:cNvPr>
          <p:cNvSpPr/>
          <p:nvPr/>
        </p:nvSpPr>
        <p:spPr>
          <a:xfrm flipH="1">
            <a:off x="9124436" y="4612549"/>
            <a:ext cx="21786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Majority of people don’t have any problem with uncensored or abusive content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0438EC-31AB-44A9-8094-4E9BD01B1CAF}"/>
              </a:ext>
            </a:extLst>
          </p:cNvPr>
          <p:cNvCxnSpPr>
            <a:cxnSpLocks/>
          </p:cNvCxnSpPr>
          <p:nvPr/>
        </p:nvCxnSpPr>
        <p:spPr>
          <a:xfrm>
            <a:off x="6945285" y="3655435"/>
            <a:ext cx="2179151" cy="126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62CBC-8688-489A-882D-022A3BE9DC44}"/>
              </a:ext>
            </a:extLst>
          </p:cNvPr>
          <p:cNvSpPr/>
          <p:nvPr/>
        </p:nvSpPr>
        <p:spPr>
          <a:xfrm>
            <a:off x="4440362" y="5485884"/>
            <a:ext cx="3133725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 with Broadband/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tend to watch for more number of hours compared to people with mobile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51A874-81F5-4A0A-81B4-5EFF1F9098A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990711" y="3655435"/>
            <a:ext cx="16514" cy="1830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B6BBF-2717-4187-9EE5-A91BC9B072C0}"/>
              </a:ext>
            </a:extLst>
          </p:cNvPr>
          <p:cNvSpPr/>
          <p:nvPr/>
        </p:nvSpPr>
        <p:spPr>
          <a:xfrm>
            <a:off x="0" y="190500"/>
            <a:ext cx="3657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04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 animBg="1"/>
      <p:bldP spid="18" grpId="0" animBg="1"/>
      <p:bldP spid="32" grpId="0" animBg="1"/>
      <p:bldP spid="39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DAE37-6887-4FDF-B001-071CF2CE6838}"/>
              </a:ext>
            </a:extLst>
          </p:cNvPr>
          <p:cNvSpPr/>
          <p:nvPr/>
        </p:nvSpPr>
        <p:spPr>
          <a:xfrm>
            <a:off x="1" y="254414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1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328E2-1204-40A1-9BFD-B96385C2159C}"/>
              </a:ext>
            </a:extLst>
          </p:cNvPr>
          <p:cNvSpPr/>
          <p:nvPr/>
        </p:nvSpPr>
        <p:spPr>
          <a:xfrm>
            <a:off x="0" y="247650"/>
            <a:ext cx="4756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CAB1E-4964-4EB0-B32B-015A7B1B5626}"/>
              </a:ext>
            </a:extLst>
          </p:cNvPr>
          <p:cNvSpPr/>
          <p:nvPr/>
        </p:nvSpPr>
        <p:spPr>
          <a:xfrm>
            <a:off x="1251260" y="1550045"/>
            <a:ext cx="225350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OTT?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A40B6-527D-4A43-AC06-50FB82C6C170}"/>
              </a:ext>
            </a:extLst>
          </p:cNvPr>
          <p:cNvSpPr/>
          <p:nvPr/>
        </p:nvSpPr>
        <p:spPr>
          <a:xfrm>
            <a:off x="2087313" y="2483108"/>
            <a:ext cx="639451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OTT stands for ‘Over-the-top’ and refers to any streaming service that delivers content over the internet.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growing range of OTT Services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 Prime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Hotstar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MX Player</a:t>
            </a:r>
          </a:p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7ECED-1436-4702-B01A-15AB5FF2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34" y="4222045"/>
            <a:ext cx="4079986" cy="229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48664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328E2-1204-40A1-9BFD-B96385C2159C}"/>
              </a:ext>
            </a:extLst>
          </p:cNvPr>
          <p:cNvSpPr/>
          <p:nvPr/>
        </p:nvSpPr>
        <p:spPr>
          <a:xfrm>
            <a:off x="0" y="185350"/>
            <a:ext cx="4494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526D9-6BDC-415B-8A6C-41D28BD3ABCB}"/>
              </a:ext>
            </a:extLst>
          </p:cNvPr>
          <p:cNvSpPr/>
          <p:nvPr/>
        </p:nvSpPr>
        <p:spPr>
          <a:xfrm>
            <a:off x="1955165" y="1170980"/>
            <a:ext cx="34002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this topic?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95042-1086-4EB2-AFC6-7328915BC336}"/>
              </a:ext>
            </a:extLst>
          </p:cNvPr>
          <p:cNvCxnSpPr>
            <a:cxnSpLocks/>
          </p:cNvCxnSpPr>
          <p:nvPr/>
        </p:nvCxnSpPr>
        <p:spPr>
          <a:xfrm>
            <a:off x="1528154" y="1878866"/>
            <a:ext cx="14859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2B920-6FAF-480E-96E6-9DBBBDC536E7}"/>
              </a:ext>
            </a:extLst>
          </p:cNvPr>
          <p:cNvCxnSpPr>
            <a:cxnSpLocks/>
          </p:cNvCxnSpPr>
          <p:nvPr/>
        </p:nvCxnSpPr>
        <p:spPr>
          <a:xfrm flipH="1">
            <a:off x="1528155" y="1878866"/>
            <a:ext cx="1" cy="4331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86EA23-025D-4E4C-AD99-E072EB5CD4A4}"/>
              </a:ext>
            </a:extLst>
          </p:cNvPr>
          <p:cNvCxnSpPr>
            <a:cxnSpLocks/>
          </p:cNvCxnSpPr>
          <p:nvPr/>
        </p:nvCxnSpPr>
        <p:spPr>
          <a:xfrm>
            <a:off x="1528156" y="2504957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4E235E-1760-4B8B-855C-622A9ABEE189}"/>
              </a:ext>
            </a:extLst>
          </p:cNvPr>
          <p:cNvCxnSpPr/>
          <p:nvPr/>
        </p:nvCxnSpPr>
        <p:spPr>
          <a:xfrm>
            <a:off x="1528156" y="349567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970CF-21E7-4D72-B173-818A17879311}"/>
              </a:ext>
            </a:extLst>
          </p:cNvPr>
          <p:cNvCxnSpPr/>
          <p:nvPr/>
        </p:nvCxnSpPr>
        <p:spPr>
          <a:xfrm>
            <a:off x="1528155" y="4439870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556A-1920-47DF-87D5-7F21B7A00A73}"/>
              </a:ext>
            </a:extLst>
          </p:cNvPr>
          <p:cNvCxnSpPr/>
          <p:nvPr/>
        </p:nvCxnSpPr>
        <p:spPr>
          <a:xfrm>
            <a:off x="1528156" y="530542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E5F3F-2992-45D2-8CF4-A8BDBEE85D0F}"/>
              </a:ext>
            </a:extLst>
          </p:cNvPr>
          <p:cNvCxnSpPr/>
          <p:nvPr/>
        </p:nvCxnSpPr>
        <p:spPr>
          <a:xfrm>
            <a:off x="1528154" y="6200775"/>
            <a:ext cx="427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FA478-FA88-4670-82F2-C016D7DAA6A8}"/>
              </a:ext>
            </a:extLst>
          </p:cNvPr>
          <p:cNvSpPr/>
          <p:nvPr/>
        </p:nvSpPr>
        <p:spPr>
          <a:xfrm>
            <a:off x="2156793" y="2229431"/>
            <a:ext cx="630554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Rapidly growing sector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A479B-BB95-402F-9B3B-3FB093B359DB}"/>
              </a:ext>
            </a:extLst>
          </p:cNvPr>
          <p:cNvSpPr/>
          <p:nvPr/>
        </p:nvSpPr>
        <p:spPr>
          <a:xfrm>
            <a:off x="2156793" y="3218676"/>
            <a:ext cx="630554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Popular among youth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6935D-BC85-4A7B-9EC7-2A2B84C24ED3}"/>
              </a:ext>
            </a:extLst>
          </p:cNvPr>
          <p:cNvSpPr/>
          <p:nvPr/>
        </p:nvSpPr>
        <p:spPr>
          <a:xfrm>
            <a:off x="2156794" y="4162871"/>
            <a:ext cx="630554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Easy to access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15D83-3AA4-4A5D-9FB7-47EF7F7FE5BB}"/>
              </a:ext>
            </a:extLst>
          </p:cNvPr>
          <p:cNvSpPr/>
          <p:nvPr/>
        </p:nvSpPr>
        <p:spPr>
          <a:xfrm>
            <a:off x="2156793" y="5028426"/>
            <a:ext cx="630553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Addiction of binge watching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A74D60-091A-4513-A6CD-A7EE413EBEF2}"/>
              </a:ext>
            </a:extLst>
          </p:cNvPr>
          <p:cNvSpPr/>
          <p:nvPr/>
        </p:nvSpPr>
        <p:spPr>
          <a:xfrm>
            <a:off x="2156803" y="5923776"/>
            <a:ext cx="630553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 Perspective - Negative Effects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F2185-3C08-4C9F-A89E-66BCAFDCC685}"/>
              </a:ext>
            </a:extLst>
          </p:cNvPr>
          <p:cNvCxnSpPr>
            <a:cxnSpLocks/>
          </p:cNvCxnSpPr>
          <p:nvPr/>
        </p:nvCxnSpPr>
        <p:spPr>
          <a:xfrm>
            <a:off x="1594831" y="1964591"/>
            <a:ext cx="14859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FAF3B6-2A99-4D6C-B9D5-31F8B5BE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12" y="1275576"/>
            <a:ext cx="4784213" cy="290390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3280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328E2-1204-40A1-9BFD-B96385C2159C}"/>
              </a:ext>
            </a:extLst>
          </p:cNvPr>
          <p:cNvSpPr/>
          <p:nvPr/>
        </p:nvSpPr>
        <p:spPr>
          <a:xfrm>
            <a:off x="0" y="185350"/>
            <a:ext cx="4494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526D9-6BDC-415B-8A6C-41D28BD3ABCB}"/>
              </a:ext>
            </a:extLst>
          </p:cNvPr>
          <p:cNvSpPr/>
          <p:nvPr/>
        </p:nvSpPr>
        <p:spPr>
          <a:xfrm>
            <a:off x="797939" y="1077249"/>
            <a:ext cx="57844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 of this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95042-1086-4EB2-AFC6-7328915BC336}"/>
              </a:ext>
            </a:extLst>
          </p:cNvPr>
          <p:cNvCxnSpPr>
            <a:cxnSpLocks/>
          </p:cNvCxnSpPr>
          <p:nvPr/>
        </p:nvCxnSpPr>
        <p:spPr>
          <a:xfrm>
            <a:off x="894557" y="1878866"/>
            <a:ext cx="1452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2B920-6FAF-480E-96E6-9DBBBDC536E7}"/>
              </a:ext>
            </a:extLst>
          </p:cNvPr>
          <p:cNvCxnSpPr>
            <a:cxnSpLocks/>
          </p:cNvCxnSpPr>
          <p:nvPr/>
        </p:nvCxnSpPr>
        <p:spPr>
          <a:xfrm flipH="1">
            <a:off x="894557" y="1878866"/>
            <a:ext cx="1" cy="4331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86EA23-025D-4E4C-AD99-E072EB5CD4A4}"/>
              </a:ext>
            </a:extLst>
          </p:cNvPr>
          <p:cNvCxnSpPr>
            <a:cxnSpLocks/>
          </p:cNvCxnSpPr>
          <p:nvPr/>
        </p:nvCxnSpPr>
        <p:spPr>
          <a:xfrm>
            <a:off x="894557" y="2496237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4E235E-1760-4B8B-855C-622A9ABEE189}"/>
              </a:ext>
            </a:extLst>
          </p:cNvPr>
          <p:cNvCxnSpPr/>
          <p:nvPr/>
        </p:nvCxnSpPr>
        <p:spPr>
          <a:xfrm>
            <a:off x="894556" y="349567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970CF-21E7-4D72-B173-818A17879311}"/>
              </a:ext>
            </a:extLst>
          </p:cNvPr>
          <p:cNvCxnSpPr/>
          <p:nvPr/>
        </p:nvCxnSpPr>
        <p:spPr>
          <a:xfrm>
            <a:off x="888984" y="4439870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556A-1920-47DF-87D5-7F21B7A00A73}"/>
              </a:ext>
            </a:extLst>
          </p:cNvPr>
          <p:cNvCxnSpPr/>
          <p:nvPr/>
        </p:nvCxnSpPr>
        <p:spPr>
          <a:xfrm>
            <a:off x="888983" y="5305425"/>
            <a:ext cx="427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E5F3F-2992-45D2-8CF4-A8BDBEE85D0F}"/>
              </a:ext>
            </a:extLst>
          </p:cNvPr>
          <p:cNvCxnSpPr/>
          <p:nvPr/>
        </p:nvCxnSpPr>
        <p:spPr>
          <a:xfrm>
            <a:off x="888983" y="6200775"/>
            <a:ext cx="427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FA478-FA88-4670-82F2-C016D7DAA6A8}"/>
              </a:ext>
            </a:extLst>
          </p:cNvPr>
          <p:cNvSpPr/>
          <p:nvPr/>
        </p:nvSpPr>
        <p:spPr>
          <a:xfrm>
            <a:off x="1315992" y="2220219"/>
            <a:ext cx="630554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 problem faced by Youth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A479B-BB95-402F-9B3B-3FB093B359DB}"/>
              </a:ext>
            </a:extLst>
          </p:cNvPr>
          <p:cNvSpPr/>
          <p:nvPr/>
        </p:nvSpPr>
        <p:spPr>
          <a:xfrm>
            <a:off x="1404149" y="3218676"/>
            <a:ext cx="62173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Effects on mental 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6935D-BC85-4A7B-9EC7-2A2B84C24ED3}"/>
              </a:ext>
            </a:extLst>
          </p:cNvPr>
          <p:cNvSpPr/>
          <p:nvPr/>
        </p:nvSpPr>
        <p:spPr>
          <a:xfrm>
            <a:off x="1404149" y="4162871"/>
            <a:ext cx="621737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Effects on Study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15D83-3AA4-4A5D-9FB7-47EF7F7FE5BB}"/>
              </a:ext>
            </a:extLst>
          </p:cNvPr>
          <p:cNvSpPr/>
          <p:nvPr/>
        </p:nvSpPr>
        <p:spPr>
          <a:xfrm>
            <a:off x="1404149" y="5028426"/>
            <a:ext cx="621738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Influence of OTT on day-to-day life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A74D60-091A-4513-A6CD-A7EE413EBEF2}"/>
              </a:ext>
            </a:extLst>
          </p:cNvPr>
          <p:cNvSpPr/>
          <p:nvPr/>
        </p:nvSpPr>
        <p:spPr>
          <a:xfrm>
            <a:off x="1404150" y="5923776"/>
            <a:ext cx="62173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Perception about the changing culture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4F2185-3C08-4C9F-A89E-66BCAFDCC685}"/>
              </a:ext>
            </a:extLst>
          </p:cNvPr>
          <p:cNvCxnSpPr>
            <a:cxnSpLocks/>
          </p:cNvCxnSpPr>
          <p:nvPr/>
        </p:nvCxnSpPr>
        <p:spPr>
          <a:xfrm>
            <a:off x="973706" y="1964591"/>
            <a:ext cx="1449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DEEE245-0428-490E-9017-87AD6DF6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0" y="1431192"/>
            <a:ext cx="4152363" cy="2768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462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BB45A5-4FC0-4D21-A61F-E7FBCBD18FE4}"/>
              </a:ext>
            </a:extLst>
          </p:cNvPr>
          <p:cNvSpPr/>
          <p:nvPr/>
        </p:nvSpPr>
        <p:spPr>
          <a:xfrm>
            <a:off x="0" y="190500"/>
            <a:ext cx="4733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830C7-D16A-4D55-94BA-0BC591CFBBA7}"/>
              </a:ext>
            </a:extLst>
          </p:cNvPr>
          <p:cNvSpPr/>
          <p:nvPr/>
        </p:nvSpPr>
        <p:spPr>
          <a:xfrm>
            <a:off x="2366962" y="1118776"/>
            <a:ext cx="809234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5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 was collected using questionnaire via Google Forms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B22DC-3107-4451-9732-90A55C5EFB88}"/>
              </a:ext>
            </a:extLst>
          </p:cNvPr>
          <p:cNvSpPr/>
          <p:nvPr/>
        </p:nvSpPr>
        <p:spPr>
          <a:xfrm>
            <a:off x="986296" y="1640294"/>
            <a:ext cx="374762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questions included: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44ED54-66CE-43F8-B857-5E98FCEDA8A4}"/>
              </a:ext>
            </a:extLst>
          </p:cNvPr>
          <p:cNvCxnSpPr/>
          <p:nvPr/>
        </p:nvCxnSpPr>
        <p:spPr>
          <a:xfrm flipH="1">
            <a:off x="986296" y="2117348"/>
            <a:ext cx="1223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0A45F4-C086-4C73-A8D1-9C516D91D9A0}"/>
              </a:ext>
            </a:extLst>
          </p:cNvPr>
          <p:cNvCxnSpPr>
            <a:cxnSpLocks/>
          </p:cNvCxnSpPr>
          <p:nvPr/>
        </p:nvCxnSpPr>
        <p:spPr>
          <a:xfrm>
            <a:off x="986296" y="2117348"/>
            <a:ext cx="0" cy="4131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4A9F2-2520-4EE7-B38B-1629DEE5D86F}"/>
              </a:ext>
            </a:extLst>
          </p:cNvPr>
          <p:cNvCxnSpPr>
            <a:cxnSpLocks/>
          </p:cNvCxnSpPr>
          <p:nvPr/>
        </p:nvCxnSpPr>
        <p:spPr>
          <a:xfrm>
            <a:off x="1076325" y="2184023"/>
            <a:ext cx="1209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B6C0E8-7DF7-4479-AF72-9176BF6DC2B4}"/>
              </a:ext>
            </a:extLst>
          </p:cNvPr>
          <p:cNvCxnSpPr/>
          <p:nvPr/>
        </p:nvCxnSpPr>
        <p:spPr>
          <a:xfrm>
            <a:off x="986296" y="254317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2A6A8-8CED-4817-8AA4-06306D01403A}"/>
              </a:ext>
            </a:extLst>
          </p:cNvPr>
          <p:cNvCxnSpPr/>
          <p:nvPr/>
        </p:nvCxnSpPr>
        <p:spPr>
          <a:xfrm>
            <a:off x="986296" y="317182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E19BDA-33BA-4C4A-83A6-3619A8ED8A76}"/>
              </a:ext>
            </a:extLst>
          </p:cNvPr>
          <p:cNvCxnSpPr/>
          <p:nvPr/>
        </p:nvCxnSpPr>
        <p:spPr>
          <a:xfrm>
            <a:off x="986296" y="37719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0C170-4C63-45B2-A5D4-763A42A9BCF8}"/>
              </a:ext>
            </a:extLst>
          </p:cNvPr>
          <p:cNvSpPr/>
          <p:nvPr/>
        </p:nvSpPr>
        <p:spPr>
          <a:xfrm>
            <a:off x="1681160" y="2381806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Basic demographic details like age, gender, Income, educational levels,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8F371-2CAD-446E-A940-BB1CDAFC8CFB}"/>
              </a:ext>
            </a:extLst>
          </p:cNvPr>
          <p:cNvSpPr/>
          <p:nvPr/>
        </p:nvSpPr>
        <p:spPr>
          <a:xfrm>
            <a:off x="1681160" y="3010242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Preferences regarding OTT Platform and Genres watched by the respondents.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A800E3-9DA9-4326-AEBE-035B73361289}"/>
              </a:ext>
            </a:extLst>
          </p:cNvPr>
          <p:cNvSpPr/>
          <p:nvPr/>
        </p:nvSpPr>
        <p:spPr>
          <a:xfrm>
            <a:off x="1681159" y="3610317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spend by the respondents while watching OTT content.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5DFFF-9CED-4BCB-8B57-B5DD3E82AEC8}"/>
              </a:ext>
            </a:extLst>
          </p:cNvPr>
          <p:cNvCxnSpPr/>
          <p:nvPr/>
        </p:nvCxnSpPr>
        <p:spPr>
          <a:xfrm>
            <a:off x="986296" y="440055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DE253-08C3-432E-8221-2DE492C85477}"/>
              </a:ext>
            </a:extLst>
          </p:cNvPr>
          <p:cNvSpPr/>
          <p:nvPr/>
        </p:nvSpPr>
        <p:spPr>
          <a:xfrm>
            <a:off x="1681158" y="4238967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Preferred type of content.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DDFB90-19FE-4E4F-809B-4861C30FA827}"/>
              </a:ext>
            </a:extLst>
          </p:cNvPr>
          <p:cNvCxnSpPr/>
          <p:nvPr/>
        </p:nvCxnSpPr>
        <p:spPr>
          <a:xfrm>
            <a:off x="986296" y="50292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80598-33DA-4AD1-AB9E-8EDE3E3BC518}"/>
              </a:ext>
            </a:extLst>
          </p:cNvPr>
          <p:cNvCxnSpPr/>
          <p:nvPr/>
        </p:nvCxnSpPr>
        <p:spPr>
          <a:xfrm>
            <a:off x="986296" y="5648325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7BA9A-AA79-4AA0-9D2E-09219A6B4EE0}"/>
              </a:ext>
            </a:extLst>
          </p:cNvPr>
          <p:cNvCxnSpPr/>
          <p:nvPr/>
        </p:nvCxnSpPr>
        <p:spPr>
          <a:xfrm>
            <a:off x="986296" y="6248400"/>
            <a:ext cx="61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44FB40B-F6D8-4F51-A62B-4C6C7173B520}"/>
              </a:ext>
            </a:extLst>
          </p:cNvPr>
          <p:cNvSpPr/>
          <p:nvPr/>
        </p:nvSpPr>
        <p:spPr>
          <a:xfrm>
            <a:off x="1681157" y="4867402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Negative effects of binge watching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6F8074-E1D9-4198-B593-933EC26F0CFB}"/>
              </a:ext>
            </a:extLst>
          </p:cNvPr>
          <p:cNvSpPr/>
          <p:nvPr/>
        </p:nvSpPr>
        <p:spPr>
          <a:xfrm>
            <a:off x="1681157" y="5486742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Effect on aggression levels of the responden</a:t>
            </a:r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ts.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06C51-1A6E-4A10-9E29-3E06F8D304C8}"/>
              </a:ext>
            </a:extLst>
          </p:cNvPr>
          <p:cNvSpPr/>
          <p:nvPr/>
        </p:nvSpPr>
        <p:spPr>
          <a:xfrm>
            <a:off x="1681157" y="6092898"/>
            <a:ext cx="8092339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Openness to changing culture.</a:t>
            </a:r>
            <a:endParaRPr lang="en-US" sz="15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F2D688-59FE-4250-90E4-F130D189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57" y="2235734"/>
            <a:ext cx="2528847" cy="23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7754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4" grpId="0"/>
      <p:bldP spid="25" grpId="0"/>
      <p:bldP spid="26" grpId="0"/>
      <p:bldP spid="28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49E81D-EB7F-4EE3-8201-7A8F2B0F08AF}"/>
              </a:ext>
            </a:extLst>
          </p:cNvPr>
          <p:cNvSpPr/>
          <p:nvPr/>
        </p:nvSpPr>
        <p:spPr>
          <a:xfrm>
            <a:off x="0" y="190500"/>
            <a:ext cx="4733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D921B-CCB4-4A60-86B7-461F44A3FFBC}"/>
              </a:ext>
            </a:extLst>
          </p:cNvPr>
          <p:cNvSpPr/>
          <p:nvPr/>
        </p:nvSpPr>
        <p:spPr>
          <a:xfrm>
            <a:off x="1752791" y="1186160"/>
            <a:ext cx="596227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5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total data of 151 individuals was collected.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1BE2B-8CD9-4CC1-AD0D-C76F4F611046}"/>
              </a:ext>
            </a:extLst>
          </p:cNvPr>
          <p:cNvSpPr txBox="1"/>
          <p:nvPr/>
        </p:nvSpPr>
        <p:spPr>
          <a:xfrm>
            <a:off x="1752791" y="1783169"/>
            <a:ext cx="6181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data was then cleaned and sorted using MS Excel and Python.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13E9A-ACF4-47E5-A4AC-32520A7E5153}"/>
              </a:ext>
            </a:extLst>
          </p:cNvPr>
          <p:cNvSpPr/>
          <p:nvPr/>
        </p:nvSpPr>
        <p:spPr>
          <a:xfrm>
            <a:off x="701763" y="2970252"/>
            <a:ext cx="166519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Excel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9A2CAC-478F-4D95-B0E0-BF53616F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43641"/>
              </p:ext>
            </p:extLst>
          </p:nvPr>
        </p:nvGraphicFramePr>
        <p:xfrm>
          <a:off x="2366962" y="4098697"/>
          <a:ext cx="312102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21025">
                  <a:extLst>
                    <a:ext uri="{9D8B030D-6E8A-4147-A177-3AD203B41FA5}">
                      <a16:colId xmlns:a16="http://schemas.microsoft.com/office/drawing/2014/main" val="2689274129"/>
                    </a:ext>
                  </a:extLst>
                </a:gridCol>
              </a:tblGrid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Aggression Levels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09453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at 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001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Slightly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1416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80808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Much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9296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489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C70711-0A8A-4D2C-8107-08CE1154B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6280"/>
              </p:ext>
            </p:extLst>
          </p:nvPr>
        </p:nvGraphicFramePr>
        <p:xfrm>
          <a:off x="7310437" y="4098697"/>
          <a:ext cx="312102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21025">
                  <a:extLst>
                    <a:ext uri="{9D8B030D-6E8A-4147-A177-3AD203B41FA5}">
                      <a16:colId xmlns:a16="http://schemas.microsoft.com/office/drawing/2014/main" val="2689274129"/>
                    </a:ext>
                  </a:extLst>
                </a:gridCol>
              </a:tblGrid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Aggression 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09453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001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14160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80808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9296"/>
                  </a:ext>
                </a:extLst>
              </a:tr>
              <a:tr h="2714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489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0228292-C663-4EE6-B2D0-52C7B76E9BAE}"/>
              </a:ext>
            </a:extLst>
          </p:cNvPr>
          <p:cNvSpPr txBox="1"/>
          <p:nvPr/>
        </p:nvSpPr>
        <p:spPr>
          <a:xfrm>
            <a:off x="3927474" y="3124140"/>
            <a:ext cx="6181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Qualitative data was converted to Quantitative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E1C49A-19FE-49FF-AFC3-895131EAC242}"/>
              </a:ext>
            </a:extLst>
          </p:cNvPr>
          <p:cNvSpPr/>
          <p:nvPr/>
        </p:nvSpPr>
        <p:spPr>
          <a:xfrm>
            <a:off x="5646737" y="4710202"/>
            <a:ext cx="1504950" cy="9715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60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 build="p"/>
      <p:bldP spid="9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CBF27-D7D0-4ABB-BE29-FD89F71849E8}"/>
              </a:ext>
            </a:extLst>
          </p:cNvPr>
          <p:cNvSpPr/>
          <p:nvPr/>
        </p:nvSpPr>
        <p:spPr>
          <a:xfrm>
            <a:off x="834042" y="674727"/>
            <a:ext cx="14006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BE407-5235-4EA9-8C37-7FD82C7E49DE}"/>
              </a:ext>
            </a:extLst>
          </p:cNvPr>
          <p:cNvSpPr txBox="1"/>
          <p:nvPr/>
        </p:nvSpPr>
        <p:spPr>
          <a:xfrm>
            <a:off x="3005233" y="827841"/>
            <a:ext cx="6181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was converted to dummy variables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E404-EAC0-41CB-B7C3-A122BBAB94B9}"/>
              </a:ext>
            </a:extLst>
          </p:cNvPr>
          <p:cNvSpPr txBox="1"/>
          <p:nvPr/>
        </p:nvSpPr>
        <p:spPr>
          <a:xfrm>
            <a:off x="2234682" y="1571625"/>
            <a:ext cx="71855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Command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9683-B65E-487E-8CC0-CF023402DFCF}"/>
              </a:ext>
            </a:extLst>
          </p:cNvPr>
          <p:cNvSpPr txBox="1"/>
          <p:nvPr/>
        </p:nvSpPr>
        <p:spPr>
          <a:xfrm>
            <a:off x="3861318" y="21344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pd.get_dummies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from Python Pandas Library</a:t>
            </a:r>
            <a:endParaRPr lang="en-IN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85BCC2-13D4-428D-89F0-471677D1E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51809"/>
              </p:ext>
            </p:extLst>
          </p:nvPr>
        </p:nvGraphicFramePr>
        <p:xfrm>
          <a:off x="834042" y="2914649"/>
          <a:ext cx="4062317" cy="332569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062317">
                  <a:extLst>
                    <a:ext uri="{9D8B030D-6E8A-4147-A177-3AD203B41FA5}">
                      <a16:colId xmlns:a16="http://schemas.microsoft.com/office/drawing/2014/main" val="1480540841"/>
                    </a:ext>
                  </a:extLst>
                </a:gridCol>
              </a:tblGrid>
              <a:tr h="316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What genre of Movies/Web Series/Tv Shows do you watch the most?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031543"/>
                  </a:ext>
                </a:extLst>
              </a:tr>
              <a:tr h="304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Adventure, Thriller/Horror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10202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Crime, Drama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610595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Drama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6196535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Adventure, Sci-Fi/Fantasy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5710676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Comedy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3241977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Comedy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317814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Thriller/Horror, Romance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3453974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Adventure, Crime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732210"/>
                  </a:ext>
                </a:extLst>
              </a:tr>
              <a:tr h="291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Thriller/Horror, Crime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182466"/>
                  </a:ext>
                </a:extLst>
              </a:tr>
              <a:tr h="304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Romance, Sci-Fi/Fantasy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9696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372DAA-780E-44B8-A1FF-5104D42E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74678"/>
              </p:ext>
            </p:extLst>
          </p:nvPr>
        </p:nvGraphicFramePr>
        <p:xfrm>
          <a:off x="6517434" y="2914649"/>
          <a:ext cx="5338666" cy="325909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845391">
                  <a:extLst>
                    <a:ext uri="{9D8B030D-6E8A-4147-A177-3AD203B41FA5}">
                      <a16:colId xmlns:a16="http://schemas.microsoft.com/office/drawing/2014/main" val="303712529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101542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4146531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0846877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6531124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39154096"/>
                    </a:ext>
                  </a:extLst>
                </a:gridCol>
                <a:gridCol w="692800">
                  <a:extLst>
                    <a:ext uri="{9D8B030D-6E8A-4147-A177-3AD203B41FA5}">
                      <a16:colId xmlns:a16="http://schemas.microsoft.com/office/drawing/2014/main" val="2327621795"/>
                    </a:ext>
                  </a:extLst>
                </a:gridCol>
              </a:tblGrid>
              <a:tr h="4805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Adventure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Thriller/Horror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Romance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Sci-fi/Fantasy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Drama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Comedy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303527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578583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666672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3796073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771080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367494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494152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3283259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873873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0835444"/>
                  </a:ext>
                </a:extLst>
              </a:tr>
              <a:tr h="2870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201862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9AE476-F1DF-40A3-8D7C-961FA5299875}"/>
              </a:ext>
            </a:extLst>
          </p:cNvPr>
          <p:cNvSpPr/>
          <p:nvPr/>
        </p:nvSpPr>
        <p:spPr>
          <a:xfrm>
            <a:off x="5038725" y="4115571"/>
            <a:ext cx="1390650" cy="8572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117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3950B8-29FE-495B-8BD2-1C416A086167}"/>
              </a:ext>
            </a:extLst>
          </p:cNvPr>
          <p:cNvSpPr/>
          <p:nvPr/>
        </p:nvSpPr>
        <p:spPr>
          <a:xfrm>
            <a:off x="0" y="190500"/>
            <a:ext cx="4581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Overview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A27F98-B022-4FA5-A1C1-1B4023249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819372"/>
              </p:ext>
            </p:extLst>
          </p:nvPr>
        </p:nvGraphicFramePr>
        <p:xfrm>
          <a:off x="495300" y="1465242"/>
          <a:ext cx="4815840" cy="2866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0F5AC4-E940-462F-B06A-10B891E736F7}"/>
              </a:ext>
            </a:extLst>
          </p:cNvPr>
          <p:cNvSpPr txBox="1"/>
          <p:nvPr/>
        </p:nvSpPr>
        <p:spPr>
          <a:xfrm>
            <a:off x="572008" y="4683470"/>
            <a:ext cx="46624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 Ratio in the collected data</a:t>
            </a:r>
            <a:endParaRPr lang="en-IN" sz="2500" dirty="0">
              <a:solidFill>
                <a:srgbClr val="C0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03EDAC-A805-4074-9134-C9DDEC2FD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949761"/>
              </p:ext>
            </p:extLst>
          </p:nvPr>
        </p:nvGraphicFramePr>
        <p:xfrm>
          <a:off x="6223635" y="3196546"/>
          <a:ext cx="5835015" cy="3438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E2D8D6-64BE-47B3-84B0-E803546EAA2A}"/>
              </a:ext>
            </a:extLst>
          </p:cNvPr>
          <p:cNvSpPr txBox="1"/>
          <p:nvPr/>
        </p:nvSpPr>
        <p:spPr>
          <a:xfrm>
            <a:off x="7276148" y="2421596"/>
            <a:ext cx="37299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distribution in the data</a:t>
            </a:r>
            <a:endParaRPr lang="en-IN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6" grpId="0"/>
      <p:bldGraphic spid="7" grpId="0">
        <p:bldAsOne/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6029A0-FAD2-4065-8B18-C606A9345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29531"/>
              </p:ext>
            </p:extLst>
          </p:nvPr>
        </p:nvGraphicFramePr>
        <p:xfrm>
          <a:off x="1031875" y="2469126"/>
          <a:ext cx="2559050" cy="349487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43326">
                  <a:extLst>
                    <a:ext uri="{9D8B030D-6E8A-4147-A177-3AD203B41FA5}">
                      <a16:colId xmlns:a16="http://schemas.microsoft.com/office/drawing/2014/main" val="3329241675"/>
                    </a:ext>
                  </a:extLst>
                </a:gridCol>
                <a:gridCol w="1215724">
                  <a:extLst>
                    <a:ext uri="{9D8B030D-6E8A-4147-A177-3AD203B41FA5}">
                      <a16:colId xmlns:a16="http://schemas.microsoft.com/office/drawing/2014/main" val="85594252"/>
                    </a:ext>
                  </a:extLst>
                </a:gridCol>
              </a:tblGrid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Platform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No. of Users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6477252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YouTube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138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278433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Netflix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78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858772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Amazon Prime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6007814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Hotstar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70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9609237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Zee5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0394019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MX Player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67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6824231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ALT Balaji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089286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JioTv / JioCinema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06206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Voot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531809"/>
                  </a:ext>
                </a:extLst>
              </a:tr>
              <a:tr h="317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SonyLiv &amp; Other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5842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881B798-DD5D-4BF7-9C3E-6CD6A0F77C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0437380"/>
                  </p:ext>
                </p:extLst>
              </p:nvPr>
            </p:nvGraphicFramePr>
            <p:xfrm>
              <a:off x="5243957" y="2252509"/>
              <a:ext cx="6138417" cy="39281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881B798-DD5D-4BF7-9C3E-6CD6A0F77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3957" y="2252509"/>
                <a:ext cx="6138417" cy="392811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4FB7DB-725C-450C-BC6F-3582D8D00F59}"/>
              </a:ext>
            </a:extLst>
          </p:cNvPr>
          <p:cNvSpPr txBox="1"/>
          <p:nvPr/>
        </p:nvSpPr>
        <p:spPr>
          <a:xfrm>
            <a:off x="1433576" y="893998"/>
            <a:ext cx="466242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Pareto chart for most preferred OTT Platforms:</a:t>
            </a:r>
            <a:endParaRPr lang="en-IN" sz="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846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930</Words>
  <Application>Microsoft Office PowerPoint</Application>
  <PresentationFormat>Widescreen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Patil</dc:creator>
  <cp:lastModifiedBy>Pratik Patil</cp:lastModifiedBy>
  <cp:revision>62</cp:revision>
  <dcterms:created xsi:type="dcterms:W3CDTF">2021-06-20T09:57:38Z</dcterms:created>
  <dcterms:modified xsi:type="dcterms:W3CDTF">2021-06-24T11:36:13Z</dcterms:modified>
</cp:coreProperties>
</file>