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7" r:id="rId1"/>
    <p:sldMasterId id="2147483710" r:id="rId2"/>
    <p:sldMasterId id="2147483724" r:id="rId3"/>
    <p:sldMasterId id="2147483738" r:id="rId4"/>
  </p:sldMasterIdLst>
  <p:notesMasterIdLst>
    <p:notesMasterId r:id="rId117"/>
  </p:notesMasterIdLst>
  <p:handoutMasterIdLst>
    <p:handoutMasterId r:id="rId118"/>
  </p:handoutMasterIdLst>
  <p:sldIdLst>
    <p:sldId id="829" r:id="rId5"/>
    <p:sldId id="1143" r:id="rId6"/>
    <p:sldId id="757" r:id="rId7"/>
    <p:sldId id="758" r:id="rId8"/>
    <p:sldId id="759" r:id="rId9"/>
    <p:sldId id="352" r:id="rId10"/>
    <p:sldId id="353" r:id="rId11"/>
    <p:sldId id="385" r:id="rId12"/>
    <p:sldId id="1154" r:id="rId13"/>
    <p:sldId id="357" r:id="rId14"/>
    <p:sldId id="387" r:id="rId15"/>
    <p:sldId id="382" r:id="rId16"/>
    <p:sldId id="358" r:id="rId17"/>
    <p:sldId id="384" r:id="rId18"/>
    <p:sldId id="383" r:id="rId19"/>
    <p:sldId id="362" r:id="rId20"/>
    <p:sldId id="361" r:id="rId21"/>
    <p:sldId id="363" r:id="rId22"/>
    <p:sldId id="364" r:id="rId23"/>
    <p:sldId id="1095" r:id="rId24"/>
    <p:sldId id="1137" r:id="rId25"/>
    <p:sldId id="1097" r:id="rId26"/>
    <p:sldId id="1098" r:id="rId27"/>
    <p:sldId id="776" r:id="rId28"/>
    <p:sldId id="762" r:id="rId29"/>
    <p:sldId id="475" r:id="rId30"/>
    <p:sldId id="1099" r:id="rId31"/>
    <p:sldId id="1100" r:id="rId32"/>
    <p:sldId id="1071" r:id="rId33"/>
    <p:sldId id="480" r:id="rId34"/>
    <p:sldId id="765" r:id="rId35"/>
    <p:sldId id="1155" r:id="rId36"/>
    <p:sldId id="482" r:id="rId37"/>
    <p:sldId id="485" r:id="rId38"/>
    <p:sldId id="1101" r:id="rId39"/>
    <p:sldId id="1156" r:id="rId40"/>
    <p:sldId id="929" r:id="rId41"/>
    <p:sldId id="1084" r:id="rId42"/>
    <p:sldId id="930" r:id="rId43"/>
    <p:sldId id="1073" r:id="rId44"/>
    <p:sldId id="1085" r:id="rId45"/>
    <p:sldId id="490" r:id="rId46"/>
    <p:sldId id="491" r:id="rId47"/>
    <p:sldId id="493" r:id="rId48"/>
    <p:sldId id="494" r:id="rId49"/>
    <p:sldId id="533" r:id="rId50"/>
    <p:sldId id="931" r:id="rId51"/>
    <p:sldId id="1158" r:id="rId52"/>
    <p:sldId id="498" r:id="rId53"/>
    <p:sldId id="500" r:id="rId54"/>
    <p:sldId id="496" r:id="rId55"/>
    <p:sldId id="497" r:id="rId56"/>
    <p:sldId id="501" r:id="rId57"/>
    <p:sldId id="502" r:id="rId58"/>
    <p:sldId id="1080" r:id="rId59"/>
    <p:sldId id="1081" r:id="rId60"/>
    <p:sldId id="1082" r:id="rId61"/>
    <p:sldId id="1083" r:id="rId62"/>
    <p:sldId id="523" r:id="rId63"/>
    <p:sldId id="531" r:id="rId64"/>
    <p:sldId id="524" r:id="rId65"/>
    <p:sldId id="532" r:id="rId66"/>
    <p:sldId id="935" r:id="rId67"/>
    <p:sldId id="1089" r:id="rId68"/>
    <p:sldId id="1005" r:id="rId69"/>
    <p:sldId id="1006" r:id="rId70"/>
    <p:sldId id="1007" r:id="rId71"/>
    <p:sldId id="1008" r:id="rId72"/>
    <p:sldId id="1009" r:id="rId73"/>
    <p:sldId id="1010" r:id="rId74"/>
    <p:sldId id="1011" r:id="rId75"/>
    <p:sldId id="1012" r:id="rId76"/>
    <p:sldId id="1013" r:id="rId77"/>
    <p:sldId id="1014" r:id="rId78"/>
    <p:sldId id="975" r:id="rId79"/>
    <p:sldId id="976" r:id="rId80"/>
    <p:sldId id="977" r:id="rId81"/>
    <p:sldId id="978" r:id="rId82"/>
    <p:sldId id="1133" r:id="rId83"/>
    <p:sldId id="979" r:id="rId84"/>
    <p:sldId id="1131" r:id="rId85"/>
    <p:sldId id="1132" r:id="rId86"/>
    <p:sldId id="1094" r:id="rId87"/>
    <p:sldId id="980" r:id="rId88"/>
    <p:sldId id="981" r:id="rId89"/>
    <p:sldId id="982" r:id="rId90"/>
    <p:sldId id="983" r:id="rId91"/>
    <p:sldId id="984" r:id="rId92"/>
    <p:sldId id="1116" r:id="rId93"/>
    <p:sldId id="1117" r:id="rId94"/>
    <p:sldId id="958" r:id="rId95"/>
    <p:sldId id="959" r:id="rId96"/>
    <p:sldId id="960" r:id="rId97"/>
    <p:sldId id="961" r:id="rId98"/>
    <p:sldId id="962" r:id="rId99"/>
    <p:sldId id="1118" r:id="rId100"/>
    <p:sldId id="1119" r:id="rId101"/>
    <p:sldId id="963" r:id="rId102"/>
    <p:sldId id="964" r:id="rId103"/>
    <p:sldId id="965" r:id="rId104"/>
    <p:sldId id="966" r:id="rId105"/>
    <p:sldId id="1120" r:id="rId106"/>
    <p:sldId id="967" r:id="rId107"/>
    <p:sldId id="1092" r:id="rId108"/>
    <p:sldId id="968" r:id="rId109"/>
    <p:sldId id="1091" r:id="rId110"/>
    <p:sldId id="969" r:id="rId111"/>
    <p:sldId id="970" r:id="rId112"/>
    <p:sldId id="1146" r:id="rId113"/>
    <p:sldId id="971" r:id="rId114"/>
    <p:sldId id="972" r:id="rId115"/>
    <p:sldId id="973" r:id="rId116"/>
  </p:sldIdLst>
  <p:sldSz cx="10160000" cy="5715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hi+NWtWYNKvMy6uPbCgW5A==" hashData="0yar4vVEDcVpfCptxIf8jhJ6HYg="/>
  <p:extLst>
    <p:ext uri="{EFAFB233-063F-42B5-8137-9DF3F51BA10A}">
      <p15:sldGuideLst xmlns:p15="http://schemas.microsoft.com/office/powerpoint/2012/main">
        <p15:guide id="1" orient="horz" pos="1800" userDrawn="1">
          <p15:clr>
            <a:srgbClr val="A4A3A4"/>
          </p15:clr>
        </p15:guide>
        <p15:guide id="2" pos="32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mar Lone" initials="UL" lastIdx="2" clrIdx="0"/>
  <p:cmAuthor id="1" name="umar_lone" initials="u" lastIdx="3" clrIdx="1"/>
  <p:cmAuthor id="2" name="Umar Lone (Poash Technologies)" initials="Umar"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09F1"/>
    <a:srgbClr val="002086"/>
    <a:srgbClr val="FFD347"/>
    <a:srgbClr val="EAB200"/>
    <a:srgbClr val="FFE181"/>
    <a:srgbClr val="FFE69F"/>
    <a:srgbClr val="FDFDAD"/>
    <a:srgbClr val="FFE8AA"/>
    <a:srgbClr val="FFE89F"/>
    <a:srgbClr val="FFEA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420" autoAdjust="0"/>
    <p:restoredTop sz="81636" autoAdjust="0"/>
  </p:normalViewPr>
  <p:slideViewPr>
    <p:cSldViewPr>
      <p:cViewPr varScale="1">
        <p:scale>
          <a:sx n="112" d="100"/>
          <a:sy n="112" d="100"/>
        </p:scale>
        <p:origin x="1296" y="78"/>
      </p:cViewPr>
      <p:guideLst>
        <p:guide orient="horz" pos="1800"/>
        <p:guide pos="3200"/>
      </p:guideLst>
    </p:cSldViewPr>
  </p:slideViewPr>
  <p:outlineViewPr>
    <p:cViewPr>
      <p:scale>
        <a:sx n="33" d="100"/>
        <a:sy n="33" d="100"/>
      </p:scale>
      <p:origin x="224" y="128296"/>
    </p:cViewPr>
  </p:outlineViewPr>
  <p:notesTextViewPr>
    <p:cViewPr>
      <p:scale>
        <a:sx n="100" d="100"/>
        <a:sy n="100" d="100"/>
      </p:scale>
      <p:origin x="0" y="0"/>
    </p:cViewPr>
  </p:notesTextViewPr>
  <p:sorterViewPr>
    <p:cViewPr varScale="1">
      <p:scale>
        <a:sx n="100" d="100"/>
        <a:sy n="100" d="100"/>
      </p:scale>
      <p:origin x="0" y="-17010"/>
    </p:cViewPr>
  </p:sorterViewPr>
  <p:notesViewPr>
    <p:cSldViewPr>
      <p:cViewPr varScale="1">
        <p:scale>
          <a:sx n="57" d="100"/>
          <a:sy n="57" d="100"/>
        </p:scale>
        <p:origin x="-254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notesMaster" Target="notesMasters/notesMaster1.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tableStyles" Target="tableStyle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handoutMaster" Target="handoutMasters/handoutMaster1.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slideMaster" Target="slideMasters/slideMaster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commentAuthors" Target="commentAuthors.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viewProps" Target="viewProps.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6378F29-4053-422B-B7E2-9903D27469AE}" type="datetimeFigureOut">
              <a:rPr lang="en-US" smtClean="0"/>
              <a:pPr/>
              <a:t>07-Mar-19</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1F19AE-CF34-4CB8-9A7C-4FF0E8FDD534}" type="slidenum">
              <a:rPr lang="en-IN" smtClean="0"/>
              <a:pPr/>
              <a:t>‹#›</a:t>
            </a:fld>
            <a:endParaRPr lang="en-IN"/>
          </a:p>
        </p:txBody>
      </p:sp>
    </p:spTree>
    <p:extLst>
      <p:ext uri="{BB962C8B-B14F-4D97-AF65-F5344CB8AC3E}">
        <p14:creationId xmlns:p14="http://schemas.microsoft.com/office/powerpoint/2010/main" val="3413115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05F6B0-FBB5-4EBE-95D1-B13EBC58B71E}" type="datetimeFigureOut">
              <a:rPr lang="en-US" smtClean="0"/>
              <a:pPr/>
              <a:t>07-Mar-19</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1F3A21-406D-4276-9E59-70AD5CC0C72D}" type="slidenum">
              <a:rPr lang="en-IN" smtClean="0"/>
              <a:pPr/>
              <a:t>‹#›</a:t>
            </a:fld>
            <a:endParaRPr lang="en-IN"/>
          </a:p>
        </p:txBody>
      </p:sp>
    </p:spTree>
    <p:extLst>
      <p:ext uri="{BB962C8B-B14F-4D97-AF65-F5344CB8AC3E}">
        <p14:creationId xmlns:p14="http://schemas.microsoft.com/office/powerpoint/2010/main" val="385604310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djvu.sourceforge.net/" TargetMode="External"/><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70000" lnSpcReduction="20000"/>
          </a:bodyPr>
          <a:lstStyle/>
          <a:p>
            <a:r>
              <a:rPr lang="en-US" dirty="0"/>
              <a:t>The</a:t>
            </a:r>
            <a:r>
              <a:rPr lang="en-US" baseline="0" dirty="0"/>
              <a:t> four elements of complexity of software domain are</a:t>
            </a:r>
          </a:p>
          <a:p>
            <a:pPr marL="228600" indent="-228600">
              <a:buFont typeface="+mj-lt"/>
              <a:buAutoNum type="arabicPeriod"/>
            </a:pPr>
            <a:r>
              <a:rPr lang="en-US" b="1" baseline="0" dirty="0">
                <a:solidFill>
                  <a:schemeClr val="bg1"/>
                </a:solidFill>
              </a:rPr>
              <a:t>Complexity of the problem domain </a:t>
            </a:r>
            <a:r>
              <a:rPr lang="en-US" baseline="0" dirty="0"/>
              <a:t>– Through software we try to solve a number of problems, which have unavoidable complexities. Think of a simulation application that simulates the working of an aircraft. The raw functionality of such systems is quite difficult to comprehend and also adds up the non functional requirements such as usability, performance, cost, reliability, etc. This unrestrained external complexity is the cause of complexity that Brooke writes about. </a:t>
            </a:r>
          </a:p>
          <a:p>
            <a:pPr marL="228600" indent="-228600">
              <a:buFont typeface="+mj-lt"/>
              <a:buNone/>
            </a:pPr>
            <a:r>
              <a:rPr lang="en-US" baseline="0" dirty="0"/>
              <a:t>	The common reason of the complexity is the impedance mismatch that exists between the users of a system and its developers. It is generally hard for the users to express precise requirements in the form that developers can understand. In most of the cases, users have only vague ideas of what they want from the system. Users and developers would usually lack expertise in the problem domain and might have different perspectives and assumptions on the nature of the problem.</a:t>
            </a:r>
          </a:p>
          <a:p>
            <a:pPr marL="228600" indent="-228600">
              <a:buFont typeface="+mj-lt"/>
              <a:buNone/>
            </a:pPr>
            <a:r>
              <a:rPr lang="en-US" baseline="0" dirty="0"/>
              <a:t>	Things are further complicated by the fact that the requirements of the software systems often change during its development. After seeing prototypes or design documents, user better understands his needs and articulates his real needs that causes the software to change. Or the requirements might change for a different reason altogether.</a:t>
            </a:r>
          </a:p>
          <a:p>
            <a:pPr marL="228600" indent="-228600">
              <a:buFont typeface="+mj-lt"/>
              <a:buNone/>
            </a:pPr>
            <a:r>
              <a:rPr lang="en-US" baseline="0" dirty="0"/>
              <a:t>	Since, a lot of investment in terms of time &amp; money goes into such software, it is not possible to scrap it every time the requirements change</a:t>
            </a:r>
          </a:p>
          <a:p>
            <a:pPr marL="228600" indent="-228600">
              <a:buFont typeface="+mj-lt"/>
              <a:buAutoNum type="arabicPeriod" startAt="2"/>
            </a:pPr>
            <a:r>
              <a:rPr lang="en-US" sz="1200" b="1" kern="1200" baseline="0" dirty="0">
                <a:solidFill>
                  <a:schemeClr val="tx1"/>
                </a:solidFill>
                <a:latin typeface="+mn-lt"/>
                <a:ea typeface="+mn-ea"/>
                <a:cs typeface="+mn-cs"/>
              </a:rPr>
              <a:t>Difficulty of managing the development process </a:t>
            </a:r>
            <a:r>
              <a:rPr lang="en-US" baseline="0" dirty="0"/>
              <a:t>– The fundamental task of the software development team is to give an illusion of simplicity. The users have to be shielded from the vast complexity of the software. Such software is huge in size and we try to invent ways of writing less code, such as using frameworks or reusing existing code. The whole process is managed through teams of developers, project managers &amp; architects. It is impossible for one person to understand such system completely. But having teams poses a different set of challenges. More developers mean more complex communication and hence, difficult coordination especially if the teams are in different geographical locations.</a:t>
            </a:r>
          </a:p>
          <a:p>
            <a:pPr marL="228600" indent="-228600">
              <a:buFont typeface="+mj-lt"/>
              <a:buAutoNum type="arabicPeriod" startAt="2"/>
            </a:pPr>
            <a:r>
              <a:rPr lang="en-US" sz="1200" b="1" kern="1200" baseline="0" dirty="0">
                <a:solidFill>
                  <a:schemeClr val="tx1"/>
                </a:solidFill>
                <a:latin typeface="+mn-lt"/>
                <a:ea typeface="+mn-ea"/>
                <a:cs typeface="+mn-cs"/>
              </a:rPr>
              <a:t>Flexibility possible through software </a:t>
            </a:r>
            <a:r>
              <a:rPr lang="en-US" baseline="0" dirty="0"/>
              <a:t>– In industries such as manufacturing, construction, etc, most of the components are not produced in-house. Rather, they are ordered from other companies. But in software industry, the opposite is true. Since, software gives us great flexibility, it is possible for the developer to express any kind of abstraction. This turns out to be very addictive, but it also forces the developers to create all the primitive building blocks upon which such abstractions would stand. While other industries have uniform codes and standards, very few standards exist in the software industry. This causes software development to be a human intensive effort</a:t>
            </a:r>
          </a:p>
          <a:p>
            <a:pPr marL="228600" indent="-228600">
              <a:buFont typeface="+mj-lt"/>
              <a:buAutoNum type="arabicPeriod" startAt="2"/>
            </a:pPr>
            <a:r>
              <a:rPr lang="en-US" sz="1200" b="1" kern="1200" baseline="0" dirty="0">
                <a:solidFill>
                  <a:schemeClr val="tx1"/>
                </a:solidFill>
                <a:latin typeface="+mn-lt"/>
                <a:ea typeface="+mn-ea"/>
                <a:cs typeface="+mn-cs"/>
              </a:rPr>
              <a:t>Problems of characterizing the behavior of software systems </a:t>
            </a:r>
            <a:r>
              <a:rPr lang="en-US" baseline="0" dirty="0"/>
              <a:t>– It is possible to predict the behavior of certain systems. We know if the brake is applied while the car is moving, the car will come to a stop (assuming the brakes are working fine). But in software systems making such predictions are difficult. A normal sized application might have thousands of variables, multiple threads executing simultaneously, memory allocations on stack &amp; heap, etc. This application is executed on computers which has discrete components with discrete states. Such discrete systems have a finite number of possible states and in large systems there is a combinatorial explosion that makes this number very large. So we try to design our systems with a separation of concerns, so that the behavior of one part may not effect the other. But with so many states &amp; events, it is not always deterministic. In the worst case, an external event may bring down a whole system, simply because the developers failed to account for one particular interaction between events. With modern day systems, it becomes even more difficult</a:t>
            </a:r>
          </a:p>
        </p:txBody>
      </p:sp>
      <p:sp>
        <p:nvSpPr>
          <p:cNvPr id="4" name="Slide Number Placeholder 3"/>
          <p:cNvSpPr>
            <a:spLocks noGrp="1"/>
          </p:cNvSpPr>
          <p:nvPr>
            <p:ph type="sldNum" sz="quarter" idx="10"/>
          </p:nvPr>
        </p:nvSpPr>
        <p:spPr/>
        <p:txBody>
          <a:bodyPr/>
          <a:lstStyle/>
          <a:p>
            <a:fld id="{8D083718-F624-4B15-990C-0962BE89415E}" type="slidenum">
              <a:rPr lang="en-US" smtClean="0"/>
              <a:pPr/>
              <a:t>3</a:t>
            </a:fld>
            <a:endParaRPr lang="en-US"/>
          </a:p>
        </p:txBody>
      </p:sp>
    </p:spTree>
    <p:extLst>
      <p:ext uri="{BB962C8B-B14F-4D97-AF65-F5344CB8AC3E}">
        <p14:creationId xmlns:p14="http://schemas.microsoft.com/office/powerpoint/2010/main" val="5563629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Entity abstraction is implemented as a class/structure in OO languages</a:t>
            </a:r>
          </a:p>
        </p:txBody>
      </p:sp>
      <p:sp>
        <p:nvSpPr>
          <p:cNvPr id="4" name="Slide Number Placeholder 3"/>
          <p:cNvSpPr>
            <a:spLocks noGrp="1"/>
          </p:cNvSpPr>
          <p:nvPr>
            <p:ph type="sldNum" sz="quarter" idx="10"/>
          </p:nvPr>
        </p:nvSpPr>
        <p:spPr/>
        <p:txBody>
          <a:bodyPr/>
          <a:lstStyle/>
          <a:p>
            <a:fld id="{70B4D073-159D-4DEC-AEF1-82F8BF4D33A0}" type="slidenum">
              <a:rPr lang="en-IN" smtClean="0"/>
              <a:t>26</a:t>
            </a:fld>
            <a:endParaRPr lang="en-IN"/>
          </a:p>
        </p:txBody>
      </p:sp>
    </p:spTree>
    <p:extLst>
      <p:ext uri="{BB962C8B-B14F-4D97-AF65-F5344CB8AC3E}">
        <p14:creationId xmlns:p14="http://schemas.microsoft.com/office/powerpoint/2010/main" val="3713748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i="1" dirty="0">
                <a:solidFill>
                  <a:schemeClr val="tx2">
                    <a:lumMod val="90000"/>
                  </a:schemeClr>
                </a:solidFill>
              </a:rPr>
              <a:t>Encapsulation is the process of compartmentalizing the elements of an abstraction that constitute its structure and behavior; encapsulation serves to separate the contractual interface of an abstraction and its implementation</a:t>
            </a:r>
            <a:endParaRPr lang="en-US" dirty="0"/>
          </a:p>
          <a:p>
            <a:r>
              <a:rPr lang="en-US" dirty="0"/>
              <a:t>Abstraction &amp; encapsulation are complementary concepts. Abstraction focuses</a:t>
            </a:r>
            <a:r>
              <a:rPr lang="en-US" baseline="0" dirty="0"/>
              <a:t> upon behavior of an object, whereas encapsulation focuses upon the implementation that gives rise to this behavior.</a:t>
            </a:r>
          </a:p>
          <a:p>
            <a:r>
              <a:rPr lang="en-US" baseline="0" dirty="0" err="1"/>
              <a:t>Liskov</a:t>
            </a:r>
            <a:r>
              <a:rPr lang="en-US" baseline="0" dirty="0"/>
              <a:t> says “for abstraction to work, implementations must be encapsulated”. This means that a class must have two parts: an interface and an implementation. The interface of a class captures only its outside view, encompassing our abstraction of the behavior common to all the instances of the class. The implementation of a class comprises the representation of the abstraction as well as the mechanisms that achieve the desired behavior.</a:t>
            </a:r>
            <a:endParaRPr lang="en-US" dirty="0"/>
          </a:p>
          <a:p>
            <a:endParaRPr lang="en-US" dirty="0"/>
          </a:p>
        </p:txBody>
      </p:sp>
      <p:sp>
        <p:nvSpPr>
          <p:cNvPr id="4" name="Slide Number Placeholder 3"/>
          <p:cNvSpPr>
            <a:spLocks noGrp="1"/>
          </p:cNvSpPr>
          <p:nvPr>
            <p:ph type="sldNum" sz="quarter" idx="10"/>
          </p:nvPr>
        </p:nvSpPr>
        <p:spPr/>
        <p:txBody>
          <a:bodyPr/>
          <a:lstStyle/>
          <a:p>
            <a:fld id="{8D083718-F624-4B15-990C-0962BE89415E}" type="slidenum">
              <a:rPr lang="en-US" smtClean="0"/>
              <a:pPr/>
              <a:t>31</a:t>
            </a:fld>
            <a:endParaRPr lang="en-US"/>
          </a:p>
        </p:txBody>
      </p:sp>
    </p:spTree>
    <p:extLst>
      <p:ext uri="{BB962C8B-B14F-4D97-AF65-F5344CB8AC3E}">
        <p14:creationId xmlns:p14="http://schemas.microsoft.com/office/powerpoint/2010/main" val="2089493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Consider different</a:t>
            </a:r>
            <a:r>
              <a:rPr lang="en-US" baseline="0" dirty="0"/>
              <a:t> sorting algorithms. The behavior is same for all the algorithms, so this behavior can be standardized in a class called as </a:t>
            </a:r>
            <a:r>
              <a:rPr lang="en-US" baseline="0" dirty="0" err="1"/>
              <a:t>SortingAlgorithm</a:t>
            </a:r>
            <a:r>
              <a:rPr lang="en-US" baseline="0" dirty="0"/>
              <a:t>. This class can have a method called as Sort. All the other sorting algorithm classes can inherit from this class and provide a specialized behavior of sort algorithm. This asserts “is a” relationship.</a:t>
            </a:r>
          </a:p>
          <a:p>
            <a:endParaRPr lang="en-US" dirty="0"/>
          </a:p>
        </p:txBody>
      </p:sp>
      <p:sp>
        <p:nvSpPr>
          <p:cNvPr id="4" name="Slide Number Placeholder 3"/>
          <p:cNvSpPr>
            <a:spLocks noGrp="1"/>
          </p:cNvSpPr>
          <p:nvPr>
            <p:ph type="sldNum" sz="quarter" idx="10"/>
          </p:nvPr>
        </p:nvSpPr>
        <p:spPr/>
        <p:txBody>
          <a:bodyPr/>
          <a:lstStyle/>
          <a:p>
            <a:fld id="{8D083718-F624-4B15-990C-0962BE89415E}" type="slidenum">
              <a:rPr lang="en-US" smtClean="0"/>
              <a:pPr/>
              <a:t>37</a:t>
            </a:fld>
            <a:endParaRPr lang="en-US"/>
          </a:p>
        </p:txBody>
      </p:sp>
    </p:spTree>
    <p:extLst>
      <p:ext uri="{BB962C8B-B14F-4D97-AF65-F5344CB8AC3E}">
        <p14:creationId xmlns:p14="http://schemas.microsoft.com/office/powerpoint/2010/main" val="1514747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Another</a:t>
            </a:r>
            <a:r>
              <a:rPr lang="en-US" baseline="0" dirty="0"/>
              <a:t> example can be of a Stack inheriting from an Array. You can implement push and pop by calling Array’s methods. But what would happen if the user calls clear() method of Array which is inherited into the Stack class? The Stack would be in an undefined state. </a:t>
            </a:r>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41</a:t>
            </a:fld>
            <a:endParaRPr lang="en-IN"/>
          </a:p>
        </p:txBody>
      </p:sp>
    </p:spTree>
    <p:extLst>
      <p:ext uri="{BB962C8B-B14F-4D97-AF65-F5344CB8AC3E}">
        <p14:creationId xmlns:p14="http://schemas.microsoft.com/office/powerpoint/2010/main" val="1473512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aseline="0" dirty="0"/>
              <a:t>Example of “part of” relationship is a Window that contains a button or a classroom that contains students. Here the question of ownership is raised. In aggregation relationship, the inner object’s lifetime is not necessarily controlled by the outer object. For example, if the classroom is destroyed, the students will not be destroyed; instead they might become a part of other classroom. </a:t>
            </a:r>
          </a:p>
          <a:p>
            <a:r>
              <a:rPr lang="en-US" baseline="0" dirty="0"/>
              <a:t>Containment suggests strong relationship in which the lifetimes of the objects are intertwined together. When the outer object is destroyed, the inner object is automatically destroyed e.g. a window having a button.</a:t>
            </a:r>
            <a:endParaRPr lang="en-US" dirty="0"/>
          </a:p>
        </p:txBody>
      </p:sp>
      <p:sp>
        <p:nvSpPr>
          <p:cNvPr id="4" name="Slide Number Placeholder 3"/>
          <p:cNvSpPr>
            <a:spLocks noGrp="1"/>
          </p:cNvSpPr>
          <p:nvPr>
            <p:ph type="sldNum" sz="quarter" idx="10"/>
          </p:nvPr>
        </p:nvSpPr>
        <p:spPr/>
        <p:txBody>
          <a:bodyPr/>
          <a:lstStyle/>
          <a:p>
            <a:fld id="{8D083718-F624-4B15-990C-0962BE89415E}" type="slidenum">
              <a:rPr lang="en-US" smtClean="0"/>
              <a:pPr/>
              <a:t>47</a:t>
            </a:fld>
            <a:endParaRPr lang="en-US"/>
          </a:p>
        </p:txBody>
      </p:sp>
    </p:spTree>
    <p:extLst>
      <p:ext uri="{BB962C8B-B14F-4D97-AF65-F5344CB8AC3E}">
        <p14:creationId xmlns:p14="http://schemas.microsoft.com/office/powerpoint/2010/main" val="1967480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56</a:t>
            </a:fld>
            <a:endParaRPr lang="en-IN"/>
          </a:p>
        </p:txBody>
      </p:sp>
    </p:spTree>
    <p:extLst>
      <p:ext uri="{BB962C8B-B14F-4D97-AF65-F5344CB8AC3E}">
        <p14:creationId xmlns:p14="http://schemas.microsoft.com/office/powerpoint/2010/main" val="2402761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083718-F624-4B15-990C-0962BE89415E}" type="slidenum">
              <a:rPr lang="en-US" smtClean="0"/>
              <a:pPr/>
              <a:t>58</a:t>
            </a:fld>
            <a:endParaRPr lang="en-US"/>
          </a:p>
        </p:txBody>
      </p:sp>
    </p:spTree>
    <p:extLst>
      <p:ext uri="{BB962C8B-B14F-4D97-AF65-F5344CB8AC3E}">
        <p14:creationId xmlns:p14="http://schemas.microsoft.com/office/powerpoint/2010/main" val="26202262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77500" lnSpcReduction="20000"/>
          </a:bodyPr>
          <a:lstStyle/>
          <a:p>
            <a:r>
              <a:rPr lang="en-US" dirty="0"/>
              <a:t>Compile</a:t>
            </a:r>
            <a:r>
              <a:rPr lang="en-US" baseline="0" dirty="0"/>
              <a:t> time polymorphism can be achieved through function overloading or function templates in C++. In the first case, it is called as parametric polymorphism because the type of function to call is determined by examination of the parameters of the function call.</a:t>
            </a:r>
          </a:p>
          <a:p>
            <a:r>
              <a:rPr lang="en-US" baseline="0" dirty="0"/>
              <a:t>Following is an example of compile time polymorphism</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#include &lt;</a:t>
            </a:r>
            <a:r>
              <a:rPr lang="en-US" i="1" dirty="0" err="1"/>
              <a:t>iostream</a:t>
            </a:r>
            <a:r>
              <a:rPr lang="en-US" i="1" dirty="0"/>
              <a:t>&gt;</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using namespace std ;</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class Rectangle</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	void Draw()</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		</a:t>
            </a:r>
            <a:r>
              <a:rPr lang="en-US" i="1" dirty="0" err="1"/>
              <a:t>cout</a:t>
            </a:r>
            <a:r>
              <a:rPr lang="en-US" i="1" dirty="0"/>
              <a:t> &lt;&lt; "Rectangle::Draw" &lt;&lt; </a:t>
            </a:r>
            <a:r>
              <a:rPr lang="en-US" i="1" dirty="0" err="1"/>
              <a:t>endl</a:t>
            </a:r>
            <a:r>
              <a:rPr lang="en-US" i="1"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class Line</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	void Draw()</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		</a:t>
            </a:r>
            <a:r>
              <a:rPr lang="en-US" i="1" dirty="0" err="1"/>
              <a:t>cout</a:t>
            </a:r>
            <a:r>
              <a:rPr lang="en-US" i="1" dirty="0"/>
              <a:t> &lt;&lt; "Line::Draw" &lt;&lt; </a:t>
            </a:r>
            <a:r>
              <a:rPr lang="en-US" i="1" dirty="0" err="1"/>
              <a:t>endl</a:t>
            </a:r>
            <a:r>
              <a:rPr lang="en-US" i="1"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template&lt;</a:t>
            </a:r>
            <a:r>
              <a:rPr lang="en-US" i="1" dirty="0" err="1"/>
              <a:t>typename</a:t>
            </a:r>
            <a:r>
              <a:rPr lang="en-US" i="1" dirty="0"/>
              <a:t> Shape&gt;</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void </a:t>
            </a:r>
            <a:r>
              <a:rPr lang="en-US" i="1" dirty="0" err="1"/>
              <a:t>DrawShape</a:t>
            </a:r>
            <a:r>
              <a:rPr lang="en-US" i="1" dirty="0"/>
              <a:t>(Shape &amp; shape)</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	for(</a:t>
            </a:r>
            <a:r>
              <a:rPr lang="en-US" i="1" dirty="0" err="1"/>
              <a:t>int</a:t>
            </a:r>
            <a:r>
              <a:rPr lang="en-US" i="1" dirty="0"/>
              <a:t> </a:t>
            </a:r>
            <a:r>
              <a:rPr lang="en-US" i="1" dirty="0" err="1"/>
              <a:t>i</a:t>
            </a:r>
            <a:r>
              <a:rPr lang="en-US" i="1" dirty="0"/>
              <a:t> = 0 ; </a:t>
            </a:r>
            <a:r>
              <a:rPr lang="en-US" i="1" dirty="0" err="1"/>
              <a:t>i</a:t>
            </a:r>
            <a:r>
              <a:rPr lang="en-US" i="1" dirty="0"/>
              <a:t> &lt; 10 ; </a:t>
            </a:r>
            <a:r>
              <a:rPr lang="en-US" i="1" dirty="0" err="1"/>
              <a:t>i</a:t>
            </a:r>
            <a:r>
              <a:rPr lang="en-US" i="1"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		</a:t>
            </a:r>
            <a:r>
              <a:rPr lang="en-US" i="1" dirty="0" err="1"/>
              <a:t>shape.Draw</a:t>
            </a:r>
            <a:r>
              <a:rPr lang="en-US" i="1"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err="1"/>
              <a:t>int</a:t>
            </a:r>
            <a:r>
              <a:rPr lang="en-US" i="1" dirty="0"/>
              <a:t> main()</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	Rectangle r ;</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	Line l ;</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	</a:t>
            </a:r>
            <a:r>
              <a:rPr lang="en-US" i="1" dirty="0" err="1"/>
              <a:t>DrawShape</a:t>
            </a:r>
            <a:r>
              <a:rPr lang="en-US" i="1" dirty="0"/>
              <a:t>(r) ;</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	return 0 ;</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Here the call to the Draw method is resolved at compile time, depending on the type of Shape.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D083718-F624-4B15-990C-0962BE89415E}" type="slidenum">
              <a:rPr lang="en-US" smtClean="0"/>
              <a:pPr/>
              <a:t>60</a:t>
            </a:fld>
            <a:endParaRPr lang="en-US"/>
          </a:p>
        </p:txBody>
      </p:sp>
    </p:spTree>
    <p:extLst>
      <p:ext uri="{BB962C8B-B14F-4D97-AF65-F5344CB8AC3E}">
        <p14:creationId xmlns:p14="http://schemas.microsoft.com/office/powerpoint/2010/main" val="6263388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lumMod val="90000"/>
                  </a:schemeClr>
                </a:solidFill>
              </a:rPr>
              <a:t>	</a:t>
            </a:r>
            <a:r>
              <a:rPr lang="en-US" i="1" dirty="0">
                <a:solidFill>
                  <a:schemeClr val="tx2">
                    <a:lumMod val="90000"/>
                  </a:schemeClr>
                </a:solidFill>
              </a:rPr>
              <a:t>Modularity is the property of a system that has been decomposed into a set of cohesive and loosely coupled modules</a:t>
            </a:r>
          </a:p>
          <a:p>
            <a:r>
              <a:rPr lang="en-US" dirty="0"/>
              <a:t>Modularity is essential for managing complexity,</a:t>
            </a:r>
            <a:r>
              <a:rPr lang="en-US" baseline="0" dirty="0"/>
              <a:t> especially in huge applications. An application can be developed in small modules, which can be compiled separately, but have connections with other modules. </a:t>
            </a:r>
          </a:p>
          <a:p>
            <a:r>
              <a:rPr lang="en-US" baseline="0" dirty="0"/>
              <a:t>Modularity is supported in diverse ways in different languages. In C++, a class declaration is placed in a header file &amp; the definition in an implementation file(.</a:t>
            </a:r>
            <a:r>
              <a:rPr lang="en-US" baseline="0" dirty="0" err="1"/>
              <a:t>cpp</a:t>
            </a:r>
            <a:r>
              <a:rPr lang="en-US" baseline="0" dirty="0"/>
              <a:t>). Namespaces can be used to logically group related classes in one logical structure. Classes can also be placed in static or dynamic library. Dependency between the modules is then asserted with either #include preprocessor directive or the using directive. In Java, a program can be divided in package or assemblies in C#.</a:t>
            </a:r>
          </a:p>
          <a:p>
            <a:r>
              <a:rPr lang="en-US" baseline="0" dirty="0"/>
              <a:t>Classes for a small application can be put in the same library or namespace. But for big applications, it makes sense to have a logical division of related classes. Logical division can be through namespaces. Libraries can physically divide the classes into separate compilation units. </a:t>
            </a:r>
          </a:p>
          <a:p>
            <a:r>
              <a:rPr lang="en-US" baseline="0" dirty="0"/>
              <a:t>Sometimes, modularization is taken to extremes. Too much modularization is bad. Consider a windows GUI application. This application responds to several </a:t>
            </a:r>
            <a:r>
              <a:rPr lang="en-US" baseline="0" dirty="0" err="1"/>
              <a:t>hundered</a:t>
            </a:r>
            <a:r>
              <a:rPr lang="en-US" baseline="0" dirty="0"/>
              <a:t> messages. It would be unwise to create separate classes in separate modules for every message. This would be a poor design decision and would create maintenance nightmare.</a:t>
            </a:r>
          </a:p>
          <a:p>
            <a:r>
              <a:rPr lang="en-US" baseline="0" dirty="0"/>
              <a:t>Modularity results in reduction of the overall cost of the software, by allowing modules to be independently designed. However, the module should have a narrow interface so that it is possible to change the module without effecting other dependent modules.</a:t>
            </a:r>
            <a:endParaRPr lang="en-US" dirty="0"/>
          </a:p>
          <a:p>
            <a:endParaRPr lang="en-US" dirty="0"/>
          </a:p>
        </p:txBody>
      </p:sp>
      <p:sp>
        <p:nvSpPr>
          <p:cNvPr id="4" name="Slide Number Placeholder 3"/>
          <p:cNvSpPr>
            <a:spLocks noGrp="1"/>
          </p:cNvSpPr>
          <p:nvPr>
            <p:ph type="sldNum" sz="quarter" idx="10"/>
          </p:nvPr>
        </p:nvSpPr>
        <p:spPr/>
        <p:txBody>
          <a:bodyPr/>
          <a:lstStyle/>
          <a:p>
            <a:fld id="{8D083718-F624-4B15-990C-0962BE89415E}" type="slidenum">
              <a:rPr lang="en-US" smtClean="0"/>
              <a:pPr/>
              <a:t>63</a:t>
            </a:fld>
            <a:endParaRPr lang="en-US"/>
          </a:p>
        </p:txBody>
      </p:sp>
    </p:spTree>
    <p:extLst>
      <p:ext uri="{BB962C8B-B14F-4D97-AF65-F5344CB8AC3E}">
        <p14:creationId xmlns:p14="http://schemas.microsoft.com/office/powerpoint/2010/main" val="6555755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65</a:t>
            </a:fld>
            <a:endParaRPr lang="en-IN"/>
          </a:p>
        </p:txBody>
      </p:sp>
    </p:spTree>
    <p:extLst>
      <p:ext uri="{BB962C8B-B14F-4D97-AF65-F5344CB8AC3E}">
        <p14:creationId xmlns:p14="http://schemas.microsoft.com/office/powerpoint/2010/main" val="3994320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Complexity can be resolved through various ways.</a:t>
            </a:r>
            <a:r>
              <a:rPr lang="en-US" baseline="0" dirty="0"/>
              <a:t> </a:t>
            </a:r>
            <a:r>
              <a:rPr lang="en-US" baseline="0" dirty="0" err="1"/>
              <a:t>Dijkstra</a:t>
            </a:r>
            <a:r>
              <a:rPr lang="en-US" baseline="0" dirty="0"/>
              <a:t> says, “The technique of mastering complexity has been known since ancient times: divide et </a:t>
            </a:r>
            <a:r>
              <a:rPr lang="en-US" baseline="0" dirty="0" err="1"/>
              <a:t>impera</a:t>
            </a:r>
            <a:r>
              <a:rPr lang="en-US" baseline="0" dirty="0"/>
              <a:t> (divide &amp; rule). When designing any system, it is essential to decompose it into smaller &amp; smaller parts, each of which can be refined independently. This becomes natural for humans to comprehend; only a few parts at once.</a:t>
            </a:r>
          </a:p>
          <a:p>
            <a:r>
              <a:rPr lang="en-US" baseline="0" dirty="0"/>
              <a:t>In algorithm decomposition, the problem is decomposed as a set of algorithmic steps. Each module in the system may denote a major step of some process</a:t>
            </a:r>
          </a:p>
          <a:p>
            <a:r>
              <a:rPr lang="en-US" baseline="0" dirty="0"/>
              <a:t>In object oriented decomposition, instead of decomposing the problems in steps, we identify the players (objects) in the system. In such system, the world is viewed as a set of autonomous agents that collaborate to perform some higher level behavior. Each agent (object) has its own set of properties and behaviors. Objects are directed to do things by sending them messages.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8D083718-F624-4B15-990C-0962BE89415E}" type="slidenum">
              <a:rPr lang="en-US" smtClean="0"/>
              <a:pPr/>
              <a:t>5</a:t>
            </a:fld>
            <a:endParaRPr lang="en-US"/>
          </a:p>
        </p:txBody>
      </p:sp>
    </p:spTree>
    <p:extLst>
      <p:ext uri="{BB962C8B-B14F-4D97-AF65-F5344CB8AC3E}">
        <p14:creationId xmlns:p14="http://schemas.microsoft.com/office/powerpoint/2010/main" val="8297221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Different</a:t>
            </a:r>
            <a:r>
              <a:rPr lang="en-US" baseline="0" dirty="0"/>
              <a:t> compression libraries are available. Some give best results when compressing binary data while other work better when compressing documents with images. The following libraries are available</a:t>
            </a:r>
          </a:p>
          <a:p>
            <a:pPr>
              <a:buFont typeface="Arial" pitchFamily="34" charset="0"/>
              <a:buChar char="•"/>
            </a:pPr>
            <a:r>
              <a:rPr lang="en-US" baseline="0" dirty="0" err="1"/>
              <a:t>Unrarlib</a:t>
            </a:r>
            <a:r>
              <a:rPr lang="en-US" baseline="0" dirty="0"/>
              <a:t> – gives support for RAR archives created through </a:t>
            </a:r>
            <a:r>
              <a:rPr lang="en-US" baseline="0" dirty="0" err="1"/>
              <a:t>WinRAR</a:t>
            </a:r>
            <a:endParaRPr lang="en-US" baseline="0" dirty="0"/>
          </a:p>
          <a:p>
            <a:pPr>
              <a:buFont typeface="Arial" pitchFamily="34" charset="0"/>
              <a:buChar char="•"/>
            </a:pPr>
            <a:r>
              <a:rPr lang="en-IN" dirty="0" err="1">
                <a:hlinkClick r:id="rId3"/>
              </a:rPr>
              <a:t>DjVuLibre</a:t>
            </a:r>
            <a:r>
              <a:rPr lang="en-IN" dirty="0">
                <a:hlinkClick r:id="rId3"/>
              </a:rPr>
              <a:t> Document and Image Compression Library</a:t>
            </a:r>
            <a:r>
              <a:rPr lang="en-IN" dirty="0"/>
              <a:t> – specifically</a:t>
            </a:r>
            <a:r>
              <a:rPr lang="en-IN" baseline="0" dirty="0"/>
              <a:t> designed for compressing documents with images</a:t>
            </a:r>
          </a:p>
          <a:p>
            <a:pPr>
              <a:buFont typeface="Arial" pitchFamily="34" charset="0"/>
              <a:buChar char="•"/>
            </a:pPr>
            <a:r>
              <a:rPr lang="en-US" baseline="0" dirty="0" err="1"/>
              <a:t>libmspak</a:t>
            </a:r>
            <a:r>
              <a:rPr lang="en-US" baseline="0" dirty="0"/>
              <a:t> – gives support for archives created through Microsoft’s compress.exe utility. Works with cabinet files, compiled HTML, etc</a:t>
            </a:r>
          </a:p>
          <a:p>
            <a:pPr>
              <a:buFont typeface="Arial" pitchFamily="34" charset="0"/>
              <a:buChar char="•"/>
            </a:pPr>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75</a:t>
            </a:fld>
            <a:endParaRPr lang="en-IN"/>
          </a:p>
        </p:txBody>
      </p:sp>
    </p:spTree>
    <p:extLst>
      <p:ext uri="{BB962C8B-B14F-4D97-AF65-F5344CB8AC3E}">
        <p14:creationId xmlns:p14="http://schemas.microsoft.com/office/powerpoint/2010/main" val="37282877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76</a:t>
            </a:fld>
            <a:endParaRPr lang="en-IN"/>
          </a:p>
        </p:txBody>
      </p:sp>
    </p:spTree>
    <p:extLst>
      <p:ext uri="{BB962C8B-B14F-4D97-AF65-F5344CB8AC3E}">
        <p14:creationId xmlns:p14="http://schemas.microsoft.com/office/powerpoint/2010/main" val="32694294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78</a:t>
            </a:fld>
            <a:endParaRPr lang="en-IN"/>
          </a:p>
        </p:txBody>
      </p:sp>
    </p:spTree>
    <p:extLst>
      <p:ext uri="{BB962C8B-B14F-4D97-AF65-F5344CB8AC3E}">
        <p14:creationId xmlns:p14="http://schemas.microsoft.com/office/powerpoint/2010/main" val="11457190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a:t>Subject has no idea of how many observers exist or what the observer does with the notification. This gives a complete freedom of adding and removing observers dynamically</a:t>
            </a:r>
          </a:p>
          <a:p>
            <a:endParaRPr lang="en-GB"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108</a:t>
            </a:fld>
            <a:endParaRPr lang="en-IN"/>
          </a:p>
        </p:txBody>
      </p:sp>
    </p:spTree>
    <p:extLst>
      <p:ext uri="{BB962C8B-B14F-4D97-AF65-F5344CB8AC3E}">
        <p14:creationId xmlns:p14="http://schemas.microsoft.com/office/powerpoint/2010/main" val="37038948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112</a:t>
            </a:fld>
            <a:endParaRPr lang="en-IN"/>
          </a:p>
        </p:txBody>
      </p:sp>
    </p:spTree>
    <p:extLst>
      <p:ext uri="{BB962C8B-B14F-4D97-AF65-F5344CB8AC3E}">
        <p14:creationId xmlns:p14="http://schemas.microsoft.com/office/powerpoint/2010/main" val="2732305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deal with complexity by breaking it down</a:t>
            </a:r>
          </a:p>
          <a:p>
            <a:endParaRPr lang="en-IN" dirty="0"/>
          </a:p>
        </p:txBody>
      </p:sp>
      <p:sp>
        <p:nvSpPr>
          <p:cNvPr id="4" name="Slide Number Placeholder 3"/>
          <p:cNvSpPr>
            <a:spLocks noGrp="1"/>
          </p:cNvSpPr>
          <p:nvPr>
            <p:ph type="sldNum" sz="quarter" idx="10"/>
          </p:nvPr>
        </p:nvSpPr>
        <p:spPr/>
        <p:txBody>
          <a:bodyPr/>
          <a:lstStyle/>
          <a:p>
            <a:fld id="{70B4D073-159D-4DEC-AEF1-82F8BF4D33A0}" type="slidenum">
              <a:rPr lang="en-IN" smtClean="0"/>
              <a:t>6</a:t>
            </a:fld>
            <a:endParaRPr lang="en-IN"/>
          </a:p>
        </p:txBody>
      </p:sp>
    </p:spTree>
    <p:extLst>
      <p:ext uri="{BB962C8B-B14F-4D97-AF65-F5344CB8AC3E}">
        <p14:creationId xmlns:p14="http://schemas.microsoft.com/office/powerpoint/2010/main" val="80744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Interview example</a:t>
            </a:r>
          </a:p>
        </p:txBody>
      </p:sp>
      <p:sp>
        <p:nvSpPr>
          <p:cNvPr id="4" name="Slide Number Placeholder 3"/>
          <p:cNvSpPr>
            <a:spLocks noGrp="1"/>
          </p:cNvSpPr>
          <p:nvPr>
            <p:ph type="sldNum" sz="quarter" idx="10"/>
          </p:nvPr>
        </p:nvSpPr>
        <p:spPr/>
        <p:txBody>
          <a:bodyPr/>
          <a:lstStyle/>
          <a:p>
            <a:fld id="{70B4D073-159D-4DEC-AEF1-82F8BF4D33A0}" type="slidenum">
              <a:rPr lang="en-IN" smtClean="0"/>
              <a:t>11</a:t>
            </a:fld>
            <a:endParaRPr lang="en-IN"/>
          </a:p>
        </p:txBody>
      </p:sp>
    </p:spTree>
    <p:extLst>
      <p:ext uri="{BB962C8B-B14F-4D97-AF65-F5344CB8AC3E}">
        <p14:creationId xmlns:p14="http://schemas.microsoft.com/office/powerpoint/2010/main" val="2656575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Interview example</a:t>
            </a:r>
          </a:p>
        </p:txBody>
      </p:sp>
      <p:sp>
        <p:nvSpPr>
          <p:cNvPr id="4" name="Slide Number Placeholder 3"/>
          <p:cNvSpPr>
            <a:spLocks noGrp="1"/>
          </p:cNvSpPr>
          <p:nvPr>
            <p:ph type="sldNum" sz="quarter" idx="10"/>
          </p:nvPr>
        </p:nvSpPr>
        <p:spPr/>
        <p:txBody>
          <a:bodyPr/>
          <a:lstStyle/>
          <a:p>
            <a:fld id="{70B4D073-159D-4DEC-AEF1-82F8BF4D33A0}" type="slidenum">
              <a:rPr lang="en-IN" smtClean="0"/>
              <a:t>12</a:t>
            </a:fld>
            <a:endParaRPr lang="en-IN"/>
          </a:p>
        </p:txBody>
      </p:sp>
    </p:spTree>
    <p:extLst>
      <p:ext uri="{BB962C8B-B14F-4D97-AF65-F5344CB8AC3E}">
        <p14:creationId xmlns:p14="http://schemas.microsoft.com/office/powerpoint/2010/main" val="4028834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083718-F624-4B15-990C-0962BE89415E}" type="slidenum">
              <a:rPr lang="en-US" smtClean="0"/>
              <a:pPr/>
              <a:t>20</a:t>
            </a:fld>
            <a:endParaRPr lang="en-US"/>
          </a:p>
        </p:txBody>
      </p:sp>
    </p:spTree>
    <p:extLst>
      <p:ext uri="{BB962C8B-B14F-4D97-AF65-F5344CB8AC3E}">
        <p14:creationId xmlns:p14="http://schemas.microsoft.com/office/powerpoint/2010/main" val="3215510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083718-F624-4B15-990C-0962BE89415E}" type="slidenum">
              <a:rPr lang="en-US" smtClean="0"/>
              <a:pPr/>
              <a:t>22</a:t>
            </a:fld>
            <a:endParaRPr lang="en-US"/>
          </a:p>
        </p:txBody>
      </p:sp>
    </p:spTree>
    <p:extLst>
      <p:ext uri="{BB962C8B-B14F-4D97-AF65-F5344CB8AC3E}">
        <p14:creationId xmlns:p14="http://schemas.microsoft.com/office/powerpoint/2010/main" val="1399151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083718-F624-4B15-990C-0962BE89415E}" type="slidenum">
              <a:rPr lang="en-US" smtClean="0"/>
              <a:pPr/>
              <a:t>23</a:t>
            </a:fld>
            <a:endParaRPr lang="en-US"/>
          </a:p>
        </p:txBody>
      </p:sp>
    </p:spTree>
    <p:extLst>
      <p:ext uri="{BB962C8B-B14F-4D97-AF65-F5344CB8AC3E}">
        <p14:creationId xmlns:p14="http://schemas.microsoft.com/office/powerpoint/2010/main" val="1205710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i="1" dirty="0">
                <a:solidFill>
                  <a:schemeClr val="tx2">
                    <a:lumMod val="90000"/>
                  </a:schemeClr>
                </a:solidFill>
              </a:rPr>
              <a:t>An abstraction denotes the essential characteristics of an object that distinguish it from all other kinds of objects and thus provide crisply defined conceptual boundaries, relative to the perspective of the viewer</a:t>
            </a:r>
            <a:endParaRPr lang="en-US" dirty="0"/>
          </a:p>
        </p:txBody>
      </p:sp>
      <p:sp>
        <p:nvSpPr>
          <p:cNvPr id="4" name="Slide Number Placeholder 3"/>
          <p:cNvSpPr>
            <a:spLocks noGrp="1"/>
          </p:cNvSpPr>
          <p:nvPr>
            <p:ph type="sldNum" sz="quarter" idx="10"/>
          </p:nvPr>
        </p:nvSpPr>
        <p:spPr/>
        <p:txBody>
          <a:bodyPr/>
          <a:lstStyle/>
          <a:p>
            <a:fld id="{8D083718-F624-4B15-990C-0962BE89415E}" type="slidenum">
              <a:rPr lang="en-US" smtClean="0"/>
              <a:pPr/>
              <a:t>25</a:t>
            </a:fld>
            <a:endParaRPr lang="en-US"/>
          </a:p>
        </p:txBody>
      </p:sp>
    </p:spTree>
    <p:extLst>
      <p:ext uri="{BB962C8B-B14F-4D97-AF65-F5344CB8AC3E}">
        <p14:creationId xmlns:p14="http://schemas.microsoft.com/office/powerpoint/2010/main" val="3546011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238500"/>
            <a:ext cx="71120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826099B-C6E9-B24E-822C-D9A4586F56AC}" type="datetime1">
              <a:rPr lang="en-IN" smtClean="0"/>
              <a:t>07-03-2019</a:t>
            </a:fld>
            <a:endParaRPr lang="en-US"/>
          </a:p>
        </p:txBody>
      </p:sp>
      <p:sp>
        <p:nvSpPr>
          <p:cNvPr id="6" name="Slide Number Placeholder 5"/>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1675522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010C7D-5C2B-824A-820C-B5548A23F5AA}" type="datetime1">
              <a:rPr lang="en-IN" smtClean="0"/>
              <a:t>07-03-2019</a:t>
            </a:fld>
            <a:endParaRPr lang="en-US"/>
          </a:p>
        </p:txBody>
      </p:sp>
      <p:sp>
        <p:nvSpPr>
          <p:cNvPr id="6" name="Slide Number Placeholder 5"/>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2575151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6000" y="228869"/>
            <a:ext cx="2286000" cy="487627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0" y="228869"/>
            <a:ext cx="6688667" cy="4876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EF1716-A67A-A046-93F1-6A874FE7B7FD}" type="datetime1">
              <a:rPr lang="en-IN" smtClean="0"/>
              <a:t>07-03-2019</a:t>
            </a:fld>
            <a:endParaRPr lang="en-US"/>
          </a:p>
        </p:txBody>
      </p:sp>
      <p:sp>
        <p:nvSpPr>
          <p:cNvPr id="6" name="Slide Number Placeholder 5"/>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303691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256643"/>
            <a:ext cx="7112000" cy="1460500"/>
          </a:xfrm>
        </p:spPr>
        <p:txBody>
          <a:bodyPr>
            <a:normAutofit/>
          </a:bodyPr>
          <a:lstStyle>
            <a:lvl1pPr marL="0" indent="0" algn="ctr">
              <a:buNone/>
              <a:defRPr sz="3600" b="0">
                <a:solidFill>
                  <a:schemeClr val="accent1">
                    <a:lumMod val="75000"/>
                  </a:schemeClr>
                </a:solidFill>
                <a:effectLst>
                  <a:outerShdw blurRad="63500" sx="101000" sy="101000" algn="ctr" rotWithShape="0">
                    <a:prstClr val="black">
                      <a:alpha val="2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26099B-C6E9-B24E-822C-D9A4586F56AC}" type="datetime1">
              <a:rPr lang="en-IN" smtClean="0"/>
              <a:t>07-03-2019</a:t>
            </a:fld>
            <a:endParaRPr lang="en-US"/>
          </a:p>
        </p:txBody>
      </p:sp>
      <p:sp>
        <p:nvSpPr>
          <p:cNvPr id="6" name="Slide Number Placeholder 5"/>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2011140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F17E74-2790-424E-AE4E-E9C0C9C58B2D}" type="datetime1">
              <a:rPr lang="en-IN" smtClean="0"/>
              <a:t>07-03-2019</a:t>
            </a:fld>
            <a:endParaRPr lang="en-US"/>
          </a:p>
        </p:txBody>
      </p:sp>
      <p:sp>
        <p:nvSpPr>
          <p:cNvPr id="6" name="Slide Number Placeholder 5"/>
          <p:cNvSpPr>
            <a:spLocks noGrp="1"/>
          </p:cNvSpPr>
          <p:nvPr>
            <p:ph type="sldNum" sz="quarter" idx="12"/>
          </p:nvPr>
        </p:nvSpPr>
        <p:spPr/>
        <p:txBody>
          <a:bodyPr/>
          <a:lstStyle/>
          <a:p>
            <a:fld id="{6CA6930D-BBCC-4B60-B588-351AC06BFA93}" type="slidenum">
              <a:rPr lang="en-US" smtClean="0"/>
              <a:t>‹#›</a:t>
            </a:fld>
            <a:endParaRPr lang="en-US"/>
          </a:p>
        </p:txBody>
      </p:sp>
      <p:sp>
        <p:nvSpPr>
          <p:cNvPr id="7" name="Footer Placeholder 4"/>
          <p:cNvSpPr>
            <a:spLocks noGrp="1"/>
          </p:cNvSpPr>
          <p:nvPr>
            <p:ph type="ftr" sz="quarter" idx="3"/>
          </p:nvPr>
        </p:nvSpPr>
        <p:spPr>
          <a:xfrm>
            <a:off x="3471334" y="5291993"/>
            <a:ext cx="3217333" cy="303212"/>
          </a:xfrm>
          <a:prstGeom prst="rect">
            <a:avLst/>
          </a:prstGeom>
          <a:effectLst>
            <a:outerShdw blurRad="25400" algn="tr" rotWithShape="0">
              <a:prstClr val="black">
                <a:alpha val="50000"/>
              </a:prstClr>
            </a:outerShdw>
          </a:effectLst>
        </p:spPr>
        <p:txBody>
          <a:bodyPr vert="horz" lIns="91440" tIns="45720" rIns="91440" bIns="45720" rtlCol="0" anchor="ctr"/>
          <a:lstStyle>
            <a:lvl1pPr algn="ctr">
              <a:defRPr lang="en-US" sz="1400" b="0" dirty="0">
                <a:solidFill>
                  <a:schemeClr val="tx1">
                    <a:lumMod val="50000"/>
                    <a:lumOff val="50000"/>
                  </a:schemeClr>
                </a:solidFill>
                <a:effectLst/>
              </a:defRPr>
            </a:lvl1pPr>
          </a:lstStyle>
          <a:p>
            <a:r>
              <a:rPr lang="en-US"/>
              <a:t>C++11</a:t>
            </a:r>
          </a:p>
        </p:txBody>
      </p:sp>
    </p:spTree>
    <p:extLst>
      <p:ext uri="{BB962C8B-B14F-4D97-AF65-F5344CB8AC3E}">
        <p14:creationId xmlns:p14="http://schemas.microsoft.com/office/powerpoint/2010/main" val="1866252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2570" y="3672420"/>
            <a:ext cx="8636000" cy="113506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802570" y="2422261"/>
            <a:ext cx="86360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A3EC456-C5ED-B243-80ED-FF457A65C74A}" type="datetime1">
              <a:rPr lang="en-IN" smtClean="0"/>
              <a:t>07-03-2019</a:t>
            </a:fld>
            <a:endParaRPr lang="en-US"/>
          </a:p>
        </p:txBody>
      </p:sp>
      <p:sp>
        <p:nvSpPr>
          <p:cNvPr id="6" name="Slide Number Placeholder 5"/>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703975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333500"/>
            <a:ext cx="4487333"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64667" y="1333500"/>
            <a:ext cx="4487333"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E6ED63C-6775-B949-830E-40C30B780BEE}" type="datetime1">
              <a:rPr lang="en-IN" smtClean="0"/>
              <a:t>07-03-2019</a:t>
            </a:fld>
            <a:endParaRPr lang="en-US"/>
          </a:p>
        </p:txBody>
      </p:sp>
      <p:sp>
        <p:nvSpPr>
          <p:cNvPr id="7" name="Slide Number Placeholder 6"/>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913513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8000" y="1279264"/>
            <a:ext cx="448909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08000" y="1812396"/>
            <a:ext cx="448909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61148" y="1279264"/>
            <a:ext cx="4490861"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61148" y="1812396"/>
            <a:ext cx="4490861"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4DAB57-59DA-024A-89A4-26EFBC251104}" type="datetime1">
              <a:rPr lang="en-IN" smtClean="0"/>
              <a:t>07-03-2019</a:t>
            </a:fld>
            <a:endParaRPr lang="en-US"/>
          </a:p>
        </p:txBody>
      </p:sp>
      <p:sp>
        <p:nvSpPr>
          <p:cNvPr id="9" name="Slide Number Placeholder 8"/>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190247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96EFECA-F1B9-3749-A45C-6B835E4D6345}" type="datetime1">
              <a:rPr lang="en-IN" smtClean="0"/>
              <a:t>07-03-2019</a:t>
            </a:fld>
            <a:endParaRPr lang="en-US"/>
          </a:p>
        </p:txBody>
      </p:sp>
      <p:sp>
        <p:nvSpPr>
          <p:cNvPr id="5" name="Slide Number Placeholder 4"/>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2369391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4EA755-FC01-FC4F-9B29-085602A4CEA2}" type="datetime1">
              <a:rPr lang="en-IN" smtClean="0"/>
              <a:t>07-03-2019</a:t>
            </a:fld>
            <a:endParaRPr lang="en-US"/>
          </a:p>
        </p:txBody>
      </p:sp>
      <p:sp>
        <p:nvSpPr>
          <p:cNvPr id="4" name="Slide Number Placeholder 3"/>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376237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13" y="227544"/>
            <a:ext cx="3342570" cy="96837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72278" y="227542"/>
            <a:ext cx="5679722"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8013" y="1195920"/>
            <a:ext cx="3342570"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F327866-9981-BE42-9209-E049A7DDA619}" type="datetime1">
              <a:rPr lang="en-IN" smtClean="0"/>
              <a:t>07-03-2019</a:t>
            </a:fld>
            <a:endParaRPr lang="en-US"/>
          </a:p>
        </p:txBody>
      </p:sp>
      <p:sp>
        <p:nvSpPr>
          <p:cNvPr id="7" name="Slide Number Placeholder 6"/>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151116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F17E74-2790-424E-AE4E-E9C0C9C58B2D}" type="datetime1">
              <a:rPr lang="en-IN" smtClean="0"/>
              <a:t>07-03-2019</a:t>
            </a:fld>
            <a:endParaRPr lang="en-US"/>
          </a:p>
        </p:txBody>
      </p:sp>
      <p:sp>
        <p:nvSpPr>
          <p:cNvPr id="6" name="Slide Number Placeholder 5"/>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487756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1431" y="4000500"/>
            <a:ext cx="6096000" cy="47228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91431" y="510646"/>
            <a:ext cx="60960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991431" y="4472782"/>
            <a:ext cx="60960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EF924B-CE39-6346-AD6B-339DB51ADC93}" type="datetime1">
              <a:rPr lang="en-IN" smtClean="0"/>
              <a:t>07-03-2019</a:t>
            </a:fld>
            <a:endParaRPr lang="en-US"/>
          </a:p>
        </p:txBody>
      </p:sp>
      <p:sp>
        <p:nvSpPr>
          <p:cNvPr id="7" name="Slide Number Placeholder 6"/>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1174358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010C7D-5C2B-824A-820C-B5548A23F5AA}" type="datetime1">
              <a:rPr lang="en-IN" smtClean="0"/>
              <a:t>07-03-2019</a:t>
            </a:fld>
            <a:endParaRPr lang="en-US"/>
          </a:p>
        </p:txBody>
      </p:sp>
      <p:sp>
        <p:nvSpPr>
          <p:cNvPr id="6" name="Slide Number Placeholder 5"/>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1033368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6000" y="228872"/>
            <a:ext cx="2286000" cy="487627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0" y="228872"/>
            <a:ext cx="6688667" cy="487627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EF1716-A67A-A046-93F1-6A874FE7B7FD}" type="datetime1">
              <a:rPr lang="en-IN" smtClean="0"/>
              <a:t>07-03-2019</a:t>
            </a:fld>
            <a:endParaRPr lang="en-US"/>
          </a:p>
        </p:txBody>
      </p:sp>
      <p:sp>
        <p:nvSpPr>
          <p:cNvPr id="6" name="Slide Number Placeholder 5"/>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3608988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775357"/>
            <a:ext cx="8636000" cy="1225021"/>
          </a:xfrm>
        </p:spPr>
        <p:txBody>
          <a:bodyPr/>
          <a:lstStyle/>
          <a:p>
            <a:r>
              <a:rPr lang="en-US"/>
              <a:t>Click to edit Master title style</a:t>
            </a:r>
          </a:p>
        </p:txBody>
      </p:sp>
      <p:sp>
        <p:nvSpPr>
          <p:cNvPr id="3" name="Subtitle 2"/>
          <p:cNvSpPr>
            <a:spLocks noGrp="1"/>
          </p:cNvSpPr>
          <p:nvPr>
            <p:ph type="subTitle" idx="1"/>
          </p:nvPr>
        </p:nvSpPr>
        <p:spPr>
          <a:xfrm>
            <a:off x="1524000" y="3238500"/>
            <a:ext cx="71120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B348282-3266-F04C-B033-617A6339E3BA}" type="datetime1">
              <a:rPr lang="en-IN" smtClean="0"/>
              <a:t>07-03-2019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CA6930D-BBCC-4B60-B588-351AC06BFA93}" type="slidenum">
              <a:rPr lang="en-US" smtClean="0"/>
              <a:pPr/>
              <a:t>‹#›</a:t>
            </a:fld>
            <a:endParaRPr lang="en-US"/>
          </a:p>
        </p:txBody>
      </p:sp>
    </p:spTree>
    <p:extLst>
      <p:ext uri="{BB962C8B-B14F-4D97-AF65-F5344CB8AC3E}">
        <p14:creationId xmlns:p14="http://schemas.microsoft.com/office/powerpoint/2010/main" val="2122377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23033"/>
            <a:ext cx="9144000" cy="531797"/>
          </a:xfrm>
        </p:spPr>
        <p:txBody>
          <a:bodyPr>
            <a:noAutofit/>
            <a:scene3d>
              <a:camera prst="orthographicFront"/>
              <a:lightRig rig="glow" dir="tl">
                <a:rot lat="0" lon="0" rev="5400000"/>
              </a:lightRig>
            </a:scene3d>
            <a:sp3d contourW="12700">
              <a:bevelT w="25400" h="25400"/>
              <a:contourClr>
                <a:schemeClr val="accent6">
                  <a:shade val="73000"/>
                </a:schemeClr>
              </a:contourClr>
            </a:sp3d>
          </a:bodyPr>
          <a:lstStyle>
            <a:lvl1pPr>
              <a:defRPr lang="en-US" sz="4400" b="1" dirty="0">
                <a:ln w="11430"/>
                <a:solidFill>
                  <a:schemeClr val="accent6">
                    <a:tint val="60000"/>
                  </a:schemeClr>
                </a:solidFill>
                <a:effectLst>
                  <a:outerShdw blurRad="80000" dist="40000" dir="5040000" algn="tl">
                    <a:srgbClr val="000000">
                      <a:alpha val="30000"/>
                    </a:srgbClr>
                  </a:outerShdw>
                </a:effectLst>
              </a:defRPr>
            </a:lvl1pPr>
          </a:lstStyle>
          <a:p>
            <a:r>
              <a:rPr lang="en-US" dirty="0"/>
              <a:t>Click to edit Master title style</a:t>
            </a:r>
          </a:p>
        </p:txBody>
      </p:sp>
      <p:sp>
        <p:nvSpPr>
          <p:cNvPr id="3" name="Content Placeholder 2"/>
          <p:cNvSpPr>
            <a:spLocks noGrp="1"/>
          </p:cNvSpPr>
          <p:nvPr>
            <p:ph idx="1"/>
          </p:nvPr>
        </p:nvSpPr>
        <p:spPr>
          <a:xfrm>
            <a:off x="508000" y="1143001"/>
            <a:ext cx="9144000" cy="410236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fld id="{F9C827DC-2666-4EE6-8CF5-028EB8EA69F9}" type="datetime1">
              <a:rPr lang="en-US" smtClean="0"/>
              <a:pPr/>
              <a:t>07-Mar-19</a:t>
            </a:fld>
            <a:endParaRPr lang="en-IN" dirty="0"/>
          </a:p>
        </p:txBody>
      </p:sp>
      <p:sp>
        <p:nvSpPr>
          <p:cNvPr id="5" name="Footer Placeholder 4"/>
          <p:cNvSpPr>
            <a:spLocks noGrp="1"/>
          </p:cNvSpPr>
          <p:nvPr>
            <p:ph type="ftr" sz="quarter" idx="11"/>
          </p:nvPr>
        </p:nvSpPr>
        <p:spPr/>
        <p:txBody>
          <a:bodyPr/>
          <a:lstStyle/>
          <a:p>
            <a:r>
              <a:rPr lang="en-IN"/>
              <a:t>Umar Majid</a:t>
            </a:r>
            <a:endParaRPr lang="en-IN" dirty="0"/>
          </a:p>
        </p:txBody>
      </p:sp>
      <p:sp>
        <p:nvSpPr>
          <p:cNvPr id="6" name="Slide Number Placeholder 5"/>
          <p:cNvSpPr>
            <a:spLocks noGrp="1"/>
          </p:cNvSpPr>
          <p:nvPr>
            <p:ph type="sldNum" sz="quarter" idx="12"/>
          </p:nvPr>
        </p:nvSpPr>
        <p:spPr/>
        <p:txBody>
          <a:bodyPr/>
          <a:lstStyle/>
          <a:p>
            <a:fld id="{C8CE9C16-2267-4CDA-9B5C-2CFF8AD23936}" type="slidenum">
              <a:rPr lang="en-IN" smtClean="0"/>
              <a:pPr/>
              <a:t>‹#›</a:t>
            </a:fld>
            <a:endParaRPr lang="en-IN" dirty="0"/>
          </a:p>
        </p:txBody>
      </p:sp>
      <p:sp>
        <p:nvSpPr>
          <p:cNvPr id="13" name="Text Placeholder 12"/>
          <p:cNvSpPr>
            <a:spLocks noGrp="1"/>
          </p:cNvSpPr>
          <p:nvPr>
            <p:ph type="body" sz="quarter" idx="13"/>
          </p:nvPr>
        </p:nvSpPr>
        <p:spPr>
          <a:xfrm>
            <a:off x="555630" y="654847"/>
            <a:ext cx="9128157" cy="416719"/>
          </a:xfrm>
        </p:spPr>
        <p:txBody>
          <a:bodyPr vert="horz" lIns="0" tIns="9144" rIns="0" bIns="9144" anchor="b">
            <a:noAutofit/>
            <a:scene3d>
              <a:camera prst="orthographicFront"/>
              <a:lightRig rig="glow" dir="tl">
                <a:rot lat="0" lon="0" rev="5400000"/>
              </a:lightRig>
            </a:scene3d>
            <a:sp3d contourW="12700">
              <a:bevelT w="25400" h="25400"/>
              <a:contourClr>
                <a:schemeClr val="accent6">
                  <a:shade val="73000"/>
                </a:schemeClr>
              </a:contourClr>
            </a:sp3d>
          </a:bodyPr>
          <a:lstStyle>
            <a:lvl1pPr algn="l" rtl="0" eaLnBrk="1" latinLnBrk="0" hangingPunct="1">
              <a:spcBef>
                <a:spcPct val="0"/>
              </a:spcBef>
              <a:buNone/>
              <a:defRPr lang="en-US" sz="3200" b="1" kern="1200" dirty="0" smtClean="0">
                <a:ln w="11430"/>
                <a:solidFill>
                  <a:schemeClr val="accent6">
                    <a:tint val="60000"/>
                  </a:schemeClr>
                </a:solidFill>
                <a:effectLst>
                  <a:outerShdw blurRad="80000" dist="40000" dir="5040000" algn="tl">
                    <a:srgbClr val="000000">
                      <a:alpha val="30000"/>
                    </a:srgbClr>
                  </a:outerShdw>
                </a:effectLst>
                <a:latin typeface="+mj-lt"/>
                <a:ea typeface="+mj-ea"/>
                <a:cs typeface="+mj-cs"/>
              </a:defRPr>
            </a:lvl1pPr>
            <a:lvl2pPr>
              <a:buNone/>
              <a:defRPr/>
            </a:lvl2pPr>
            <a:lvl3pPr>
              <a:buNone/>
              <a:defRPr/>
            </a:lvl3pPr>
            <a:lvl4pPr>
              <a:buNone/>
              <a:defRPr/>
            </a:lvl4pPr>
            <a:lvl5pPr>
              <a:buNone/>
              <a:defRPr/>
            </a:lvl5pPr>
          </a:lstStyle>
          <a:p>
            <a:pPr lvl="0"/>
            <a:r>
              <a:rPr lang="en-US" dirty="0"/>
              <a:t>Click to edit Master text styles</a:t>
            </a:r>
          </a:p>
        </p:txBody>
      </p:sp>
    </p:spTree>
    <p:extLst>
      <p:ext uri="{BB962C8B-B14F-4D97-AF65-F5344CB8AC3E}">
        <p14:creationId xmlns:p14="http://schemas.microsoft.com/office/powerpoint/2010/main" val="3677248028"/>
      </p:ext>
    </p:extLst>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256643"/>
            <a:ext cx="7112000" cy="1460500"/>
          </a:xfrm>
        </p:spPr>
        <p:txBody>
          <a:bodyPr>
            <a:normAutofit/>
          </a:bodyPr>
          <a:lstStyle>
            <a:lvl1pPr marL="0" indent="0" algn="ctr">
              <a:buNone/>
              <a:defRPr sz="3600" b="0">
                <a:solidFill>
                  <a:schemeClr val="accent1">
                    <a:lumMod val="75000"/>
                  </a:schemeClr>
                </a:solidFill>
                <a:effectLst>
                  <a:outerShdw blurRad="63500" sx="101000" sy="101000" algn="ctr" rotWithShape="0">
                    <a:prstClr val="black">
                      <a:alpha val="2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26099B-C6E9-B24E-822C-D9A4586F56AC}" type="datetime1">
              <a:rPr lang="en-IN" smtClean="0"/>
              <a:t>07-03-2019</a:t>
            </a:fld>
            <a:endParaRPr lang="en-US"/>
          </a:p>
        </p:txBody>
      </p:sp>
      <p:sp>
        <p:nvSpPr>
          <p:cNvPr id="6" name="Slide Number Placeholder 5"/>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59299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F17E74-2790-424E-AE4E-E9C0C9C58B2D}" type="datetime1">
              <a:rPr lang="en-IN" smtClean="0"/>
              <a:t>07-03-2019</a:t>
            </a:fld>
            <a:endParaRPr lang="en-US"/>
          </a:p>
        </p:txBody>
      </p:sp>
      <p:sp>
        <p:nvSpPr>
          <p:cNvPr id="6" name="Slide Number Placeholder 5"/>
          <p:cNvSpPr>
            <a:spLocks noGrp="1"/>
          </p:cNvSpPr>
          <p:nvPr>
            <p:ph type="sldNum" sz="quarter" idx="12"/>
          </p:nvPr>
        </p:nvSpPr>
        <p:spPr/>
        <p:txBody>
          <a:bodyPr/>
          <a:lstStyle/>
          <a:p>
            <a:fld id="{6CA6930D-BBCC-4B60-B588-351AC06BFA93}" type="slidenum">
              <a:rPr lang="en-US" smtClean="0"/>
              <a:t>‹#›</a:t>
            </a:fld>
            <a:endParaRPr lang="en-US"/>
          </a:p>
        </p:txBody>
      </p:sp>
      <p:sp>
        <p:nvSpPr>
          <p:cNvPr id="7" name="Footer Placeholder 4"/>
          <p:cNvSpPr>
            <a:spLocks noGrp="1"/>
          </p:cNvSpPr>
          <p:nvPr>
            <p:ph type="ftr" sz="quarter" idx="3"/>
          </p:nvPr>
        </p:nvSpPr>
        <p:spPr>
          <a:xfrm>
            <a:off x="3471334" y="5291993"/>
            <a:ext cx="3217333" cy="303212"/>
          </a:xfrm>
          <a:prstGeom prst="rect">
            <a:avLst/>
          </a:prstGeom>
          <a:effectLst>
            <a:outerShdw blurRad="25400" algn="tr" rotWithShape="0">
              <a:prstClr val="black">
                <a:alpha val="50000"/>
              </a:prstClr>
            </a:outerShdw>
          </a:effectLst>
        </p:spPr>
        <p:txBody>
          <a:bodyPr vert="horz" lIns="91440" tIns="45720" rIns="91440" bIns="45720" rtlCol="0" anchor="ctr"/>
          <a:lstStyle>
            <a:lvl1pPr algn="ctr">
              <a:defRPr lang="en-US" sz="1400" b="0" dirty="0">
                <a:solidFill>
                  <a:schemeClr val="tx1">
                    <a:lumMod val="50000"/>
                    <a:lumOff val="50000"/>
                  </a:schemeClr>
                </a:solidFill>
                <a:effectLst/>
              </a:defRPr>
            </a:lvl1pPr>
          </a:lstStyle>
          <a:p>
            <a:r>
              <a:rPr lang="en-US"/>
              <a:t>C++11</a:t>
            </a:r>
          </a:p>
        </p:txBody>
      </p:sp>
    </p:spTree>
    <p:extLst>
      <p:ext uri="{BB962C8B-B14F-4D97-AF65-F5344CB8AC3E}">
        <p14:creationId xmlns:p14="http://schemas.microsoft.com/office/powerpoint/2010/main" val="211756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2570" y="3672420"/>
            <a:ext cx="8636000" cy="113506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802570" y="2422261"/>
            <a:ext cx="86360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A3EC456-C5ED-B243-80ED-FF457A65C74A}" type="datetime1">
              <a:rPr lang="en-IN" smtClean="0"/>
              <a:t>07-03-2019</a:t>
            </a:fld>
            <a:endParaRPr lang="en-US"/>
          </a:p>
        </p:txBody>
      </p:sp>
      <p:sp>
        <p:nvSpPr>
          <p:cNvPr id="6" name="Slide Number Placeholder 5"/>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4215579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333500"/>
            <a:ext cx="4487333"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64667" y="1333500"/>
            <a:ext cx="4487333"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E6ED63C-6775-B949-830E-40C30B780BEE}" type="datetime1">
              <a:rPr lang="en-IN" smtClean="0"/>
              <a:t>07-03-2019</a:t>
            </a:fld>
            <a:endParaRPr lang="en-US"/>
          </a:p>
        </p:txBody>
      </p:sp>
      <p:sp>
        <p:nvSpPr>
          <p:cNvPr id="7" name="Slide Number Placeholder 6"/>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1773749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8000" y="1279264"/>
            <a:ext cx="448909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08000" y="1812396"/>
            <a:ext cx="448909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61148" y="1279264"/>
            <a:ext cx="4490861"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61148" y="1812396"/>
            <a:ext cx="4490861"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4DAB57-59DA-024A-89A4-26EFBC251104}" type="datetime1">
              <a:rPr lang="en-IN" smtClean="0"/>
              <a:t>07-03-2019</a:t>
            </a:fld>
            <a:endParaRPr lang="en-US"/>
          </a:p>
        </p:txBody>
      </p:sp>
      <p:sp>
        <p:nvSpPr>
          <p:cNvPr id="9" name="Slide Number Placeholder 8"/>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3480760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2570" y="3672420"/>
            <a:ext cx="8636000" cy="113506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802570" y="2422261"/>
            <a:ext cx="86360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3EC456-C5ED-B243-80ED-FF457A65C74A}" type="datetime1">
              <a:rPr lang="en-IN" smtClean="0"/>
              <a:t>07-03-2019</a:t>
            </a:fld>
            <a:endParaRPr lang="en-US"/>
          </a:p>
        </p:txBody>
      </p:sp>
      <p:sp>
        <p:nvSpPr>
          <p:cNvPr id="6" name="Slide Number Placeholder 5"/>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1077893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96EFECA-F1B9-3749-A45C-6B835E4D6345}" type="datetime1">
              <a:rPr lang="en-IN" smtClean="0"/>
              <a:t>07-03-2019</a:t>
            </a:fld>
            <a:endParaRPr lang="en-US"/>
          </a:p>
        </p:txBody>
      </p:sp>
      <p:sp>
        <p:nvSpPr>
          <p:cNvPr id="5" name="Slide Number Placeholder 4"/>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2083648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4EA755-FC01-FC4F-9B29-085602A4CEA2}" type="datetime1">
              <a:rPr lang="en-IN" smtClean="0"/>
              <a:t>07-03-2019</a:t>
            </a:fld>
            <a:endParaRPr lang="en-US"/>
          </a:p>
        </p:txBody>
      </p:sp>
      <p:sp>
        <p:nvSpPr>
          <p:cNvPr id="4" name="Slide Number Placeholder 3"/>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271813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13" y="227544"/>
            <a:ext cx="3342570" cy="96837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72278" y="227542"/>
            <a:ext cx="5679722"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8013" y="1195920"/>
            <a:ext cx="3342570"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F327866-9981-BE42-9209-E049A7DDA619}" type="datetime1">
              <a:rPr lang="en-IN" smtClean="0"/>
              <a:t>07-03-2019</a:t>
            </a:fld>
            <a:endParaRPr lang="en-US"/>
          </a:p>
        </p:txBody>
      </p:sp>
      <p:sp>
        <p:nvSpPr>
          <p:cNvPr id="7" name="Slide Number Placeholder 6"/>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373376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1431" y="4000500"/>
            <a:ext cx="6096000" cy="47228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91431" y="510646"/>
            <a:ext cx="60960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991431" y="4472782"/>
            <a:ext cx="60960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EF924B-CE39-6346-AD6B-339DB51ADC93}" type="datetime1">
              <a:rPr lang="en-IN" smtClean="0"/>
              <a:t>07-03-2019</a:t>
            </a:fld>
            <a:endParaRPr lang="en-US"/>
          </a:p>
        </p:txBody>
      </p:sp>
      <p:sp>
        <p:nvSpPr>
          <p:cNvPr id="7" name="Slide Number Placeholder 6"/>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3583155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010C7D-5C2B-824A-820C-B5548A23F5AA}" type="datetime1">
              <a:rPr lang="en-IN" smtClean="0"/>
              <a:t>07-03-2019</a:t>
            </a:fld>
            <a:endParaRPr lang="en-US"/>
          </a:p>
        </p:txBody>
      </p:sp>
      <p:sp>
        <p:nvSpPr>
          <p:cNvPr id="6" name="Slide Number Placeholder 5"/>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377045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6000" y="228872"/>
            <a:ext cx="2286000" cy="487627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0" y="228872"/>
            <a:ext cx="6688667" cy="487627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EF1716-A67A-A046-93F1-6A874FE7B7FD}" type="datetime1">
              <a:rPr lang="en-IN" smtClean="0"/>
              <a:t>07-03-2019</a:t>
            </a:fld>
            <a:endParaRPr lang="en-US"/>
          </a:p>
        </p:txBody>
      </p:sp>
      <p:sp>
        <p:nvSpPr>
          <p:cNvPr id="6" name="Slide Number Placeholder 5"/>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1945812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775357"/>
            <a:ext cx="8636000" cy="1225021"/>
          </a:xfrm>
        </p:spPr>
        <p:txBody>
          <a:bodyPr/>
          <a:lstStyle/>
          <a:p>
            <a:r>
              <a:rPr lang="en-US"/>
              <a:t>Click to edit Master title style</a:t>
            </a:r>
          </a:p>
        </p:txBody>
      </p:sp>
      <p:sp>
        <p:nvSpPr>
          <p:cNvPr id="3" name="Subtitle 2"/>
          <p:cNvSpPr>
            <a:spLocks noGrp="1"/>
          </p:cNvSpPr>
          <p:nvPr>
            <p:ph type="subTitle" idx="1"/>
          </p:nvPr>
        </p:nvSpPr>
        <p:spPr>
          <a:xfrm>
            <a:off x="1524000" y="3238500"/>
            <a:ext cx="71120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B348282-3266-F04C-B033-617A6339E3BA}" type="datetime1">
              <a:rPr lang="en-IN" smtClean="0"/>
              <a:t>07-03-2019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CA6930D-BBCC-4B60-B588-351AC06BFA93}" type="slidenum">
              <a:rPr lang="en-US" smtClean="0"/>
              <a:pPr/>
              <a:t>‹#›</a:t>
            </a:fld>
            <a:endParaRPr lang="en-US"/>
          </a:p>
        </p:txBody>
      </p:sp>
    </p:spTree>
    <p:extLst>
      <p:ext uri="{BB962C8B-B14F-4D97-AF65-F5344CB8AC3E}">
        <p14:creationId xmlns:p14="http://schemas.microsoft.com/office/powerpoint/2010/main" val="1771968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23033"/>
            <a:ext cx="9144000" cy="531797"/>
          </a:xfrm>
        </p:spPr>
        <p:txBody>
          <a:bodyPr>
            <a:noAutofit/>
            <a:scene3d>
              <a:camera prst="orthographicFront"/>
              <a:lightRig rig="glow" dir="tl">
                <a:rot lat="0" lon="0" rev="5400000"/>
              </a:lightRig>
            </a:scene3d>
            <a:sp3d contourW="12700">
              <a:bevelT w="25400" h="25400"/>
              <a:contourClr>
                <a:schemeClr val="accent6">
                  <a:shade val="73000"/>
                </a:schemeClr>
              </a:contourClr>
            </a:sp3d>
          </a:bodyPr>
          <a:lstStyle>
            <a:lvl1pPr>
              <a:defRPr lang="en-US" sz="4400" b="1" dirty="0">
                <a:ln w="11430"/>
                <a:solidFill>
                  <a:schemeClr val="accent6">
                    <a:tint val="60000"/>
                  </a:schemeClr>
                </a:solidFill>
                <a:effectLst>
                  <a:outerShdw blurRad="80000" dist="40000" dir="5040000" algn="tl">
                    <a:srgbClr val="000000">
                      <a:alpha val="30000"/>
                    </a:srgbClr>
                  </a:outerShdw>
                </a:effectLst>
              </a:defRPr>
            </a:lvl1pPr>
          </a:lstStyle>
          <a:p>
            <a:r>
              <a:rPr lang="en-US" dirty="0"/>
              <a:t>Click to edit Master title style</a:t>
            </a:r>
          </a:p>
        </p:txBody>
      </p:sp>
      <p:sp>
        <p:nvSpPr>
          <p:cNvPr id="3" name="Content Placeholder 2"/>
          <p:cNvSpPr>
            <a:spLocks noGrp="1"/>
          </p:cNvSpPr>
          <p:nvPr>
            <p:ph idx="1"/>
          </p:nvPr>
        </p:nvSpPr>
        <p:spPr>
          <a:xfrm>
            <a:off x="508000" y="1143001"/>
            <a:ext cx="9144000" cy="410236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fld id="{F9C827DC-2666-4EE6-8CF5-028EB8EA69F9}" type="datetime1">
              <a:rPr lang="en-US" smtClean="0"/>
              <a:pPr/>
              <a:t>07-Mar-19</a:t>
            </a:fld>
            <a:endParaRPr lang="en-IN" dirty="0"/>
          </a:p>
        </p:txBody>
      </p:sp>
      <p:sp>
        <p:nvSpPr>
          <p:cNvPr id="5" name="Footer Placeholder 4"/>
          <p:cNvSpPr>
            <a:spLocks noGrp="1"/>
          </p:cNvSpPr>
          <p:nvPr>
            <p:ph type="ftr" sz="quarter" idx="11"/>
          </p:nvPr>
        </p:nvSpPr>
        <p:spPr/>
        <p:txBody>
          <a:bodyPr/>
          <a:lstStyle/>
          <a:p>
            <a:r>
              <a:rPr lang="en-IN"/>
              <a:t>Umar Majid</a:t>
            </a:r>
            <a:endParaRPr lang="en-IN" dirty="0"/>
          </a:p>
        </p:txBody>
      </p:sp>
      <p:sp>
        <p:nvSpPr>
          <p:cNvPr id="6" name="Slide Number Placeholder 5"/>
          <p:cNvSpPr>
            <a:spLocks noGrp="1"/>
          </p:cNvSpPr>
          <p:nvPr>
            <p:ph type="sldNum" sz="quarter" idx="12"/>
          </p:nvPr>
        </p:nvSpPr>
        <p:spPr/>
        <p:txBody>
          <a:bodyPr/>
          <a:lstStyle/>
          <a:p>
            <a:fld id="{C8CE9C16-2267-4CDA-9B5C-2CFF8AD23936}" type="slidenum">
              <a:rPr lang="en-IN" smtClean="0"/>
              <a:pPr/>
              <a:t>‹#›</a:t>
            </a:fld>
            <a:endParaRPr lang="en-IN" dirty="0"/>
          </a:p>
        </p:txBody>
      </p:sp>
      <p:sp>
        <p:nvSpPr>
          <p:cNvPr id="13" name="Text Placeholder 12"/>
          <p:cNvSpPr>
            <a:spLocks noGrp="1"/>
          </p:cNvSpPr>
          <p:nvPr>
            <p:ph type="body" sz="quarter" idx="13"/>
          </p:nvPr>
        </p:nvSpPr>
        <p:spPr>
          <a:xfrm>
            <a:off x="555630" y="654847"/>
            <a:ext cx="9128157" cy="416719"/>
          </a:xfrm>
        </p:spPr>
        <p:txBody>
          <a:bodyPr vert="horz" lIns="0" tIns="9144" rIns="0" bIns="9144" anchor="b">
            <a:noAutofit/>
            <a:scene3d>
              <a:camera prst="orthographicFront"/>
              <a:lightRig rig="glow" dir="tl">
                <a:rot lat="0" lon="0" rev="5400000"/>
              </a:lightRig>
            </a:scene3d>
            <a:sp3d contourW="12700">
              <a:bevelT w="25400" h="25400"/>
              <a:contourClr>
                <a:schemeClr val="accent6">
                  <a:shade val="73000"/>
                </a:schemeClr>
              </a:contourClr>
            </a:sp3d>
          </a:bodyPr>
          <a:lstStyle>
            <a:lvl1pPr algn="l" rtl="0" eaLnBrk="1" latinLnBrk="0" hangingPunct="1">
              <a:spcBef>
                <a:spcPct val="0"/>
              </a:spcBef>
              <a:buNone/>
              <a:defRPr lang="en-US" sz="3200" b="1" kern="1200" dirty="0" smtClean="0">
                <a:ln w="11430"/>
                <a:solidFill>
                  <a:schemeClr val="accent6">
                    <a:tint val="60000"/>
                  </a:schemeClr>
                </a:solidFill>
                <a:effectLst>
                  <a:outerShdw blurRad="80000" dist="40000" dir="5040000" algn="tl">
                    <a:srgbClr val="000000">
                      <a:alpha val="30000"/>
                    </a:srgbClr>
                  </a:outerShdw>
                </a:effectLst>
                <a:latin typeface="+mj-lt"/>
                <a:ea typeface="+mj-ea"/>
                <a:cs typeface="+mj-cs"/>
              </a:defRPr>
            </a:lvl1pPr>
            <a:lvl2pPr>
              <a:buNone/>
              <a:defRPr/>
            </a:lvl2pPr>
            <a:lvl3pPr>
              <a:buNone/>
              <a:defRPr/>
            </a:lvl3pPr>
            <a:lvl4pPr>
              <a:buNone/>
              <a:defRPr/>
            </a:lvl4pPr>
            <a:lvl5pPr>
              <a:buNone/>
              <a:defRPr/>
            </a:lvl5pPr>
          </a:lstStyle>
          <a:p>
            <a:pPr lvl="0"/>
            <a:r>
              <a:rPr lang="en-US" dirty="0"/>
              <a:t>Click to edit Master text styles</a:t>
            </a:r>
          </a:p>
        </p:txBody>
      </p:sp>
    </p:spTree>
    <p:extLst>
      <p:ext uri="{BB962C8B-B14F-4D97-AF65-F5344CB8AC3E}">
        <p14:creationId xmlns:p14="http://schemas.microsoft.com/office/powerpoint/2010/main" val="2169047383"/>
      </p:ext>
    </p:extLst>
  </p:cSld>
  <p:clrMapOvr>
    <a:masterClrMapping/>
  </p:clrMapOvr>
  <p:transition spd="med">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256643"/>
            <a:ext cx="7112000" cy="1460500"/>
          </a:xfrm>
        </p:spPr>
        <p:txBody>
          <a:bodyPr>
            <a:normAutofit/>
          </a:bodyPr>
          <a:lstStyle>
            <a:lvl1pPr marL="0" indent="0" algn="ctr">
              <a:buNone/>
              <a:defRPr sz="3600" b="0">
                <a:solidFill>
                  <a:schemeClr val="accent1">
                    <a:lumMod val="75000"/>
                  </a:schemeClr>
                </a:solidFill>
                <a:effectLst>
                  <a:outerShdw blurRad="63500" sx="101000" sy="101000" algn="ctr" rotWithShape="0">
                    <a:prstClr val="black">
                      <a:alpha val="2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26099B-C6E9-B24E-822C-D9A4586F56AC}" type="datetime1">
              <a:rPr lang="en-IN" smtClean="0"/>
              <a:t>07-03-2019</a:t>
            </a:fld>
            <a:endParaRPr lang="en-US"/>
          </a:p>
        </p:txBody>
      </p:sp>
      <p:sp>
        <p:nvSpPr>
          <p:cNvPr id="6" name="Slide Number Placeholder 5"/>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2331810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F17E74-2790-424E-AE4E-E9C0C9C58B2D}" type="datetime1">
              <a:rPr lang="en-IN" smtClean="0"/>
              <a:t>07-03-2019</a:t>
            </a:fld>
            <a:endParaRPr lang="en-US"/>
          </a:p>
        </p:txBody>
      </p:sp>
      <p:sp>
        <p:nvSpPr>
          <p:cNvPr id="6" name="Slide Number Placeholder 5"/>
          <p:cNvSpPr>
            <a:spLocks noGrp="1"/>
          </p:cNvSpPr>
          <p:nvPr>
            <p:ph type="sldNum" sz="quarter" idx="12"/>
          </p:nvPr>
        </p:nvSpPr>
        <p:spPr/>
        <p:txBody>
          <a:bodyPr/>
          <a:lstStyle/>
          <a:p>
            <a:fld id="{6CA6930D-BBCC-4B60-B588-351AC06BFA93}" type="slidenum">
              <a:rPr lang="en-US" smtClean="0"/>
              <a:t>‹#›</a:t>
            </a:fld>
            <a:endParaRPr lang="en-US"/>
          </a:p>
        </p:txBody>
      </p:sp>
      <p:sp>
        <p:nvSpPr>
          <p:cNvPr id="7" name="Footer Placeholder 4"/>
          <p:cNvSpPr>
            <a:spLocks noGrp="1"/>
          </p:cNvSpPr>
          <p:nvPr>
            <p:ph type="ftr" sz="quarter" idx="3"/>
          </p:nvPr>
        </p:nvSpPr>
        <p:spPr>
          <a:xfrm>
            <a:off x="3471334" y="5291993"/>
            <a:ext cx="3217333" cy="303212"/>
          </a:xfrm>
          <a:prstGeom prst="rect">
            <a:avLst/>
          </a:prstGeom>
          <a:effectLst>
            <a:outerShdw blurRad="25400" algn="tr" rotWithShape="0">
              <a:prstClr val="black">
                <a:alpha val="50000"/>
              </a:prstClr>
            </a:outerShdw>
          </a:effectLst>
        </p:spPr>
        <p:txBody>
          <a:bodyPr vert="horz" lIns="91440" tIns="45720" rIns="91440" bIns="45720" rtlCol="0" anchor="ctr"/>
          <a:lstStyle>
            <a:lvl1pPr algn="ctr">
              <a:defRPr lang="en-US" sz="1400" b="0" dirty="0">
                <a:solidFill>
                  <a:schemeClr val="tx1">
                    <a:lumMod val="50000"/>
                    <a:lumOff val="50000"/>
                  </a:schemeClr>
                </a:solidFill>
                <a:effectLst/>
              </a:defRPr>
            </a:lvl1pPr>
          </a:lstStyle>
          <a:p>
            <a:r>
              <a:rPr lang="en-US"/>
              <a:t>C++11</a:t>
            </a:r>
          </a:p>
        </p:txBody>
      </p:sp>
    </p:spTree>
    <p:extLst>
      <p:ext uri="{BB962C8B-B14F-4D97-AF65-F5344CB8AC3E}">
        <p14:creationId xmlns:p14="http://schemas.microsoft.com/office/powerpoint/2010/main" val="553078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333500"/>
            <a:ext cx="4487333"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64667" y="1333500"/>
            <a:ext cx="4487333"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E6ED63C-6775-B949-830E-40C30B780BEE}" type="datetime1">
              <a:rPr lang="en-IN" smtClean="0"/>
              <a:t>07-03-2019</a:t>
            </a:fld>
            <a:endParaRPr lang="en-US"/>
          </a:p>
        </p:txBody>
      </p:sp>
      <p:sp>
        <p:nvSpPr>
          <p:cNvPr id="7" name="Slide Number Placeholder 6"/>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216704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2570" y="3672420"/>
            <a:ext cx="8636000" cy="113506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802570" y="2422261"/>
            <a:ext cx="86360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A3EC456-C5ED-B243-80ED-FF457A65C74A}" type="datetime1">
              <a:rPr lang="en-IN" smtClean="0"/>
              <a:t>07-03-2019</a:t>
            </a:fld>
            <a:endParaRPr lang="en-US"/>
          </a:p>
        </p:txBody>
      </p:sp>
      <p:sp>
        <p:nvSpPr>
          <p:cNvPr id="6" name="Slide Number Placeholder 5"/>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197842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333500"/>
            <a:ext cx="4487333"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64667" y="1333500"/>
            <a:ext cx="4487333"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E6ED63C-6775-B949-830E-40C30B780BEE}" type="datetime1">
              <a:rPr lang="en-IN" smtClean="0"/>
              <a:t>07-03-2019</a:t>
            </a:fld>
            <a:endParaRPr lang="en-US"/>
          </a:p>
        </p:txBody>
      </p:sp>
      <p:sp>
        <p:nvSpPr>
          <p:cNvPr id="7" name="Slide Number Placeholder 6"/>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504378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8000" y="1279264"/>
            <a:ext cx="448909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08000" y="1812396"/>
            <a:ext cx="448909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61148" y="1279264"/>
            <a:ext cx="4490861"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61148" y="1812396"/>
            <a:ext cx="4490861"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4DAB57-59DA-024A-89A4-26EFBC251104}" type="datetime1">
              <a:rPr lang="en-IN" smtClean="0"/>
              <a:t>07-03-2019</a:t>
            </a:fld>
            <a:endParaRPr lang="en-US"/>
          </a:p>
        </p:txBody>
      </p:sp>
      <p:sp>
        <p:nvSpPr>
          <p:cNvPr id="9" name="Slide Number Placeholder 8"/>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65710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96EFECA-F1B9-3749-A45C-6B835E4D6345}" type="datetime1">
              <a:rPr lang="en-IN" smtClean="0"/>
              <a:t>07-03-2019</a:t>
            </a:fld>
            <a:endParaRPr lang="en-US"/>
          </a:p>
        </p:txBody>
      </p:sp>
      <p:sp>
        <p:nvSpPr>
          <p:cNvPr id="5" name="Slide Number Placeholder 4"/>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509329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4EA755-FC01-FC4F-9B29-085602A4CEA2}" type="datetime1">
              <a:rPr lang="en-IN" smtClean="0"/>
              <a:t>07-03-2019</a:t>
            </a:fld>
            <a:endParaRPr lang="en-US"/>
          </a:p>
        </p:txBody>
      </p:sp>
      <p:sp>
        <p:nvSpPr>
          <p:cNvPr id="4" name="Slide Number Placeholder 3"/>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877042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13" y="227544"/>
            <a:ext cx="3342570" cy="96837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72278" y="227542"/>
            <a:ext cx="5679722"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8013" y="1195920"/>
            <a:ext cx="3342570"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F327866-9981-BE42-9209-E049A7DDA619}" type="datetime1">
              <a:rPr lang="en-IN" smtClean="0"/>
              <a:t>07-03-2019</a:t>
            </a:fld>
            <a:endParaRPr lang="en-US"/>
          </a:p>
        </p:txBody>
      </p:sp>
      <p:sp>
        <p:nvSpPr>
          <p:cNvPr id="7" name="Slide Number Placeholder 6"/>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1826403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1431" y="4000500"/>
            <a:ext cx="6096000" cy="47228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91431" y="510646"/>
            <a:ext cx="60960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991431" y="4472782"/>
            <a:ext cx="60960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EF924B-CE39-6346-AD6B-339DB51ADC93}" type="datetime1">
              <a:rPr lang="en-IN" smtClean="0"/>
              <a:t>07-03-2019</a:t>
            </a:fld>
            <a:endParaRPr lang="en-US"/>
          </a:p>
        </p:txBody>
      </p:sp>
      <p:sp>
        <p:nvSpPr>
          <p:cNvPr id="7" name="Slide Number Placeholder 6"/>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63843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010C7D-5C2B-824A-820C-B5548A23F5AA}" type="datetime1">
              <a:rPr lang="en-IN" smtClean="0"/>
              <a:t>07-03-2019</a:t>
            </a:fld>
            <a:endParaRPr lang="en-US"/>
          </a:p>
        </p:txBody>
      </p:sp>
      <p:sp>
        <p:nvSpPr>
          <p:cNvPr id="6" name="Slide Number Placeholder 5"/>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3876772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6000" y="228872"/>
            <a:ext cx="2286000" cy="487627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0" y="228872"/>
            <a:ext cx="6688667" cy="487627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EF1716-A67A-A046-93F1-6A874FE7B7FD}" type="datetime1">
              <a:rPr lang="en-IN" smtClean="0"/>
              <a:t>07-03-2019</a:t>
            </a:fld>
            <a:endParaRPr lang="en-US"/>
          </a:p>
        </p:txBody>
      </p:sp>
      <p:sp>
        <p:nvSpPr>
          <p:cNvPr id="6" name="Slide Number Placeholder 5"/>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925272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775357"/>
            <a:ext cx="8636000" cy="1225021"/>
          </a:xfrm>
        </p:spPr>
        <p:txBody>
          <a:bodyPr/>
          <a:lstStyle/>
          <a:p>
            <a:r>
              <a:rPr lang="en-US"/>
              <a:t>Click to edit Master title style</a:t>
            </a:r>
          </a:p>
        </p:txBody>
      </p:sp>
      <p:sp>
        <p:nvSpPr>
          <p:cNvPr id="3" name="Subtitle 2"/>
          <p:cNvSpPr>
            <a:spLocks noGrp="1"/>
          </p:cNvSpPr>
          <p:nvPr>
            <p:ph type="subTitle" idx="1"/>
          </p:nvPr>
        </p:nvSpPr>
        <p:spPr>
          <a:xfrm>
            <a:off x="1524000" y="3238500"/>
            <a:ext cx="71120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B348282-3266-F04C-B033-617A6339E3BA}" type="datetime1">
              <a:rPr lang="en-IN" smtClean="0"/>
              <a:t>07-03-2019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CA6930D-BBCC-4B60-B588-351AC06BFA93}" type="slidenum">
              <a:rPr lang="en-US" smtClean="0"/>
              <a:pPr/>
              <a:t>‹#›</a:t>
            </a:fld>
            <a:endParaRPr lang="en-US"/>
          </a:p>
        </p:txBody>
      </p:sp>
    </p:spTree>
    <p:extLst>
      <p:ext uri="{BB962C8B-B14F-4D97-AF65-F5344CB8AC3E}">
        <p14:creationId xmlns:p14="http://schemas.microsoft.com/office/powerpoint/2010/main" val="1149234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8000" y="1279264"/>
            <a:ext cx="448909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0" y="1812396"/>
            <a:ext cx="448909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61147" y="1279264"/>
            <a:ext cx="4490861"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61147" y="1812396"/>
            <a:ext cx="4490861"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4DAB57-59DA-024A-89A4-26EFBC251104}" type="datetime1">
              <a:rPr lang="en-IN" smtClean="0"/>
              <a:t>07-03-2019</a:t>
            </a:fld>
            <a:endParaRPr lang="en-US"/>
          </a:p>
        </p:txBody>
      </p:sp>
      <p:sp>
        <p:nvSpPr>
          <p:cNvPr id="9" name="Slide Number Placeholder 8"/>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3585122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23033"/>
            <a:ext cx="9144000" cy="531797"/>
          </a:xfrm>
        </p:spPr>
        <p:txBody>
          <a:bodyPr>
            <a:noAutofit/>
            <a:scene3d>
              <a:camera prst="orthographicFront"/>
              <a:lightRig rig="glow" dir="tl">
                <a:rot lat="0" lon="0" rev="5400000"/>
              </a:lightRig>
            </a:scene3d>
            <a:sp3d contourW="12700">
              <a:bevelT w="25400" h="25400"/>
              <a:contourClr>
                <a:schemeClr val="accent6">
                  <a:shade val="73000"/>
                </a:schemeClr>
              </a:contourClr>
            </a:sp3d>
          </a:bodyPr>
          <a:lstStyle>
            <a:lvl1pPr>
              <a:defRPr lang="en-US" sz="4400" b="1" dirty="0">
                <a:ln w="11430"/>
                <a:solidFill>
                  <a:schemeClr val="accent6">
                    <a:tint val="60000"/>
                  </a:schemeClr>
                </a:solidFill>
                <a:effectLst>
                  <a:outerShdw blurRad="80000" dist="40000" dir="5040000" algn="tl">
                    <a:srgbClr val="000000">
                      <a:alpha val="30000"/>
                    </a:srgbClr>
                  </a:outerShdw>
                </a:effectLst>
              </a:defRPr>
            </a:lvl1pPr>
          </a:lstStyle>
          <a:p>
            <a:r>
              <a:rPr lang="en-US" dirty="0"/>
              <a:t>Click to edit Master title style</a:t>
            </a:r>
          </a:p>
        </p:txBody>
      </p:sp>
      <p:sp>
        <p:nvSpPr>
          <p:cNvPr id="3" name="Content Placeholder 2"/>
          <p:cNvSpPr>
            <a:spLocks noGrp="1"/>
          </p:cNvSpPr>
          <p:nvPr>
            <p:ph idx="1"/>
          </p:nvPr>
        </p:nvSpPr>
        <p:spPr>
          <a:xfrm>
            <a:off x="508000" y="1143001"/>
            <a:ext cx="9144000" cy="410236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fld id="{F9C827DC-2666-4EE6-8CF5-028EB8EA69F9}" type="datetime1">
              <a:rPr lang="en-US" smtClean="0"/>
              <a:pPr/>
              <a:t>07-Mar-19</a:t>
            </a:fld>
            <a:endParaRPr lang="en-IN" dirty="0"/>
          </a:p>
        </p:txBody>
      </p:sp>
      <p:sp>
        <p:nvSpPr>
          <p:cNvPr id="5" name="Footer Placeholder 4"/>
          <p:cNvSpPr>
            <a:spLocks noGrp="1"/>
          </p:cNvSpPr>
          <p:nvPr>
            <p:ph type="ftr" sz="quarter" idx="11"/>
          </p:nvPr>
        </p:nvSpPr>
        <p:spPr/>
        <p:txBody>
          <a:bodyPr/>
          <a:lstStyle/>
          <a:p>
            <a:r>
              <a:rPr lang="en-IN"/>
              <a:t>Umar Majid</a:t>
            </a:r>
            <a:endParaRPr lang="en-IN" dirty="0"/>
          </a:p>
        </p:txBody>
      </p:sp>
      <p:sp>
        <p:nvSpPr>
          <p:cNvPr id="6" name="Slide Number Placeholder 5"/>
          <p:cNvSpPr>
            <a:spLocks noGrp="1"/>
          </p:cNvSpPr>
          <p:nvPr>
            <p:ph type="sldNum" sz="quarter" idx="12"/>
          </p:nvPr>
        </p:nvSpPr>
        <p:spPr/>
        <p:txBody>
          <a:bodyPr/>
          <a:lstStyle/>
          <a:p>
            <a:fld id="{C8CE9C16-2267-4CDA-9B5C-2CFF8AD23936}" type="slidenum">
              <a:rPr lang="en-IN" smtClean="0"/>
              <a:pPr/>
              <a:t>‹#›</a:t>
            </a:fld>
            <a:endParaRPr lang="en-IN" dirty="0"/>
          </a:p>
        </p:txBody>
      </p:sp>
      <p:sp>
        <p:nvSpPr>
          <p:cNvPr id="13" name="Text Placeholder 12"/>
          <p:cNvSpPr>
            <a:spLocks noGrp="1"/>
          </p:cNvSpPr>
          <p:nvPr>
            <p:ph type="body" sz="quarter" idx="13"/>
          </p:nvPr>
        </p:nvSpPr>
        <p:spPr>
          <a:xfrm>
            <a:off x="555630" y="654847"/>
            <a:ext cx="9128157" cy="416719"/>
          </a:xfrm>
        </p:spPr>
        <p:txBody>
          <a:bodyPr vert="horz" lIns="0" tIns="9144" rIns="0" bIns="9144" anchor="b">
            <a:noAutofit/>
            <a:scene3d>
              <a:camera prst="orthographicFront"/>
              <a:lightRig rig="glow" dir="tl">
                <a:rot lat="0" lon="0" rev="5400000"/>
              </a:lightRig>
            </a:scene3d>
            <a:sp3d contourW="12700">
              <a:bevelT w="25400" h="25400"/>
              <a:contourClr>
                <a:schemeClr val="accent6">
                  <a:shade val="73000"/>
                </a:schemeClr>
              </a:contourClr>
            </a:sp3d>
          </a:bodyPr>
          <a:lstStyle>
            <a:lvl1pPr algn="l" rtl="0" eaLnBrk="1" latinLnBrk="0" hangingPunct="1">
              <a:spcBef>
                <a:spcPct val="0"/>
              </a:spcBef>
              <a:buNone/>
              <a:defRPr lang="en-US" sz="3200" b="1" kern="1200" dirty="0" smtClean="0">
                <a:ln w="11430"/>
                <a:solidFill>
                  <a:schemeClr val="accent6">
                    <a:tint val="60000"/>
                  </a:schemeClr>
                </a:solidFill>
                <a:effectLst>
                  <a:outerShdw blurRad="80000" dist="40000" dir="5040000" algn="tl">
                    <a:srgbClr val="000000">
                      <a:alpha val="30000"/>
                    </a:srgbClr>
                  </a:outerShdw>
                </a:effectLst>
                <a:latin typeface="+mj-lt"/>
                <a:ea typeface="+mj-ea"/>
                <a:cs typeface="+mj-cs"/>
              </a:defRPr>
            </a:lvl1pPr>
            <a:lvl2pPr>
              <a:buNone/>
              <a:defRPr/>
            </a:lvl2pPr>
            <a:lvl3pPr>
              <a:buNone/>
              <a:defRPr/>
            </a:lvl3pPr>
            <a:lvl4pPr>
              <a:buNone/>
              <a:defRPr/>
            </a:lvl4pPr>
            <a:lvl5pPr>
              <a:buNone/>
              <a:defRPr/>
            </a:lvl5pPr>
          </a:lstStyle>
          <a:p>
            <a:pPr lvl="0"/>
            <a:r>
              <a:rPr lang="en-US" dirty="0"/>
              <a:t>Click to edit Master text styles</a:t>
            </a:r>
          </a:p>
        </p:txBody>
      </p:sp>
    </p:spTree>
    <p:extLst>
      <p:ext uri="{BB962C8B-B14F-4D97-AF65-F5344CB8AC3E}">
        <p14:creationId xmlns:p14="http://schemas.microsoft.com/office/powerpoint/2010/main" val="2882521025"/>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96EFECA-F1B9-3749-A45C-6B835E4D6345}" type="datetime1">
              <a:rPr lang="en-IN" smtClean="0"/>
              <a:t>07-03-2019</a:t>
            </a:fld>
            <a:endParaRPr lang="en-US"/>
          </a:p>
        </p:txBody>
      </p:sp>
      <p:sp>
        <p:nvSpPr>
          <p:cNvPr id="5" name="Slide Number Placeholder 4"/>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440025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4EA755-FC01-FC4F-9B29-085602A4CEA2}" type="datetime1">
              <a:rPr lang="en-IN" smtClean="0"/>
              <a:t>07-03-2019</a:t>
            </a:fld>
            <a:endParaRPr lang="en-US"/>
          </a:p>
        </p:txBody>
      </p:sp>
      <p:sp>
        <p:nvSpPr>
          <p:cNvPr id="4" name="Slide Number Placeholder 3"/>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4033390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6" y="227544"/>
            <a:ext cx="3342570" cy="96837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72278" y="227542"/>
            <a:ext cx="5679722"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8006" y="1195920"/>
            <a:ext cx="3342570"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327866-9981-BE42-9209-E049A7DDA619}" type="datetime1">
              <a:rPr lang="en-IN" smtClean="0"/>
              <a:t>07-03-2019</a:t>
            </a:fld>
            <a:endParaRPr lang="en-US"/>
          </a:p>
        </p:txBody>
      </p:sp>
      <p:sp>
        <p:nvSpPr>
          <p:cNvPr id="7" name="Slide Number Placeholder 6"/>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4093524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1431" y="4000500"/>
            <a:ext cx="6096000" cy="47228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91431" y="510646"/>
            <a:ext cx="60960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991431" y="4472782"/>
            <a:ext cx="60960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EF924B-CE39-6346-AD6B-339DB51ADC93}" type="datetime1">
              <a:rPr lang="en-IN" smtClean="0"/>
              <a:t>07-03-2019</a:t>
            </a:fld>
            <a:endParaRPr lang="en-US"/>
          </a:p>
        </p:txBody>
      </p:sp>
      <p:sp>
        <p:nvSpPr>
          <p:cNvPr id="7" name="Slide Number Placeholder 6"/>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3879798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alpha val="50000"/>
          </a:schemeClr>
        </a:solidFill>
        <a:effectLst/>
      </p:bgPr>
    </p:bg>
    <p:spTree>
      <p:nvGrpSpPr>
        <p:cNvPr id="1" name=""/>
        <p:cNvGrpSpPr/>
        <p:nvPr/>
      </p:nvGrpSpPr>
      <p:grpSpPr>
        <a:xfrm>
          <a:off x="0" y="0"/>
          <a:ext cx="0" cy="0"/>
          <a:chOff x="0" y="0"/>
          <a:chExt cx="0" cy="0"/>
        </a:xfrm>
      </p:grpSpPr>
      <p:sp>
        <p:nvSpPr>
          <p:cNvPr id="7" name="Rectangle 6"/>
          <p:cNvSpPr/>
          <p:nvPr/>
        </p:nvSpPr>
        <p:spPr>
          <a:xfrm>
            <a:off x="0" y="5255452"/>
            <a:ext cx="10160000" cy="45710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508000" y="228865"/>
            <a:ext cx="9144000" cy="9525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08000" y="1333500"/>
            <a:ext cx="9144000" cy="37716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77333" y="5294250"/>
            <a:ext cx="2370667" cy="304271"/>
          </a:xfrm>
          <a:prstGeom prst="rect">
            <a:avLst/>
          </a:prstGeom>
          <a:effectLst>
            <a:outerShdw blurRad="25400" algn="tr" rotWithShape="0">
              <a:prstClr val="black">
                <a:alpha val="50000"/>
              </a:prstClr>
            </a:outerShdw>
          </a:effectLst>
        </p:spPr>
        <p:txBody>
          <a:bodyPr vert="horz" lIns="91440" tIns="45720" rIns="91440" bIns="45720" rtlCol="0" anchor="ctr"/>
          <a:lstStyle>
            <a:lvl1pPr algn="l">
              <a:defRPr lang="en-US" sz="1000" b="0" smtClean="0">
                <a:solidFill>
                  <a:schemeClr val="tx1">
                    <a:lumMod val="50000"/>
                    <a:lumOff val="50000"/>
                  </a:schemeClr>
                </a:solidFill>
                <a:effectLst/>
              </a:defRPr>
            </a:lvl1pPr>
          </a:lstStyle>
          <a:p>
            <a:fld id="{EB348282-3266-F04C-B033-617A6339E3BA}" type="datetime1">
              <a:rPr lang="en-IN" smtClean="0"/>
              <a:t>07-03-2019</a:t>
            </a:fld>
            <a:endParaRPr lang="en-US" dirty="0"/>
          </a:p>
        </p:txBody>
      </p:sp>
      <p:sp>
        <p:nvSpPr>
          <p:cNvPr id="6" name="Slide Number Placeholder 5"/>
          <p:cNvSpPr>
            <a:spLocks noGrp="1"/>
          </p:cNvSpPr>
          <p:nvPr>
            <p:ph type="sldNum" sz="quarter" idx="4"/>
          </p:nvPr>
        </p:nvSpPr>
        <p:spPr>
          <a:xfrm>
            <a:off x="27709" y="5294250"/>
            <a:ext cx="564958" cy="304271"/>
          </a:xfrm>
          <a:prstGeom prst="rect">
            <a:avLst/>
          </a:prstGeom>
          <a:effectLst>
            <a:outerShdw blurRad="25400" algn="tr" rotWithShape="0">
              <a:prstClr val="black">
                <a:alpha val="50000"/>
              </a:prstClr>
            </a:outerShdw>
          </a:effectLst>
        </p:spPr>
        <p:txBody>
          <a:bodyPr vert="horz" lIns="91440" tIns="45720" rIns="91440" bIns="45720" rtlCol="0" anchor="ctr"/>
          <a:lstStyle>
            <a:lvl1pPr algn="ctr">
              <a:defRPr lang="en-US" sz="1000" b="0" smtClean="0">
                <a:solidFill>
                  <a:schemeClr val="tx1">
                    <a:lumMod val="50000"/>
                    <a:lumOff val="50000"/>
                  </a:schemeClr>
                </a:solidFill>
                <a:effectLst/>
              </a:defRPr>
            </a:lvl1pPr>
          </a:lstStyle>
          <a:p>
            <a:fld id="{6CA6930D-BBCC-4B60-B588-351AC06BFA93}" type="slidenum">
              <a:rPr lang="en-US" smtClean="0"/>
              <a:pPr/>
              <a:t>‹#›</a:t>
            </a:fld>
            <a:endParaRPr lang="en-US"/>
          </a:p>
        </p:txBody>
      </p:sp>
      <p:cxnSp>
        <p:nvCxnSpPr>
          <p:cNvPr id="9" name="Straight Connector 8"/>
          <p:cNvCxnSpPr/>
          <p:nvPr/>
        </p:nvCxnSpPr>
        <p:spPr>
          <a:xfrm>
            <a:off x="508000" y="1143000"/>
            <a:ext cx="9144000" cy="0"/>
          </a:xfrm>
          <a:prstGeom prst="line">
            <a:avLst/>
          </a:prstGeom>
          <a:ln w="38100">
            <a:solidFill>
              <a:srgbClr val="FFC000"/>
            </a:solidFill>
          </a:ln>
          <a:effectLst>
            <a:glow rad="101600">
              <a:schemeClr val="bg1">
                <a:lumMod val="85000"/>
                <a:alpha val="60000"/>
              </a:schemeClr>
            </a:glow>
          </a:effectLst>
        </p:spPr>
        <p:style>
          <a:lnRef idx="1">
            <a:schemeClr val="accent1"/>
          </a:lnRef>
          <a:fillRef idx="0">
            <a:schemeClr val="accent1"/>
          </a:fillRef>
          <a:effectRef idx="0">
            <a:schemeClr val="accent1"/>
          </a:effectRef>
          <a:fontRef idx="minor">
            <a:schemeClr val="tx1"/>
          </a:fontRef>
        </p:style>
      </p:cxnSp>
      <p:sp>
        <p:nvSpPr>
          <p:cNvPr id="8" name="TextBox 7"/>
          <p:cNvSpPr txBox="1"/>
          <p:nvPr userDrawn="1"/>
        </p:nvSpPr>
        <p:spPr>
          <a:xfrm>
            <a:off x="4054271" y="5311288"/>
            <a:ext cx="2051458" cy="345434"/>
          </a:xfrm>
          <a:prstGeom prst="rect">
            <a:avLst/>
          </a:prstGeom>
          <a:effectLst>
            <a:outerShdw blurRad="25400" algn="tr" rotWithShape="0">
              <a:prstClr val="black">
                <a:alpha val="50000"/>
              </a:prstClr>
            </a:outerShdw>
          </a:effectLst>
        </p:spPr>
        <p:txBody>
          <a:bodyPr vert="horz" lIns="91440" tIns="45720" rIns="91440" bIns="45720" rtlCol="0" anchor="ctr"/>
          <a:lstStyle>
            <a:defPPr>
              <a:defRPr lang="en-US"/>
            </a:defPPr>
            <a:lvl1pPr algn="ctr">
              <a:defRPr sz="1200" b="0">
                <a:solidFill>
                  <a:schemeClr val="tx1">
                    <a:lumMod val="50000"/>
                    <a:lumOff val="50000"/>
                  </a:schemeClr>
                </a:solidFill>
                <a:effectLst/>
              </a:defRPr>
            </a:lvl1pPr>
          </a:lstStyle>
          <a:p>
            <a:pPr lvl="0"/>
            <a:r>
              <a:rPr lang="en-US" sz="1400" b="0" dirty="0" err="1"/>
              <a:t>GoF</a:t>
            </a:r>
            <a:r>
              <a:rPr lang="en-US" sz="1400" b="0" dirty="0"/>
              <a:t> Design Patterns</a:t>
            </a:r>
          </a:p>
          <a:p>
            <a:pPr lvl="0"/>
            <a:endParaRPr lang="en-US" sz="600" b="0" dirty="0"/>
          </a:p>
        </p:txBody>
      </p:sp>
      <p:sp>
        <p:nvSpPr>
          <p:cNvPr id="10" name="TextBox 9"/>
          <p:cNvSpPr txBox="1"/>
          <p:nvPr/>
        </p:nvSpPr>
        <p:spPr>
          <a:xfrm>
            <a:off x="8805333" y="5595205"/>
            <a:ext cx="1354667" cy="157896"/>
          </a:xfrm>
          <a:prstGeom prst="rect">
            <a:avLst/>
          </a:prstGeom>
          <a:effectLst>
            <a:outerShdw blurRad="25400" algn="tr" rotWithShape="0">
              <a:prstClr val="black">
                <a:alpha val="50000"/>
              </a:prstClr>
            </a:outerShdw>
          </a:effectLst>
        </p:spPr>
        <p:txBody>
          <a:bodyPr vert="horz" lIns="91440" tIns="45720" rIns="91440" bIns="45720" rtlCol="0" anchor="b"/>
          <a:lstStyle>
            <a:defPPr>
              <a:defRPr lang="en-US"/>
            </a:defPPr>
            <a:lvl1pPr algn="r">
              <a:defRPr sz="1000" b="0">
                <a:solidFill>
                  <a:schemeClr val="tx1">
                    <a:lumMod val="50000"/>
                    <a:lumOff val="50000"/>
                  </a:schemeClr>
                </a:solidFill>
                <a:effectLst/>
              </a:defRPr>
            </a:lvl1pPr>
          </a:lstStyle>
          <a:p>
            <a:pPr lvl="0" algn="r"/>
            <a:r>
              <a:rPr lang="en-US" sz="600" dirty="0"/>
              <a:t>Umar Lone</a:t>
            </a:r>
          </a:p>
        </p:txBody>
      </p:sp>
      <p:sp>
        <p:nvSpPr>
          <p:cNvPr id="16" name="TextBox 15"/>
          <p:cNvSpPr txBox="1"/>
          <p:nvPr userDrawn="1"/>
        </p:nvSpPr>
        <p:spPr>
          <a:xfrm>
            <a:off x="8834098" y="10893"/>
            <a:ext cx="1354667" cy="345434"/>
          </a:xfrm>
          <a:prstGeom prst="rect">
            <a:avLst/>
          </a:prstGeom>
          <a:effectLst>
            <a:outerShdw blurRad="25400" algn="tr" rotWithShape="0">
              <a:prstClr val="black">
                <a:alpha val="50000"/>
              </a:prstClr>
            </a:outerShdw>
          </a:effectLst>
        </p:spPr>
        <p:txBody>
          <a:bodyPr vert="horz" lIns="91440" tIns="45720" rIns="91440" bIns="45720" rtlCol="0" anchor="ctr"/>
          <a:lstStyle>
            <a:defPPr>
              <a:defRPr lang="en-US"/>
            </a:defPPr>
            <a:lvl1pPr algn="ctr">
              <a:defRPr sz="1200" b="0">
                <a:solidFill>
                  <a:schemeClr val="tx1">
                    <a:lumMod val="50000"/>
                    <a:lumOff val="50000"/>
                  </a:schemeClr>
                </a:solidFill>
                <a:effectLst/>
              </a:defRPr>
            </a:lvl1pPr>
          </a:lstStyle>
          <a:p>
            <a:pPr lvl="0" algn="r"/>
            <a:r>
              <a:rPr lang="en-US" sz="1200" b="1" dirty="0" err="1"/>
              <a:t>Poash</a:t>
            </a:r>
            <a:r>
              <a:rPr lang="en-US" sz="1200" b="1" baseline="0" dirty="0"/>
              <a:t> </a:t>
            </a:r>
            <a:r>
              <a:rPr lang="en-US" sz="900" b="0" dirty="0"/>
              <a:t>Technologies</a:t>
            </a:r>
            <a:r>
              <a:rPr lang="en-US" sz="1400" b="0" dirty="0"/>
              <a:t>®</a:t>
            </a:r>
            <a:endParaRPr lang="en-US" sz="1200" b="0" dirty="0"/>
          </a:p>
        </p:txBody>
      </p:sp>
      <p:sp>
        <p:nvSpPr>
          <p:cNvPr id="5" name="Footer Placeholder 4"/>
          <p:cNvSpPr>
            <a:spLocks noGrp="1"/>
          </p:cNvSpPr>
          <p:nvPr userDrawn="1">
            <p:ph type="ftr" sz="quarter" idx="3"/>
          </p:nvPr>
        </p:nvSpPr>
        <p:spPr>
          <a:xfrm>
            <a:off x="3471334" y="5297488"/>
            <a:ext cx="3217333" cy="30321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1" name="Rectangle 10">
            <a:extLst>
              <a:ext uri="{FF2B5EF4-FFF2-40B4-BE49-F238E27FC236}">
                <a16:creationId xmlns:a16="http://schemas.microsoft.com/office/drawing/2014/main" id="{94E358EA-E2F0-42E1-A40B-39D7B21CD77C}"/>
              </a:ext>
            </a:extLst>
          </p:cNvPr>
          <p:cNvSpPr/>
          <p:nvPr userDrawn="1"/>
        </p:nvSpPr>
        <p:spPr>
          <a:xfrm>
            <a:off x="8724304" y="-17588"/>
            <a:ext cx="301685" cy="261610"/>
          </a:xfrm>
          <a:prstGeom prst="rect">
            <a:avLst/>
          </a:prstGeom>
          <a:effectLst>
            <a:outerShdw blurRad="25400" algn="tr" rotWithShape="0">
              <a:prstClr val="black">
                <a:alpha val="50000"/>
              </a:prstClr>
            </a:outerShdw>
          </a:effectLst>
        </p:spPr>
        <p:txBody>
          <a:bodyPr vert="horz" lIns="91440" tIns="45720" rIns="91440" bIns="45720" rtlCol="0" anchor="ctr"/>
          <a:lstStyle/>
          <a:p>
            <a:pPr lvl="0" algn="r"/>
            <a:r>
              <a:rPr lang="en-US" sz="800" b="1" dirty="0">
                <a:solidFill>
                  <a:schemeClr val="tx1">
                    <a:lumMod val="50000"/>
                    <a:lumOff val="50000"/>
                  </a:schemeClr>
                </a:solidFill>
                <a:effectLst/>
              </a:rPr>
              <a:t>©</a:t>
            </a:r>
          </a:p>
        </p:txBody>
      </p:sp>
      <p:grpSp>
        <p:nvGrpSpPr>
          <p:cNvPr id="19" name="Group 18">
            <a:extLst>
              <a:ext uri="{FF2B5EF4-FFF2-40B4-BE49-F238E27FC236}">
                <a16:creationId xmlns:a16="http://schemas.microsoft.com/office/drawing/2014/main" id="{4BAE7173-1F1B-4F3C-8549-A445EB3097B0}"/>
              </a:ext>
            </a:extLst>
          </p:cNvPr>
          <p:cNvGrpSpPr/>
          <p:nvPr/>
        </p:nvGrpSpPr>
        <p:grpSpPr>
          <a:xfrm>
            <a:off x="8518542" y="74465"/>
            <a:ext cx="411523" cy="390838"/>
            <a:chOff x="7773763" y="26631"/>
            <a:chExt cx="353849" cy="336063"/>
          </a:xfrm>
        </p:grpSpPr>
        <p:sp>
          <p:nvSpPr>
            <p:cNvPr id="21" name="Teardrop 20">
              <a:extLst>
                <a:ext uri="{FF2B5EF4-FFF2-40B4-BE49-F238E27FC236}">
                  <a16:creationId xmlns:a16="http://schemas.microsoft.com/office/drawing/2014/main" id="{7A814818-19C9-4216-A056-D6B174DBD724}"/>
                </a:ext>
              </a:extLst>
            </p:cNvPr>
            <p:cNvSpPr/>
            <p:nvPr/>
          </p:nvSpPr>
          <p:spPr>
            <a:xfrm rot="17659996">
              <a:off x="7893608" y="152389"/>
              <a:ext cx="88386" cy="100946"/>
            </a:xfrm>
            <a:prstGeom prst="teardrop">
              <a:avLst/>
            </a:prstGeom>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5"/>
            </a:lnRef>
            <a:fillRef idx="3">
              <a:schemeClr val="accent5"/>
            </a:fillRef>
            <a:effectRef idx="2">
              <a:schemeClr val="accent5"/>
            </a:effectRef>
            <a:fontRef idx="minor">
              <a:schemeClr val="lt1"/>
            </a:fontRef>
          </p:style>
          <p:txBody>
            <a:bodyPr rtlCol="0" anchor="ctr"/>
            <a:lstStyle/>
            <a:p>
              <a:pPr marL="0" marR="0">
                <a:lnSpc>
                  <a:spcPct val="115000"/>
                </a:lnSpc>
                <a:spcBef>
                  <a:spcPts val="0"/>
                </a:spcBef>
                <a:spcAft>
                  <a:spcPts val="1000"/>
                </a:spcAft>
              </a:pPr>
              <a:r>
                <a:rPr lang="en-US" sz="1100" dirty="0">
                  <a:effectLst/>
                  <a:ea typeface="Times New Roman"/>
                  <a:cs typeface="Times New Roman"/>
                </a:rPr>
                <a:t> </a:t>
              </a:r>
              <a:endParaRPr lang="en-US" sz="1100" dirty="0">
                <a:effectLst/>
                <a:ea typeface="Calibri"/>
                <a:cs typeface="Times New Roman"/>
              </a:endParaRPr>
            </a:p>
          </p:txBody>
        </p:sp>
        <p:sp>
          <p:nvSpPr>
            <p:cNvPr id="22" name="Teardrop 21">
              <a:extLst>
                <a:ext uri="{FF2B5EF4-FFF2-40B4-BE49-F238E27FC236}">
                  <a16:creationId xmlns:a16="http://schemas.microsoft.com/office/drawing/2014/main" id="{3DE5BA59-CA28-40B6-9D46-C86A5AE4F56D}"/>
                </a:ext>
              </a:extLst>
            </p:cNvPr>
            <p:cNvSpPr/>
            <p:nvPr/>
          </p:nvSpPr>
          <p:spPr>
            <a:xfrm rot="10471268">
              <a:off x="7906322" y="26631"/>
              <a:ext cx="100240" cy="89009"/>
            </a:xfrm>
            <a:prstGeom prst="teardrop">
              <a:avLst/>
            </a:prstGeom>
            <a:solidFill>
              <a:srgbClr val="FFC000"/>
            </a:solidFill>
            <a:ln>
              <a:solidFill>
                <a:srgbClr val="FFC000"/>
              </a:solidFill>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3"/>
            </a:lnRef>
            <a:fillRef idx="3">
              <a:schemeClr val="accent3"/>
            </a:fillRef>
            <a:effectRef idx="2">
              <a:schemeClr val="accent3"/>
            </a:effectRef>
            <a:fontRef idx="minor">
              <a:schemeClr val="lt1"/>
            </a:fontRef>
          </p:style>
          <p:txBody>
            <a:bodyPr rtlCol="0" anchor="ctr"/>
            <a:lstStyle/>
            <a:p>
              <a:pPr marL="0" marR="0">
                <a:lnSpc>
                  <a:spcPct val="115000"/>
                </a:lnSpc>
                <a:spcBef>
                  <a:spcPts val="0"/>
                </a:spcBef>
                <a:spcAft>
                  <a:spcPts val="1000"/>
                </a:spcAft>
              </a:pPr>
              <a:r>
                <a:rPr lang="en-US" sz="1100" dirty="0">
                  <a:effectLst/>
                  <a:ea typeface="Times New Roman"/>
                  <a:cs typeface="Times New Roman"/>
                </a:rPr>
                <a:t> </a:t>
              </a:r>
              <a:endParaRPr lang="en-US" sz="1100" dirty="0">
                <a:effectLst/>
                <a:ea typeface="Calibri"/>
                <a:cs typeface="Times New Roman"/>
              </a:endParaRPr>
            </a:p>
          </p:txBody>
        </p:sp>
        <p:sp>
          <p:nvSpPr>
            <p:cNvPr id="23" name="Teardrop 22">
              <a:extLst>
                <a:ext uri="{FF2B5EF4-FFF2-40B4-BE49-F238E27FC236}">
                  <a16:creationId xmlns:a16="http://schemas.microsoft.com/office/drawing/2014/main" id="{582755E0-E1F0-426D-8D06-C458B0019774}"/>
                </a:ext>
              </a:extLst>
            </p:cNvPr>
            <p:cNvSpPr/>
            <p:nvPr/>
          </p:nvSpPr>
          <p:spPr>
            <a:xfrm rot="3094758">
              <a:off x="7780043" y="74295"/>
              <a:ext cx="88386" cy="100946"/>
            </a:xfrm>
            <a:prstGeom prst="teardrop">
              <a:avLst/>
            </a:prstGeom>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24" name="Arc 23">
              <a:extLst>
                <a:ext uri="{FF2B5EF4-FFF2-40B4-BE49-F238E27FC236}">
                  <a16:creationId xmlns:a16="http://schemas.microsoft.com/office/drawing/2014/main" id="{8AADBB94-26B0-424B-AA95-7583344C8B32}"/>
                </a:ext>
              </a:extLst>
            </p:cNvPr>
            <p:cNvSpPr/>
            <p:nvPr/>
          </p:nvSpPr>
          <p:spPr>
            <a:xfrm rot="13049277">
              <a:off x="7857991" y="116297"/>
              <a:ext cx="269621" cy="246397"/>
            </a:xfrm>
            <a:prstGeom prst="arc">
              <a:avLst/>
            </a:prstGeom>
            <a:ln w="12700">
              <a:solidFill>
                <a:srgbClr val="70AC2E"/>
              </a:solidFill>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grpSp>
    </p:spTree>
    <p:extLst>
      <p:ext uri="{BB962C8B-B14F-4D97-AF65-F5344CB8AC3E}">
        <p14:creationId xmlns:p14="http://schemas.microsoft.com/office/powerpoint/2010/main" val="579900920"/>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hdr="0" ftr="0" dt="0"/>
  <p:txStyles>
    <p:titleStyle>
      <a:lvl1pPr algn="ctr" defTabSz="914400" rtl="0" eaLnBrk="1" latinLnBrk="0" hangingPunct="1">
        <a:spcBef>
          <a:spcPct val="0"/>
        </a:spcBef>
        <a:buNone/>
        <a:defRPr sz="4400" kern="1200">
          <a:solidFill>
            <a:schemeClr val="accent1">
              <a:lumMod val="75000"/>
            </a:schemeClr>
          </a:solidFill>
          <a:effectLst>
            <a:outerShdw blurRad="63500" sx="101000" sy="101000" algn="ctr"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alpha val="50000"/>
          </a:schemeClr>
        </a:solidFill>
        <a:effectLst/>
      </p:bgPr>
    </p:bg>
    <p:spTree>
      <p:nvGrpSpPr>
        <p:cNvPr id="1" name=""/>
        <p:cNvGrpSpPr/>
        <p:nvPr/>
      </p:nvGrpSpPr>
      <p:grpSpPr>
        <a:xfrm>
          <a:off x="0" y="0"/>
          <a:ext cx="0" cy="0"/>
          <a:chOff x="0" y="0"/>
          <a:chExt cx="0" cy="0"/>
        </a:xfrm>
      </p:grpSpPr>
      <p:sp>
        <p:nvSpPr>
          <p:cNvPr id="7" name="Rectangle 6"/>
          <p:cNvSpPr/>
          <p:nvPr/>
        </p:nvSpPr>
        <p:spPr>
          <a:xfrm>
            <a:off x="0" y="5255454"/>
            <a:ext cx="10160000" cy="45710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Placeholder 1"/>
          <p:cNvSpPr>
            <a:spLocks noGrp="1"/>
          </p:cNvSpPr>
          <p:nvPr>
            <p:ph type="title"/>
          </p:nvPr>
        </p:nvSpPr>
        <p:spPr>
          <a:xfrm>
            <a:off x="508000" y="228865"/>
            <a:ext cx="9144000" cy="9525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8000" y="1333500"/>
            <a:ext cx="9144000" cy="37716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77333" y="5294252"/>
            <a:ext cx="2370667" cy="304271"/>
          </a:xfrm>
          <a:prstGeom prst="rect">
            <a:avLst/>
          </a:prstGeom>
          <a:effectLst>
            <a:outerShdw blurRad="25400" algn="tr" rotWithShape="0">
              <a:prstClr val="black">
                <a:alpha val="50000"/>
              </a:prstClr>
            </a:outerShdw>
          </a:effectLst>
        </p:spPr>
        <p:txBody>
          <a:bodyPr vert="horz" lIns="91440" tIns="45720" rIns="91440" bIns="45720" rtlCol="0" anchor="ctr"/>
          <a:lstStyle>
            <a:lvl1pPr algn="l">
              <a:defRPr lang="en-US" sz="1000" b="0" smtClean="0">
                <a:solidFill>
                  <a:schemeClr val="tx1">
                    <a:lumMod val="50000"/>
                    <a:lumOff val="50000"/>
                  </a:schemeClr>
                </a:solidFill>
                <a:effectLst/>
              </a:defRPr>
            </a:lvl1pPr>
          </a:lstStyle>
          <a:p>
            <a:fld id="{EB348282-3266-F04C-B033-617A6339E3BA}" type="datetime1">
              <a:rPr lang="en-IN" smtClean="0"/>
              <a:t>07-03-2019</a:t>
            </a:fld>
            <a:endParaRPr lang="en-US" dirty="0"/>
          </a:p>
        </p:txBody>
      </p:sp>
      <p:sp>
        <p:nvSpPr>
          <p:cNvPr id="6" name="Slide Number Placeholder 5"/>
          <p:cNvSpPr>
            <a:spLocks noGrp="1"/>
          </p:cNvSpPr>
          <p:nvPr>
            <p:ph type="sldNum" sz="quarter" idx="4"/>
          </p:nvPr>
        </p:nvSpPr>
        <p:spPr>
          <a:xfrm>
            <a:off x="27709" y="5294252"/>
            <a:ext cx="564958" cy="304271"/>
          </a:xfrm>
          <a:prstGeom prst="rect">
            <a:avLst/>
          </a:prstGeom>
          <a:effectLst>
            <a:outerShdw blurRad="25400" algn="tr" rotWithShape="0">
              <a:prstClr val="black">
                <a:alpha val="50000"/>
              </a:prstClr>
            </a:outerShdw>
          </a:effectLst>
        </p:spPr>
        <p:txBody>
          <a:bodyPr vert="horz" lIns="91440" tIns="45720" rIns="91440" bIns="45720" rtlCol="0" anchor="ctr"/>
          <a:lstStyle>
            <a:lvl1pPr algn="ctr">
              <a:defRPr lang="en-US" sz="1000" b="0" smtClean="0">
                <a:solidFill>
                  <a:schemeClr val="tx1">
                    <a:lumMod val="50000"/>
                    <a:lumOff val="50000"/>
                  </a:schemeClr>
                </a:solidFill>
                <a:effectLst/>
              </a:defRPr>
            </a:lvl1pPr>
          </a:lstStyle>
          <a:p>
            <a:fld id="{6CA6930D-BBCC-4B60-B588-351AC06BFA93}" type="slidenum">
              <a:rPr lang="en-US" smtClean="0"/>
              <a:pPr/>
              <a:t>‹#›</a:t>
            </a:fld>
            <a:endParaRPr lang="en-US"/>
          </a:p>
        </p:txBody>
      </p:sp>
      <p:cxnSp>
        <p:nvCxnSpPr>
          <p:cNvPr id="9" name="Straight Connector 8"/>
          <p:cNvCxnSpPr/>
          <p:nvPr/>
        </p:nvCxnSpPr>
        <p:spPr>
          <a:xfrm>
            <a:off x="508000" y="1143000"/>
            <a:ext cx="9144000" cy="0"/>
          </a:xfrm>
          <a:prstGeom prst="line">
            <a:avLst/>
          </a:prstGeom>
          <a:ln w="38100">
            <a:solidFill>
              <a:srgbClr val="FFC000"/>
            </a:solidFill>
          </a:ln>
          <a:effectLst>
            <a:glow rad="101600">
              <a:schemeClr val="bg1">
                <a:lumMod val="85000"/>
                <a:alpha val="60000"/>
              </a:schemeClr>
            </a:glow>
          </a:effectLst>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805333" y="5595205"/>
            <a:ext cx="1354667" cy="157896"/>
          </a:xfrm>
          <a:prstGeom prst="rect">
            <a:avLst/>
          </a:prstGeom>
          <a:effectLst>
            <a:outerShdw blurRad="25400" algn="tr" rotWithShape="0">
              <a:prstClr val="black">
                <a:alpha val="50000"/>
              </a:prstClr>
            </a:outerShdw>
          </a:effectLst>
        </p:spPr>
        <p:txBody>
          <a:bodyPr vert="horz" lIns="91440" tIns="45720" rIns="91440" bIns="45720" rtlCol="0" anchor="b"/>
          <a:lstStyle>
            <a:defPPr>
              <a:defRPr lang="en-US"/>
            </a:defPPr>
            <a:lvl1pPr algn="r">
              <a:defRPr sz="1000" b="0">
                <a:solidFill>
                  <a:schemeClr val="tx1">
                    <a:lumMod val="50000"/>
                    <a:lumOff val="50000"/>
                  </a:schemeClr>
                </a:solidFill>
                <a:effectLst/>
              </a:defRPr>
            </a:lvl1pPr>
          </a:lstStyle>
          <a:p>
            <a:pPr lvl="0" algn="r"/>
            <a:r>
              <a:rPr lang="en-US" sz="600" dirty="0"/>
              <a:t>Umar Lone</a:t>
            </a:r>
          </a:p>
        </p:txBody>
      </p:sp>
      <p:sp>
        <p:nvSpPr>
          <p:cNvPr id="16" name="TextBox 15"/>
          <p:cNvSpPr txBox="1"/>
          <p:nvPr/>
        </p:nvSpPr>
        <p:spPr>
          <a:xfrm>
            <a:off x="8720667" y="10893"/>
            <a:ext cx="1468098" cy="345434"/>
          </a:xfrm>
          <a:prstGeom prst="rect">
            <a:avLst/>
          </a:prstGeom>
          <a:effectLst>
            <a:outerShdw blurRad="25400" algn="tr" rotWithShape="0">
              <a:prstClr val="black">
                <a:alpha val="50000"/>
              </a:prstClr>
            </a:outerShdw>
          </a:effectLst>
        </p:spPr>
        <p:txBody>
          <a:bodyPr vert="horz" lIns="91440" tIns="45720" rIns="91440" bIns="45720" rtlCol="0" anchor="ctr"/>
          <a:lstStyle>
            <a:defPPr>
              <a:defRPr lang="en-US"/>
            </a:defPPr>
            <a:lvl1pPr algn="ctr">
              <a:defRPr sz="1200" b="0">
                <a:solidFill>
                  <a:schemeClr val="tx1">
                    <a:lumMod val="50000"/>
                    <a:lumOff val="50000"/>
                  </a:schemeClr>
                </a:solidFill>
                <a:effectLs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dirty="0"/>
              <a:t>Poash</a:t>
            </a:r>
            <a:r>
              <a:rPr lang="en-US" sz="1100" b="0" dirty="0"/>
              <a:t>™ </a:t>
            </a:r>
            <a:r>
              <a:rPr lang="en-US" sz="800" b="0" dirty="0"/>
              <a:t>Technologies</a:t>
            </a:r>
            <a:endParaRPr lang="en-US" sz="1100" b="0" dirty="0"/>
          </a:p>
        </p:txBody>
      </p:sp>
      <p:grpSp>
        <p:nvGrpSpPr>
          <p:cNvPr id="17" name="Group 16"/>
          <p:cNvGrpSpPr>
            <a:grpSpLocks noChangeAspect="1"/>
          </p:cNvGrpSpPr>
          <p:nvPr/>
        </p:nvGrpSpPr>
        <p:grpSpPr>
          <a:xfrm>
            <a:off x="8720667" y="102832"/>
            <a:ext cx="280860" cy="240068"/>
            <a:chOff x="7773763" y="26631"/>
            <a:chExt cx="353849" cy="336063"/>
          </a:xfrm>
        </p:grpSpPr>
        <p:sp>
          <p:nvSpPr>
            <p:cNvPr id="12" name="Teardrop 11"/>
            <p:cNvSpPr/>
            <p:nvPr/>
          </p:nvSpPr>
          <p:spPr>
            <a:xfrm rot="17659996">
              <a:off x="7893608" y="152389"/>
              <a:ext cx="88386" cy="100946"/>
            </a:xfrm>
            <a:prstGeom prst="teardrop">
              <a:avLst/>
            </a:prstGeom>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5"/>
            </a:lnRef>
            <a:fillRef idx="3">
              <a:schemeClr val="accent5"/>
            </a:fillRef>
            <a:effectRef idx="2">
              <a:schemeClr val="accent5"/>
            </a:effectRef>
            <a:fontRef idx="minor">
              <a:schemeClr val="lt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13" name="Teardrop 12"/>
            <p:cNvSpPr/>
            <p:nvPr/>
          </p:nvSpPr>
          <p:spPr>
            <a:xfrm rot="10471268">
              <a:off x="7906322" y="26631"/>
              <a:ext cx="100240" cy="89009"/>
            </a:xfrm>
            <a:prstGeom prst="teardrop">
              <a:avLst/>
            </a:prstGeom>
            <a:solidFill>
              <a:srgbClr val="FFC000"/>
            </a:solidFill>
            <a:ln>
              <a:solidFill>
                <a:srgbClr val="FFC000"/>
              </a:solidFill>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3"/>
            </a:lnRef>
            <a:fillRef idx="3">
              <a:schemeClr val="accent3"/>
            </a:fillRef>
            <a:effectRef idx="2">
              <a:schemeClr val="accent3"/>
            </a:effectRef>
            <a:fontRef idx="minor">
              <a:schemeClr val="lt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14" name="Teardrop 13"/>
            <p:cNvSpPr/>
            <p:nvPr/>
          </p:nvSpPr>
          <p:spPr>
            <a:xfrm rot="3094758">
              <a:off x="7780043" y="74295"/>
              <a:ext cx="88386" cy="100946"/>
            </a:xfrm>
            <a:prstGeom prst="teardrop">
              <a:avLst/>
            </a:prstGeom>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15" name="Arc 14"/>
            <p:cNvSpPr/>
            <p:nvPr/>
          </p:nvSpPr>
          <p:spPr>
            <a:xfrm rot="13049277">
              <a:off x="7857991" y="116297"/>
              <a:ext cx="269621" cy="246397"/>
            </a:xfrm>
            <a:prstGeom prst="arc">
              <a:avLst/>
            </a:prstGeom>
            <a:ln w="12700">
              <a:solidFill>
                <a:srgbClr val="70AC2E"/>
              </a:solidFill>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grpSp>
      <p:sp>
        <p:nvSpPr>
          <p:cNvPr id="5" name="Footer Placeholder 4"/>
          <p:cNvSpPr>
            <a:spLocks noGrp="1"/>
          </p:cNvSpPr>
          <p:nvPr>
            <p:ph type="ftr" sz="quarter" idx="3"/>
          </p:nvPr>
        </p:nvSpPr>
        <p:spPr>
          <a:xfrm>
            <a:off x="3471334" y="5291993"/>
            <a:ext cx="3217333" cy="303212"/>
          </a:xfrm>
          <a:prstGeom prst="rect">
            <a:avLst/>
          </a:prstGeom>
          <a:effectLst>
            <a:outerShdw blurRad="25400" algn="tr" rotWithShape="0">
              <a:prstClr val="black">
                <a:alpha val="50000"/>
              </a:prstClr>
            </a:outerShdw>
          </a:effectLst>
        </p:spPr>
        <p:txBody>
          <a:bodyPr vert="horz" lIns="91440" tIns="45720" rIns="91440" bIns="45720" rtlCol="0" anchor="ctr"/>
          <a:lstStyle>
            <a:lvl1pPr algn="ctr">
              <a:defRPr lang="en-US" sz="1400" b="0" dirty="0">
                <a:solidFill>
                  <a:schemeClr val="tx1">
                    <a:lumMod val="50000"/>
                    <a:lumOff val="50000"/>
                  </a:schemeClr>
                </a:solidFill>
                <a:effectLst/>
              </a:defRPr>
            </a:lvl1pPr>
          </a:lstStyle>
          <a:p>
            <a:endParaRPr lang="en-US" dirty="0"/>
          </a:p>
        </p:txBody>
      </p:sp>
      <p:sp>
        <p:nvSpPr>
          <p:cNvPr id="18" name="TextBox 17">
            <a:extLst>
              <a:ext uri="{FF2B5EF4-FFF2-40B4-BE49-F238E27FC236}">
                <a16:creationId xmlns:a16="http://schemas.microsoft.com/office/drawing/2014/main" id="{62FCAD28-79D7-4362-8C1C-B86D02DDD535}"/>
              </a:ext>
            </a:extLst>
          </p:cNvPr>
          <p:cNvSpPr txBox="1"/>
          <p:nvPr userDrawn="1"/>
        </p:nvSpPr>
        <p:spPr>
          <a:xfrm>
            <a:off x="4054271" y="5311288"/>
            <a:ext cx="2051458" cy="345434"/>
          </a:xfrm>
          <a:prstGeom prst="rect">
            <a:avLst/>
          </a:prstGeom>
          <a:effectLst>
            <a:outerShdw blurRad="25400" algn="tr" rotWithShape="0">
              <a:prstClr val="black">
                <a:alpha val="50000"/>
              </a:prstClr>
            </a:outerShdw>
          </a:effectLst>
        </p:spPr>
        <p:txBody>
          <a:bodyPr vert="horz" lIns="91440" tIns="45720" rIns="91440" bIns="45720" rtlCol="0" anchor="ctr"/>
          <a:lstStyle>
            <a:defPPr>
              <a:defRPr lang="en-US"/>
            </a:defPPr>
            <a:lvl1pPr algn="ctr">
              <a:defRPr sz="1200" b="0">
                <a:solidFill>
                  <a:schemeClr val="tx1">
                    <a:lumMod val="50000"/>
                    <a:lumOff val="50000"/>
                  </a:schemeClr>
                </a:solidFill>
                <a:effectLst/>
              </a:defRPr>
            </a:lvl1pPr>
          </a:lstStyle>
          <a:p>
            <a:pPr lvl="0"/>
            <a:r>
              <a:rPr lang="en-US" sz="1400" b="0" dirty="0" err="1"/>
              <a:t>GoF</a:t>
            </a:r>
            <a:r>
              <a:rPr lang="en-US" sz="1400" b="0" dirty="0"/>
              <a:t> Design Patterns</a:t>
            </a:r>
          </a:p>
          <a:p>
            <a:pPr lvl="0"/>
            <a:endParaRPr lang="en-US" sz="600" b="0" dirty="0"/>
          </a:p>
        </p:txBody>
      </p:sp>
      <p:sp>
        <p:nvSpPr>
          <p:cNvPr id="19" name="TextBox 18">
            <a:extLst>
              <a:ext uri="{FF2B5EF4-FFF2-40B4-BE49-F238E27FC236}">
                <a16:creationId xmlns:a16="http://schemas.microsoft.com/office/drawing/2014/main" id="{7F10521A-D959-4C50-8C30-6584B2165FC2}"/>
              </a:ext>
            </a:extLst>
          </p:cNvPr>
          <p:cNvSpPr txBox="1"/>
          <p:nvPr userDrawn="1"/>
        </p:nvSpPr>
        <p:spPr>
          <a:xfrm>
            <a:off x="8834098" y="10893"/>
            <a:ext cx="1354667" cy="345434"/>
          </a:xfrm>
          <a:prstGeom prst="rect">
            <a:avLst/>
          </a:prstGeom>
          <a:effectLst>
            <a:outerShdw blurRad="25400" algn="tr" rotWithShape="0">
              <a:prstClr val="black">
                <a:alpha val="50000"/>
              </a:prstClr>
            </a:outerShdw>
          </a:effectLst>
        </p:spPr>
        <p:txBody>
          <a:bodyPr vert="horz" lIns="91440" tIns="45720" rIns="91440" bIns="45720" rtlCol="0" anchor="ctr"/>
          <a:lstStyle>
            <a:defPPr>
              <a:defRPr lang="en-US"/>
            </a:defPPr>
            <a:lvl1pPr algn="ctr">
              <a:defRPr sz="1200" b="0">
                <a:solidFill>
                  <a:schemeClr val="tx1">
                    <a:lumMod val="50000"/>
                    <a:lumOff val="50000"/>
                  </a:schemeClr>
                </a:solidFill>
                <a:effectLst/>
              </a:defRPr>
            </a:lvl1pPr>
          </a:lstStyle>
          <a:p>
            <a:pPr lvl="0" algn="r"/>
            <a:r>
              <a:rPr lang="en-US" sz="1100" b="1" dirty="0"/>
              <a:t>Poash</a:t>
            </a:r>
            <a:r>
              <a:rPr lang="en-US" sz="1100" b="1" baseline="0" dirty="0"/>
              <a:t> </a:t>
            </a:r>
            <a:r>
              <a:rPr lang="en-US" sz="800" b="0" dirty="0"/>
              <a:t>Technologies</a:t>
            </a:r>
            <a:r>
              <a:rPr lang="en-US" sz="1100" b="0" dirty="0"/>
              <a:t>™</a:t>
            </a:r>
          </a:p>
        </p:txBody>
      </p:sp>
      <p:grpSp>
        <p:nvGrpSpPr>
          <p:cNvPr id="20" name="Group 19">
            <a:extLst>
              <a:ext uri="{FF2B5EF4-FFF2-40B4-BE49-F238E27FC236}">
                <a16:creationId xmlns:a16="http://schemas.microsoft.com/office/drawing/2014/main" id="{2EDE86D6-2FCD-464C-973F-E0A460F152DB}"/>
              </a:ext>
            </a:extLst>
          </p:cNvPr>
          <p:cNvGrpSpPr/>
          <p:nvPr userDrawn="1"/>
        </p:nvGrpSpPr>
        <p:grpSpPr>
          <a:xfrm>
            <a:off x="8637515" y="73166"/>
            <a:ext cx="393166" cy="336063"/>
            <a:chOff x="7773763" y="26631"/>
            <a:chExt cx="353849" cy="336063"/>
          </a:xfrm>
        </p:grpSpPr>
        <p:sp>
          <p:nvSpPr>
            <p:cNvPr id="21" name="Teardrop 20">
              <a:extLst>
                <a:ext uri="{FF2B5EF4-FFF2-40B4-BE49-F238E27FC236}">
                  <a16:creationId xmlns:a16="http://schemas.microsoft.com/office/drawing/2014/main" id="{CE66B5C6-CDEB-4C01-AF5D-BD689F995E18}"/>
                </a:ext>
              </a:extLst>
            </p:cNvPr>
            <p:cNvSpPr/>
            <p:nvPr/>
          </p:nvSpPr>
          <p:spPr>
            <a:xfrm rot="17659996">
              <a:off x="7893608" y="152389"/>
              <a:ext cx="88386" cy="100946"/>
            </a:xfrm>
            <a:prstGeom prst="teardrop">
              <a:avLst/>
            </a:prstGeom>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5"/>
            </a:lnRef>
            <a:fillRef idx="3">
              <a:schemeClr val="accent5"/>
            </a:fillRef>
            <a:effectRef idx="2">
              <a:schemeClr val="accent5"/>
            </a:effectRef>
            <a:fontRef idx="minor">
              <a:schemeClr val="lt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22" name="Teardrop 21">
              <a:extLst>
                <a:ext uri="{FF2B5EF4-FFF2-40B4-BE49-F238E27FC236}">
                  <a16:creationId xmlns:a16="http://schemas.microsoft.com/office/drawing/2014/main" id="{A94EF339-43D3-4E08-87F4-5DC6849C122D}"/>
                </a:ext>
              </a:extLst>
            </p:cNvPr>
            <p:cNvSpPr/>
            <p:nvPr/>
          </p:nvSpPr>
          <p:spPr>
            <a:xfrm rot="10471268">
              <a:off x="7906322" y="26631"/>
              <a:ext cx="100240" cy="89009"/>
            </a:xfrm>
            <a:prstGeom prst="teardrop">
              <a:avLst/>
            </a:prstGeom>
            <a:solidFill>
              <a:srgbClr val="FFC000"/>
            </a:solidFill>
            <a:ln>
              <a:solidFill>
                <a:srgbClr val="FFC000"/>
              </a:solidFill>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3"/>
            </a:lnRef>
            <a:fillRef idx="3">
              <a:schemeClr val="accent3"/>
            </a:fillRef>
            <a:effectRef idx="2">
              <a:schemeClr val="accent3"/>
            </a:effectRef>
            <a:fontRef idx="minor">
              <a:schemeClr val="lt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23" name="Teardrop 22">
              <a:extLst>
                <a:ext uri="{FF2B5EF4-FFF2-40B4-BE49-F238E27FC236}">
                  <a16:creationId xmlns:a16="http://schemas.microsoft.com/office/drawing/2014/main" id="{49845B70-D430-48A5-949F-1FF7A3F27B29}"/>
                </a:ext>
              </a:extLst>
            </p:cNvPr>
            <p:cNvSpPr/>
            <p:nvPr/>
          </p:nvSpPr>
          <p:spPr>
            <a:xfrm rot="3094758">
              <a:off x="7780043" y="74295"/>
              <a:ext cx="88386" cy="100946"/>
            </a:xfrm>
            <a:prstGeom prst="teardrop">
              <a:avLst/>
            </a:prstGeom>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24" name="Arc 23">
              <a:extLst>
                <a:ext uri="{FF2B5EF4-FFF2-40B4-BE49-F238E27FC236}">
                  <a16:creationId xmlns:a16="http://schemas.microsoft.com/office/drawing/2014/main" id="{7FA48A91-BDE4-4275-8B86-8E4D9C493B82}"/>
                </a:ext>
              </a:extLst>
            </p:cNvPr>
            <p:cNvSpPr/>
            <p:nvPr/>
          </p:nvSpPr>
          <p:spPr>
            <a:xfrm rot="13049277">
              <a:off x="7857991" y="116297"/>
              <a:ext cx="269621" cy="246397"/>
            </a:xfrm>
            <a:prstGeom prst="arc">
              <a:avLst/>
            </a:prstGeom>
            <a:ln w="12700">
              <a:solidFill>
                <a:srgbClr val="70AC2E"/>
              </a:solidFill>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grpSp>
      <p:sp>
        <p:nvSpPr>
          <p:cNvPr id="25" name="Footer Placeholder 4">
            <a:extLst>
              <a:ext uri="{FF2B5EF4-FFF2-40B4-BE49-F238E27FC236}">
                <a16:creationId xmlns:a16="http://schemas.microsoft.com/office/drawing/2014/main" id="{DF8C880E-F682-4B56-88AE-D29E0C274B34}"/>
              </a:ext>
            </a:extLst>
          </p:cNvPr>
          <p:cNvSpPr>
            <a:spLocks noGrp="1"/>
          </p:cNvSpPr>
          <p:nvPr>
            <p:ph type="ftr" sz="quarter" idx="3"/>
          </p:nvPr>
        </p:nvSpPr>
        <p:spPr>
          <a:xfrm>
            <a:off x="3471334" y="5297488"/>
            <a:ext cx="3217333" cy="30321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3603658160"/>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hdr="0" ftr="0" dt="0"/>
  <p:txStyles>
    <p:titleStyle>
      <a:lvl1pPr algn="ctr" defTabSz="914400" rtl="0" eaLnBrk="1" latinLnBrk="0" hangingPunct="1">
        <a:spcBef>
          <a:spcPct val="0"/>
        </a:spcBef>
        <a:buNone/>
        <a:defRPr sz="4400" kern="1200">
          <a:solidFill>
            <a:srgbClr val="376092"/>
          </a:solidFill>
          <a:effectLst>
            <a:outerShdw blurRad="63500" sx="101000" sy="101000" algn="ctr" rotWithShape="0">
              <a:prstClr val="black">
                <a:alpha val="20000"/>
              </a:prst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alpha val="50000"/>
          </a:schemeClr>
        </a:solidFill>
        <a:effectLst/>
      </p:bgPr>
    </p:bg>
    <p:spTree>
      <p:nvGrpSpPr>
        <p:cNvPr id="1" name=""/>
        <p:cNvGrpSpPr/>
        <p:nvPr/>
      </p:nvGrpSpPr>
      <p:grpSpPr>
        <a:xfrm>
          <a:off x="0" y="0"/>
          <a:ext cx="0" cy="0"/>
          <a:chOff x="0" y="0"/>
          <a:chExt cx="0" cy="0"/>
        </a:xfrm>
      </p:grpSpPr>
      <p:sp>
        <p:nvSpPr>
          <p:cNvPr id="7" name="Rectangle 6"/>
          <p:cNvSpPr/>
          <p:nvPr/>
        </p:nvSpPr>
        <p:spPr>
          <a:xfrm>
            <a:off x="0" y="5255454"/>
            <a:ext cx="10160000" cy="45710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Placeholder 1"/>
          <p:cNvSpPr>
            <a:spLocks noGrp="1"/>
          </p:cNvSpPr>
          <p:nvPr>
            <p:ph type="title"/>
          </p:nvPr>
        </p:nvSpPr>
        <p:spPr>
          <a:xfrm>
            <a:off x="508000" y="228865"/>
            <a:ext cx="9144000" cy="9525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8000" y="1333500"/>
            <a:ext cx="9144000" cy="37716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77333" y="5294252"/>
            <a:ext cx="2370667" cy="304271"/>
          </a:xfrm>
          <a:prstGeom prst="rect">
            <a:avLst/>
          </a:prstGeom>
          <a:effectLst>
            <a:outerShdw blurRad="25400" algn="tr" rotWithShape="0">
              <a:prstClr val="black">
                <a:alpha val="50000"/>
              </a:prstClr>
            </a:outerShdw>
          </a:effectLst>
        </p:spPr>
        <p:txBody>
          <a:bodyPr vert="horz" lIns="91440" tIns="45720" rIns="91440" bIns="45720" rtlCol="0" anchor="ctr"/>
          <a:lstStyle>
            <a:lvl1pPr algn="l">
              <a:defRPr lang="en-US" sz="1000" b="0" smtClean="0">
                <a:solidFill>
                  <a:schemeClr val="tx1">
                    <a:lumMod val="50000"/>
                    <a:lumOff val="50000"/>
                  </a:schemeClr>
                </a:solidFill>
                <a:effectLst/>
              </a:defRPr>
            </a:lvl1pPr>
          </a:lstStyle>
          <a:p>
            <a:fld id="{EB348282-3266-F04C-B033-617A6339E3BA}" type="datetime1">
              <a:rPr lang="en-IN" smtClean="0"/>
              <a:t>07-03-2019</a:t>
            </a:fld>
            <a:endParaRPr lang="en-US" dirty="0"/>
          </a:p>
        </p:txBody>
      </p:sp>
      <p:sp>
        <p:nvSpPr>
          <p:cNvPr id="6" name="Slide Number Placeholder 5"/>
          <p:cNvSpPr>
            <a:spLocks noGrp="1"/>
          </p:cNvSpPr>
          <p:nvPr>
            <p:ph type="sldNum" sz="quarter" idx="4"/>
          </p:nvPr>
        </p:nvSpPr>
        <p:spPr>
          <a:xfrm>
            <a:off x="27709" y="5294252"/>
            <a:ext cx="564958" cy="304271"/>
          </a:xfrm>
          <a:prstGeom prst="rect">
            <a:avLst/>
          </a:prstGeom>
          <a:effectLst>
            <a:outerShdw blurRad="25400" algn="tr" rotWithShape="0">
              <a:prstClr val="black">
                <a:alpha val="50000"/>
              </a:prstClr>
            </a:outerShdw>
          </a:effectLst>
        </p:spPr>
        <p:txBody>
          <a:bodyPr vert="horz" lIns="91440" tIns="45720" rIns="91440" bIns="45720" rtlCol="0" anchor="ctr"/>
          <a:lstStyle>
            <a:lvl1pPr algn="ctr">
              <a:defRPr lang="en-US" sz="1000" b="0" smtClean="0">
                <a:solidFill>
                  <a:schemeClr val="tx1">
                    <a:lumMod val="50000"/>
                    <a:lumOff val="50000"/>
                  </a:schemeClr>
                </a:solidFill>
                <a:effectLst/>
              </a:defRPr>
            </a:lvl1pPr>
          </a:lstStyle>
          <a:p>
            <a:fld id="{6CA6930D-BBCC-4B60-B588-351AC06BFA93}" type="slidenum">
              <a:rPr lang="en-US" smtClean="0"/>
              <a:pPr/>
              <a:t>‹#›</a:t>
            </a:fld>
            <a:endParaRPr lang="en-US"/>
          </a:p>
        </p:txBody>
      </p:sp>
      <p:cxnSp>
        <p:nvCxnSpPr>
          <p:cNvPr id="9" name="Straight Connector 8"/>
          <p:cNvCxnSpPr/>
          <p:nvPr/>
        </p:nvCxnSpPr>
        <p:spPr>
          <a:xfrm>
            <a:off x="508000" y="1143000"/>
            <a:ext cx="9144000" cy="0"/>
          </a:xfrm>
          <a:prstGeom prst="line">
            <a:avLst/>
          </a:prstGeom>
          <a:ln w="38100">
            <a:solidFill>
              <a:srgbClr val="FFC000"/>
            </a:solidFill>
          </a:ln>
          <a:effectLst>
            <a:glow rad="101600">
              <a:schemeClr val="bg1">
                <a:lumMod val="85000"/>
                <a:alpha val="60000"/>
              </a:schemeClr>
            </a:glow>
          </a:effectLst>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805333" y="5595205"/>
            <a:ext cx="1354667" cy="157896"/>
          </a:xfrm>
          <a:prstGeom prst="rect">
            <a:avLst/>
          </a:prstGeom>
          <a:effectLst>
            <a:outerShdw blurRad="25400" algn="tr" rotWithShape="0">
              <a:prstClr val="black">
                <a:alpha val="50000"/>
              </a:prstClr>
            </a:outerShdw>
          </a:effectLst>
        </p:spPr>
        <p:txBody>
          <a:bodyPr vert="horz" lIns="91440" tIns="45720" rIns="91440" bIns="45720" rtlCol="0" anchor="b"/>
          <a:lstStyle>
            <a:defPPr>
              <a:defRPr lang="en-US"/>
            </a:defPPr>
            <a:lvl1pPr algn="r">
              <a:defRPr sz="1000" b="0">
                <a:solidFill>
                  <a:schemeClr val="tx1">
                    <a:lumMod val="50000"/>
                    <a:lumOff val="50000"/>
                  </a:schemeClr>
                </a:solidFill>
                <a:effectLst/>
              </a:defRPr>
            </a:lvl1pPr>
          </a:lstStyle>
          <a:p>
            <a:pPr lvl="0" algn="r"/>
            <a:r>
              <a:rPr lang="en-US" sz="600" dirty="0"/>
              <a:t>Umar Lone</a:t>
            </a:r>
          </a:p>
        </p:txBody>
      </p:sp>
      <p:sp>
        <p:nvSpPr>
          <p:cNvPr id="16" name="TextBox 15"/>
          <p:cNvSpPr txBox="1"/>
          <p:nvPr/>
        </p:nvSpPr>
        <p:spPr>
          <a:xfrm>
            <a:off x="8720667" y="10893"/>
            <a:ext cx="1468098" cy="345434"/>
          </a:xfrm>
          <a:prstGeom prst="rect">
            <a:avLst/>
          </a:prstGeom>
          <a:effectLst>
            <a:outerShdw blurRad="25400" algn="tr" rotWithShape="0">
              <a:prstClr val="black">
                <a:alpha val="50000"/>
              </a:prstClr>
            </a:outerShdw>
          </a:effectLst>
        </p:spPr>
        <p:txBody>
          <a:bodyPr vert="horz" lIns="91440" tIns="45720" rIns="91440" bIns="45720" rtlCol="0" anchor="ctr"/>
          <a:lstStyle>
            <a:defPPr>
              <a:defRPr lang="en-US"/>
            </a:defPPr>
            <a:lvl1pPr algn="ctr">
              <a:defRPr sz="1200" b="0">
                <a:solidFill>
                  <a:schemeClr val="tx1">
                    <a:lumMod val="50000"/>
                    <a:lumOff val="50000"/>
                  </a:schemeClr>
                </a:solidFill>
                <a:effectLs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dirty="0"/>
              <a:t>Poash</a:t>
            </a:r>
            <a:r>
              <a:rPr lang="en-US" sz="1100" b="0" dirty="0"/>
              <a:t>™ </a:t>
            </a:r>
            <a:r>
              <a:rPr lang="en-US" sz="800" b="0" dirty="0"/>
              <a:t>Technologies</a:t>
            </a:r>
            <a:endParaRPr lang="en-US" sz="1100" b="0" dirty="0"/>
          </a:p>
        </p:txBody>
      </p:sp>
      <p:grpSp>
        <p:nvGrpSpPr>
          <p:cNvPr id="17" name="Group 16"/>
          <p:cNvGrpSpPr>
            <a:grpSpLocks noChangeAspect="1"/>
          </p:cNvGrpSpPr>
          <p:nvPr/>
        </p:nvGrpSpPr>
        <p:grpSpPr>
          <a:xfrm>
            <a:off x="8720667" y="102832"/>
            <a:ext cx="280860" cy="240068"/>
            <a:chOff x="7773763" y="26631"/>
            <a:chExt cx="353849" cy="336063"/>
          </a:xfrm>
        </p:grpSpPr>
        <p:sp>
          <p:nvSpPr>
            <p:cNvPr id="12" name="Teardrop 11"/>
            <p:cNvSpPr/>
            <p:nvPr/>
          </p:nvSpPr>
          <p:spPr>
            <a:xfrm rot="17659996">
              <a:off x="7893608" y="152389"/>
              <a:ext cx="88386" cy="100946"/>
            </a:xfrm>
            <a:prstGeom prst="teardrop">
              <a:avLst/>
            </a:prstGeom>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5"/>
            </a:lnRef>
            <a:fillRef idx="3">
              <a:schemeClr val="accent5"/>
            </a:fillRef>
            <a:effectRef idx="2">
              <a:schemeClr val="accent5"/>
            </a:effectRef>
            <a:fontRef idx="minor">
              <a:schemeClr val="lt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13" name="Teardrop 12"/>
            <p:cNvSpPr/>
            <p:nvPr/>
          </p:nvSpPr>
          <p:spPr>
            <a:xfrm rot="10471268">
              <a:off x="7906322" y="26631"/>
              <a:ext cx="100240" cy="89009"/>
            </a:xfrm>
            <a:prstGeom prst="teardrop">
              <a:avLst/>
            </a:prstGeom>
            <a:solidFill>
              <a:srgbClr val="FFC000"/>
            </a:solidFill>
            <a:ln>
              <a:solidFill>
                <a:srgbClr val="FFC000"/>
              </a:solidFill>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3"/>
            </a:lnRef>
            <a:fillRef idx="3">
              <a:schemeClr val="accent3"/>
            </a:fillRef>
            <a:effectRef idx="2">
              <a:schemeClr val="accent3"/>
            </a:effectRef>
            <a:fontRef idx="minor">
              <a:schemeClr val="lt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14" name="Teardrop 13"/>
            <p:cNvSpPr/>
            <p:nvPr/>
          </p:nvSpPr>
          <p:spPr>
            <a:xfrm rot="3094758">
              <a:off x="7780043" y="74295"/>
              <a:ext cx="88386" cy="100946"/>
            </a:xfrm>
            <a:prstGeom prst="teardrop">
              <a:avLst/>
            </a:prstGeom>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15" name="Arc 14"/>
            <p:cNvSpPr/>
            <p:nvPr/>
          </p:nvSpPr>
          <p:spPr>
            <a:xfrm rot="13049277">
              <a:off x="7857991" y="116297"/>
              <a:ext cx="269621" cy="246397"/>
            </a:xfrm>
            <a:prstGeom prst="arc">
              <a:avLst/>
            </a:prstGeom>
            <a:ln w="12700">
              <a:solidFill>
                <a:srgbClr val="70AC2E"/>
              </a:solidFill>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grpSp>
      <p:sp>
        <p:nvSpPr>
          <p:cNvPr id="5" name="Footer Placeholder 4"/>
          <p:cNvSpPr>
            <a:spLocks noGrp="1"/>
          </p:cNvSpPr>
          <p:nvPr>
            <p:ph type="ftr" sz="quarter" idx="3"/>
          </p:nvPr>
        </p:nvSpPr>
        <p:spPr>
          <a:xfrm>
            <a:off x="3471334" y="5291993"/>
            <a:ext cx="3217333" cy="303212"/>
          </a:xfrm>
          <a:prstGeom prst="rect">
            <a:avLst/>
          </a:prstGeom>
          <a:effectLst>
            <a:outerShdw blurRad="25400" algn="tr" rotWithShape="0">
              <a:prstClr val="black">
                <a:alpha val="50000"/>
              </a:prstClr>
            </a:outerShdw>
          </a:effectLst>
        </p:spPr>
        <p:txBody>
          <a:bodyPr vert="horz" lIns="91440" tIns="45720" rIns="91440" bIns="45720" rtlCol="0" anchor="ctr"/>
          <a:lstStyle>
            <a:lvl1pPr algn="ctr">
              <a:defRPr lang="en-US" sz="1400" b="0" dirty="0">
                <a:solidFill>
                  <a:schemeClr val="tx1">
                    <a:lumMod val="50000"/>
                    <a:lumOff val="50000"/>
                  </a:schemeClr>
                </a:solidFill>
                <a:effectLst/>
              </a:defRPr>
            </a:lvl1pPr>
          </a:lstStyle>
          <a:p>
            <a:endParaRPr lang="en-US" dirty="0"/>
          </a:p>
        </p:txBody>
      </p:sp>
      <p:sp>
        <p:nvSpPr>
          <p:cNvPr id="18" name="TextBox 17">
            <a:extLst>
              <a:ext uri="{FF2B5EF4-FFF2-40B4-BE49-F238E27FC236}">
                <a16:creationId xmlns:a16="http://schemas.microsoft.com/office/drawing/2014/main" id="{2F0A76E9-1F2F-422E-832D-BE2F73DC5DD6}"/>
              </a:ext>
            </a:extLst>
          </p:cNvPr>
          <p:cNvSpPr txBox="1"/>
          <p:nvPr userDrawn="1"/>
        </p:nvSpPr>
        <p:spPr>
          <a:xfrm>
            <a:off x="4054271" y="5311288"/>
            <a:ext cx="2051458" cy="345434"/>
          </a:xfrm>
          <a:prstGeom prst="rect">
            <a:avLst/>
          </a:prstGeom>
          <a:effectLst>
            <a:outerShdw blurRad="25400" algn="tr" rotWithShape="0">
              <a:prstClr val="black">
                <a:alpha val="50000"/>
              </a:prstClr>
            </a:outerShdw>
          </a:effectLst>
        </p:spPr>
        <p:txBody>
          <a:bodyPr vert="horz" lIns="91440" tIns="45720" rIns="91440" bIns="45720" rtlCol="0" anchor="ctr"/>
          <a:lstStyle>
            <a:defPPr>
              <a:defRPr lang="en-US"/>
            </a:defPPr>
            <a:lvl1pPr algn="ctr">
              <a:defRPr sz="1200" b="0">
                <a:solidFill>
                  <a:schemeClr val="tx1">
                    <a:lumMod val="50000"/>
                    <a:lumOff val="50000"/>
                  </a:schemeClr>
                </a:solidFill>
                <a:effectLst/>
              </a:defRPr>
            </a:lvl1pPr>
          </a:lstStyle>
          <a:p>
            <a:pPr lvl="0"/>
            <a:r>
              <a:rPr lang="en-US" sz="1400" b="0" dirty="0" err="1"/>
              <a:t>GoF</a:t>
            </a:r>
            <a:r>
              <a:rPr lang="en-US" sz="1400" b="0" dirty="0"/>
              <a:t> Design Patterns</a:t>
            </a:r>
          </a:p>
          <a:p>
            <a:pPr lvl="0"/>
            <a:endParaRPr lang="en-US" sz="600" b="0" dirty="0"/>
          </a:p>
        </p:txBody>
      </p:sp>
      <p:sp>
        <p:nvSpPr>
          <p:cNvPr id="19" name="TextBox 18">
            <a:extLst>
              <a:ext uri="{FF2B5EF4-FFF2-40B4-BE49-F238E27FC236}">
                <a16:creationId xmlns:a16="http://schemas.microsoft.com/office/drawing/2014/main" id="{836D300C-6F05-4407-A19A-25DD014CA997}"/>
              </a:ext>
            </a:extLst>
          </p:cNvPr>
          <p:cNvSpPr txBox="1"/>
          <p:nvPr userDrawn="1"/>
        </p:nvSpPr>
        <p:spPr>
          <a:xfrm>
            <a:off x="8834098" y="10893"/>
            <a:ext cx="1354667" cy="345434"/>
          </a:xfrm>
          <a:prstGeom prst="rect">
            <a:avLst/>
          </a:prstGeom>
          <a:effectLst>
            <a:outerShdw blurRad="25400" algn="tr" rotWithShape="0">
              <a:prstClr val="black">
                <a:alpha val="50000"/>
              </a:prstClr>
            </a:outerShdw>
          </a:effectLst>
        </p:spPr>
        <p:txBody>
          <a:bodyPr vert="horz" lIns="91440" tIns="45720" rIns="91440" bIns="45720" rtlCol="0" anchor="ctr"/>
          <a:lstStyle>
            <a:defPPr>
              <a:defRPr lang="en-US"/>
            </a:defPPr>
            <a:lvl1pPr algn="ctr">
              <a:defRPr sz="1200" b="0">
                <a:solidFill>
                  <a:schemeClr val="tx1">
                    <a:lumMod val="50000"/>
                    <a:lumOff val="50000"/>
                  </a:schemeClr>
                </a:solidFill>
                <a:effectLst/>
              </a:defRPr>
            </a:lvl1pPr>
          </a:lstStyle>
          <a:p>
            <a:pPr lvl="0" algn="r"/>
            <a:r>
              <a:rPr lang="en-US" sz="1100" b="1" dirty="0"/>
              <a:t>Poash</a:t>
            </a:r>
            <a:r>
              <a:rPr lang="en-US" sz="1100" b="1" baseline="0" dirty="0"/>
              <a:t> </a:t>
            </a:r>
            <a:r>
              <a:rPr lang="en-US" sz="800" b="0" dirty="0"/>
              <a:t>Technologies</a:t>
            </a:r>
            <a:r>
              <a:rPr lang="en-US" sz="1100" b="0" dirty="0"/>
              <a:t>™</a:t>
            </a:r>
          </a:p>
        </p:txBody>
      </p:sp>
      <p:grpSp>
        <p:nvGrpSpPr>
          <p:cNvPr id="20" name="Group 19">
            <a:extLst>
              <a:ext uri="{FF2B5EF4-FFF2-40B4-BE49-F238E27FC236}">
                <a16:creationId xmlns:a16="http://schemas.microsoft.com/office/drawing/2014/main" id="{B8250807-3A8A-4280-BFA8-CB09F930F935}"/>
              </a:ext>
            </a:extLst>
          </p:cNvPr>
          <p:cNvGrpSpPr/>
          <p:nvPr userDrawn="1"/>
        </p:nvGrpSpPr>
        <p:grpSpPr>
          <a:xfrm>
            <a:off x="8637515" y="73166"/>
            <a:ext cx="393166" cy="336063"/>
            <a:chOff x="7773763" y="26631"/>
            <a:chExt cx="353849" cy="336063"/>
          </a:xfrm>
        </p:grpSpPr>
        <p:sp>
          <p:nvSpPr>
            <p:cNvPr id="21" name="Teardrop 20">
              <a:extLst>
                <a:ext uri="{FF2B5EF4-FFF2-40B4-BE49-F238E27FC236}">
                  <a16:creationId xmlns:a16="http://schemas.microsoft.com/office/drawing/2014/main" id="{6EC420F3-D367-4CD6-8D6D-BC7C6FF1647B}"/>
                </a:ext>
              </a:extLst>
            </p:cNvPr>
            <p:cNvSpPr/>
            <p:nvPr/>
          </p:nvSpPr>
          <p:spPr>
            <a:xfrm rot="17659996">
              <a:off x="7893608" y="152389"/>
              <a:ext cx="88386" cy="100946"/>
            </a:xfrm>
            <a:prstGeom prst="teardrop">
              <a:avLst/>
            </a:prstGeom>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5"/>
            </a:lnRef>
            <a:fillRef idx="3">
              <a:schemeClr val="accent5"/>
            </a:fillRef>
            <a:effectRef idx="2">
              <a:schemeClr val="accent5"/>
            </a:effectRef>
            <a:fontRef idx="minor">
              <a:schemeClr val="lt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22" name="Teardrop 21">
              <a:extLst>
                <a:ext uri="{FF2B5EF4-FFF2-40B4-BE49-F238E27FC236}">
                  <a16:creationId xmlns:a16="http://schemas.microsoft.com/office/drawing/2014/main" id="{9D595437-351D-43A5-A9AE-6E4491F53ADC}"/>
                </a:ext>
              </a:extLst>
            </p:cNvPr>
            <p:cNvSpPr/>
            <p:nvPr/>
          </p:nvSpPr>
          <p:spPr>
            <a:xfrm rot="10471268">
              <a:off x="7906322" y="26631"/>
              <a:ext cx="100240" cy="89009"/>
            </a:xfrm>
            <a:prstGeom prst="teardrop">
              <a:avLst/>
            </a:prstGeom>
            <a:solidFill>
              <a:srgbClr val="FFC000"/>
            </a:solidFill>
            <a:ln>
              <a:solidFill>
                <a:srgbClr val="FFC000"/>
              </a:solidFill>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3"/>
            </a:lnRef>
            <a:fillRef idx="3">
              <a:schemeClr val="accent3"/>
            </a:fillRef>
            <a:effectRef idx="2">
              <a:schemeClr val="accent3"/>
            </a:effectRef>
            <a:fontRef idx="minor">
              <a:schemeClr val="lt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23" name="Teardrop 22">
              <a:extLst>
                <a:ext uri="{FF2B5EF4-FFF2-40B4-BE49-F238E27FC236}">
                  <a16:creationId xmlns:a16="http://schemas.microsoft.com/office/drawing/2014/main" id="{C4DB955E-1C2E-4507-847A-1E729D1B619F}"/>
                </a:ext>
              </a:extLst>
            </p:cNvPr>
            <p:cNvSpPr/>
            <p:nvPr/>
          </p:nvSpPr>
          <p:spPr>
            <a:xfrm rot="3094758">
              <a:off x="7780043" y="74295"/>
              <a:ext cx="88386" cy="100946"/>
            </a:xfrm>
            <a:prstGeom prst="teardrop">
              <a:avLst/>
            </a:prstGeom>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24" name="Arc 23">
              <a:extLst>
                <a:ext uri="{FF2B5EF4-FFF2-40B4-BE49-F238E27FC236}">
                  <a16:creationId xmlns:a16="http://schemas.microsoft.com/office/drawing/2014/main" id="{7E77C375-1D68-4D78-9BC4-1A2ED7B7D8A1}"/>
                </a:ext>
              </a:extLst>
            </p:cNvPr>
            <p:cNvSpPr/>
            <p:nvPr/>
          </p:nvSpPr>
          <p:spPr>
            <a:xfrm rot="13049277">
              <a:off x="7857991" y="116297"/>
              <a:ext cx="269621" cy="246397"/>
            </a:xfrm>
            <a:prstGeom prst="arc">
              <a:avLst/>
            </a:prstGeom>
            <a:ln w="12700">
              <a:solidFill>
                <a:srgbClr val="70AC2E"/>
              </a:solidFill>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grpSp>
    </p:spTree>
    <p:extLst>
      <p:ext uri="{BB962C8B-B14F-4D97-AF65-F5344CB8AC3E}">
        <p14:creationId xmlns:p14="http://schemas.microsoft.com/office/powerpoint/2010/main" val="963101147"/>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hdr="0" ftr="0" dt="0"/>
  <p:txStyles>
    <p:titleStyle>
      <a:lvl1pPr algn="ctr" defTabSz="914400" rtl="0" eaLnBrk="1" latinLnBrk="0" hangingPunct="1">
        <a:spcBef>
          <a:spcPct val="0"/>
        </a:spcBef>
        <a:buNone/>
        <a:defRPr sz="4400" kern="1200">
          <a:solidFill>
            <a:srgbClr val="376092"/>
          </a:solidFill>
          <a:effectLst>
            <a:outerShdw blurRad="63500" sx="101000" sy="101000" algn="ctr" rotWithShape="0">
              <a:prstClr val="black">
                <a:alpha val="20000"/>
              </a:prst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alpha val="50000"/>
          </a:schemeClr>
        </a:solidFill>
        <a:effectLst/>
      </p:bgPr>
    </p:bg>
    <p:spTree>
      <p:nvGrpSpPr>
        <p:cNvPr id="1" name=""/>
        <p:cNvGrpSpPr/>
        <p:nvPr/>
      </p:nvGrpSpPr>
      <p:grpSpPr>
        <a:xfrm>
          <a:off x="0" y="0"/>
          <a:ext cx="0" cy="0"/>
          <a:chOff x="0" y="0"/>
          <a:chExt cx="0" cy="0"/>
        </a:xfrm>
      </p:grpSpPr>
      <p:sp>
        <p:nvSpPr>
          <p:cNvPr id="7" name="Rectangle 6"/>
          <p:cNvSpPr/>
          <p:nvPr/>
        </p:nvSpPr>
        <p:spPr>
          <a:xfrm>
            <a:off x="0" y="5255454"/>
            <a:ext cx="10160000" cy="45710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Placeholder 1"/>
          <p:cNvSpPr>
            <a:spLocks noGrp="1"/>
          </p:cNvSpPr>
          <p:nvPr>
            <p:ph type="title"/>
          </p:nvPr>
        </p:nvSpPr>
        <p:spPr>
          <a:xfrm>
            <a:off x="508000" y="228865"/>
            <a:ext cx="9144000" cy="9525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8000" y="1333500"/>
            <a:ext cx="9144000" cy="37716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77333" y="5294252"/>
            <a:ext cx="2370667" cy="304271"/>
          </a:xfrm>
          <a:prstGeom prst="rect">
            <a:avLst/>
          </a:prstGeom>
          <a:effectLst>
            <a:outerShdw blurRad="25400" algn="tr" rotWithShape="0">
              <a:prstClr val="black">
                <a:alpha val="50000"/>
              </a:prstClr>
            </a:outerShdw>
          </a:effectLst>
        </p:spPr>
        <p:txBody>
          <a:bodyPr vert="horz" lIns="91440" tIns="45720" rIns="91440" bIns="45720" rtlCol="0" anchor="ctr"/>
          <a:lstStyle>
            <a:lvl1pPr algn="l">
              <a:defRPr lang="en-US" sz="1000" b="0" smtClean="0">
                <a:solidFill>
                  <a:schemeClr val="tx1">
                    <a:lumMod val="50000"/>
                    <a:lumOff val="50000"/>
                  </a:schemeClr>
                </a:solidFill>
                <a:effectLst/>
              </a:defRPr>
            </a:lvl1pPr>
          </a:lstStyle>
          <a:p>
            <a:fld id="{EB348282-3266-F04C-B033-617A6339E3BA}" type="datetime1">
              <a:rPr lang="en-IN" smtClean="0"/>
              <a:t>07-03-2019</a:t>
            </a:fld>
            <a:endParaRPr lang="en-US" dirty="0"/>
          </a:p>
        </p:txBody>
      </p:sp>
      <p:sp>
        <p:nvSpPr>
          <p:cNvPr id="6" name="Slide Number Placeholder 5"/>
          <p:cNvSpPr>
            <a:spLocks noGrp="1"/>
          </p:cNvSpPr>
          <p:nvPr>
            <p:ph type="sldNum" sz="quarter" idx="4"/>
          </p:nvPr>
        </p:nvSpPr>
        <p:spPr>
          <a:xfrm>
            <a:off x="27709" y="5294252"/>
            <a:ext cx="564958" cy="304271"/>
          </a:xfrm>
          <a:prstGeom prst="rect">
            <a:avLst/>
          </a:prstGeom>
          <a:effectLst>
            <a:outerShdw blurRad="25400" algn="tr" rotWithShape="0">
              <a:prstClr val="black">
                <a:alpha val="50000"/>
              </a:prstClr>
            </a:outerShdw>
          </a:effectLst>
        </p:spPr>
        <p:txBody>
          <a:bodyPr vert="horz" lIns="91440" tIns="45720" rIns="91440" bIns="45720" rtlCol="0" anchor="ctr"/>
          <a:lstStyle>
            <a:lvl1pPr algn="ctr">
              <a:defRPr lang="en-US" sz="1000" b="0" smtClean="0">
                <a:solidFill>
                  <a:schemeClr val="tx1">
                    <a:lumMod val="50000"/>
                    <a:lumOff val="50000"/>
                  </a:schemeClr>
                </a:solidFill>
                <a:effectLst/>
              </a:defRPr>
            </a:lvl1pPr>
          </a:lstStyle>
          <a:p>
            <a:fld id="{6CA6930D-BBCC-4B60-B588-351AC06BFA93}" type="slidenum">
              <a:rPr lang="en-US" smtClean="0"/>
              <a:pPr/>
              <a:t>‹#›</a:t>
            </a:fld>
            <a:endParaRPr lang="en-US"/>
          </a:p>
        </p:txBody>
      </p:sp>
      <p:cxnSp>
        <p:nvCxnSpPr>
          <p:cNvPr id="9" name="Straight Connector 8"/>
          <p:cNvCxnSpPr/>
          <p:nvPr/>
        </p:nvCxnSpPr>
        <p:spPr>
          <a:xfrm>
            <a:off x="508000" y="1143000"/>
            <a:ext cx="9144000" cy="0"/>
          </a:xfrm>
          <a:prstGeom prst="line">
            <a:avLst/>
          </a:prstGeom>
          <a:ln w="38100">
            <a:solidFill>
              <a:srgbClr val="FFC000"/>
            </a:solidFill>
          </a:ln>
          <a:effectLst>
            <a:glow rad="101600">
              <a:schemeClr val="bg1">
                <a:lumMod val="85000"/>
                <a:alpha val="60000"/>
              </a:schemeClr>
            </a:glow>
          </a:effectLst>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805333" y="5595205"/>
            <a:ext cx="1354667" cy="157896"/>
          </a:xfrm>
          <a:prstGeom prst="rect">
            <a:avLst/>
          </a:prstGeom>
          <a:effectLst>
            <a:outerShdw blurRad="25400" algn="tr" rotWithShape="0">
              <a:prstClr val="black">
                <a:alpha val="50000"/>
              </a:prstClr>
            </a:outerShdw>
          </a:effectLst>
        </p:spPr>
        <p:txBody>
          <a:bodyPr vert="horz" lIns="91440" tIns="45720" rIns="91440" bIns="45720" rtlCol="0" anchor="b"/>
          <a:lstStyle>
            <a:defPPr>
              <a:defRPr lang="en-US"/>
            </a:defPPr>
            <a:lvl1pPr algn="r">
              <a:defRPr sz="1000" b="0">
                <a:solidFill>
                  <a:schemeClr val="tx1">
                    <a:lumMod val="50000"/>
                    <a:lumOff val="50000"/>
                  </a:schemeClr>
                </a:solidFill>
                <a:effectLst/>
              </a:defRPr>
            </a:lvl1pPr>
          </a:lstStyle>
          <a:p>
            <a:pPr lvl="0" algn="r"/>
            <a:r>
              <a:rPr lang="en-US" sz="600" dirty="0"/>
              <a:t>Umar Lone</a:t>
            </a:r>
          </a:p>
        </p:txBody>
      </p:sp>
      <p:sp>
        <p:nvSpPr>
          <p:cNvPr id="16" name="TextBox 15"/>
          <p:cNvSpPr txBox="1"/>
          <p:nvPr/>
        </p:nvSpPr>
        <p:spPr>
          <a:xfrm>
            <a:off x="8720667" y="10893"/>
            <a:ext cx="1468098" cy="345434"/>
          </a:xfrm>
          <a:prstGeom prst="rect">
            <a:avLst/>
          </a:prstGeom>
          <a:effectLst>
            <a:outerShdw blurRad="25400" algn="tr" rotWithShape="0">
              <a:prstClr val="black">
                <a:alpha val="50000"/>
              </a:prstClr>
            </a:outerShdw>
          </a:effectLst>
        </p:spPr>
        <p:txBody>
          <a:bodyPr vert="horz" lIns="91440" tIns="45720" rIns="91440" bIns="45720" rtlCol="0" anchor="ctr"/>
          <a:lstStyle>
            <a:defPPr>
              <a:defRPr lang="en-US"/>
            </a:defPPr>
            <a:lvl1pPr algn="ctr">
              <a:defRPr sz="1200" b="0">
                <a:solidFill>
                  <a:schemeClr val="tx1">
                    <a:lumMod val="50000"/>
                    <a:lumOff val="50000"/>
                  </a:schemeClr>
                </a:solidFill>
                <a:effectLs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dirty="0"/>
              <a:t>Poash</a:t>
            </a:r>
            <a:r>
              <a:rPr lang="en-US" sz="1100" b="0" dirty="0"/>
              <a:t>™ </a:t>
            </a:r>
            <a:r>
              <a:rPr lang="en-US" sz="800" b="0" dirty="0"/>
              <a:t>Technologies</a:t>
            </a:r>
            <a:endParaRPr lang="en-US" sz="1100" b="0" dirty="0"/>
          </a:p>
        </p:txBody>
      </p:sp>
      <p:grpSp>
        <p:nvGrpSpPr>
          <p:cNvPr id="17" name="Group 16"/>
          <p:cNvGrpSpPr>
            <a:grpSpLocks noChangeAspect="1"/>
          </p:cNvGrpSpPr>
          <p:nvPr/>
        </p:nvGrpSpPr>
        <p:grpSpPr>
          <a:xfrm>
            <a:off x="8720667" y="102832"/>
            <a:ext cx="280860" cy="240068"/>
            <a:chOff x="7773763" y="26631"/>
            <a:chExt cx="353849" cy="336063"/>
          </a:xfrm>
        </p:grpSpPr>
        <p:sp>
          <p:nvSpPr>
            <p:cNvPr id="12" name="Teardrop 11"/>
            <p:cNvSpPr/>
            <p:nvPr/>
          </p:nvSpPr>
          <p:spPr>
            <a:xfrm rot="17659996">
              <a:off x="7893608" y="152389"/>
              <a:ext cx="88386" cy="100946"/>
            </a:xfrm>
            <a:prstGeom prst="teardrop">
              <a:avLst/>
            </a:prstGeom>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5"/>
            </a:lnRef>
            <a:fillRef idx="3">
              <a:schemeClr val="accent5"/>
            </a:fillRef>
            <a:effectRef idx="2">
              <a:schemeClr val="accent5"/>
            </a:effectRef>
            <a:fontRef idx="minor">
              <a:schemeClr val="lt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13" name="Teardrop 12"/>
            <p:cNvSpPr/>
            <p:nvPr/>
          </p:nvSpPr>
          <p:spPr>
            <a:xfrm rot="10471268">
              <a:off x="7906322" y="26631"/>
              <a:ext cx="100240" cy="89009"/>
            </a:xfrm>
            <a:prstGeom prst="teardrop">
              <a:avLst/>
            </a:prstGeom>
            <a:solidFill>
              <a:srgbClr val="FFC000"/>
            </a:solidFill>
            <a:ln>
              <a:solidFill>
                <a:srgbClr val="FFC000"/>
              </a:solidFill>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3"/>
            </a:lnRef>
            <a:fillRef idx="3">
              <a:schemeClr val="accent3"/>
            </a:fillRef>
            <a:effectRef idx="2">
              <a:schemeClr val="accent3"/>
            </a:effectRef>
            <a:fontRef idx="minor">
              <a:schemeClr val="lt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14" name="Teardrop 13"/>
            <p:cNvSpPr/>
            <p:nvPr/>
          </p:nvSpPr>
          <p:spPr>
            <a:xfrm rot="3094758">
              <a:off x="7780043" y="74295"/>
              <a:ext cx="88386" cy="100946"/>
            </a:xfrm>
            <a:prstGeom prst="teardrop">
              <a:avLst/>
            </a:prstGeom>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15" name="Arc 14"/>
            <p:cNvSpPr/>
            <p:nvPr/>
          </p:nvSpPr>
          <p:spPr>
            <a:xfrm rot="13049277">
              <a:off x="7857991" y="116297"/>
              <a:ext cx="269621" cy="246397"/>
            </a:xfrm>
            <a:prstGeom prst="arc">
              <a:avLst/>
            </a:prstGeom>
            <a:ln w="12700">
              <a:solidFill>
                <a:srgbClr val="70AC2E"/>
              </a:solidFill>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grpSp>
      <p:sp>
        <p:nvSpPr>
          <p:cNvPr id="5" name="Footer Placeholder 4"/>
          <p:cNvSpPr>
            <a:spLocks noGrp="1"/>
          </p:cNvSpPr>
          <p:nvPr>
            <p:ph type="ftr" sz="quarter" idx="3"/>
          </p:nvPr>
        </p:nvSpPr>
        <p:spPr>
          <a:xfrm>
            <a:off x="3471334" y="5291993"/>
            <a:ext cx="3217333" cy="303212"/>
          </a:xfrm>
          <a:prstGeom prst="rect">
            <a:avLst/>
          </a:prstGeom>
          <a:effectLst>
            <a:outerShdw blurRad="25400" algn="tr" rotWithShape="0">
              <a:prstClr val="black">
                <a:alpha val="50000"/>
              </a:prstClr>
            </a:outerShdw>
          </a:effectLst>
        </p:spPr>
        <p:txBody>
          <a:bodyPr vert="horz" lIns="91440" tIns="45720" rIns="91440" bIns="45720" rtlCol="0" anchor="ctr"/>
          <a:lstStyle>
            <a:lvl1pPr algn="ctr">
              <a:defRPr lang="en-US" sz="1400" b="0" dirty="0">
                <a:solidFill>
                  <a:schemeClr val="tx1">
                    <a:lumMod val="50000"/>
                    <a:lumOff val="50000"/>
                  </a:schemeClr>
                </a:solidFill>
                <a:effectLst/>
              </a:defRPr>
            </a:lvl1pPr>
          </a:lstStyle>
          <a:p>
            <a:endParaRPr lang="en-US" dirty="0"/>
          </a:p>
        </p:txBody>
      </p:sp>
      <p:sp>
        <p:nvSpPr>
          <p:cNvPr id="18" name="TextBox 17">
            <a:extLst>
              <a:ext uri="{FF2B5EF4-FFF2-40B4-BE49-F238E27FC236}">
                <a16:creationId xmlns:a16="http://schemas.microsoft.com/office/drawing/2014/main" id="{17BB8E72-A196-4BEE-A020-AD67EFB5E914}"/>
              </a:ext>
            </a:extLst>
          </p:cNvPr>
          <p:cNvSpPr txBox="1"/>
          <p:nvPr userDrawn="1"/>
        </p:nvSpPr>
        <p:spPr>
          <a:xfrm>
            <a:off x="4054271" y="5311288"/>
            <a:ext cx="2051458" cy="345434"/>
          </a:xfrm>
          <a:prstGeom prst="rect">
            <a:avLst/>
          </a:prstGeom>
          <a:effectLst>
            <a:outerShdw blurRad="25400" algn="tr" rotWithShape="0">
              <a:prstClr val="black">
                <a:alpha val="50000"/>
              </a:prstClr>
            </a:outerShdw>
          </a:effectLst>
        </p:spPr>
        <p:txBody>
          <a:bodyPr vert="horz" lIns="91440" tIns="45720" rIns="91440" bIns="45720" rtlCol="0" anchor="ctr"/>
          <a:lstStyle>
            <a:defPPr>
              <a:defRPr lang="en-US"/>
            </a:defPPr>
            <a:lvl1pPr algn="ctr">
              <a:defRPr sz="1200" b="0">
                <a:solidFill>
                  <a:schemeClr val="tx1">
                    <a:lumMod val="50000"/>
                    <a:lumOff val="50000"/>
                  </a:schemeClr>
                </a:solidFill>
                <a:effectLst/>
              </a:defRPr>
            </a:lvl1pPr>
          </a:lstStyle>
          <a:p>
            <a:pPr lvl="0"/>
            <a:r>
              <a:rPr lang="en-US" sz="1400" b="0" dirty="0" err="1"/>
              <a:t>GoF</a:t>
            </a:r>
            <a:r>
              <a:rPr lang="en-US" sz="1400" b="0" dirty="0"/>
              <a:t> Design Patterns</a:t>
            </a:r>
          </a:p>
          <a:p>
            <a:pPr lvl="0"/>
            <a:endParaRPr lang="en-US" sz="600" b="0" dirty="0"/>
          </a:p>
        </p:txBody>
      </p:sp>
      <p:sp>
        <p:nvSpPr>
          <p:cNvPr id="19" name="TextBox 18">
            <a:extLst>
              <a:ext uri="{FF2B5EF4-FFF2-40B4-BE49-F238E27FC236}">
                <a16:creationId xmlns:a16="http://schemas.microsoft.com/office/drawing/2014/main" id="{A532732C-E046-46A1-BD01-99A39D56EDDA}"/>
              </a:ext>
            </a:extLst>
          </p:cNvPr>
          <p:cNvSpPr txBox="1"/>
          <p:nvPr userDrawn="1"/>
        </p:nvSpPr>
        <p:spPr>
          <a:xfrm>
            <a:off x="8834098" y="10893"/>
            <a:ext cx="1354667" cy="345434"/>
          </a:xfrm>
          <a:prstGeom prst="rect">
            <a:avLst/>
          </a:prstGeom>
          <a:effectLst>
            <a:outerShdw blurRad="25400" algn="tr" rotWithShape="0">
              <a:prstClr val="black">
                <a:alpha val="50000"/>
              </a:prstClr>
            </a:outerShdw>
          </a:effectLst>
        </p:spPr>
        <p:txBody>
          <a:bodyPr vert="horz" lIns="91440" tIns="45720" rIns="91440" bIns="45720" rtlCol="0" anchor="ctr"/>
          <a:lstStyle>
            <a:defPPr>
              <a:defRPr lang="en-US"/>
            </a:defPPr>
            <a:lvl1pPr algn="ctr">
              <a:defRPr sz="1200" b="0">
                <a:solidFill>
                  <a:schemeClr val="tx1">
                    <a:lumMod val="50000"/>
                    <a:lumOff val="50000"/>
                  </a:schemeClr>
                </a:solidFill>
                <a:effectLst/>
              </a:defRPr>
            </a:lvl1pPr>
          </a:lstStyle>
          <a:p>
            <a:pPr lvl="0" algn="r"/>
            <a:r>
              <a:rPr lang="en-US" sz="1100" b="1" dirty="0"/>
              <a:t>Poash</a:t>
            </a:r>
            <a:r>
              <a:rPr lang="en-US" sz="1100" b="1" baseline="0" dirty="0"/>
              <a:t> </a:t>
            </a:r>
            <a:r>
              <a:rPr lang="en-US" sz="800" b="0" dirty="0"/>
              <a:t>Technologies</a:t>
            </a:r>
            <a:r>
              <a:rPr lang="en-US" sz="1100" b="0" dirty="0"/>
              <a:t>™</a:t>
            </a:r>
          </a:p>
        </p:txBody>
      </p:sp>
      <p:grpSp>
        <p:nvGrpSpPr>
          <p:cNvPr id="20" name="Group 19">
            <a:extLst>
              <a:ext uri="{FF2B5EF4-FFF2-40B4-BE49-F238E27FC236}">
                <a16:creationId xmlns:a16="http://schemas.microsoft.com/office/drawing/2014/main" id="{D17CF456-F2FC-4268-9FB1-C9EE04A87EE8}"/>
              </a:ext>
            </a:extLst>
          </p:cNvPr>
          <p:cNvGrpSpPr/>
          <p:nvPr userDrawn="1"/>
        </p:nvGrpSpPr>
        <p:grpSpPr>
          <a:xfrm>
            <a:off x="8637515" y="73166"/>
            <a:ext cx="393166" cy="336063"/>
            <a:chOff x="7773763" y="26631"/>
            <a:chExt cx="353849" cy="336063"/>
          </a:xfrm>
        </p:grpSpPr>
        <p:sp>
          <p:nvSpPr>
            <p:cNvPr id="21" name="Teardrop 20">
              <a:extLst>
                <a:ext uri="{FF2B5EF4-FFF2-40B4-BE49-F238E27FC236}">
                  <a16:creationId xmlns:a16="http://schemas.microsoft.com/office/drawing/2014/main" id="{97D5C2A5-C612-4F1E-8C7F-3EF6E517A30A}"/>
                </a:ext>
              </a:extLst>
            </p:cNvPr>
            <p:cNvSpPr/>
            <p:nvPr/>
          </p:nvSpPr>
          <p:spPr>
            <a:xfrm rot="17659996">
              <a:off x="7893608" y="152389"/>
              <a:ext cx="88386" cy="100946"/>
            </a:xfrm>
            <a:prstGeom prst="teardrop">
              <a:avLst/>
            </a:prstGeom>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5"/>
            </a:lnRef>
            <a:fillRef idx="3">
              <a:schemeClr val="accent5"/>
            </a:fillRef>
            <a:effectRef idx="2">
              <a:schemeClr val="accent5"/>
            </a:effectRef>
            <a:fontRef idx="minor">
              <a:schemeClr val="lt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22" name="Teardrop 21">
              <a:extLst>
                <a:ext uri="{FF2B5EF4-FFF2-40B4-BE49-F238E27FC236}">
                  <a16:creationId xmlns:a16="http://schemas.microsoft.com/office/drawing/2014/main" id="{8F40CB18-2503-4AB9-9033-9CB614AE3A79}"/>
                </a:ext>
              </a:extLst>
            </p:cNvPr>
            <p:cNvSpPr/>
            <p:nvPr/>
          </p:nvSpPr>
          <p:spPr>
            <a:xfrm rot="10471268">
              <a:off x="7906322" y="26631"/>
              <a:ext cx="100240" cy="89009"/>
            </a:xfrm>
            <a:prstGeom prst="teardrop">
              <a:avLst/>
            </a:prstGeom>
            <a:solidFill>
              <a:srgbClr val="FFC000"/>
            </a:solidFill>
            <a:ln>
              <a:solidFill>
                <a:srgbClr val="FFC000"/>
              </a:solidFill>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3"/>
            </a:lnRef>
            <a:fillRef idx="3">
              <a:schemeClr val="accent3"/>
            </a:fillRef>
            <a:effectRef idx="2">
              <a:schemeClr val="accent3"/>
            </a:effectRef>
            <a:fontRef idx="minor">
              <a:schemeClr val="lt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23" name="Teardrop 22">
              <a:extLst>
                <a:ext uri="{FF2B5EF4-FFF2-40B4-BE49-F238E27FC236}">
                  <a16:creationId xmlns:a16="http://schemas.microsoft.com/office/drawing/2014/main" id="{539A2DB1-3A01-4229-9CAA-E85C7B967431}"/>
                </a:ext>
              </a:extLst>
            </p:cNvPr>
            <p:cNvSpPr/>
            <p:nvPr/>
          </p:nvSpPr>
          <p:spPr>
            <a:xfrm rot="3094758">
              <a:off x="7780043" y="74295"/>
              <a:ext cx="88386" cy="100946"/>
            </a:xfrm>
            <a:prstGeom prst="teardrop">
              <a:avLst/>
            </a:prstGeom>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24" name="Arc 23">
              <a:extLst>
                <a:ext uri="{FF2B5EF4-FFF2-40B4-BE49-F238E27FC236}">
                  <a16:creationId xmlns:a16="http://schemas.microsoft.com/office/drawing/2014/main" id="{227A76E4-645D-43E8-8950-D3EEA0C81081}"/>
                </a:ext>
              </a:extLst>
            </p:cNvPr>
            <p:cNvSpPr/>
            <p:nvPr/>
          </p:nvSpPr>
          <p:spPr>
            <a:xfrm rot="13049277">
              <a:off x="7857991" y="116297"/>
              <a:ext cx="269621" cy="246397"/>
            </a:xfrm>
            <a:prstGeom prst="arc">
              <a:avLst/>
            </a:prstGeom>
            <a:ln w="12700">
              <a:solidFill>
                <a:srgbClr val="70AC2E"/>
              </a:solidFill>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grpSp>
    </p:spTree>
    <p:extLst>
      <p:ext uri="{BB962C8B-B14F-4D97-AF65-F5344CB8AC3E}">
        <p14:creationId xmlns:p14="http://schemas.microsoft.com/office/powerpoint/2010/main" val="114263004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hdr="0" ftr="0" dt="0"/>
  <p:txStyles>
    <p:titleStyle>
      <a:lvl1pPr algn="ctr" defTabSz="914400" rtl="0" eaLnBrk="1" latinLnBrk="0" hangingPunct="1">
        <a:spcBef>
          <a:spcPct val="0"/>
        </a:spcBef>
        <a:buNone/>
        <a:defRPr sz="4400" kern="1200">
          <a:solidFill>
            <a:srgbClr val="376092"/>
          </a:solidFill>
          <a:effectLst>
            <a:outerShdw blurRad="63500" sx="101000" sy="101000" algn="ctr" rotWithShape="0">
              <a:prstClr val="black">
                <a:alpha val="20000"/>
              </a:prst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9.emf"/><Relationship Id="rId5" Type="http://schemas.openxmlformats.org/officeDocument/2006/relationships/oleObject" Target="../embeddings/oleObject3.bin"/><Relationship Id="rId4" Type="http://schemas.openxmlformats.org/officeDocument/2006/relationships/image" Target="../media/image18.emf"/></Relationships>
</file>

<file path=ppt/slides/_rels/slide10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6.e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Software</a:t>
            </a:r>
          </a:p>
        </p:txBody>
      </p:sp>
      <p:sp>
        <p:nvSpPr>
          <p:cNvPr id="3" name="Content Placeholder 2"/>
          <p:cNvSpPr>
            <a:spLocks noGrp="1"/>
          </p:cNvSpPr>
          <p:nvPr>
            <p:ph idx="1"/>
          </p:nvPr>
        </p:nvSpPr>
        <p:spPr/>
        <p:txBody>
          <a:bodyPr>
            <a:normAutofit fontScale="92500" lnSpcReduction="10000"/>
          </a:bodyPr>
          <a:lstStyle/>
          <a:p>
            <a:r>
              <a:rPr lang="en-US" dirty="0"/>
              <a:t>Why do we write software?</a:t>
            </a:r>
          </a:p>
          <a:p>
            <a:pPr lvl="1"/>
            <a:r>
              <a:rPr lang="en-US" dirty="0"/>
              <a:t>to solve problems</a:t>
            </a:r>
          </a:p>
          <a:p>
            <a:pPr lvl="1"/>
            <a:r>
              <a:rPr lang="en-US" dirty="0"/>
              <a:t>to ease complexity</a:t>
            </a:r>
          </a:p>
          <a:p>
            <a:pPr lvl="1"/>
            <a:r>
              <a:rPr lang="en-US" dirty="0"/>
              <a:t>to automate tasks</a:t>
            </a:r>
          </a:p>
          <a:p>
            <a:pPr lvl="1"/>
            <a:r>
              <a:rPr lang="en-US" dirty="0"/>
              <a:t>to work efficiently</a:t>
            </a:r>
          </a:p>
          <a:p>
            <a:pPr lvl="1"/>
            <a:endParaRPr lang="en-US" dirty="0"/>
          </a:p>
          <a:p>
            <a:r>
              <a:rPr lang="en-US" dirty="0"/>
              <a:t>Is writing software easy?</a:t>
            </a:r>
          </a:p>
          <a:p>
            <a:r>
              <a:rPr lang="en-US" dirty="0"/>
              <a:t>Software is complex!!!</a:t>
            </a:r>
          </a:p>
        </p:txBody>
      </p:sp>
      <p:sp>
        <p:nvSpPr>
          <p:cNvPr id="4" name="Slide Number Placeholder 3"/>
          <p:cNvSpPr>
            <a:spLocks noGrp="1"/>
          </p:cNvSpPr>
          <p:nvPr>
            <p:ph type="sldNum" sz="quarter" idx="12"/>
          </p:nvPr>
        </p:nvSpPr>
        <p:spPr/>
        <p:txBody>
          <a:bodyPr/>
          <a:lstStyle/>
          <a:p>
            <a:fld id="{6CA6930D-BBCC-4B60-B588-351AC06BFA93}" type="slidenum">
              <a:rPr lang="en-US" smtClean="0"/>
              <a:t>1</a:t>
            </a:fld>
            <a:endParaRPr lang="en-US"/>
          </a:p>
        </p:txBody>
      </p:sp>
    </p:spTree>
    <p:extLst>
      <p:ext uri="{BB962C8B-B14F-4D97-AF65-F5344CB8AC3E}">
        <p14:creationId xmlns:p14="http://schemas.microsoft.com/office/powerpoint/2010/main" val="75441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Disadvantages</a:t>
            </a:r>
          </a:p>
        </p:txBody>
      </p:sp>
      <p:sp>
        <p:nvSpPr>
          <p:cNvPr id="3" name="Content Placeholder 2"/>
          <p:cNvSpPr>
            <a:spLocks noGrp="1"/>
          </p:cNvSpPr>
          <p:nvPr>
            <p:ph idx="1"/>
          </p:nvPr>
        </p:nvSpPr>
        <p:spPr/>
        <p:txBody>
          <a:bodyPr>
            <a:normAutofit fontScale="92500" lnSpcReduction="10000"/>
          </a:bodyPr>
          <a:lstStyle/>
          <a:p>
            <a:r>
              <a:rPr lang="en-IN" dirty="0"/>
              <a:t>Data is treated with low significance</a:t>
            </a:r>
          </a:p>
          <a:p>
            <a:pPr lvl="1"/>
            <a:r>
              <a:rPr lang="en-IN" dirty="0"/>
              <a:t>data is shared between algorithms</a:t>
            </a:r>
          </a:p>
          <a:p>
            <a:pPr lvl="1"/>
            <a:r>
              <a:rPr lang="en-IN" dirty="0"/>
              <a:t>unintentional modification can lead to disastrous results</a:t>
            </a:r>
          </a:p>
          <a:p>
            <a:r>
              <a:rPr lang="en-IN" dirty="0"/>
              <a:t>Focus on operations</a:t>
            </a:r>
          </a:p>
          <a:p>
            <a:pPr lvl="1"/>
            <a:r>
              <a:rPr lang="en-IN" dirty="0"/>
              <a:t>no idea about the entity on which operation is performed</a:t>
            </a:r>
          </a:p>
          <a:p>
            <a:pPr lvl="1"/>
            <a:r>
              <a:rPr lang="en-IN" dirty="0"/>
              <a:t>doesn’t map to real life entities</a:t>
            </a:r>
          </a:p>
          <a:p>
            <a:pPr lvl="1"/>
            <a:r>
              <a:rPr lang="en-IN" dirty="0"/>
              <a:t>overall understanding of the application becomes complicated</a:t>
            </a:r>
          </a:p>
          <a:p>
            <a:endParaRPr lang="en-IN" dirty="0"/>
          </a:p>
          <a:p>
            <a:endParaRPr lang="en-IN" dirty="0"/>
          </a:p>
        </p:txBody>
      </p:sp>
      <p:sp>
        <p:nvSpPr>
          <p:cNvPr id="4" name="Footer Placeholder 3">
            <a:extLst>
              <a:ext uri="{FF2B5EF4-FFF2-40B4-BE49-F238E27FC236}">
                <a16:creationId xmlns:a16="http://schemas.microsoft.com/office/drawing/2014/main" id="{8FAA5EEB-0DE6-43E5-8A20-B932F7D4FC33}"/>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Object Oriented Analysis, Design &amp; Programming in UML</a:t>
            </a:r>
          </a:p>
        </p:txBody>
      </p:sp>
      <p:sp>
        <p:nvSpPr>
          <p:cNvPr id="5" name="Slide Number Placeholder 4">
            <a:extLst>
              <a:ext uri="{FF2B5EF4-FFF2-40B4-BE49-F238E27FC236}">
                <a16:creationId xmlns:a16="http://schemas.microsoft.com/office/drawing/2014/main" id="{B11C1E90-91CC-413A-987C-258F5B8A21B6}"/>
              </a:ext>
            </a:extLst>
          </p:cNvPr>
          <p:cNvSpPr>
            <a:spLocks noGrp="1"/>
          </p:cNvSpPr>
          <p:nvPr>
            <p:ph type="sldNum" sz="quarter" idx="12"/>
          </p:nvPr>
        </p:nvSpPr>
        <p:spPr/>
        <p:txBody>
          <a:bodyPr/>
          <a:lstStyle/>
          <a:p>
            <a:fld id="{E234554E-772B-4FC5-96DA-FB5414D9535C}" type="slidenum">
              <a:rPr lang="en-IN" smtClean="0"/>
              <a:t>10</a:t>
            </a:fld>
            <a:endParaRPr lang="en-IN"/>
          </a:p>
        </p:txBody>
      </p:sp>
    </p:spTree>
    <p:extLst>
      <p:ext uri="{BB962C8B-B14F-4D97-AF65-F5344CB8AC3E}">
        <p14:creationId xmlns:p14="http://schemas.microsoft.com/office/powerpoint/2010/main" val="539799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Observer Pattern</a:t>
            </a:r>
            <a:endParaRPr lang="en-IN" dirty="0"/>
          </a:p>
        </p:txBody>
      </p:sp>
      <p:sp>
        <p:nvSpPr>
          <p:cNvPr id="3" name="Content Placeholder 2"/>
          <p:cNvSpPr>
            <a:spLocks noGrp="1"/>
          </p:cNvSpPr>
          <p:nvPr>
            <p:ph idx="1"/>
          </p:nvPr>
        </p:nvSpPr>
        <p:spPr/>
        <p:txBody>
          <a:bodyPr>
            <a:normAutofit fontScale="70000" lnSpcReduction="20000"/>
          </a:bodyPr>
          <a:lstStyle/>
          <a:p>
            <a:pPr>
              <a:buNone/>
            </a:pPr>
            <a:r>
              <a:rPr lang="en-US" sz="2200" i="1" dirty="0"/>
              <a:t>	</a:t>
            </a:r>
            <a:r>
              <a:rPr lang="en-US" sz="3100" i="1" dirty="0"/>
              <a:t>Define a one-to-many dependency between objects so that when one object changes state, all its dependents are notified and update automatically</a:t>
            </a:r>
            <a:endParaRPr lang="en-US" dirty="0"/>
          </a:p>
          <a:p>
            <a:r>
              <a:rPr lang="en-US" dirty="0"/>
              <a:t>Describes how to establish a one-to-many relationship</a:t>
            </a:r>
          </a:p>
          <a:p>
            <a:r>
              <a:rPr lang="en-US" dirty="0"/>
              <a:t>Key objects are </a:t>
            </a:r>
            <a:r>
              <a:rPr lang="en-US" b="1" dirty="0"/>
              <a:t>subject</a:t>
            </a:r>
            <a:r>
              <a:rPr lang="en-US" dirty="0"/>
              <a:t> and </a:t>
            </a:r>
            <a:r>
              <a:rPr lang="en-US" b="1" dirty="0"/>
              <a:t>observer</a:t>
            </a:r>
            <a:r>
              <a:rPr lang="en-US" dirty="0"/>
              <a:t> </a:t>
            </a:r>
          </a:p>
          <a:p>
            <a:pPr lvl="1"/>
            <a:r>
              <a:rPr lang="en-US" dirty="0"/>
              <a:t>one </a:t>
            </a:r>
            <a:r>
              <a:rPr lang="en-US" b="1" dirty="0"/>
              <a:t>subject</a:t>
            </a:r>
            <a:r>
              <a:rPr lang="en-US" dirty="0"/>
              <a:t> &amp; many </a:t>
            </a:r>
            <a:r>
              <a:rPr lang="en-US" b="1" dirty="0"/>
              <a:t>observers</a:t>
            </a:r>
          </a:p>
          <a:p>
            <a:pPr lvl="1"/>
            <a:r>
              <a:rPr lang="en-US" dirty="0"/>
              <a:t>all the </a:t>
            </a:r>
            <a:r>
              <a:rPr lang="en-US" b="1" dirty="0"/>
              <a:t>observers</a:t>
            </a:r>
            <a:r>
              <a:rPr lang="en-US" dirty="0"/>
              <a:t> are notified whenever the </a:t>
            </a:r>
            <a:r>
              <a:rPr lang="en-US" b="1" dirty="0"/>
              <a:t>subject</a:t>
            </a:r>
            <a:r>
              <a:rPr lang="en-US" dirty="0"/>
              <a:t> undergoes a change in state</a:t>
            </a:r>
          </a:p>
          <a:p>
            <a:r>
              <a:rPr lang="en-US" dirty="0"/>
              <a:t>Subject sends notifications without having to know who its observers are.</a:t>
            </a:r>
          </a:p>
          <a:p>
            <a:pPr lvl="1"/>
            <a:r>
              <a:rPr lang="en-US" dirty="0"/>
              <a:t>any number of observers can subscribe to receive notifications</a:t>
            </a:r>
            <a:endParaRPr lang="en-IN" dirty="0"/>
          </a:p>
          <a:p>
            <a:r>
              <a:rPr lang="en-US" dirty="0"/>
              <a:t>Also known as publish-subscribe</a:t>
            </a:r>
          </a:p>
        </p:txBody>
      </p:sp>
      <p:sp>
        <p:nvSpPr>
          <p:cNvPr id="4" name="Slide Number Placeholder 3"/>
          <p:cNvSpPr>
            <a:spLocks noGrp="1"/>
          </p:cNvSpPr>
          <p:nvPr>
            <p:ph type="sldNum" sz="quarter" idx="12"/>
          </p:nvPr>
        </p:nvSpPr>
        <p:spPr/>
        <p:txBody>
          <a:bodyPr/>
          <a:lstStyle/>
          <a:p>
            <a:fld id="{6CA6930D-BBCC-4B60-B588-351AC06BFA93}" type="slidenum">
              <a:rPr lang="en-US" smtClean="0"/>
              <a:t>100</a:t>
            </a:fld>
            <a:endParaRPr lang="en-US" dirty="0"/>
          </a:p>
        </p:txBody>
      </p:sp>
    </p:spTree>
    <p:extLst>
      <p:ext uri="{BB962C8B-B14F-4D97-AF65-F5344CB8AC3E}">
        <p14:creationId xmlns:p14="http://schemas.microsoft.com/office/powerpoint/2010/main" val="363665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Structure</a:t>
            </a:r>
          </a:p>
        </p:txBody>
      </p:sp>
      <p:sp>
        <p:nvSpPr>
          <p:cNvPr id="12" name="Content Placeholder 11"/>
          <p:cNvSpPr>
            <a:spLocks noGrp="1"/>
          </p:cNvSpPr>
          <p:nvPr>
            <p:ph idx="1"/>
          </p:nvPr>
        </p:nvSpPr>
        <p:spPr/>
        <p:txBody>
          <a:bodyPr/>
          <a:lstStyle/>
          <a:p>
            <a:endParaRPr lang="en-US" dirty="0"/>
          </a:p>
        </p:txBody>
      </p:sp>
      <p:sp>
        <p:nvSpPr>
          <p:cNvPr id="2" name="Slide Number Placeholder 1"/>
          <p:cNvSpPr>
            <a:spLocks noGrp="1"/>
          </p:cNvSpPr>
          <p:nvPr>
            <p:ph type="sldNum" sz="quarter" idx="12"/>
          </p:nvPr>
        </p:nvSpPr>
        <p:spPr/>
        <p:txBody>
          <a:bodyPr/>
          <a:lstStyle/>
          <a:p>
            <a:fld id="{6CA6930D-BBCC-4B60-B588-351AC06BFA93}" type="slidenum">
              <a:rPr lang="en-US" smtClean="0"/>
              <a:t>101</a:t>
            </a:fld>
            <a:endParaRPr lang="en-US"/>
          </a:p>
        </p:txBody>
      </p:sp>
      <p:sp>
        <p:nvSpPr>
          <p:cNvPr id="6" name="TextBox 10"/>
          <p:cNvSpPr txBox="1"/>
          <p:nvPr/>
        </p:nvSpPr>
        <p:spPr>
          <a:xfrm>
            <a:off x="1008034" y="1376056"/>
            <a:ext cx="8143932" cy="3770332"/>
          </a:xfrm>
          <a:prstGeom prst="rect">
            <a:avLst/>
          </a:prstGeom>
          <a:solidFill>
            <a:schemeClr val="bg1">
              <a:lumMod val="95000"/>
            </a:schemeClr>
          </a:solidFill>
          <a:ln>
            <a:solidFill>
              <a:schemeClr val="bg1">
                <a:lumMod val="85000"/>
              </a:schemeClr>
            </a:solidFill>
          </a:ln>
        </p:spPr>
        <p:style>
          <a:lnRef idx="1">
            <a:schemeClr val="accent4"/>
          </a:lnRef>
          <a:fillRef idx="2">
            <a:schemeClr val="accent4"/>
          </a:fillRef>
          <a:effectRef idx="1">
            <a:schemeClr val="accent4"/>
          </a:effectRef>
          <a:fontRef idx="minor">
            <a:schemeClr val="dk1"/>
          </a:fontRef>
        </p:style>
        <p:txBody>
          <a:bodyPr wrap="square" rtlCol="0">
            <a:noAutofit/>
          </a:bodyPr>
          <a:lstStyle/>
          <a:p>
            <a:endParaRPr lang="en-US" sz="2000" b="1" dirty="0"/>
          </a:p>
        </p:txBody>
      </p:sp>
      <p:grpSp>
        <p:nvGrpSpPr>
          <p:cNvPr id="3" name="Group 10"/>
          <p:cNvGrpSpPr/>
          <p:nvPr/>
        </p:nvGrpSpPr>
        <p:grpSpPr>
          <a:xfrm>
            <a:off x="1436662" y="1621342"/>
            <a:ext cx="1857388" cy="1241513"/>
            <a:chOff x="1928794" y="2034727"/>
            <a:chExt cx="1857388" cy="1489815"/>
          </a:xfrm>
        </p:grpSpPr>
        <p:sp>
          <p:nvSpPr>
            <p:cNvPr id="37" name="Rectangle 15"/>
            <p:cNvSpPr/>
            <p:nvPr/>
          </p:nvSpPr>
          <p:spPr>
            <a:xfrm>
              <a:off x="1928794" y="2034727"/>
              <a:ext cx="1857388" cy="4655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i="1" dirty="0"/>
                <a:t>Subject</a:t>
              </a:r>
              <a:endParaRPr lang="en-IN" b="1" i="1" dirty="0"/>
            </a:p>
          </p:txBody>
        </p:sp>
        <p:sp>
          <p:nvSpPr>
            <p:cNvPr id="38" name="Rectangle 3"/>
            <p:cNvSpPr/>
            <p:nvPr/>
          </p:nvSpPr>
          <p:spPr>
            <a:xfrm>
              <a:off x="1928794" y="2500306"/>
              <a:ext cx="1857388" cy="1024236"/>
            </a:xfrm>
            <a:prstGeom prst="rect">
              <a:avLst/>
            </a:prstGeom>
          </p:spPr>
          <p:style>
            <a:lnRef idx="1">
              <a:schemeClr val="dk1"/>
            </a:lnRef>
            <a:fillRef idx="2">
              <a:schemeClr val="dk1"/>
            </a:fillRef>
            <a:effectRef idx="1">
              <a:schemeClr val="dk1"/>
            </a:effectRef>
            <a:fontRef idx="minor">
              <a:schemeClr val="dk1"/>
            </a:fontRef>
          </p:style>
          <p:txBody>
            <a:bodyPr rtlCol="0" anchor="t"/>
            <a:lstStyle/>
            <a:p>
              <a:r>
                <a:rPr lang="en-US" sz="1600" dirty="0"/>
                <a:t>Attach(Observer)</a:t>
              </a:r>
            </a:p>
            <a:p>
              <a:r>
                <a:rPr lang="en-US" sz="1600" dirty="0"/>
                <a:t>Detach(Observer)</a:t>
              </a:r>
            </a:p>
            <a:p>
              <a:r>
                <a:rPr lang="en-US" sz="1600" dirty="0"/>
                <a:t>Notify()</a:t>
              </a:r>
            </a:p>
          </p:txBody>
        </p:sp>
      </p:grpSp>
      <p:cxnSp>
        <p:nvCxnSpPr>
          <p:cNvPr id="8" name="Straight Connector 7"/>
          <p:cNvCxnSpPr>
            <a:stCxn id="9" idx="3"/>
          </p:cNvCxnSpPr>
          <p:nvPr/>
        </p:nvCxnSpPr>
        <p:spPr>
          <a:xfrm rot="5400000">
            <a:off x="5552252" y="2950201"/>
            <a:ext cx="775235" cy="5224"/>
          </a:xfrm>
          <a:prstGeom prst="line">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Isosceles Triangle 8"/>
          <p:cNvSpPr/>
          <p:nvPr/>
        </p:nvSpPr>
        <p:spPr>
          <a:xfrm>
            <a:off x="5835323" y="2386601"/>
            <a:ext cx="214314" cy="178595"/>
          </a:xfrm>
          <a:prstGeom prst="triangle">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5" name="Group 15"/>
          <p:cNvGrpSpPr/>
          <p:nvPr/>
        </p:nvGrpSpPr>
        <p:grpSpPr>
          <a:xfrm>
            <a:off x="5294314" y="1592602"/>
            <a:ext cx="1357322" cy="793998"/>
            <a:chOff x="5572132" y="2047574"/>
            <a:chExt cx="1357322" cy="952798"/>
          </a:xfrm>
        </p:grpSpPr>
        <p:sp>
          <p:nvSpPr>
            <p:cNvPr id="35" name="Rectangle 15"/>
            <p:cNvSpPr/>
            <p:nvPr/>
          </p:nvSpPr>
          <p:spPr>
            <a:xfrm>
              <a:off x="5572132" y="2047574"/>
              <a:ext cx="1357322" cy="35719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i="1" dirty="0"/>
                <a:t>Observer</a:t>
              </a:r>
              <a:endParaRPr lang="en-IN" b="1" i="1" dirty="0"/>
            </a:p>
          </p:txBody>
        </p:sp>
        <p:sp>
          <p:nvSpPr>
            <p:cNvPr id="36" name="Rectangle 3"/>
            <p:cNvSpPr/>
            <p:nvPr/>
          </p:nvSpPr>
          <p:spPr>
            <a:xfrm>
              <a:off x="5572132" y="2404764"/>
              <a:ext cx="1357322" cy="595608"/>
            </a:xfrm>
            <a:prstGeom prst="rect">
              <a:avLst/>
            </a:prstGeom>
          </p:spPr>
          <p:style>
            <a:lnRef idx="1">
              <a:schemeClr val="dk1"/>
            </a:lnRef>
            <a:fillRef idx="2">
              <a:schemeClr val="dk1"/>
            </a:fillRef>
            <a:effectRef idx="1">
              <a:schemeClr val="dk1"/>
            </a:effectRef>
            <a:fontRef idx="minor">
              <a:schemeClr val="dk1"/>
            </a:fontRef>
          </p:style>
          <p:txBody>
            <a:bodyPr rtlCol="0" anchor="t"/>
            <a:lstStyle/>
            <a:p>
              <a:r>
                <a:rPr lang="en-US" sz="1600" i="1" dirty="0"/>
                <a:t>Update()</a:t>
              </a:r>
            </a:p>
          </p:txBody>
        </p:sp>
      </p:grpSp>
      <p:grpSp>
        <p:nvGrpSpPr>
          <p:cNvPr id="7" name="Group 16"/>
          <p:cNvGrpSpPr/>
          <p:nvPr/>
        </p:nvGrpSpPr>
        <p:grpSpPr>
          <a:xfrm>
            <a:off x="5151438" y="3340431"/>
            <a:ext cx="1800770" cy="1070247"/>
            <a:chOff x="5572132" y="2047574"/>
            <a:chExt cx="1357322" cy="1284296"/>
          </a:xfrm>
        </p:grpSpPr>
        <p:sp>
          <p:nvSpPr>
            <p:cNvPr id="33" name="Rectangle 15"/>
            <p:cNvSpPr/>
            <p:nvPr/>
          </p:nvSpPr>
          <p:spPr>
            <a:xfrm>
              <a:off x="5572132" y="2047574"/>
              <a:ext cx="1357322" cy="35719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a:t>ConcreteObserver</a:t>
              </a:r>
              <a:endParaRPr lang="en-IN" sz="1600" b="1" dirty="0"/>
            </a:p>
          </p:txBody>
        </p:sp>
        <p:sp>
          <p:nvSpPr>
            <p:cNvPr id="34" name="Rectangle 3"/>
            <p:cNvSpPr/>
            <p:nvPr/>
          </p:nvSpPr>
          <p:spPr>
            <a:xfrm>
              <a:off x="5572132" y="2404764"/>
              <a:ext cx="1357322" cy="595608"/>
            </a:xfrm>
            <a:prstGeom prst="rect">
              <a:avLst/>
            </a:prstGeom>
          </p:spPr>
          <p:style>
            <a:lnRef idx="1">
              <a:schemeClr val="dk1"/>
            </a:lnRef>
            <a:fillRef idx="2">
              <a:schemeClr val="dk1"/>
            </a:fillRef>
            <a:effectRef idx="1">
              <a:schemeClr val="dk1"/>
            </a:effectRef>
            <a:fontRef idx="minor">
              <a:schemeClr val="dk1"/>
            </a:fontRef>
          </p:style>
          <p:txBody>
            <a:bodyPr rtlCol="0" anchor="t"/>
            <a:lstStyle/>
            <a:p>
              <a:r>
                <a:rPr lang="en-US" sz="1600" dirty="0"/>
                <a:t>Update()</a:t>
              </a:r>
            </a:p>
          </p:txBody>
        </p:sp>
        <p:sp>
          <p:nvSpPr>
            <p:cNvPr id="57" name="Rectangle 15"/>
            <p:cNvSpPr/>
            <p:nvPr/>
          </p:nvSpPr>
          <p:spPr>
            <a:xfrm>
              <a:off x="5572132" y="2974680"/>
              <a:ext cx="1357322" cy="35719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a:t>observerState</a:t>
              </a:r>
              <a:endParaRPr lang="en-IN" sz="1600" dirty="0"/>
            </a:p>
          </p:txBody>
        </p:sp>
      </p:grpSp>
      <p:cxnSp>
        <p:nvCxnSpPr>
          <p:cNvPr id="18" name="Straight Connector 17"/>
          <p:cNvCxnSpPr/>
          <p:nvPr/>
        </p:nvCxnSpPr>
        <p:spPr>
          <a:xfrm rot="5400000">
            <a:off x="2250661" y="3185515"/>
            <a:ext cx="297658" cy="1588"/>
          </a:xfrm>
          <a:prstGeom prst="line">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9" name="Isosceles Triangle 18"/>
          <p:cNvSpPr/>
          <p:nvPr/>
        </p:nvSpPr>
        <p:spPr>
          <a:xfrm>
            <a:off x="2293918" y="2862855"/>
            <a:ext cx="214314" cy="178595"/>
          </a:xfrm>
          <a:prstGeom prst="triangle">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0" name="Straight Connector 19"/>
          <p:cNvCxnSpPr/>
          <p:nvPr/>
        </p:nvCxnSpPr>
        <p:spPr>
          <a:xfrm>
            <a:off x="3294050" y="1791285"/>
            <a:ext cx="2000264" cy="1323"/>
          </a:xfrm>
          <a:prstGeom prst="line">
            <a:avLst/>
          </a:prstGeom>
          <a:ln w="12700">
            <a:solidFill>
              <a:schemeClr val="tx1"/>
            </a:solidFill>
            <a:headEnd type="none" w="med" len="med"/>
            <a:tailEnd type="arrow"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aphicFrame>
        <p:nvGraphicFramePr>
          <p:cNvPr id="22" name="Object 13"/>
          <p:cNvGraphicFramePr>
            <a:graphicFrameLocks noChangeAspect="1"/>
          </p:cNvGraphicFramePr>
          <p:nvPr>
            <p:extLst/>
          </p:nvPr>
        </p:nvGraphicFramePr>
        <p:xfrm>
          <a:off x="7151702" y="3577235"/>
          <a:ext cx="2000264" cy="595317"/>
        </p:xfrm>
        <a:graphic>
          <a:graphicData uri="http://schemas.openxmlformats.org/presentationml/2006/ole">
            <mc:AlternateContent xmlns:mc="http://schemas.openxmlformats.org/markup-compatibility/2006">
              <mc:Choice xmlns:v="urn:schemas-microsoft-com:vml" Requires="v">
                <p:oleObj spid="_x0000_s2050" name="Visio" r:id="rId3" imgW="717499" imgH="488899" progId="Visio.Drawing.11">
                  <p:embed/>
                </p:oleObj>
              </mc:Choice>
              <mc:Fallback>
                <p:oleObj name="Visio" r:id="rId3" imgW="717499" imgH="488899" progId="Visio.Drawing.11">
                  <p:embed/>
                  <p:pic>
                    <p:nvPicPr>
                      <p:cNvPr id="22"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1702" y="3577235"/>
                        <a:ext cx="2000264" cy="595317"/>
                      </a:xfrm>
                      <a:prstGeom prst="rect">
                        <a:avLst/>
                      </a:prstGeom>
                      <a:noFill/>
                      <a:ln>
                        <a:noFill/>
                      </a:ln>
                      <a:effectLst/>
                      <a:extLst>
                        <a:ext uri="{909E8E84-426E-40dd-AFC4-6F175D3DCCD1}">
                          <a14:hiddenFill xmlns="" xmlns:a14="http://schemas.microsoft.com/office/drawing/2010/main">
                            <a:gradFill rotWithShape="1">
                              <a:gsLst>
                                <a:gs pos="0">
                                  <a:schemeClr val="accent2"/>
                                </a:gs>
                                <a:gs pos="100000">
                                  <a:schemeClr val="accent2">
                                    <a:gamma/>
                                    <a:shade val="46275"/>
                                    <a:invGamma/>
                                  </a:schemeClr>
                                </a:gs>
                              </a:gsLst>
                              <a:lin ang="5400000" scaled="1"/>
                            </a:gra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Text Box 16"/>
          <p:cNvSpPr txBox="1">
            <a:spLocks noChangeArrowheads="1"/>
          </p:cNvSpPr>
          <p:nvPr/>
        </p:nvSpPr>
        <p:spPr bwMode="auto">
          <a:xfrm>
            <a:off x="7151702" y="3696297"/>
            <a:ext cx="2357454" cy="405176"/>
          </a:xfrm>
          <a:prstGeom prst="rect">
            <a:avLst/>
          </a:prstGeom>
          <a:noFill/>
          <a:ln w="9525">
            <a:noFill/>
            <a:miter lim="800000"/>
            <a:headEnd/>
            <a:tailEnd/>
          </a:ln>
        </p:spPr>
        <p:txBody>
          <a:bodyPr wrap="square">
            <a:spAutoFit/>
          </a:bodyPr>
          <a:lstStyle/>
          <a:p>
            <a:pPr>
              <a:lnSpc>
                <a:spcPct val="50000"/>
              </a:lnSpc>
              <a:spcBef>
                <a:spcPts val="600"/>
              </a:spcBef>
            </a:pPr>
            <a:r>
              <a:rPr lang="en-US" sz="1400" dirty="0">
                <a:solidFill>
                  <a:srgbClr val="000000"/>
                </a:solidFill>
              </a:rPr>
              <a:t>observerState= </a:t>
            </a:r>
          </a:p>
          <a:p>
            <a:pPr>
              <a:lnSpc>
                <a:spcPct val="50000"/>
              </a:lnSpc>
              <a:spcBef>
                <a:spcPts val="600"/>
              </a:spcBef>
            </a:pPr>
            <a:r>
              <a:rPr lang="en-US" sz="1400" dirty="0">
                <a:solidFill>
                  <a:srgbClr val="000000"/>
                </a:solidFill>
              </a:rPr>
              <a:t>     subject-&gt;GetState() </a:t>
            </a:r>
          </a:p>
        </p:txBody>
      </p:sp>
      <p:cxnSp>
        <p:nvCxnSpPr>
          <p:cNvPr id="25" name="Straight Connector 24"/>
          <p:cNvCxnSpPr/>
          <p:nvPr/>
        </p:nvCxnSpPr>
        <p:spPr>
          <a:xfrm>
            <a:off x="6508762" y="3815362"/>
            <a:ext cx="642940" cy="1323"/>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3207792" y="3577581"/>
            <a:ext cx="1944216" cy="4121"/>
          </a:xfrm>
          <a:prstGeom prst="line">
            <a:avLst/>
          </a:prstGeom>
          <a:ln w="12700">
            <a:solidFill>
              <a:schemeClr val="tx1"/>
            </a:solidFill>
            <a:headEnd type="none" w="lg" len="lg"/>
            <a:tailEnd type="arrow"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aphicFrame>
        <p:nvGraphicFramePr>
          <p:cNvPr id="47" name="Object 13"/>
          <p:cNvGraphicFramePr>
            <a:graphicFrameLocks noChangeAspect="1"/>
          </p:cNvGraphicFramePr>
          <p:nvPr>
            <p:extLst/>
          </p:nvPr>
        </p:nvGraphicFramePr>
        <p:xfrm>
          <a:off x="3365488" y="2327069"/>
          <a:ext cx="2000264" cy="859240"/>
        </p:xfrm>
        <a:graphic>
          <a:graphicData uri="http://schemas.openxmlformats.org/presentationml/2006/ole">
            <mc:AlternateContent xmlns:mc="http://schemas.openxmlformats.org/markup-compatibility/2006">
              <mc:Choice xmlns:v="urn:schemas-microsoft-com:vml" Requires="v">
                <p:oleObj spid="_x0000_s2051" name="Visio" r:id="rId5" imgW="717499" imgH="488899" progId="Visio.Drawing.11">
                  <p:embed/>
                </p:oleObj>
              </mc:Choice>
              <mc:Fallback>
                <p:oleObj name="Visio" r:id="rId5" imgW="717499" imgH="488899" progId="Visio.Drawing.11">
                  <p:embed/>
                  <p:pic>
                    <p:nvPicPr>
                      <p:cNvPr id="47"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5488" y="2327069"/>
                        <a:ext cx="2000264" cy="859240"/>
                      </a:xfrm>
                      <a:prstGeom prst="rect">
                        <a:avLst/>
                      </a:prstGeom>
                      <a:noFill/>
                      <a:ln>
                        <a:noFill/>
                      </a:ln>
                      <a:effectLst/>
                      <a:extLst/>
                    </p:spPr>
                  </p:pic>
                </p:oleObj>
              </mc:Fallback>
            </mc:AlternateContent>
          </a:graphicData>
        </a:graphic>
      </p:graphicFrame>
      <p:sp>
        <p:nvSpPr>
          <p:cNvPr id="48" name="Text Box 16"/>
          <p:cNvSpPr txBox="1">
            <a:spLocks noChangeArrowheads="1"/>
          </p:cNvSpPr>
          <p:nvPr/>
        </p:nvSpPr>
        <p:spPr bwMode="auto">
          <a:xfrm>
            <a:off x="3365488" y="2481518"/>
            <a:ext cx="2143140" cy="589841"/>
          </a:xfrm>
          <a:prstGeom prst="rect">
            <a:avLst/>
          </a:prstGeom>
          <a:noFill/>
          <a:ln w="9525">
            <a:noFill/>
            <a:miter lim="800000"/>
            <a:headEnd/>
            <a:tailEnd/>
          </a:ln>
        </p:spPr>
        <p:txBody>
          <a:bodyPr wrap="square">
            <a:spAutoFit/>
          </a:bodyPr>
          <a:lstStyle/>
          <a:p>
            <a:pPr>
              <a:lnSpc>
                <a:spcPct val="50000"/>
              </a:lnSpc>
              <a:spcBef>
                <a:spcPts val="600"/>
              </a:spcBef>
            </a:pPr>
            <a:r>
              <a:rPr lang="en-US" sz="1400" dirty="0">
                <a:solidFill>
                  <a:srgbClr val="000000"/>
                </a:solidFill>
              </a:rPr>
              <a:t>for all o in observers{</a:t>
            </a:r>
          </a:p>
          <a:p>
            <a:pPr>
              <a:lnSpc>
                <a:spcPct val="50000"/>
              </a:lnSpc>
              <a:spcBef>
                <a:spcPts val="600"/>
              </a:spcBef>
            </a:pPr>
            <a:r>
              <a:rPr lang="en-US" sz="1400" dirty="0">
                <a:solidFill>
                  <a:srgbClr val="000000"/>
                </a:solidFill>
              </a:rPr>
              <a:t>    o-&gt;Update()</a:t>
            </a:r>
          </a:p>
          <a:p>
            <a:pPr>
              <a:lnSpc>
                <a:spcPct val="50000"/>
              </a:lnSpc>
              <a:spcBef>
                <a:spcPts val="600"/>
              </a:spcBef>
            </a:pPr>
            <a:r>
              <a:rPr lang="en-US" sz="1400" dirty="0">
                <a:solidFill>
                  <a:srgbClr val="000000"/>
                </a:solidFill>
              </a:rPr>
              <a:t>}</a:t>
            </a:r>
          </a:p>
        </p:txBody>
      </p:sp>
      <p:sp>
        <p:nvSpPr>
          <p:cNvPr id="49" name="Oval 48"/>
          <p:cNvSpPr/>
          <p:nvPr/>
        </p:nvSpPr>
        <p:spPr>
          <a:xfrm>
            <a:off x="2365356" y="2619906"/>
            <a:ext cx="105944" cy="109425"/>
          </a:xfrm>
          <a:prstGeom prst="ellipse">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50" name="Straight Connector 49"/>
          <p:cNvCxnSpPr/>
          <p:nvPr/>
        </p:nvCxnSpPr>
        <p:spPr>
          <a:xfrm>
            <a:off x="2508232" y="2675940"/>
            <a:ext cx="857256" cy="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aphicFrame>
        <p:nvGraphicFramePr>
          <p:cNvPr id="51" name="Object 13"/>
          <p:cNvGraphicFramePr>
            <a:graphicFrameLocks noChangeAspect="1"/>
          </p:cNvGraphicFramePr>
          <p:nvPr>
            <p:extLst/>
          </p:nvPr>
        </p:nvGraphicFramePr>
        <p:xfrm>
          <a:off x="3294050" y="3709974"/>
          <a:ext cx="1643074" cy="476253"/>
        </p:xfrm>
        <a:graphic>
          <a:graphicData uri="http://schemas.openxmlformats.org/presentationml/2006/ole">
            <mc:AlternateContent xmlns:mc="http://schemas.openxmlformats.org/markup-compatibility/2006">
              <mc:Choice xmlns:v="urn:schemas-microsoft-com:vml" Requires="v">
                <p:oleObj spid="_x0000_s2052" name="Visio" r:id="rId7" imgW="717499" imgH="488899" progId="Visio.Drawing.11">
                  <p:embed/>
                </p:oleObj>
              </mc:Choice>
              <mc:Fallback>
                <p:oleObj name="Visio" r:id="rId7" imgW="717499" imgH="488899" progId="Visio.Drawing.11">
                  <p:embed/>
                  <p:pic>
                    <p:nvPicPr>
                      <p:cNvPr id="51"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94050" y="3709974"/>
                        <a:ext cx="1643074" cy="476253"/>
                      </a:xfrm>
                      <a:prstGeom prst="rect">
                        <a:avLst/>
                      </a:prstGeom>
                      <a:noFill/>
                      <a:ln>
                        <a:noFill/>
                      </a:ln>
                      <a:effectLst/>
                      <a:extLst/>
                    </p:spPr>
                  </p:pic>
                </p:oleObj>
              </mc:Fallback>
            </mc:AlternateContent>
          </a:graphicData>
        </a:graphic>
      </p:graphicFrame>
      <p:sp>
        <p:nvSpPr>
          <p:cNvPr id="52" name="Text Box 16"/>
          <p:cNvSpPr txBox="1">
            <a:spLocks noChangeArrowheads="1"/>
          </p:cNvSpPr>
          <p:nvPr/>
        </p:nvSpPr>
        <p:spPr bwMode="auto">
          <a:xfrm>
            <a:off x="3294050" y="3889557"/>
            <a:ext cx="1714512" cy="220510"/>
          </a:xfrm>
          <a:prstGeom prst="rect">
            <a:avLst/>
          </a:prstGeom>
          <a:noFill/>
          <a:ln w="9525">
            <a:noFill/>
            <a:miter lim="800000"/>
            <a:headEnd/>
            <a:tailEnd/>
          </a:ln>
        </p:spPr>
        <p:txBody>
          <a:bodyPr wrap="square">
            <a:spAutoFit/>
          </a:bodyPr>
          <a:lstStyle/>
          <a:p>
            <a:pPr>
              <a:lnSpc>
                <a:spcPct val="50000"/>
              </a:lnSpc>
              <a:spcBef>
                <a:spcPts val="600"/>
              </a:spcBef>
            </a:pPr>
            <a:r>
              <a:rPr lang="en-US" sz="1400" dirty="0">
                <a:solidFill>
                  <a:srgbClr val="000000"/>
                </a:solidFill>
              </a:rPr>
              <a:t>return subjectState</a:t>
            </a:r>
          </a:p>
        </p:txBody>
      </p:sp>
      <p:grpSp>
        <p:nvGrpSpPr>
          <p:cNvPr id="15" name="Group 14"/>
          <p:cNvGrpSpPr/>
          <p:nvPr/>
        </p:nvGrpSpPr>
        <p:grpSpPr>
          <a:xfrm>
            <a:off x="1409208" y="3347760"/>
            <a:ext cx="1769420" cy="1510432"/>
            <a:chOff x="714348" y="3347760"/>
            <a:chExt cx="1857389" cy="1510432"/>
          </a:xfrm>
        </p:grpSpPr>
        <p:sp>
          <p:nvSpPr>
            <p:cNvPr id="27" name="Rectangle 15"/>
            <p:cNvSpPr/>
            <p:nvPr/>
          </p:nvSpPr>
          <p:spPr>
            <a:xfrm>
              <a:off x="714348" y="3347760"/>
              <a:ext cx="1857388" cy="3507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a:t>ConcreteSubject</a:t>
              </a:r>
              <a:endParaRPr lang="en-IN" b="1" dirty="0"/>
            </a:p>
          </p:txBody>
        </p:sp>
        <p:sp>
          <p:nvSpPr>
            <p:cNvPr id="28" name="Rectangle 3"/>
            <p:cNvSpPr/>
            <p:nvPr/>
          </p:nvSpPr>
          <p:spPr>
            <a:xfrm>
              <a:off x="714349" y="3698534"/>
              <a:ext cx="1857388" cy="771675"/>
            </a:xfrm>
            <a:prstGeom prst="rect">
              <a:avLst/>
            </a:prstGeom>
          </p:spPr>
          <p:style>
            <a:lnRef idx="1">
              <a:schemeClr val="dk1"/>
            </a:lnRef>
            <a:fillRef idx="2">
              <a:schemeClr val="dk1"/>
            </a:fillRef>
            <a:effectRef idx="1">
              <a:schemeClr val="dk1"/>
            </a:effectRef>
            <a:fontRef idx="minor">
              <a:schemeClr val="dk1"/>
            </a:fontRef>
          </p:style>
          <p:txBody>
            <a:bodyPr rtlCol="0" anchor="t"/>
            <a:lstStyle/>
            <a:p>
              <a:r>
                <a:rPr lang="en-US" sz="1600" dirty="0"/>
                <a:t>GetState()</a:t>
              </a:r>
            </a:p>
            <a:p>
              <a:r>
                <a:rPr lang="en-US" sz="1600" dirty="0" err="1"/>
                <a:t>SetState</a:t>
              </a:r>
              <a:r>
                <a:rPr lang="en-US" sz="1600" dirty="0"/>
                <a:t>()</a:t>
              </a:r>
            </a:p>
          </p:txBody>
        </p:sp>
        <p:sp>
          <p:nvSpPr>
            <p:cNvPr id="55" name="Rectangle 15"/>
            <p:cNvSpPr/>
            <p:nvPr/>
          </p:nvSpPr>
          <p:spPr>
            <a:xfrm>
              <a:off x="714348" y="4470209"/>
              <a:ext cx="1857388" cy="3879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sz="1600" dirty="0"/>
                <a:t>subjectState</a:t>
              </a:r>
              <a:endParaRPr lang="en-IN" sz="1600" dirty="0"/>
            </a:p>
          </p:txBody>
        </p:sp>
      </p:grpSp>
      <p:sp>
        <p:nvSpPr>
          <p:cNvPr id="61" name="TextBox 60"/>
          <p:cNvSpPr txBox="1"/>
          <p:nvPr/>
        </p:nvSpPr>
        <p:spPr>
          <a:xfrm>
            <a:off x="4437058" y="3261223"/>
            <a:ext cx="857256" cy="307777"/>
          </a:xfrm>
          <a:prstGeom prst="rect">
            <a:avLst/>
          </a:prstGeom>
          <a:noFill/>
        </p:spPr>
        <p:txBody>
          <a:bodyPr wrap="square" rtlCol="0">
            <a:spAutoFit/>
          </a:bodyPr>
          <a:lstStyle/>
          <a:p>
            <a:r>
              <a:rPr lang="en-US" sz="1400" dirty="0"/>
              <a:t>subject</a:t>
            </a:r>
            <a:endParaRPr lang="en-IN" sz="1400" dirty="0"/>
          </a:p>
        </p:txBody>
      </p:sp>
      <p:sp>
        <p:nvSpPr>
          <p:cNvPr id="62" name="TextBox 61"/>
          <p:cNvSpPr txBox="1"/>
          <p:nvPr/>
        </p:nvSpPr>
        <p:spPr>
          <a:xfrm>
            <a:off x="3294050" y="1493628"/>
            <a:ext cx="928694" cy="307777"/>
          </a:xfrm>
          <a:prstGeom prst="rect">
            <a:avLst/>
          </a:prstGeom>
          <a:noFill/>
        </p:spPr>
        <p:txBody>
          <a:bodyPr wrap="square" rtlCol="0">
            <a:spAutoFit/>
          </a:bodyPr>
          <a:lstStyle/>
          <a:p>
            <a:r>
              <a:rPr lang="en-US" sz="1400" dirty="0"/>
              <a:t>observers</a:t>
            </a:r>
            <a:endParaRPr lang="en-IN" sz="1400" dirty="0"/>
          </a:p>
        </p:txBody>
      </p:sp>
      <p:cxnSp>
        <p:nvCxnSpPr>
          <p:cNvPr id="54" name="Straight Connector 53"/>
          <p:cNvCxnSpPr/>
          <p:nvPr/>
        </p:nvCxnSpPr>
        <p:spPr>
          <a:xfrm flipV="1">
            <a:off x="2523622" y="3896726"/>
            <a:ext cx="770428" cy="13767"/>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2403656" y="3848896"/>
            <a:ext cx="105944" cy="109425"/>
          </a:xfrm>
          <a:prstGeom prst="ellipse">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Oval 44"/>
          <p:cNvSpPr/>
          <p:nvPr/>
        </p:nvSpPr>
        <p:spPr>
          <a:xfrm>
            <a:off x="6400526" y="3761972"/>
            <a:ext cx="105944" cy="109425"/>
          </a:xfrm>
          <a:prstGeom prst="ellipse">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8718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Non-Software Example</a:t>
            </a:r>
          </a:p>
        </p:txBody>
      </p:sp>
      <p:sp>
        <p:nvSpPr>
          <p:cNvPr id="7" name="Content Placeholder 6"/>
          <p:cNvSpPr>
            <a:spLocks noGrp="1"/>
          </p:cNvSpPr>
          <p:nvPr>
            <p:ph idx="1"/>
          </p:nvPr>
        </p:nvSpPr>
        <p:spPr>
          <a:xfrm>
            <a:off x="965200" y="1333500"/>
            <a:ext cx="8229600" cy="2100064"/>
          </a:xfrm>
        </p:spPr>
        <p:txBody>
          <a:bodyPr>
            <a:normAutofit fontScale="77500" lnSpcReduction="20000"/>
          </a:bodyPr>
          <a:lstStyle/>
          <a:p>
            <a:r>
              <a:rPr lang="en-US" dirty="0"/>
              <a:t>Some auctions demonstrate this pattern. Each bidder possesses a numbered paddle that is used to indicate a bid. </a:t>
            </a:r>
          </a:p>
          <a:p>
            <a:r>
              <a:rPr lang="en-US" dirty="0"/>
              <a:t>The auctioneer starts the bidding, and "observes" when a paddle is raised to accept the bid. </a:t>
            </a:r>
          </a:p>
          <a:p>
            <a:r>
              <a:rPr lang="en-US" dirty="0"/>
              <a:t>The acceptance of the bid changes the bid price, which is broadcast to all of the bidders in the form of a new bid.</a:t>
            </a:r>
          </a:p>
        </p:txBody>
      </p:sp>
      <p:sp>
        <p:nvSpPr>
          <p:cNvPr id="4" name="Slide Number Placeholder 3"/>
          <p:cNvSpPr>
            <a:spLocks noGrp="1"/>
          </p:cNvSpPr>
          <p:nvPr>
            <p:ph type="sldNum" sz="quarter" idx="12"/>
          </p:nvPr>
        </p:nvSpPr>
        <p:spPr/>
        <p:txBody>
          <a:bodyPr/>
          <a:lstStyle/>
          <a:p>
            <a:fld id="{6CA6930D-BBCC-4B60-B588-351AC06BFA93}" type="slidenum">
              <a:rPr lang="en-US" smtClean="0"/>
              <a:t>102</a:t>
            </a:fld>
            <a:endParaRPr lang="en-US"/>
          </a:p>
        </p:txBody>
      </p:sp>
      <p:pic>
        <p:nvPicPr>
          <p:cNvPr id="6" name="Picture 5"/>
          <p:cNvPicPr>
            <a:picLocks noChangeAspect="1"/>
          </p:cNvPicPr>
          <p:nvPr/>
        </p:nvPicPr>
        <p:blipFill>
          <a:blip r:embed="rId2"/>
          <a:stretch>
            <a:fillRect/>
          </a:stretch>
        </p:blipFill>
        <p:spPr>
          <a:xfrm>
            <a:off x="6448152" y="3444836"/>
            <a:ext cx="2669050" cy="2153685"/>
          </a:xfrm>
          <a:prstGeom prst="rect">
            <a:avLst/>
          </a:prstGeom>
          <a:ln>
            <a:solidFill>
              <a:schemeClr val="bg1">
                <a:lumMod val="65000"/>
              </a:schemeClr>
            </a:solidFill>
          </a:ln>
        </p:spPr>
      </p:pic>
    </p:spTree>
    <p:extLst>
      <p:ext uri="{BB962C8B-B14F-4D97-AF65-F5344CB8AC3E}">
        <p14:creationId xmlns:p14="http://schemas.microsoft.com/office/powerpoint/2010/main" val="76046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endParaRPr lang="en-IN" dirty="0"/>
          </a:p>
        </p:txBody>
      </p:sp>
      <p:sp>
        <p:nvSpPr>
          <p:cNvPr id="3" name="Content Placeholder 2"/>
          <p:cNvSpPr>
            <a:spLocks noGrp="1"/>
          </p:cNvSpPr>
          <p:nvPr>
            <p:ph idx="1"/>
          </p:nvPr>
        </p:nvSpPr>
        <p:spPr/>
        <p:txBody>
          <a:bodyPr>
            <a:normAutofit fontScale="92500" lnSpcReduction="10000"/>
          </a:bodyPr>
          <a:lstStyle/>
          <a:p>
            <a:r>
              <a:rPr lang="en-US" dirty="0"/>
              <a:t>The subjects keep track of their observers by keeping a reference of each </a:t>
            </a:r>
          </a:p>
          <a:p>
            <a:pPr lvl="1"/>
            <a:r>
              <a:rPr lang="en-US" dirty="0"/>
              <a:t>Array, List</a:t>
            </a:r>
          </a:p>
          <a:p>
            <a:r>
              <a:rPr lang="en-US" dirty="0"/>
              <a:t>An observer can depend on more than one subject. </a:t>
            </a:r>
          </a:p>
          <a:p>
            <a:pPr lvl="1"/>
            <a:r>
              <a:rPr lang="en-US" dirty="0"/>
              <a:t>Have the subject tell the observer who it is via updating interface</a:t>
            </a:r>
          </a:p>
          <a:p>
            <a:r>
              <a:rPr lang="en-US" dirty="0"/>
              <a:t>Update is triggered by the subject itself on a state-setting operation, observer or by the clients</a:t>
            </a:r>
          </a:p>
        </p:txBody>
      </p:sp>
      <p:sp>
        <p:nvSpPr>
          <p:cNvPr id="4" name="Slide Number Placeholder 3"/>
          <p:cNvSpPr>
            <a:spLocks noGrp="1"/>
          </p:cNvSpPr>
          <p:nvPr>
            <p:ph type="sldNum" sz="quarter" idx="12"/>
          </p:nvPr>
        </p:nvSpPr>
        <p:spPr/>
        <p:txBody>
          <a:bodyPr/>
          <a:lstStyle/>
          <a:p>
            <a:fld id="{6CA6930D-BBCC-4B60-B588-351AC06BFA93}" type="slidenum">
              <a:rPr lang="en-US" smtClean="0"/>
              <a:t>103</a:t>
            </a:fld>
            <a:endParaRPr lang="en-US"/>
          </a:p>
        </p:txBody>
      </p:sp>
    </p:spTree>
    <p:extLst>
      <p:ext uri="{BB962C8B-B14F-4D97-AF65-F5344CB8AC3E}">
        <p14:creationId xmlns:p14="http://schemas.microsoft.com/office/powerpoint/2010/main" val="473178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Implementation</a:t>
            </a:r>
          </a:p>
        </p:txBody>
      </p:sp>
      <p:sp>
        <p:nvSpPr>
          <p:cNvPr id="3" name="Content Placeholder 2"/>
          <p:cNvSpPr>
            <a:spLocks noGrp="1"/>
          </p:cNvSpPr>
          <p:nvPr>
            <p:ph idx="1"/>
          </p:nvPr>
        </p:nvSpPr>
        <p:spPr/>
        <p:txBody>
          <a:bodyPr/>
          <a:lstStyle/>
          <a:p>
            <a:r>
              <a:rPr lang="en-US" dirty="0"/>
              <a:t>Observers can register for specific events only</a:t>
            </a:r>
          </a:p>
          <a:p>
            <a:pPr lvl="1"/>
            <a:r>
              <a:rPr lang="en-US" dirty="0"/>
              <a:t>more efficient as it avoid unnecessary updates</a:t>
            </a:r>
          </a:p>
          <a:p>
            <a:pPr lvl="1"/>
            <a:r>
              <a:rPr lang="en-US" dirty="0"/>
              <a:t>only those observers will be updated that are dependent on the data that has changed</a:t>
            </a:r>
          </a:p>
          <a:p>
            <a:r>
              <a:rPr lang="en-US" dirty="0"/>
              <a:t>Before the subject notifies its Observers, it should be in a consistent state </a:t>
            </a:r>
          </a:p>
          <a:p>
            <a:pPr lvl="1"/>
            <a:r>
              <a:rPr lang="en-US" dirty="0"/>
              <a:t>Use template method to avoid inconsistency</a:t>
            </a:r>
          </a:p>
          <a:p>
            <a:pPr lvl="1"/>
            <a:endParaRPr lang="en-US" dirty="0"/>
          </a:p>
          <a:p>
            <a:endParaRPr lang="en-GB" dirty="0"/>
          </a:p>
        </p:txBody>
      </p:sp>
      <p:sp>
        <p:nvSpPr>
          <p:cNvPr id="4" name="Slide Number Placeholder 3"/>
          <p:cNvSpPr>
            <a:spLocks noGrp="1"/>
          </p:cNvSpPr>
          <p:nvPr>
            <p:ph type="sldNum" sz="quarter" idx="12"/>
          </p:nvPr>
        </p:nvSpPr>
        <p:spPr/>
        <p:txBody>
          <a:bodyPr/>
          <a:lstStyle/>
          <a:p>
            <a:fld id="{6CA6930D-BBCC-4B60-B588-351AC06BFA93}" type="slidenum">
              <a:rPr lang="en-US" smtClean="0"/>
              <a:t>104</a:t>
            </a:fld>
            <a:endParaRPr lang="en-US"/>
          </a:p>
        </p:txBody>
      </p:sp>
    </p:spTree>
    <p:extLst>
      <p:ext uri="{BB962C8B-B14F-4D97-AF65-F5344CB8AC3E}">
        <p14:creationId xmlns:p14="http://schemas.microsoft.com/office/powerpoint/2010/main" val="4270155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 Model</a:t>
            </a:r>
          </a:p>
        </p:txBody>
      </p:sp>
      <p:sp>
        <p:nvSpPr>
          <p:cNvPr id="3" name="Content Placeholder 2"/>
          <p:cNvSpPr>
            <a:spLocks noGrp="1"/>
          </p:cNvSpPr>
          <p:nvPr>
            <p:ph idx="1"/>
          </p:nvPr>
        </p:nvSpPr>
        <p:spPr/>
        <p:txBody>
          <a:bodyPr>
            <a:normAutofit lnSpcReduction="10000"/>
          </a:bodyPr>
          <a:lstStyle/>
          <a:p>
            <a:r>
              <a:rPr lang="en-US" dirty="0"/>
              <a:t>The subject sends observers detailed information about the change</a:t>
            </a:r>
          </a:p>
          <a:p>
            <a:pPr lvl="1"/>
            <a:r>
              <a:rPr lang="en-US" dirty="0"/>
              <a:t>not efficient (for large data)</a:t>
            </a:r>
          </a:p>
          <a:p>
            <a:pPr lvl="1"/>
            <a:r>
              <a:rPr lang="en-US" dirty="0"/>
              <a:t>not all observers may require the data</a:t>
            </a:r>
          </a:p>
          <a:p>
            <a:pPr lvl="1"/>
            <a:r>
              <a:rPr lang="en-US" dirty="0"/>
              <a:t>difficult to generalize data for different types of observers</a:t>
            </a:r>
          </a:p>
          <a:p>
            <a:r>
              <a:rPr lang="en-US" dirty="0"/>
              <a:t>Better use a general type (Object, void *) as a hint for the type of data changed</a:t>
            </a:r>
          </a:p>
        </p:txBody>
      </p:sp>
      <p:sp>
        <p:nvSpPr>
          <p:cNvPr id="4" name="Slide Number Placeholder 3"/>
          <p:cNvSpPr>
            <a:spLocks noGrp="1"/>
          </p:cNvSpPr>
          <p:nvPr>
            <p:ph type="sldNum" sz="quarter" idx="12"/>
          </p:nvPr>
        </p:nvSpPr>
        <p:spPr/>
        <p:txBody>
          <a:bodyPr/>
          <a:lstStyle/>
          <a:p>
            <a:fld id="{6CA6930D-BBCC-4B60-B588-351AC06BFA93}" type="slidenum">
              <a:rPr lang="en-US" smtClean="0"/>
              <a:t>105</a:t>
            </a:fld>
            <a:endParaRPr lang="en-US"/>
          </a:p>
        </p:txBody>
      </p:sp>
    </p:spTree>
    <p:extLst>
      <p:ext uri="{BB962C8B-B14F-4D97-AF65-F5344CB8AC3E}">
        <p14:creationId xmlns:p14="http://schemas.microsoft.com/office/powerpoint/2010/main" val="155196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Pull Model</a:t>
            </a:r>
          </a:p>
        </p:txBody>
      </p:sp>
      <p:sp>
        <p:nvSpPr>
          <p:cNvPr id="3" name="Content Placeholder 2"/>
          <p:cNvSpPr>
            <a:spLocks noGrp="1"/>
          </p:cNvSpPr>
          <p:nvPr>
            <p:ph idx="1"/>
          </p:nvPr>
        </p:nvSpPr>
        <p:spPr/>
        <p:txBody>
          <a:bodyPr>
            <a:normAutofit/>
          </a:bodyPr>
          <a:lstStyle/>
          <a:p>
            <a:r>
              <a:rPr lang="en-US" dirty="0"/>
              <a:t>Minimal information is sent to the observer </a:t>
            </a:r>
          </a:p>
          <a:p>
            <a:r>
              <a:rPr lang="en-US" dirty="0"/>
              <a:t>Observer asks for details explicitly thereafter </a:t>
            </a:r>
            <a:endParaRPr lang="en-US" dirty="0">
              <a:solidFill>
                <a:srgbClr val="C00000"/>
              </a:solidFill>
            </a:endParaRPr>
          </a:p>
          <a:p>
            <a:r>
              <a:rPr lang="en-US" dirty="0"/>
              <a:t>Can be used with all types of observers</a:t>
            </a:r>
          </a:p>
          <a:p>
            <a:r>
              <a:rPr lang="en-US" dirty="0"/>
              <a:t>It may be difficult for the observers to ascertain what data has changed</a:t>
            </a:r>
          </a:p>
        </p:txBody>
      </p:sp>
      <p:sp>
        <p:nvSpPr>
          <p:cNvPr id="4" name="Slide Number Placeholder 3"/>
          <p:cNvSpPr>
            <a:spLocks noGrp="1"/>
          </p:cNvSpPr>
          <p:nvPr>
            <p:ph type="sldNum" sz="quarter" idx="12"/>
          </p:nvPr>
        </p:nvSpPr>
        <p:spPr/>
        <p:txBody>
          <a:bodyPr/>
          <a:lstStyle/>
          <a:p>
            <a:fld id="{6CA6930D-BBCC-4B60-B588-351AC06BFA93}" type="slidenum">
              <a:rPr lang="en-US" smtClean="0"/>
              <a:t>106</a:t>
            </a:fld>
            <a:endParaRPr lang="en-US"/>
          </a:p>
        </p:txBody>
      </p:sp>
    </p:spTree>
    <p:extLst>
      <p:ext uri="{BB962C8B-B14F-4D97-AF65-F5344CB8AC3E}">
        <p14:creationId xmlns:p14="http://schemas.microsoft.com/office/powerpoint/2010/main" val="377962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Language Specific Implementation</a:t>
            </a:r>
          </a:p>
        </p:txBody>
      </p:sp>
      <p:sp>
        <p:nvSpPr>
          <p:cNvPr id="3" name="Content Placeholder 2"/>
          <p:cNvSpPr>
            <a:spLocks noGrp="1"/>
          </p:cNvSpPr>
          <p:nvPr>
            <p:ph idx="1"/>
          </p:nvPr>
        </p:nvSpPr>
        <p:spPr/>
        <p:txBody>
          <a:bodyPr>
            <a:normAutofit/>
          </a:bodyPr>
          <a:lstStyle/>
          <a:p>
            <a:r>
              <a:rPr lang="en-US" dirty="0"/>
              <a:t>In C#, delegates &amp; events can be used for notifying the observers</a:t>
            </a:r>
          </a:p>
          <a:p>
            <a:pPr lvl="1"/>
            <a:r>
              <a:rPr lang="en-US" dirty="0"/>
              <a:t>more aligned towards C# language</a:t>
            </a:r>
          </a:p>
          <a:p>
            <a:r>
              <a:rPr lang="en-US" dirty="0"/>
              <a:t>Java provides Observer interface &amp; Observable class</a:t>
            </a:r>
          </a:p>
          <a:p>
            <a:pPr lvl="1"/>
            <a:r>
              <a:rPr lang="en-US" dirty="0"/>
              <a:t>provides the framework for registration, deregistration &amp; notification</a:t>
            </a:r>
          </a:p>
          <a:p>
            <a:r>
              <a:rPr lang="en-US" dirty="0"/>
              <a:t>C++ - function pointers &amp; function objects</a:t>
            </a:r>
          </a:p>
        </p:txBody>
      </p:sp>
      <p:sp>
        <p:nvSpPr>
          <p:cNvPr id="4" name="Slide Number Placeholder 3"/>
          <p:cNvSpPr>
            <a:spLocks noGrp="1"/>
          </p:cNvSpPr>
          <p:nvPr>
            <p:ph type="sldNum" sz="quarter" idx="12"/>
          </p:nvPr>
        </p:nvSpPr>
        <p:spPr/>
        <p:txBody>
          <a:bodyPr/>
          <a:lstStyle/>
          <a:p>
            <a:fld id="{6CA6930D-BBCC-4B60-B588-351AC06BFA93}" type="slidenum">
              <a:rPr lang="en-US" smtClean="0"/>
              <a:t>107</a:t>
            </a:fld>
            <a:endParaRPr lang="en-US"/>
          </a:p>
        </p:txBody>
      </p:sp>
    </p:spTree>
    <p:extLst>
      <p:ext uri="{BB962C8B-B14F-4D97-AF65-F5344CB8AC3E}">
        <p14:creationId xmlns:p14="http://schemas.microsoft.com/office/powerpoint/2010/main" val="2238035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Consequences</a:t>
            </a:r>
            <a:endParaRPr lang="en-IN" dirty="0"/>
          </a:p>
        </p:txBody>
      </p:sp>
      <p:sp>
        <p:nvSpPr>
          <p:cNvPr id="3" name="Content Placeholder 2"/>
          <p:cNvSpPr>
            <a:spLocks noGrp="1"/>
          </p:cNvSpPr>
          <p:nvPr>
            <p:ph idx="1"/>
          </p:nvPr>
        </p:nvSpPr>
        <p:spPr/>
        <p:txBody>
          <a:bodyPr>
            <a:normAutofit/>
          </a:bodyPr>
          <a:lstStyle/>
          <a:p>
            <a:r>
              <a:rPr lang="en-US"/>
              <a:t>Minimal coupling between Subject and Observer</a:t>
            </a:r>
          </a:p>
          <a:p>
            <a:pPr lvl="1"/>
            <a:r>
              <a:rPr lang="en-US"/>
              <a:t>subjects can be reused without reusing their observers &amp; vice versa</a:t>
            </a:r>
          </a:p>
          <a:p>
            <a:pPr lvl="1"/>
            <a:r>
              <a:rPr lang="en-US"/>
              <a:t>observers can be added without modifying the subject</a:t>
            </a:r>
          </a:p>
          <a:p>
            <a:pPr lvl="1"/>
            <a:r>
              <a:rPr lang="en-US"/>
              <a:t>subjects only need to know the update interface </a:t>
            </a:r>
          </a:p>
          <a:p>
            <a:pPr lvl="1"/>
            <a:r>
              <a:rPr lang="en-US"/>
              <a:t>subject &amp; observer can belong to different layers</a:t>
            </a:r>
            <a:endParaRPr lang="en-US" dirty="0"/>
          </a:p>
        </p:txBody>
      </p:sp>
      <p:sp>
        <p:nvSpPr>
          <p:cNvPr id="4" name="Slide Number Placeholder 3"/>
          <p:cNvSpPr>
            <a:spLocks noGrp="1"/>
          </p:cNvSpPr>
          <p:nvPr>
            <p:ph type="sldNum" sz="quarter" idx="12"/>
          </p:nvPr>
        </p:nvSpPr>
        <p:spPr/>
        <p:txBody>
          <a:bodyPr/>
          <a:lstStyle/>
          <a:p>
            <a:fld id="{6CA6930D-BBCC-4B60-B588-351AC06BFA93}" type="slidenum">
              <a:rPr lang="en-US" smtClean="0"/>
              <a:pPr/>
              <a:t>108</a:t>
            </a:fld>
            <a:endParaRPr lang="en-US"/>
          </a:p>
        </p:txBody>
      </p:sp>
    </p:spTree>
    <p:extLst>
      <p:ext uri="{BB962C8B-B14F-4D97-AF65-F5344CB8AC3E}">
        <p14:creationId xmlns:p14="http://schemas.microsoft.com/office/powerpoint/2010/main" val="341813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2E12AB4-A05B-4013-A93E-A8BE3E2B594C}"/>
              </a:ext>
            </a:extLst>
          </p:cNvPr>
          <p:cNvSpPr>
            <a:spLocks noGrp="1"/>
          </p:cNvSpPr>
          <p:nvPr>
            <p:ph type="title"/>
          </p:nvPr>
        </p:nvSpPr>
        <p:spPr/>
        <p:txBody>
          <a:bodyPr/>
          <a:lstStyle/>
          <a:p>
            <a:r>
              <a:rPr lang="en-US" dirty="0"/>
              <a:t>Consequences</a:t>
            </a:r>
          </a:p>
        </p:txBody>
      </p:sp>
      <p:sp>
        <p:nvSpPr>
          <p:cNvPr id="3" name="Content Placeholder 2">
            <a:extLst>
              <a:ext uri="{FF2B5EF4-FFF2-40B4-BE49-F238E27FC236}">
                <a16:creationId xmlns:a16="http://schemas.microsoft.com/office/drawing/2014/main" id="{56958071-D40C-4377-A8E0-973288F3D596}"/>
              </a:ext>
            </a:extLst>
          </p:cNvPr>
          <p:cNvSpPr>
            <a:spLocks noGrp="1"/>
          </p:cNvSpPr>
          <p:nvPr>
            <p:ph idx="1"/>
          </p:nvPr>
        </p:nvSpPr>
        <p:spPr/>
        <p:txBody>
          <a:bodyPr/>
          <a:lstStyle/>
          <a:p>
            <a:r>
              <a:rPr lang="en-US" dirty="0"/>
              <a:t>Support for broadcast communication</a:t>
            </a:r>
          </a:p>
          <a:p>
            <a:pPr lvl="1"/>
            <a:r>
              <a:rPr lang="en-US" dirty="0"/>
              <a:t>No need to specify the receiver of the notification. The notification is broadcast automatically to registered observers</a:t>
            </a:r>
          </a:p>
          <a:p>
            <a:pPr lvl="1"/>
            <a:r>
              <a:rPr lang="en-US" dirty="0"/>
              <a:t>subject is not dependent on observers, their number or what they do with the notification</a:t>
            </a:r>
          </a:p>
          <a:p>
            <a:endParaRPr lang="en-US" dirty="0"/>
          </a:p>
        </p:txBody>
      </p:sp>
      <p:sp>
        <p:nvSpPr>
          <p:cNvPr id="4" name="Slide Number Placeholder 3">
            <a:extLst>
              <a:ext uri="{FF2B5EF4-FFF2-40B4-BE49-F238E27FC236}">
                <a16:creationId xmlns:a16="http://schemas.microsoft.com/office/drawing/2014/main" id="{279DCCA9-1468-4E29-928D-5E8FD849B4F8}"/>
              </a:ext>
            </a:extLst>
          </p:cNvPr>
          <p:cNvSpPr>
            <a:spLocks noGrp="1"/>
          </p:cNvSpPr>
          <p:nvPr>
            <p:ph type="sldNum" sz="quarter" idx="12"/>
          </p:nvPr>
        </p:nvSpPr>
        <p:spPr/>
        <p:txBody>
          <a:bodyPr/>
          <a:lstStyle/>
          <a:p>
            <a:fld id="{6CA6930D-BBCC-4B60-B588-351AC06BFA93}" type="slidenum">
              <a:rPr lang="en-US" smtClean="0"/>
              <a:pPr/>
              <a:t>109</a:t>
            </a:fld>
            <a:endParaRPr lang="en-US"/>
          </a:p>
        </p:txBody>
      </p:sp>
    </p:spTree>
    <p:extLst>
      <p:ext uri="{BB962C8B-B14F-4D97-AF65-F5344CB8AC3E}">
        <p14:creationId xmlns:p14="http://schemas.microsoft.com/office/powerpoint/2010/main" val="2645034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 Oriented Decomposition</a:t>
            </a:r>
          </a:p>
        </p:txBody>
      </p:sp>
      <p:sp>
        <p:nvSpPr>
          <p:cNvPr id="3" name="Content Placeholder 2"/>
          <p:cNvSpPr>
            <a:spLocks noGrp="1"/>
          </p:cNvSpPr>
          <p:nvPr>
            <p:ph idx="1"/>
          </p:nvPr>
        </p:nvSpPr>
        <p:spPr>
          <a:xfrm>
            <a:off x="508000" y="1333500"/>
            <a:ext cx="9144000" cy="2143047"/>
          </a:xfrm>
        </p:spPr>
        <p:txBody>
          <a:bodyPr>
            <a:normAutofit fontScale="92500" lnSpcReduction="20000"/>
          </a:bodyPr>
          <a:lstStyle/>
          <a:p>
            <a:r>
              <a:rPr lang="en-IN" dirty="0"/>
              <a:t>Humans can also abstract complexity and focus only on necessary details</a:t>
            </a:r>
          </a:p>
          <a:p>
            <a:pPr lvl="1"/>
            <a:r>
              <a:rPr lang="en-IN" dirty="0"/>
              <a:t>unwanted details are ignored</a:t>
            </a:r>
          </a:p>
          <a:p>
            <a:pPr lvl="1"/>
            <a:r>
              <a:rPr lang="en-IN" dirty="0"/>
              <a:t>deal with relevant details only</a:t>
            </a:r>
          </a:p>
          <a:p>
            <a:pPr lvl="1"/>
            <a:r>
              <a:rPr lang="en-IN" dirty="0"/>
              <a:t>leads to simple entities in the problem domain</a:t>
            </a:r>
          </a:p>
          <a:p>
            <a:endParaRPr lang="en-IN" dirty="0"/>
          </a:p>
        </p:txBody>
      </p:sp>
      <p:sp>
        <p:nvSpPr>
          <p:cNvPr id="8" name="Slide Number Placeholder 7">
            <a:extLst>
              <a:ext uri="{FF2B5EF4-FFF2-40B4-BE49-F238E27FC236}">
                <a16:creationId xmlns:a16="http://schemas.microsoft.com/office/drawing/2014/main" id="{A8B56EAD-1BCA-4E72-B312-DB9BCA486A58}"/>
              </a:ext>
            </a:extLst>
          </p:cNvPr>
          <p:cNvSpPr>
            <a:spLocks noGrp="1"/>
          </p:cNvSpPr>
          <p:nvPr>
            <p:ph type="sldNum" sz="quarter" idx="12"/>
          </p:nvPr>
        </p:nvSpPr>
        <p:spPr/>
        <p:txBody>
          <a:bodyPr/>
          <a:lstStyle/>
          <a:p>
            <a:fld id="{E234554E-772B-4FC5-96DA-FB5414D9535C}" type="slidenum">
              <a:rPr lang="en-IN" smtClean="0"/>
              <a:pPr/>
              <a:t>11</a:t>
            </a:fld>
            <a:endParaRPr lang="en-IN"/>
          </a:p>
        </p:txBody>
      </p:sp>
      <p:sp>
        <p:nvSpPr>
          <p:cNvPr id="7" name="Footer Placeholder 6">
            <a:extLst>
              <a:ext uri="{FF2B5EF4-FFF2-40B4-BE49-F238E27FC236}">
                <a16:creationId xmlns:a16="http://schemas.microsoft.com/office/drawing/2014/main" id="{89E749BD-FC12-4753-B550-EAFB92CCD260}"/>
              </a:ext>
            </a:extLst>
          </p:cNvPr>
          <p:cNvSpPr>
            <a:spLocks noGrp="1"/>
          </p:cNvSpPr>
          <p:nvPr>
            <p:ph type="ftr" sz="quarter" idx="4294967295"/>
          </p:nvPr>
        </p:nvSpPr>
        <p:spPr>
          <a:xfrm>
            <a:off x="60452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Object Oriented Analysis, Design &amp; Programming in UML</a:t>
            </a:r>
          </a:p>
        </p:txBody>
      </p:sp>
      <p:pic>
        <p:nvPicPr>
          <p:cNvPr id="5" name="Graphic 4" descr="Smart Phone"/>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83856" y="3398756"/>
            <a:ext cx="1514928" cy="1514928"/>
          </a:xfrm>
          <a:prstGeom prst="rect">
            <a:avLst/>
          </a:prstGeom>
          <a:effectLst>
            <a:outerShdw blurRad="63500" sx="102000" sy="102000" algn="ctr" rotWithShape="0">
              <a:prstClr val="black">
                <a:alpha val="40000"/>
              </a:prstClr>
            </a:outerShdw>
          </a:effectLst>
        </p:spPr>
      </p:pic>
      <p:sp>
        <p:nvSpPr>
          <p:cNvPr id="4" name="TextBox 3"/>
          <p:cNvSpPr txBox="1"/>
          <p:nvPr/>
        </p:nvSpPr>
        <p:spPr>
          <a:xfrm>
            <a:off x="2683189" y="3297858"/>
            <a:ext cx="1100668" cy="1888146"/>
          </a:xfrm>
          <a:prstGeom prst="rect">
            <a:avLst/>
          </a:prstGeom>
          <a:noFill/>
        </p:spPr>
        <p:txBody>
          <a:bodyPr wrap="square" rtlCol="0">
            <a:spAutoFit/>
          </a:bodyPr>
          <a:lstStyle/>
          <a:p>
            <a:pPr algn="r"/>
            <a:r>
              <a:rPr lang="en-IN" sz="1667" dirty="0"/>
              <a:t>OS</a:t>
            </a:r>
          </a:p>
          <a:p>
            <a:pPr algn="r"/>
            <a:r>
              <a:rPr lang="en-IN" sz="1667" dirty="0"/>
              <a:t>Storage</a:t>
            </a:r>
          </a:p>
          <a:p>
            <a:pPr algn="r"/>
            <a:r>
              <a:rPr lang="en-IN" sz="1667" dirty="0"/>
              <a:t>Battery</a:t>
            </a:r>
          </a:p>
          <a:p>
            <a:pPr algn="r"/>
            <a:r>
              <a:rPr lang="en-IN" sz="1667" dirty="0"/>
              <a:t>Networks</a:t>
            </a:r>
          </a:p>
          <a:p>
            <a:pPr algn="r"/>
            <a:r>
              <a:rPr lang="en-IN" sz="1667" dirty="0"/>
              <a:t>Screen size</a:t>
            </a:r>
          </a:p>
          <a:p>
            <a:pPr algn="r"/>
            <a:r>
              <a:rPr lang="en-IN" sz="1667" dirty="0"/>
              <a:t>Camera</a:t>
            </a:r>
          </a:p>
        </p:txBody>
      </p:sp>
      <p:sp>
        <p:nvSpPr>
          <p:cNvPr id="6" name="TextBox 5"/>
          <p:cNvSpPr txBox="1"/>
          <p:nvPr/>
        </p:nvSpPr>
        <p:spPr>
          <a:xfrm>
            <a:off x="5298784" y="3313358"/>
            <a:ext cx="2648858" cy="1888146"/>
          </a:xfrm>
          <a:prstGeom prst="rect">
            <a:avLst/>
          </a:prstGeom>
          <a:noFill/>
        </p:spPr>
        <p:txBody>
          <a:bodyPr wrap="square" rtlCol="0">
            <a:spAutoFit/>
          </a:bodyPr>
          <a:lstStyle/>
          <a:p>
            <a:r>
              <a:rPr lang="en-IN" sz="1667" dirty="0"/>
              <a:t>Filesystem type</a:t>
            </a:r>
          </a:p>
          <a:p>
            <a:r>
              <a:rPr lang="en-IN" sz="1667" dirty="0"/>
              <a:t>Battery type</a:t>
            </a:r>
          </a:p>
          <a:p>
            <a:r>
              <a:rPr lang="en-IN" sz="1667" dirty="0"/>
              <a:t>Camera aperture</a:t>
            </a:r>
          </a:p>
          <a:p>
            <a:r>
              <a:rPr lang="en-IN" sz="1667" dirty="0"/>
              <a:t>Image format</a:t>
            </a:r>
          </a:p>
          <a:p>
            <a:r>
              <a:rPr lang="en-IN" sz="1667" dirty="0" err="1"/>
              <a:t>Color</a:t>
            </a:r>
            <a:r>
              <a:rPr lang="en-IN" sz="1667" dirty="0"/>
              <a:t> space</a:t>
            </a:r>
          </a:p>
          <a:p>
            <a:r>
              <a:rPr lang="en-IN" sz="1667" dirty="0"/>
              <a:t>USB Type</a:t>
            </a:r>
          </a:p>
          <a:p>
            <a:r>
              <a:rPr lang="en-IN" sz="1667" dirty="0"/>
              <a:t>Charging</a:t>
            </a:r>
          </a:p>
        </p:txBody>
      </p:sp>
    </p:spTree>
    <p:extLst>
      <p:ext uri="{BB962C8B-B14F-4D97-AF65-F5344CB8AC3E}">
        <p14:creationId xmlns:p14="http://schemas.microsoft.com/office/powerpoint/2010/main" val="328174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Consequences</a:t>
            </a:r>
          </a:p>
        </p:txBody>
      </p:sp>
      <p:sp>
        <p:nvSpPr>
          <p:cNvPr id="3" name="Content Placeholder 2"/>
          <p:cNvSpPr>
            <a:spLocks noGrp="1"/>
          </p:cNvSpPr>
          <p:nvPr>
            <p:ph idx="1"/>
          </p:nvPr>
        </p:nvSpPr>
        <p:spPr/>
        <p:txBody>
          <a:bodyPr/>
          <a:lstStyle/>
          <a:p>
            <a:r>
              <a:rPr lang="en-US" dirty="0"/>
              <a:t>Observers don’t have any knowledge of each others presence.</a:t>
            </a:r>
          </a:p>
          <a:p>
            <a:pPr lvl="1"/>
            <a:r>
              <a:rPr lang="en-US" dirty="0"/>
              <a:t>Must be careful about triggering updates</a:t>
            </a:r>
          </a:p>
          <a:p>
            <a:r>
              <a:rPr lang="en-US" dirty="0"/>
              <a:t>Simple update interface makes it difficult for the observers to deduce changed item</a:t>
            </a:r>
          </a:p>
          <a:p>
            <a:r>
              <a:rPr lang="en-US" dirty="0"/>
              <a:t>Too many changes in the subject may cause a flood of updates in the observers</a:t>
            </a:r>
            <a:endParaRPr lang="en-IN" dirty="0"/>
          </a:p>
          <a:p>
            <a:endParaRPr lang="en-US" dirty="0"/>
          </a:p>
        </p:txBody>
      </p:sp>
      <p:sp>
        <p:nvSpPr>
          <p:cNvPr id="4" name="Slide Number Placeholder 3"/>
          <p:cNvSpPr>
            <a:spLocks noGrp="1"/>
          </p:cNvSpPr>
          <p:nvPr>
            <p:ph type="sldNum" sz="quarter" idx="12"/>
          </p:nvPr>
        </p:nvSpPr>
        <p:spPr/>
        <p:txBody>
          <a:bodyPr/>
          <a:lstStyle/>
          <a:p>
            <a:fld id="{6CA6930D-BBCC-4B60-B588-351AC06BFA93}" type="slidenum">
              <a:rPr lang="en-US" smtClean="0"/>
              <a:t>110</a:t>
            </a:fld>
            <a:endParaRPr lang="en-US"/>
          </a:p>
        </p:txBody>
      </p:sp>
    </p:spTree>
    <p:extLst>
      <p:ext uri="{BB962C8B-B14F-4D97-AF65-F5344CB8AC3E}">
        <p14:creationId xmlns:p14="http://schemas.microsoft.com/office/powerpoint/2010/main" val="312377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Applicability</a:t>
            </a:r>
            <a:endParaRPr lang="en-IN" dirty="0"/>
          </a:p>
        </p:txBody>
      </p:sp>
      <p:sp>
        <p:nvSpPr>
          <p:cNvPr id="6" name="Text Placeholder 5"/>
          <p:cNvSpPr>
            <a:spLocks noGrp="1"/>
          </p:cNvSpPr>
          <p:nvPr>
            <p:ph idx="1"/>
          </p:nvPr>
        </p:nvSpPr>
        <p:spPr/>
        <p:txBody>
          <a:bodyPr>
            <a:normAutofit/>
          </a:bodyPr>
          <a:lstStyle/>
          <a:p>
            <a:r>
              <a:rPr lang="en-US" dirty="0"/>
              <a:t>The Observer pattern can be used when</a:t>
            </a:r>
          </a:p>
          <a:p>
            <a:pPr lvl="1"/>
            <a:r>
              <a:rPr lang="en-US" dirty="0"/>
              <a:t>a change to one object requires changing others, and you don’t know how many objects need to be changed</a:t>
            </a:r>
          </a:p>
          <a:p>
            <a:pPr lvl="1"/>
            <a:r>
              <a:rPr lang="en-US" dirty="0"/>
              <a:t>an object should be able to notify other objects without depending on those objects</a:t>
            </a:r>
          </a:p>
          <a:p>
            <a:pPr lvl="1"/>
            <a:r>
              <a:rPr lang="en-US" dirty="0"/>
              <a:t>several objects should synchronize their state with other objects</a:t>
            </a:r>
          </a:p>
          <a:p>
            <a:pPr lvl="1"/>
            <a:endParaRPr lang="en-IN" dirty="0"/>
          </a:p>
        </p:txBody>
      </p:sp>
      <p:sp>
        <p:nvSpPr>
          <p:cNvPr id="3" name="Slide Number Placeholder 2"/>
          <p:cNvSpPr>
            <a:spLocks noGrp="1"/>
          </p:cNvSpPr>
          <p:nvPr>
            <p:ph type="sldNum" sz="quarter" idx="12"/>
          </p:nvPr>
        </p:nvSpPr>
        <p:spPr/>
        <p:txBody>
          <a:bodyPr/>
          <a:lstStyle/>
          <a:p>
            <a:fld id="{6CA6930D-BBCC-4B60-B588-351AC06BFA93}" type="slidenum">
              <a:rPr lang="en-US" smtClean="0"/>
              <a:t>111</a:t>
            </a:fld>
            <a:endParaRPr lang="en-US"/>
          </a:p>
        </p:txBody>
      </p:sp>
    </p:spTree>
    <p:extLst>
      <p:ext uri="{BB962C8B-B14F-4D97-AF65-F5344CB8AC3E}">
        <p14:creationId xmlns:p14="http://schemas.microsoft.com/office/powerpoint/2010/main" val="1163133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Known Uses</a:t>
            </a:r>
          </a:p>
        </p:txBody>
      </p:sp>
      <p:sp>
        <p:nvSpPr>
          <p:cNvPr id="3" name="Content Placeholder 2"/>
          <p:cNvSpPr>
            <a:spLocks noGrp="1"/>
          </p:cNvSpPr>
          <p:nvPr>
            <p:ph idx="1"/>
          </p:nvPr>
        </p:nvSpPr>
        <p:spPr/>
        <p:txBody>
          <a:bodyPr>
            <a:noAutofit/>
          </a:bodyPr>
          <a:lstStyle/>
          <a:p>
            <a:r>
              <a:rPr lang="en-US" sz="2000" dirty="0"/>
              <a:t>Often used with Model View Controller </a:t>
            </a:r>
          </a:p>
          <a:p>
            <a:r>
              <a:rPr lang="en-US" sz="2000" dirty="0"/>
              <a:t>Java provides </a:t>
            </a:r>
            <a:r>
              <a:rPr lang="en-US" sz="2000" i="1" dirty="0"/>
              <a:t>Observable</a:t>
            </a:r>
            <a:r>
              <a:rPr lang="en-US" sz="2000" dirty="0"/>
              <a:t> class &amp; </a:t>
            </a:r>
            <a:r>
              <a:rPr lang="en-US" sz="2000" i="1" dirty="0"/>
              <a:t>Observer</a:t>
            </a:r>
            <a:r>
              <a:rPr lang="en-US" sz="2000" dirty="0"/>
              <a:t> interface as built-in support for observer pattern</a:t>
            </a:r>
          </a:p>
          <a:p>
            <a:r>
              <a:rPr lang="en-US" sz="2000" dirty="0"/>
              <a:t>In .NET, delegates and events can be used to trigger notifications</a:t>
            </a:r>
            <a:endParaRPr lang="en-IN" sz="2000" dirty="0"/>
          </a:p>
          <a:p>
            <a:r>
              <a:rPr lang="en-US" sz="2000" dirty="0"/>
              <a:t>MFC uses Observer pattern in its Document View Architecture</a:t>
            </a:r>
          </a:p>
          <a:p>
            <a:r>
              <a:rPr lang="en-US" sz="2000" dirty="0"/>
              <a:t>QT &amp; Boost use signals &amp; slots </a:t>
            </a:r>
          </a:p>
          <a:p>
            <a:r>
              <a:rPr lang="en-US" sz="2000" dirty="0"/>
              <a:t>In COM, connection points architecture is based on Observer pattern</a:t>
            </a:r>
          </a:p>
          <a:p>
            <a:r>
              <a:rPr lang="en-US" sz="2000" dirty="0"/>
              <a:t>Used extensively in web applications as a part of Model View Controller</a:t>
            </a:r>
          </a:p>
          <a:p>
            <a:r>
              <a:rPr lang="en-US" sz="2000" dirty="0"/>
              <a:t>Most of the applications with multiple views rely on Observer pattern to keep the views in sync with the data</a:t>
            </a:r>
          </a:p>
        </p:txBody>
      </p:sp>
      <p:sp>
        <p:nvSpPr>
          <p:cNvPr id="4" name="Slide Number Placeholder 3"/>
          <p:cNvSpPr>
            <a:spLocks noGrp="1"/>
          </p:cNvSpPr>
          <p:nvPr>
            <p:ph type="sldNum" sz="quarter" idx="12"/>
          </p:nvPr>
        </p:nvSpPr>
        <p:spPr/>
        <p:txBody>
          <a:bodyPr/>
          <a:lstStyle/>
          <a:p>
            <a:fld id="{6CA6930D-BBCC-4B60-B588-351AC06BFA93}" type="slidenum">
              <a:rPr lang="en-US" smtClean="0"/>
              <a:t>112</a:t>
            </a:fld>
            <a:endParaRPr lang="en-US"/>
          </a:p>
        </p:txBody>
      </p:sp>
    </p:spTree>
    <p:extLst>
      <p:ext uri="{BB962C8B-B14F-4D97-AF65-F5344CB8AC3E}">
        <p14:creationId xmlns:p14="http://schemas.microsoft.com/office/powerpoint/2010/main" val="3445379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 Oriented Decomposition</a:t>
            </a:r>
          </a:p>
        </p:txBody>
      </p:sp>
      <p:sp>
        <p:nvSpPr>
          <p:cNvPr id="3" name="Content Placeholder 2"/>
          <p:cNvSpPr>
            <a:spLocks noGrp="1"/>
          </p:cNvSpPr>
          <p:nvPr>
            <p:ph idx="1"/>
          </p:nvPr>
        </p:nvSpPr>
        <p:spPr/>
        <p:txBody>
          <a:bodyPr>
            <a:normAutofit/>
          </a:bodyPr>
          <a:lstStyle/>
          <a:p>
            <a:r>
              <a:rPr lang="en-IN" sz="3000" dirty="0"/>
              <a:t>Recognize relationship between these entities</a:t>
            </a:r>
          </a:p>
          <a:p>
            <a:pPr lvl="1"/>
            <a:r>
              <a:rPr lang="en-IN" sz="2667" dirty="0"/>
              <a:t>some entities may be generalized</a:t>
            </a:r>
          </a:p>
          <a:p>
            <a:r>
              <a:rPr lang="en-IN" sz="3000" dirty="0"/>
              <a:t>Understand how they interact and coordinate</a:t>
            </a:r>
          </a:p>
          <a:p>
            <a:r>
              <a:rPr lang="en-IN" sz="3000" dirty="0"/>
              <a:t>The coordination gives rise to the functionality of the system</a:t>
            </a:r>
          </a:p>
          <a:p>
            <a:endParaRPr lang="en-IN" sz="3000" dirty="0"/>
          </a:p>
        </p:txBody>
      </p:sp>
      <p:sp>
        <p:nvSpPr>
          <p:cNvPr id="4" name="Footer Placeholder 3">
            <a:extLst>
              <a:ext uri="{FF2B5EF4-FFF2-40B4-BE49-F238E27FC236}">
                <a16:creationId xmlns:a16="http://schemas.microsoft.com/office/drawing/2014/main" id="{50821107-DAEF-4439-8FC0-13D45AD6DBF3}"/>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Object Oriented Analysis, Design &amp; Programming in UML</a:t>
            </a:r>
          </a:p>
        </p:txBody>
      </p:sp>
      <p:sp>
        <p:nvSpPr>
          <p:cNvPr id="5" name="Slide Number Placeholder 4">
            <a:extLst>
              <a:ext uri="{FF2B5EF4-FFF2-40B4-BE49-F238E27FC236}">
                <a16:creationId xmlns:a16="http://schemas.microsoft.com/office/drawing/2014/main" id="{F0D2CB88-0566-4C18-ABFF-1A505F4049B2}"/>
              </a:ext>
            </a:extLst>
          </p:cNvPr>
          <p:cNvSpPr>
            <a:spLocks noGrp="1"/>
          </p:cNvSpPr>
          <p:nvPr>
            <p:ph type="sldNum" sz="quarter" idx="12"/>
          </p:nvPr>
        </p:nvSpPr>
        <p:spPr/>
        <p:txBody>
          <a:bodyPr/>
          <a:lstStyle/>
          <a:p>
            <a:fld id="{E234554E-772B-4FC5-96DA-FB5414D9535C}" type="slidenum">
              <a:rPr lang="en-IN" smtClean="0"/>
              <a:t>12</a:t>
            </a:fld>
            <a:endParaRPr lang="en-IN"/>
          </a:p>
        </p:txBody>
      </p:sp>
    </p:spTree>
    <p:extLst>
      <p:ext uri="{BB962C8B-B14F-4D97-AF65-F5344CB8AC3E}">
        <p14:creationId xmlns:p14="http://schemas.microsoft.com/office/powerpoint/2010/main" val="3455270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 Oriented Decomposition</a:t>
            </a:r>
          </a:p>
        </p:txBody>
      </p:sp>
      <p:sp>
        <p:nvSpPr>
          <p:cNvPr id="3" name="Content Placeholder 2"/>
          <p:cNvSpPr>
            <a:spLocks noGrp="1"/>
          </p:cNvSpPr>
          <p:nvPr>
            <p:ph idx="1"/>
          </p:nvPr>
        </p:nvSpPr>
        <p:spPr/>
        <p:txBody>
          <a:bodyPr>
            <a:normAutofit fontScale="85000" lnSpcReduction="20000"/>
          </a:bodyPr>
          <a:lstStyle/>
          <a:p>
            <a:r>
              <a:rPr lang="en-IN" sz="2667" dirty="0"/>
              <a:t>Uses bottom-up design</a:t>
            </a:r>
          </a:p>
          <a:p>
            <a:r>
              <a:rPr lang="en-IN" sz="2667" dirty="0"/>
              <a:t>The system is decomposed as a set of autonomous, but cooperative agents</a:t>
            </a:r>
          </a:p>
          <a:p>
            <a:r>
              <a:rPr lang="en-IN" sz="2667" dirty="0"/>
              <a:t>These agents are objects and represent key abstractions in the problem domain</a:t>
            </a:r>
          </a:p>
          <a:p>
            <a:pPr lvl="1"/>
            <a:r>
              <a:rPr lang="en-IN" sz="2333" dirty="0"/>
              <a:t>designed with detail</a:t>
            </a:r>
          </a:p>
          <a:p>
            <a:r>
              <a:rPr lang="en-IN" sz="2667" dirty="0"/>
              <a:t>Each object has its own behaviour</a:t>
            </a:r>
          </a:p>
          <a:p>
            <a:r>
              <a:rPr lang="en-IN" sz="2667" dirty="0"/>
              <a:t>May model some object in the real world</a:t>
            </a:r>
          </a:p>
          <a:p>
            <a:r>
              <a:rPr lang="en-IN" sz="2667" dirty="0"/>
              <a:t>The objects coordinate with each other</a:t>
            </a:r>
          </a:p>
          <a:p>
            <a:pPr lvl="1"/>
            <a:r>
              <a:rPr lang="en-IN" sz="2333" dirty="0"/>
              <a:t>coordination gives rise to functionality of the system</a:t>
            </a:r>
          </a:p>
          <a:p>
            <a:pPr lvl="1"/>
            <a:r>
              <a:rPr lang="en-IN" sz="2333" dirty="0"/>
              <a:t>send messages to each other</a:t>
            </a:r>
          </a:p>
          <a:p>
            <a:endParaRPr lang="en-IN" sz="2667" dirty="0"/>
          </a:p>
          <a:p>
            <a:endParaRPr lang="en-IN" sz="2667" dirty="0"/>
          </a:p>
        </p:txBody>
      </p:sp>
      <p:sp>
        <p:nvSpPr>
          <p:cNvPr id="4" name="Footer Placeholder 3">
            <a:extLst>
              <a:ext uri="{FF2B5EF4-FFF2-40B4-BE49-F238E27FC236}">
                <a16:creationId xmlns:a16="http://schemas.microsoft.com/office/drawing/2014/main" id="{FC91C126-0108-4A0D-A739-C9C13A28C815}"/>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Object Oriented Analysis, Design &amp; Programming in UML</a:t>
            </a:r>
          </a:p>
        </p:txBody>
      </p:sp>
      <p:sp>
        <p:nvSpPr>
          <p:cNvPr id="5" name="Slide Number Placeholder 4">
            <a:extLst>
              <a:ext uri="{FF2B5EF4-FFF2-40B4-BE49-F238E27FC236}">
                <a16:creationId xmlns:a16="http://schemas.microsoft.com/office/drawing/2014/main" id="{A14B85B0-7E1E-4B8C-BCFD-2FA2F985C60B}"/>
              </a:ext>
            </a:extLst>
          </p:cNvPr>
          <p:cNvSpPr>
            <a:spLocks noGrp="1"/>
          </p:cNvSpPr>
          <p:nvPr>
            <p:ph type="sldNum" sz="quarter" idx="12"/>
          </p:nvPr>
        </p:nvSpPr>
        <p:spPr/>
        <p:txBody>
          <a:bodyPr/>
          <a:lstStyle/>
          <a:p>
            <a:fld id="{E234554E-772B-4FC5-96DA-FB5414D9535C}" type="slidenum">
              <a:rPr lang="en-IN" smtClean="0"/>
              <a:t>13</a:t>
            </a:fld>
            <a:endParaRPr lang="en-IN"/>
          </a:p>
        </p:txBody>
      </p:sp>
    </p:spTree>
    <p:extLst>
      <p:ext uri="{BB962C8B-B14F-4D97-AF65-F5344CB8AC3E}">
        <p14:creationId xmlns:p14="http://schemas.microsoft.com/office/powerpoint/2010/main" val="806919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p:cNvSpPr/>
          <p:nvPr/>
        </p:nvSpPr>
        <p:spPr>
          <a:xfrm>
            <a:off x="6230568" y="1850093"/>
            <a:ext cx="1234325" cy="1081197"/>
          </a:xfrm>
          <a:prstGeom prst="roundRect">
            <a:avLst>
              <a:gd name="adj" fmla="val 9643"/>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2000" u="sng" dirty="0"/>
              <a:t>Object E</a:t>
            </a:r>
          </a:p>
        </p:txBody>
      </p:sp>
      <p:sp>
        <p:nvSpPr>
          <p:cNvPr id="49" name="Rectangle: Rounded Corners 48"/>
          <p:cNvSpPr/>
          <p:nvPr/>
        </p:nvSpPr>
        <p:spPr>
          <a:xfrm>
            <a:off x="5966917" y="3952592"/>
            <a:ext cx="1234325" cy="1081197"/>
          </a:xfrm>
          <a:prstGeom prst="roundRect">
            <a:avLst>
              <a:gd name="adj" fmla="val 9643"/>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000" u="sng" dirty="0"/>
              <a:t>Object X</a:t>
            </a:r>
          </a:p>
        </p:txBody>
      </p:sp>
      <p:sp>
        <p:nvSpPr>
          <p:cNvPr id="4" name="Title 3"/>
          <p:cNvSpPr>
            <a:spLocks noGrp="1"/>
          </p:cNvSpPr>
          <p:nvPr>
            <p:ph type="title"/>
          </p:nvPr>
        </p:nvSpPr>
        <p:spPr/>
        <p:txBody>
          <a:bodyPr/>
          <a:lstStyle/>
          <a:p>
            <a:r>
              <a:rPr lang="en-IN" dirty="0"/>
              <a:t>Object Oriented Decomposition</a:t>
            </a:r>
          </a:p>
        </p:txBody>
      </p:sp>
      <p:sp>
        <p:nvSpPr>
          <p:cNvPr id="5" name="Rectangle: Rounded Corners 4"/>
          <p:cNvSpPr/>
          <p:nvPr/>
        </p:nvSpPr>
        <p:spPr>
          <a:xfrm>
            <a:off x="1456098" y="3079639"/>
            <a:ext cx="1234325" cy="1081197"/>
          </a:xfrm>
          <a:prstGeom prst="roundRect">
            <a:avLst>
              <a:gd name="adj" fmla="val 9643"/>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2000" u="sng" dirty="0"/>
              <a:t>Object B</a:t>
            </a:r>
          </a:p>
        </p:txBody>
      </p:sp>
      <p:sp>
        <p:nvSpPr>
          <p:cNvPr id="6" name="Rectangle: Rounded Corners 5"/>
          <p:cNvSpPr/>
          <p:nvPr/>
        </p:nvSpPr>
        <p:spPr>
          <a:xfrm>
            <a:off x="3204949" y="4284947"/>
            <a:ext cx="1234325" cy="1081197"/>
          </a:xfrm>
          <a:prstGeom prst="roundRect">
            <a:avLst>
              <a:gd name="adj" fmla="val 9643"/>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2000" u="sng" dirty="0"/>
              <a:t>Object C</a:t>
            </a:r>
          </a:p>
        </p:txBody>
      </p:sp>
      <p:sp>
        <p:nvSpPr>
          <p:cNvPr id="7" name="Rectangle: Rounded Corners 6"/>
          <p:cNvSpPr/>
          <p:nvPr/>
        </p:nvSpPr>
        <p:spPr>
          <a:xfrm>
            <a:off x="3367343" y="1579003"/>
            <a:ext cx="1234325" cy="1081197"/>
          </a:xfrm>
          <a:prstGeom prst="roundRect">
            <a:avLst>
              <a:gd name="adj" fmla="val 9643"/>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2000" u="sng" dirty="0"/>
              <a:t>Object A</a:t>
            </a:r>
          </a:p>
        </p:txBody>
      </p:sp>
      <p:sp>
        <p:nvSpPr>
          <p:cNvPr id="8" name="Rectangle: Rounded Corners 7"/>
          <p:cNvSpPr/>
          <p:nvPr/>
        </p:nvSpPr>
        <p:spPr>
          <a:xfrm>
            <a:off x="5966917" y="3952592"/>
            <a:ext cx="1234325" cy="1081197"/>
          </a:xfrm>
          <a:prstGeom prst="roundRect">
            <a:avLst>
              <a:gd name="adj" fmla="val 9643"/>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2000" u="sng" dirty="0"/>
              <a:t>Object D</a:t>
            </a:r>
          </a:p>
        </p:txBody>
      </p:sp>
      <p:cxnSp>
        <p:nvCxnSpPr>
          <p:cNvPr id="10" name="Straight Arrow Connector 9"/>
          <p:cNvCxnSpPr>
            <a:cxnSpLocks/>
            <a:stCxn id="8" idx="0"/>
            <a:endCxn id="9" idx="2"/>
          </p:cNvCxnSpPr>
          <p:nvPr/>
        </p:nvCxnSpPr>
        <p:spPr>
          <a:xfrm flipV="1">
            <a:off x="6584080" y="2931290"/>
            <a:ext cx="263651" cy="1021302"/>
          </a:xfrm>
          <a:prstGeom prst="straightConnector1">
            <a:avLst/>
          </a:prstGeom>
          <a:ln w="28575">
            <a:solidFill>
              <a:schemeClr val="tx1">
                <a:lumMod val="65000"/>
                <a:lumOff val="35000"/>
              </a:schemeClr>
            </a:solidFill>
            <a:headEnd type="none" w="med" len="med"/>
            <a:tailEnd type="none" w="med" len="me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a:stCxn id="6" idx="3"/>
            <a:endCxn id="8" idx="1"/>
          </p:cNvCxnSpPr>
          <p:nvPr/>
        </p:nvCxnSpPr>
        <p:spPr>
          <a:xfrm flipV="1">
            <a:off x="4439274" y="4493191"/>
            <a:ext cx="1527643" cy="332355"/>
          </a:xfrm>
          <a:prstGeom prst="straightConnector1">
            <a:avLst/>
          </a:prstGeom>
          <a:ln w="28575">
            <a:solidFill>
              <a:schemeClr val="tx1">
                <a:lumMod val="65000"/>
                <a:lumOff val="35000"/>
              </a:schemeClr>
            </a:solidFill>
            <a:headEnd type="none" w="med" len="med"/>
            <a:tailEnd type="none" w="med" len="me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a:stCxn id="5" idx="3"/>
            <a:endCxn id="9" idx="1"/>
          </p:cNvCxnSpPr>
          <p:nvPr/>
        </p:nvCxnSpPr>
        <p:spPr>
          <a:xfrm flipV="1">
            <a:off x="2690423" y="2390692"/>
            <a:ext cx="3540146" cy="1229546"/>
          </a:xfrm>
          <a:prstGeom prst="straightConnector1">
            <a:avLst/>
          </a:prstGeom>
          <a:ln w="28575">
            <a:solidFill>
              <a:schemeClr val="tx1">
                <a:lumMod val="65000"/>
                <a:lumOff val="35000"/>
              </a:schemeClr>
            </a:solidFill>
            <a:headEnd type="none" w="med" len="med"/>
            <a:tailEnd type="none" w="med" len="me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cxnSpLocks/>
            <a:stCxn id="6" idx="0"/>
            <a:endCxn id="7" idx="2"/>
          </p:cNvCxnSpPr>
          <p:nvPr/>
        </p:nvCxnSpPr>
        <p:spPr>
          <a:xfrm flipV="1">
            <a:off x="3822112" y="2660200"/>
            <a:ext cx="162393" cy="1624748"/>
          </a:xfrm>
          <a:prstGeom prst="straightConnector1">
            <a:avLst/>
          </a:prstGeom>
          <a:ln w="28575">
            <a:solidFill>
              <a:schemeClr val="tx1">
                <a:lumMod val="65000"/>
                <a:lumOff val="35000"/>
              </a:schemeClr>
            </a:solidFill>
            <a:headEnd type="none" w="med" len="med"/>
            <a:tailEnd type="none" w="med" len="me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cxnSpLocks/>
            <a:stCxn id="5" idx="2"/>
            <a:endCxn id="6" idx="1"/>
          </p:cNvCxnSpPr>
          <p:nvPr/>
        </p:nvCxnSpPr>
        <p:spPr>
          <a:xfrm>
            <a:off x="2073261" y="4160836"/>
            <a:ext cx="1131689" cy="664710"/>
          </a:xfrm>
          <a:prstGeom prst="straightConnector1">
            <a:avLst/>
          </a:prstGeom>
          <a:ln w="28575">
            <a:solidFill>
              <a:schemeClr val="tx1">
                <a:lumMod val="65000"/>
                <a:lumOff val="35000"/>
              </a:schemeClr>
            </a:solidFill>
            <a:headEnd type="none" w="med" len="med"/>
            <a:tailEnd type="none" w="med" len="me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5" idx="0"/>
            <a:endCxn id="7" idx="1"/>
          </p:cNvCxnSpPr>
          <p:nvPr/>
        </p:nvCxnSpPr>
        <p:spPr>
          <a:xfrm flipV="1">
            <a:off x="2073260" y="2119602"/>
            <a:ext cx="1294083" cy="960038"/>
          </a:xfrm>
          <a:prstGeom prst="straightConnector1">
            <a:avLst/>
          </a:prstGeom>
          <a:ln w="28575">
            <a:solidFill>
              <a:schemeClr val="tx1">
                <a:lumMod val="65000"/>
                <a:lumOff val="35000"/>
              </a:schemeClr>
            </a:solidFill>
            <a:headEnd type="none" w="med" len="med"/>
            <a:tailEnd type="none" w="med" len="me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a:stCxn id="9" idx="1"/>
            <a:endCxn id="7" idx="3"/>
          </p:cNvCxnSpPr>
          <p:nvPr/>
        </p:nvCxnSpPr>
        <p:spPr>
          <a:xfrm flipH="1" flipV="1">
            <a:off x="4601668" y="2119602"/>
            <a:ext cx="1628901" cy="271090"/>
          </a:xfrm>
          <a:prstGeom prst="straightConnector1">
            <a:avLst/>
          </a:prstGeom>
          <a:ln w="28575">
            <a:solidFill>
              <a:schemeClr val="tx1">
                <a:lumMod val="65000"/>
                <a:lumOff val="35000"/>
              </a:schemeClr>
            </a:solidFill>
            <a:headEnd type="none" w="med" len="med"/>
            <a:tailEnd type="none" w="med" len="me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221053" y="1194283"/>
            <a:ext cx="1491729" cy="400110"/>
          </a:xfrm>
          <a:prstGeom prst="rect">
            <a:avLst/>
          </a:prstGeom>
          <a:noFill/>
        </p:spPr>
        <p:txBody>
          <a:bodyPr wrap="square" rtlCol="0">
            <a:spAutoFit/>
          </a:bodyPr>
          <a:lstStyle/>
          <a:p>
            <a:r>
              <a:rPr lang="en-IN" sz="2000" dirty="0"/>
              <a:t>Messages</a:t>
            </a:r>
          </a:p>
        </p:txBody>
      </p:sp>
      <p:sp>
        <p:nvSpPr>
          <p:cNvPr id="40" name="TextBox 39"/>
          <p:cNvSpPr txBox="1"/>
          <p:nvPr/>
        </p:nvSpPr>
        <p:spPr>
          <a:xfrm>
            <a:off x="7532248" y="1850093"/>
            <a:ext cx="2108892" cy="400110"/>
          </a:xfrm>
          <a:prstGeom prst="rect">
            <a:avLst/>
          </a:prstGeom>
          <a:noFill/>
        </p:spPr>
        <p:txBody>
          <a:bodyPr wrap="square" rtlCol="0">
            <a:spAutoFit/>
          </a:bodyPr>
          <a:lstStyle/>
          <a:p>
            <a:r>
              <a:rPr lang="en-IN" sz="2000" dirty="0"/>
              <a:t>Behaviour &amp; Data</a:t>
            </a:r>
          </a:p>
        </p:txBody>
      </p:sp>
      <p:cxnSp>
        <p:nvCxnSpPr>
          <p:cNvPr id="41" name="Straight Arrow Connector 40"/>
          <p:cNvCxnSpPr>
            <a:cxnSpLocks/>
          </p:cNvCxnSpPr>
          <p:nvPr/>
        </p:nvCxnSpPr>
        <p:spPr>
          <a:xfrm>
            <a:off x="5783704" y="1686394"/>
            <a:ext cx="87443" cy="548421"/>
          </a:xfrm>
          <a:prstGeom prst="straightConnector1">
            <a:avLst/>
          </a:prstGeom>
          <a:ln w="19050">
            <a:solidFill>
              <a:schemeClr val="accent5">
                <a:lumMod val="75000"/>
              </a:schemeClr>
            </a:solidFill>
            <a:tailEnd type="triangle" w="lg" len="lg"/>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flipH="1">
            <a:off x="5009213" y="1686393"/>
            <a:ext cx="469244" cy="973807"/>
          </a:xfrm>
          <a:prstGeom prst="straightConnector1">
            <a:avLst/>
          </a:prstGeom>
          <a:ln w="19050">
            <a:solidFill>
              <a:schemeClr val="accent5">
                <a:lumMod val="75000"/>
              </a:schemeClr>
            </a:solidFill>
            <a:tailEnd type="triangle" w="lg" len="lg"/>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27665286-DA44-4273-A24B-D0C6E1B0027F}"/>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Object Oriented Analysis, Design &amp; Programming in UML</a:t>
            </a:r>
          </a:p>
        </p:txBody>
      </p:sp>
      <p:sp>
        <p:nvSpPr>
          <p:cNvPr id="3" name="Slide Number Placeholder 2">
            <a:extLst>
              <a:ext uri="{FF2B5EF4-FFF2-40B4-BE49-F238E27FC236}">
                <a16:creationId xmlns:a16="http://schemas.microsoft.com/office/drawing/2014/main" id="{E23480A1-6163-4D6C-A4F0-5F8BD914E2C7}"/>
              </a:ext>
            </a:extLst>
          </p:cNvPr>
          <p:cNvSpPr>
            <a:spLocks noGrp="1"/>
          </p:cNvSpPr>
          <p:nvPr>
            <p:ph type="sldNum" sz="quarter" idx="12"/>
          </p:nvPr>
        </p:nvSpPr>
        <p:spPr/>
        <p:txBody>
          <a:bodyPr/>
          <a:lstStyle/>
          <a:p>
            <a:fld id="{E234554E-772B-4FC5-96DA-FB5414D9535C}" type="slidenum">
              <a:rPr lang="en-IN" smtClean="0"/>
              <a:t>14</a:t>
            </a:fld>
            <a:endParaRPr lang="en-IN"/>
          </a:p>
        </p:txBody>
      </p:sp>
    </p:spTree>
    <p:extLst>
      <p:ext uri="{BB962C8B-B14F-4D97-AF65-F5344CB8AC3E}">
        <p14:creationId xmlns:p14="http://schemas.microsoft.com/office/powerpoint/2010/main" val="3987505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repeatCount="10000" fill="remove" nodeType="click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par>
                                <p:cTn id="8" presetID="26" presetClass="emph" presetSubtype="0" repeatCount="10000" fill="hold" nodeType="withEffect">
                                  <p:stCondLst>
                                    <p:cond delay="500"/>
                                  </p:stCondLst>
                                  <p:childTnLst>
                                    <p:animEffect transition="out" filter="fade">
                                      <p:cBhvr>
                                        <p:cTn id="9" dur="500" tmFilter="0, 0; .2, .5; .8, .5; 1, 0"/>
                                        <p:tgtEl>
                                          <p:spTgt spid="16"/>
                                        </p:tgtEl>
                                      </p:cBhvr>
                                    </p:animEffect>
                                    <p:animScale>
                                      <p:cBhvr>
                                        <p:cTn id="10" dur="250" autoRev="1" fill="hold"/>
                                        <p:tgtEl>
                                          <p:spTgt spid="16"/>
                                        </p:tgtEl>
                                      </p:cBhvr>
                                      <p:by x="105000" y="105000"/>
                                    </p:animScale>
                                  </p:childTnLst>
                                </p:cTn>
                              </p:par>
                              <p:par>
                                <p:cTn id="11" presetID="26" presetClass="emph" presetSubtype="0" repeatCount="10000" fill="hold" nodeType="withEffect">
                                  <p:stCondLst>
                                    <p:cond delay="500"/>
                                  </p:stCondLst>
                                  <p:childTnLst>
                                    <p:animEffect transition="out" filter="fade">
                                      <p:cBhvr>
                                        <p:cTn id="12" dur="500" tmFilter="0, 0; .2, .5; .8, .5; 1, 0"/>
                                        <p:tgtEl>
                                          <p:spTgt spid="29"/>
                                        </p:tgtEl>
                                      </p:cBhvr>
                                    </p:animEffect>
                                    <p:animScale>
                                      <p:cBhvr>
                                        <p:cTn id="13" dur="250" autoRev="1" fill="hold"/>
                                        <p:tgtEl>
                                          <p:spTgt spid="29"/>
                                        </p:tgtEl>
                                      </p:cBhvr>
                                      <p:by x="105000" y="105000"/>
                                    </p:animScale>
                                  </p:childTnLst>
                                </p:cTn>
                              </p:par>
                              <p:par>
                                <p:cTn id="14" presetID="26" presetClass="emph" presetSubtype="0" repeatCount="10000" fill="hold" nodeType="withEffect">
                                  <p:stCondLst>
                                    <p:cond delay="250"/>
                                  </p:stCondLst>
                                  <p:childTnLst>
                                    <p:animEffect transition="out" filter="fade">
                                      <p:cBhvr>
                                        <p:cTn id="15" dur="500" tmFilter="0, 0; .2, .5; .8, .5; 1, 0"/>
                                        <p:tgtEl>
                                          <p:spTgt spid="20"/>
                                        </p:tgtEl>
                                      </p:cBhvr>
                                    </p:animEffect>
                                    <p:animScale>
                                      <p:cBhvr>
                                        <p:cTn id="16" dur="250" autoRev="1" fill="hold"/>
                                        <p:tgtEl>
                                          <p:spTgt spid="20"/>
                                        </p:tgtEl>
                                      </p:cBhvr>
                                      <p:by x="105000" y="105000"/>
                                    </p:animScale>
                                  </p:childTnLst>
                                </p:cTn>
                              </p:par>
                              <p:par>
                                <p:cTn id="17" presetID="26" presetClass="emph" presetSubtype="0" repeatCount="10000" fill="hold" nodeType="withEffect">
                                  <p:stCondLst>
                                    <p:cond delay="750"/>
                                  </p:stCondLst>
                                  <p:childTnLst>
                                    <p:animEffect transition="out" filter="fade">
                                      <p:cBhvr>
                                        <p:cTn id="18" dur="500" tmFilter="0, 0; .2, .5; .8, .5; 1, 0"/>
                                        <p:tgtEl>
                                          <p:spTgt spid="13"/>
                                        </p:tgtEl>
                                      </p:cBhvr>
                                    </p:animEffect>
                                    <p:animScale>
                                      <p:cBhvr>
                                        <p:cTn id="19" dur="250" autoRev="1" fill="hold"/>
                                        <p:tgtEl>
                                          <p:spTgt spid="13"/>
                                        </p:tgtEl>
                                      </p:cBhvr>
                                      <p:by x="105000" y="105000"/>
                                    </p:animScale>
                                  </p:childTnLst>
                                </p:cTn>
                              </p:par>
                              <p:par>
                                <p:cTn id="20" presetID="26" presetClass="emph" presetSubtype="0" repeatCount="10000" fill="hold" nodeType="withEffect">
                                  <p:stCondLst>
                                    <p:cond delay="0"/>
                                  </p:stCondLst>
                                  <p:childTnLst>
                                    <p:animEffect transition="out" filter="fade">
                                      <p:cBhvr>
                                        <p:cTn id="21" dur="500" tmFilter="0, 0; .2, .5; .8, .5; 1, 0"/>
                                        <p:tgtEl>
                                          <p:spTgt spid="23"/>
                                        </p:tgtEl>
                                      </p:cBhvr>
                                    </p:animEffect>
                                    <p:animScale>
                                      <p:cBhvr>
                                        <p:cTn id="22" dur="250" autoRev="1" fill="hold"/>
                                        <p:tgtEl>
                                          <p:spTgt spid="23"/>
                                        </p:tgtEl>
                                      </p:cBhvr>
                                      <p:by x="105000" y="105000"/>
                                    </p:animScale>
                                  </p:childTnLst>
                                </p:cTn>
                              </p:par>
                              <p:par>
                                <p:cTn id="23" presetID="26" presetClass="emph" presetSubtype="0" repeatCount="10000" fill="hold" nodeType="withEffect">
                                  <p:stCondLst>
                                    <p:cond delay="250"/>
                                  </p:stCondLst>
                                  <p:childTnLst>
                                    <p:animEffect transition="out" filter="fade">
                                      <p:cBhvr>
                                        <p:cTn id="24" dur="500" tmFilter="0, 0; .2, .5; .8, .5; 1, 0"/>
                                        <p:tgtEl>
                                          <p:spTgt spid="26"/>
                                        </p:tgtEl>
                                      </p:cBhvr>
                                    </p:animEffect>
                                    <p:animScale>
                                      <p:cBhvr>
                                        <p:cTn id="25" dur="250" autoRev="1" fill="hold"/>
                                        <p:tgtEl>
                                          <p:spTgt spid="26"/>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0" nodeType="clickEffect">
                                  <p:stCondLst>
                                    <p:cond delay="0"/>
                                  </p:stCondLst>
                                  <p:childTnLst>
                                    <p:animEffect transition="out" filter="fade">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childTnLst>
                          </p:cTn>
                        </p:par>
                        <p:par>
                          <p:cTn id="31" fill="hold">
                            <p:stCondLst>
                              <p:cond delay="500"/>
                            </p:stCondLst>
                            <p:childTnLst>
                              <p:par>
                                <p:cTn id="32" presetID="7" presetClass="emph" presetSubtype="2" repeatCount="indefinite" autoRev="1" fill="remove" grpId="0" nodeType="afterEffect">
                                  <p:stCondLst>
                                    <p:cond delay="0"/>
                                  </p:stCondLst>
                                  <p:endCondLst>
                                    <p:cond evt="onNext" delay="0">
                                      <p:tgtEl>
                                        <p:sldTgt/>
                                      </p:tgtEl>
                                    </p:cond>
                                  </p:endCondLst>
                                  <p:childTnLst>
                                    <p:animClr clrSpc="rgb" dir="cw">
                                      <p:cBhvr>
                                        <p:cTn id="33" dur="2000" fill="hold"/>
                                        <p:tgtEl>
                                          <p:spTgt spid="49"/>
                                        </p:tgtEl>
                                        <p:attrNameLst>
                                          <p:attrName>stroke.color</p:attrName>
                                        </p:attrNameLst>
                                      </p:cBhvr>
                                      <p:to>
                                        <a:schemeClr val="bg1"/>
                                      </p:to>
                                    </p:animClr>
                                    <p:set>
                                      <p:cBhvr>
                                        <p:cTn id="34" dur="2000" fill="hold"/>
                                        <p:tgtEl>
                                          <p:spTgt spid="49"/>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a:t>
            </a:r>
          </a:p>
        </p:txBody>
      </p:sp>
      <p:sp>
        <p:nvSpPr>
          <p:cNvPr id="3" name="Content Placeholder 2"/>
          <p:cNvSpPr>
            <a:spLocks noGrp="1"/>
          </p:cNvSpPr>
          <p:nvPr>
            <p:ph idx="1"/>
          </p:nvPr>
        </p:nvSpPr>
        <p:spPr/>
        <p:txBody>
          <a:bodyPr>
            <a:normAutofit fontScale="70000" lnSpcReduction="20000"/>
          </a:bodyPr>
          <a:lstStyle/>
          <a:p>
            <a:r>
              <a:rPr lang="en-IN" dirty="0"/>
              <a:t>Follows separation of concerns</a:t>
            </a:r>
          </a:p>
          <a:p>
            <a:pPr lvl="1"/>
            <a:r>
              <a:rPr lang="en-IN" dirty="0"/>
              <a:t>each entity has its own responsibility</a:t>
            </a:r>
          </a:p>
          <a:p>
            <a:pPr lvl="1"/>
            <a:r>
              <a:rPr lang="en-IN" dirty="0"/>
              <a:t>addresses the complexity through organization</a:t>
            </a:r>
          </a:p>
          <a:p>
            <a:r>
              <a:rPr lang="en-IN" dirty="0"/>
              <a:t>System is made of objects that represent real-life entities</a:t>
            </a:r>
          </a:p>
          <a:p>
            <a:r>
              <a:rPr lang="en-IN" dirty="0"/>
              <a:t>Maps closely to real-world problems</a:t>
            </a:r>
          </a:p>
          <a:p>
            <a:r>
              <a:rPr lang="en-IN" dirty="0"/>
              <a:t>Data has high importance</a:t>
            </a:r>
          </a:p>
          <a:p>
            <a:pPr lvl="1"/>
            <a:r>
              <a:rPr lang="en-IN" dirty="0"/>
              <a:t>part of the object, not visible externally</a:t>
            </a:r>
          </a:p>
          <a:p>
            <a:r>
              <a:rPr lang="en-IN" dirty="0"/>
              <a:t>Enables generalization of objects</a:t>
            </a:r>
          </a:p>
          <a:p>
            <a:pPr lvl="1"/>
            <a:r>
              <a:rPr lang="en-IN" dirty="0"/>
              <a:t>promotes reuse of common functionality</a:t>
            </a:r>
          </a:p>
          <a:p>
            <a:pPr lvl="1"/>
            <a:r>
              <a:rPr lang="en-IN" dirty="0"/>
              <a:t>leads to smaller systems</a:t>
            </a:r>
          </a:p>
          <a:p>
            <a:r>
              <a:rPr lang="en-IN" dirty="0"/>
              <a:t>Evolve incrementally over a period of time</a:t>
            </a:r>
          </a:p>
        </p:txBody>
      </p:sp>
      <p:sp>
        <p:nvSpPr>
          <p:cNvPr id="4" name="Footer Placeholder 3">
            <a:extLst>
              <a:ext uri="{FF2B5EF4-FFF2-40B4-BE49-F238E27FC236}">
                <a16:creationId xmlns:a16="http://schemas.microsoft.com/office/drawing/2014/main" id="{31097B26-5163-4A7A-A558-B0FEF68211E7}"/>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Object Oriented Analysis, Design &amp; Programming in UML</a:t>
            </a:r>
          </a:p>
        </p:txBody>
      </p:sp>
      <p:sp>
        <p:nvSpPr>
          <p:cNvPr id="5" name="Slide Number Placeholder 4">
            <a:extLst>
              <a:ext uri="{FF2B5EF4-FFF2-40B4-BE49-F238E27FC236}">
                <a16:creationId xmlns:a16="http://schemas.microsoft.com/office/drawing/2014/main" id="{BA19ACC7-5855-4A5E-9FAB-387A15B6B4DD}"/>
              </a:ext>
            </a:extLst>
          </p:cNvPr>
          <p:cNvSpPr>
            <a:spLocks noGrp="1"/>
          </p:cNvSpPr>
          <p:nvPr>
            <p:ph type="sldNum" sz="quarter" idx="12"/>
          </p:nvPr>
        </p:nvSpPr>
        <p:spPr/>
        <p:txBody>
          <a:bodyPr/>
          <a:lstStyle/>
          <a:p>
            <a:fld id="{E234554E-772B-4FC5-96DA-FB5414D9535C}" type="slidenum">
              <a:rPr lang="en-IN" smtClean="0"/>
              <a:t>15</a:t>
            </a:fld>
            <a:endParaRPr lang="en-IN"/>
          </a:p>
        </p:txBody>
      </p:sp>
    </p:spTree>
    <p:extLst>
      <p:ext uri="{BB962C8B-B14F-4D97-AF65-F5344CB8AC3E}">
        <p14:creationId xmlns:p14="http://schemas.microsoft.com/office/powerpoint/2010/main" val="4026748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Evolution </a:t>
            </a:r>
          </a:p>
        </p:txBody>
      </p:sp>
      <p:sp>
        <p:nvSpPr>
          <p:cNvPr id="3" name="Content Placeholder 2"/>
          <p:cNvSpPr>
            <a:spLocks noGrp="1"/>
          </p:cNvSpPr>
          <p:nvPr>
            <p:ph idx="1"/>
          </p:nvPr>
        </p:nvSpPr>
        <p:spPr/>
        <p:txBody>
          <a:bodyPr>
            <a:normAutofit fontScale="70000" lnSpcReduction="20000"/>
          </a:bodyPr>
          <a:lstStyle/>
          <a:p>
            <a:r>
              <a:rPr lang="en-IN" dirty="0"/>
              <a:t>Early computer languages were created for scientific and mathematical operations</a:t>
            </a:r>
          </a:p>
          <a:p>
            <a:r>
              <a:rPr lang="en-IN" dirty="0"/>
              <a:t>To accommodate complexity and large systems, new languages were invented</a:t>
            </a:r>
          </a:p>
          <a:p>
            <a:r>
              <a:rPr lang="en-IN" dirty="0"/>
              <a:t>Procedural languages were used for a long time, until complexity of systems further increased</a:t>
            </a:r>
          </a:p>
          <a:p>
            <a:pPr lvl="1"/>
            <a:r>
              <a:rPr lang="en-IN" dirty="0"/>
              <a:t>required reuse, scalability</a:t>
            </a:r>
          </a:p>
          <a:p>
            <a:r>
              <a:rPr lang="en-IN" dirty="0"/>
              <a:t>Eventually, OO languages like </a:t>
            </a:r>
            <a:r>
              <a:rPr lang="en-IN" dirty="0" err="1"/>
              <a:t>Simula</a:t>
            </a:r>
            <a:r>
              <a:rPr lang="en-IN" dirty="0"/>
              <a:t>, Smalltalk, C++, Java, </a:t>
            </a:r>
            <a:r>
              <a:rPr lang="en-IN" dirty="0" err="1"/>
              <a:t>etc</a:t>
            </a:r>
            <a:r>
              <a:rPr lang="en-IN" dirty="0"/>
              <a:t> came into picture</a:t>
            </a:r>
          </a:p>
          <a:p>
            <a:r>
              <a:rPr lang="en-IN" dirty="0"/>
              <a:t>The building block in these languages are classes &amp; objects rather than algorithms</a:t>
            </a:r>
          </a:p>
        </p:txBody>
      </p:sp>
      <p:sp>
        <p:nvSpPr>
          <p:cNvPr id="4" name="Footer Placeholder 3">
            <a:extLst>
              <a:ext uri="{FF2B5EF4-FFF2-40B4-BE49-F238E27FC236}">
                <a16:creationId xmlns:a16="http://schemas.microsoft.com/office/drawing/2014/main" id="{819935C6-6E55-4EA6-9C69-94E22A955E59}"/>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Object Oriented Analysis, Design &amp; Programming in UML</a:t>
            </a:r>
          </a:p>
        </p:txBody>
      </p:sp>
      <p:sp>
        <p:nvSpPr>
          <p:cNvPr id="5" name="Slide Number Placeholder 4">
            <a:extLst>
              <a:ext uri="{FF2B5EF4-FFF2-40B4-BE49-F238E27FC236}">
                <a16:creationId xmlns:a16="http://schemas.microsoft.com/office/drawing/2014/main" id="{3FB2BC4F-044C-4C27-AD12-4E80C2D5CF2D}"/>
              </a:ext>
            </a:extLst>
          </p:cNvPr>
          <p:cNvSpPr>
            <a:spLocks noGrp="1"/>
          </p:cNvSpPr>
          <p:nvPr>
            <p:ph type="sldNum" sz="quarter" idx="12"/>
          </p:nvPr>
        </p:nvSpPr>
        <p:spPr/>
        <p:txBody>
          <a:bodyPr/>
          <a:lstStyle/>
          <a:p>
            <a:fld id="{E234554E-772B-4FC5-96DA-FB5414D9535C}" type="slidenum">
              <a:rPr lang="en-IN" smtClean="0"/>
              <a:t>16</a:t>
            </a:fld>
            <a:endParaRPr lang="en-IN"/>
          </a:p>
        </p:txBody>
      </p:sp>
    </p:spTree>
    <p:extLst>
      <p:ext uri="{BB962C8B-B14F-4D97-AF65-F5344CB8AC3E}">
        <p14:creationId xmlns:p14="http://schemas.microsoft.com/office/powerpoint/2010/main" val="71523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 Definition</a:t>
            </a:r>
          </a:p>
        </p:txBody>
      </p:sp>
      <p:sp>
        <p:nvSpPr>
          <p:cNvPr id="4" name="Content Placeholder 3"/>
          <p:cNvSpPr>
            <a:spLocks noGrp="1"/>
          </p:cNvSpPr>
          <p:nvPr>
            <p:ph idx="1"/>
          </p:nvPr>
        </p:nvSpPr>
        <p:spPr/>
        <p:txBody>
          <a:bodyPr>
            <a:normAutofit fontScale="85000" lnSpcReduction="10000"/>
          </a:bodyPr>
          <a:lstStyle/>
          <a:p>
            <a:pPr marL="0" indent="0">
              <a:buNone/>
            </a:pPr>
            <a:r>
              <a:rPr lang="en-IN" sz="2800" i="1" dirty="0">
                <a:solidFill>
                  <a:schemeClr val="tx2">
                    <a:lumMod val="75000"/>
                  </a:schemeClr>
                </a:solidFill>
              </a:rPr>
              <a:t>An object represents an individual, identifiable item, unit or entity, either real or abstract, with a well defined role in the problem domain *</a:t>
            </a:r>
          </a:p>
          <a:p>
            <a:pPr marL="0" indent="0" algn="r">
              <a:buNone/>
            </a:pPr>
            <a:r>
              <a:rPr lang="en-IN" sz="2000" i="1" dirty="0">
                <a:solidFill>
                  <a:schemeClr val="tx2">
                    <a:lumMod val="75000"/>
                  </a:schemeClr>
                </a:solidFill>
              </a:rPr>
              <a:t>-Smith and </a:t>
            </a:r>
            <a:r>
              <a:rPr lang="en-IN" sz="2000" i="1" dirty="0" err="1">
                <a:solidFill>
                  <a:schemeClr val="tx2">
                    <a:lumMod val="75000"/>
                  </a:schemeClr>
                </a:solidFill>
              </a:rPr>
              <a:t>Tockey</a:t>
            </a:r>
            <a:endParaRPr lang="en-IN" dirty="0">
              <a:solidFill>
                <a:schemeClr val="tx2">
                  <a:lumMod val="75000"/>
                </a:schemeClr>
              </a:solidFill>
            </a:endParaRPr>
          </a:p>
          <a:p>
            <a:r>
              <a:rPr lang="en-IN" dirty="0"/>
              <a:t>Model some part of reality</a:t>
            </a:r>
          </a:p>
          <a:p>
            <a:r>
              <a:rPr lang="en-IN" dirty="0"/>
              <a:t>Exists in space and time</a:t>
            </a:r>
          </a:p>
          <a:p>
            <a:r>
              <a:rPr lang="en-IN" dirty="0"/>
              <a:t>Can be invented as outcome of a design process</a:t>
            </a:r>
          </a:p>
          <a:p>
            <a:r>
              <a:rPr lang="en-IN" dirty="0"/>
              <a:t>Has well-defined behaviour and a definite purpose</a:t>
            </a:r>
          </a:p>
          <a:p>
            <a:r>
              <a:rPr lang="en-IN" dirty="0"/>
              <a:t>Collaborate with other objects to provide a higher-level behaviour</a:t>
            </a:r>
          </a:p>
        </p:txBody>
      </p:sp>
      <p:sp>
        <p:nvSpPr>
          <p:cNvPr id="3" name="TextBox 2"/>
          <p:cNvSpPr txBox="1"/>
          <p:nvPr/>
        </p:nvSpPr>
        <p:spPr>
          <a:xfrm>
            <a:off x="204230" y="4976526"/>
            <a:ext cx="9751540" cy="271934"/>
          </a:xfrm>
          <a:prstGeom prst="rect">
            <a:avLst/>
          </a:prstGeom>
          <a:noFill/>
        </p:spPr>
        <p:txBody>
          <a:bodyPr wrap="square" rtlCol="0">
            <a:spAutoFit/>
          </a:bodyPr>
          <a:lstStyle/>
          <a:p>
            <a:pPr algn="ctr"/>
            <a:r>
              <a:rPr lang="en-IN" sz="1167" dirty="0"/>
              <a:t>* Smith, M., and </a:t>
            </a:r>
            <a:r>
              <a:rPr lang="en-IN" sz="1167" dirty="0" err="1"/>
              <a:t>Tockey</a:t>
            </a:r>
            <a:r>
              <a:rPr lang="en-IN" sz="1167" dirty="0"/>
              <a:t>, S. 1988. </a:t>
            </a:r>
            <a:r>
              <a:rPr lang="en-IN" sz="1167" i="1" dirty="0"/>
              <a:t>An Integrated Approach to Software Requirements Definition Using </a:t>
            </a:r>
            <a:r>
              <a:rPr lang="en-IN" sz="1167" i="1" dirty="0" err="1"/>
              <a:t>Objects:</a:t>
            </a:r>
            <a:r>
              <a:rPr lang="en-IN" sz="1167" dirty="0" err="1"/>
              <a:t>Boeing</a:t>
            </a:r>
            <a:r>
              <a:rPr lang="en-IN" sz="1167" dirty="0"/>
              <a:t> Commercial Airplane Support Division</a:t>
            </a:r>
          </a:p>
        </p:txBody>
      </p:sp>
      <p:sp>
        <p:nvSpPr>
          <p:cNvPr id="5" name="Footer Placeholder 4">
            <a:extLst>
              <a:ext uri="{FF2B5EF4-FFF2-40B4-BE49-F238E27FC236}">
                <a16:creationId xmlns:a16="http://schemas.microsoft.com/office/drawing/2014/main" id="{84D37042-F66B-4116-A0A1-F3ECCF6DD6C0}"/>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Object Oriented Analysis, Design &amp; Programming in UML</a:t>
            </a:r>
          </a:p>
        </p:txBody>
      </p:sp>
      <p:sp>
        <p:nvSpPr>
          <p:cNvPr id="6" name="Slide Number Placeholder 5">
            <a:extLst>
              <a:ext uri="{FF2B5EF4-FFF2-40B4-BE49-F238E27FC236}">
                <a16:creationId xmlns:a16="http://schemas.microsoft.com/office/drawing/2014/main" id="{3C5B9DD5-81C1-4F97-A406-F84D121E7DE2}"/>
              </a:ext>
            </a:extLst>
          </p:cNvPr>
          <p:cNvSpPr>
            <a:spLocks noGrp="1"/>
          </p:cNvSpPr>
          <p:nvPr>
            <p:ph type="sldNum" sz="quarter" idx="12"/>
          </p:nvPr>
        </p:nvSpPr>
        <p:spPr/>
        <p:txBody>
          <a:bodyPr/>
          <a:lstStyle/>
          <a:p>
            <a:fld id="{E234554E-772B-4FC5-96DA-FB5414D9535C}" type="slidenum">
              <a:rPr lang="en-IN" smtClean="0"/>
              <a:t>17</a:t>
            </a:fld>
            <a:endParaRPr lang="en-IN"/>
          </a:p>
        </p:txBody>
      </p:sp>
    </p:spTree>
    <p:extLst>
      <p:ext uri="{BB962C8B-B14F-4D97-AF65-F5344CB8AC3E}">
        <p14:creationId xmlns:p14="http://schemas.microsoft.com/office/powerpoint/2010/main" val="34473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Characteristics</a:t>
            </a:r>
          </a:p>
        </p:txBody>
      </p:sp>
      <p:sp>
        <p:nvSpPr>
          <p:cNvPr id="3" name="Content Placeholder 2"/>
          <p:cNvSpPr>
            <a:spLocks noGrp="1"/>
          </p:cNvSpPr>
          <p:nvPr>
            <p:ph idx="1"/>
          </p:nvPr>
        </p:nvSpPr>
        <p:spPr/>
        <p:txBody>
          <a:bodyPr>
            <a:normAutofit fontScale="92500" lnSpcReduction="20000"/>
          </a:bodyPr>
          <a:lstStyle/>
          <a:p>
            <a:r>
              <a:rPr lang="en-IN" dirty="0"/>
              <a:t>An object has the following characteristics:</a:t>
            </a:r>
          </a:p>
          <a:p>
            <a:pPr lvl="1"/>
            <a:r>
              <a:rPr lang="en-IN" dirty="0"/>
              <a:t>state</a:t>
            </a:r>
          </a:p>
          <a:p>
            <a:pPr lvl="1"/>
            <a:r>
              <a:rPr lang="en-IN" dirty="0"/>
              <a:t>identity</a:t>
            </a:r>
          </a:p>
          <a:p>
            <a:pPr lvl="1"/>
            <a:r>
              <a:rPr lang="en-IN" dirty="0"/>
              <a:t>behaviour</a:t>
            </a:r>
          </a:p>
          <a:p>
            <a:r>
              <a:rPr lang="en-IN" dirty="0"/>
              <a:t>The structure and behaviour of similar objects are specified in a class</a:t>
            </a:r>
          </a:p>
          <a:p>
            <a:pPr lvl="1"/>
            <a:r>
              <a:rPr lang="en-IN" dirty="0"/>
              <a:t>object is an instance of such class</a:t>
            </a:r>
          </a:p>
          <a:p>
            <a:pPr lvl="1"/>
            <a:r>
              <a:rPr lang="en-IN" dirty="0"/>
              <a:t>a class is the blueprint for objects</a:t>
            </a:r>
          </a:p>
          <a:p>
            <a:r>
              <a:rPr lang="en-IN" dirty="0"/>
              <a:t>Forms the building block of an application</a:t>
            </a:r>
          </a:p>
          <a:p>
            <a:endParaRPr lang="en-IN" dirty="0"/>
          </a:p>
        </p:txBody>
      </p:sp>
      <p:sp>
        <p:nvSpPr>
          <p:cNvPr id="4" name="Footer Placeholder 3">
            <a:extLst>
              <a:ext uri="{FF2B5EF4-FFF2-40B4-BE49-F238E27FC236}">
                <a16:creationId xmlns:a16="http://schemas.microsoft.com/office/drawing/2014/main" id="{6EFFF2BD-15EB-4827-9DA8-01B07C469909}"/>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Object Oriented Analysis, Design &amp; Programming in UML</a:t>
            </a:r>
          </a:p>
        </p:txBody>
      </p:sp>
      <p:sp>
        <p:nvSpPr>
          <p:cNvPr id="5" name="Slide Number Placeholder 4">
            <a:extLst>
              <a:ext uri="{FF2B5EF4-FFF2-40B4-BE49-F238E27FC236}">
                <a16:creationId xmlns:a16="http://schemas.microsoft.com/office/drawing/2014/main" id="{B17E0074-9CDD-403D-9AA7-75BC52E744AA}"/>
              </a:ext>
            </a:extLst>
          </p:cNvPr>
          <p:cNvSpPr>
            <a:spLocks noGrp="1"/>
          </p:cNvSpPr>
          <p:nvPr>
            <p:ph type="sldNum" sz="quarter" idx="12"/>
          </p:nvPr>
        </p:nvSpPr>
        <p:spPr/>
        <p:txBody>
          <a:bodyPr/>
          <a:lstStyle/>
          <a:p>
            <a:fld id="{E234554E-772B-4FC5-96DA-FB5414D9535C}" type="slidenum">
              <a:rPr lang="en-IN" smtClean="0"/>
              <a:t>18</a:t>
            </a:fld>
            <a:endParaRPr lang="en-IN"/>
          </a:p>
        </p:txBody>
      </p:sp>
    </p:spTree>
    <p:extLst>
      <p:ext uri="{BB962C8B-B14F-4D97-AF65-F5344CB8AC3E}">
        <p14:creationId xmlns:p14="http://schemas.microsoft.com/office/powerpoint/2010/main" val="200528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State</a:t>
            </a:r>
          </a:p>
        </p:txBody>
      </p:sp>
      <p:sp>
        <p:nvSpPr>
          <p:cNvPr id="3" name="Content Placeholder 2"/>
          <p:cNvSpPr>
            <a:spLocks noGrp="1"/>
          </p:cNvSpPr>
          <p:nvPr>
            <p:ph idx="1"/>
          </p:nvPr>
        </p:nvSpPr>
        <p:spPr/>
        <p:txBody>
          <a:bodyPr>
            <a:normAutofit fontScale="92500" lnSpcReduction="10000"/>
          </a:bodyPr>
          <a:lstStyle/>
          <a:p>
            <a:r>
              <a:rPr lang="en-IN" dirty="0"/>
              <a:t>Properties and their values constitute the state of an object</a:t>
            </a:r>
          </a:p>
          <a:p>
            <a:r>
              <a:rPr lang="en-IN" dirty="0"/>
              <a:t>Appear as attributes of an object</a:t>
            </a:r>
          </a:p>
          <a:p>
            <a:pPr lvl="1"/>
            <a:r>
              <a:rPr lang="en-IN" dirty="0"/>
              <a:t>fields, member variables, </a:t>
            </a:r>
            <a:r>
              <a:rPr lang="en-IN" dirty="0" err="1"/>
              <a:t>etc</a:t>
            </a:r>
            <a:endParaRPr lang="en-IN" dirty="0"/>
          </a:p>
          <a:p>
            <a:r>
              <a:rPr lang="en-IN" dirty="0"/>
              <a:t>Can be of two types</a:t>
            </a:r>
          </a:p>
          <a:p>
            <a:pPr lvl="1"/>
            <a:r>
              <a:rPr lang="en-IN" dirty="0"/>
              <a:t>static – fundamental attributes that don’t change</a:t>
            </a:r>
          </a:p>
          <a:p>
            <a:pPr lvl="1"/>
            <a:r>
              <a:rPr lang="en-IN" dirty="0"/>
              <a:t>dynamic – attributes that change as a result of operation performed on the object</a:t>
            </a:r>
          </a:p>
          <a:p>
            <a:endParaRPr lang="en-IN" dirty="0"/>
          </a:p>
        </p:txBody>
      </p:sp>
      <p:sp>
        <p:nvSpPr>
          <p:cNvPr id="4" name="Footer Placeholder 3">
            <a:extLst>
              <a:ext uri="{FF2B5EF4-FFF2-40B4-BE49-F238E27FC236}">
                <a16:creationId xmlns:a16="http://schemas.microsoft.com/office/drawing/2014/main" id="{63A75263-C991-431E-83F4-719444F86657}"/>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Object Oriented Analysis, Design &amp; Programming in UML</a:t>
            </a:r>
          </a:p>
        </p:txBody>
      </p:sp>
      <p:sp>
        <p:nvSpPr>
          <p:cNvPr id="5" name="Slide Number Placeholder 4">
            <a:extLst>
              <a:ext uri="{FF2B5EF4-FFF2-40B4-BE49-F238E27FC236}">
                <a16:creationId xmlns:a16="http://schemas.microsoft.com/office/drawing/2014/main" id="{35EB16ED-7FCA-49B7-8FDE-F1F3656C21B3}"/>
              </a:ext>
            </a:extLst>
          </p:cNvPr>
          <p:cNvSpPr>
            <a:spLocks noGrp="1"/>
          </p:cNvSpPr>
          <p:nvPr>
            <p:ph type="sldNum" sz="quarter" idx="12"/>
          </p:nvPr>
        </p:nvSpPr>
        <p:spPr/>
        <p:txBody>
          <a:bodyPr/>
          <a:lstStyle/>
          <a:p>
            <a:fld id="{E234554E-772B-4FC5-96DA-FB5414D9535C}" type="slidenum">
              <a:rPr lang="en-IN" smtClean="0"/>
              <a:t>19</a:t>
            </a:fld>
            <a:endParaRPr lang="en-IN"/>
          </a:p>
        </p:txBody>
      </p:sp>
    </p:spTree>
    <p:extLst>
      <p:ext uri="{BB962C8B-B14F-4D97-AF65-F5344CB8AC3E}">
        <p14:creationId xmlns:p14="http://schemas.microsoft.com/office/powerpoint/2010/main" val="4169438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A60687-329C-423B-B364-D4A03001EE49}"/>
              </a:ext>
            </a:extLst>
          </p:cNvPr>
          <p:cNvSpPr>
            <a:spLocks noGrp="1"/>
          </p:cNvSpPr>
          <p:nvPr>
            <p:ph type="title"/>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8E154718-F4DF-48FF-B467-67A563723661}"/>
              </a:ext>
            </a:extLst>
          </p:cNvPr>
          <p:cNvSpPr>
            <a:spLocks noGrp="1"/>
          </p:cNvSpPr>
          <p:nvPr>
            <p:ph type="sldNum" sz="quarter" idx="12"/>
          </p:nvPr>
        </p:nvSpPr>
        <p:spPr/>
        <p:txBody>
          <a:bodyPr/>
          <a:lstStyle/>
          <a:p>
            <a:fld id="{6CA6930D-BBCC-4B60-B588-351AC06BFA93}" type="slidenum">
              <a:rPr lang="en-US" smtClean="0"/>
              <a:t>2</a:t>
            </a:fld>
            <a:endParaRPr lang="en-US"/>
          </a:p>
        </p:txBody>
      </p:sp>
      <p:pic>
        <p:nvPicPr>
          <p:cNvPr id="7" name="Picture 6" descr="A picture containing building&#10;&#10;Description generated with high confidence">
            <a:extLst>
              <a:ext uri="{FF2B5EF4-FFF2-40B4-BE49-F238E27FC236}">
                <a16:creationId xmlns:a16="http://schemas.microsoft.com/office/drawing/2014/main" id="{F30D94F5-F2B7-494C-B682-5054413EC3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822" y="228865"/>
            <a:ext cx="8326356" cy="4950653"/>
          </a:xfrm>
          <a:prstGeom prst="rect">
            <a:avLst/>
          </a:prstGeom>
        </p:spPr>
      </p:pic>
    </p:spTree>
    <p:extLst>
      <p:ext uri="{BB962C8B-B14F-4D97-AF65-F5344CB8AC3E}">
        <p14:creationId xmlns:p14="http://schemas.microsoft.com/office/powerpoint/2010/main" val="474709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Foundations Of Object Model</a:t>
            </a:r>
            <a:endParaRPr lang="en-US" dirty="0"/>
          </a:p>
        </p:txBody>
      </p:sp>
      <p:sp>
        <p:nvSpPr>
          <p:cNvPr id="3" name="Content Placeholder 2"/>
          <p:cNvSpPr>
            <a:spLocks noGrp="1"/>
          </p:cNvSpPr>
          <p:nvPr>
            <p:ph idx="1"/>
          </p:nvPr>
        </p:nvSpPr>
        <p:spPr/>
        <p:txBody>
          <a:bodyPr>
            <a:normAutofit fontScale="85000" lnSpcReduction="20000"/>
          </a:bodyPr>
          <a:lstStyle/>
          <a:p>
            <a:r>
              <a:rPr lang="en-US" dirty="0"/>
              <a:t>Programming languages evolved for developers who were trying to build system using algorithms as their building blocks</a:t>
            </a:r>
          </a:p>
          <a:p>
            <a:r>
              <a:rPr lang="en-US" dirty="0"/>
              <a:t>Similarly, OO design methods have evolved to help the developers to exploit the power of OO programming languages</a:t>
            </a:r>
          </a:p>
          <a:p>
            <a:r>
              <a:rPr lang="en-US" dirty="0"/>
              <a:t>So, object model builds upon three concepts</a:t>
            </a:r>
          </a:p>
          <a:p>
            <a:pPr lvl="1"/>
            <a:r>
              <a:rPr lang="en-US" dirty="0"/>
              <a:t>object-oriented analysis</a:t>
            </a:r>
          </a:p>
          <a:p>
            <a:pPr lvl="1"/>
            <a:r>
              <a:rPr lang="en-US" dirty="0"/>
              <a:t>object-oriented design</a:t>
            </a:r>
          </a:p>
          <a:p>
            <a:pPr lvl="1"/>
            <a:r>
              <a:rPr lang="en-US" dirty="0"/>
              <a:t>object-oriented programming</a:t>
            </a:r>
          </a:p>
          <a:p>
            <a:pPr lvl="1"/>
            <a:endParaRPr lang="en-US" dirty="0"/>
          </a:p>
        </p:txBody>
      </p:sp>
    </p:spTree>
    <p:extLst>
      <p:ext uri="{BB962C8B-B14F-4D97-AF65-F5344CB8AC3E}">
        <p14:creationId xmlns:p14="http://schemas.microsoft.com/office/powerpoint/2010/main" val="311617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 Oriented Analysis</a:t>
            </a:r>
          </a:p>
        </p:txBody>
      </p:sp>
      <p:sp>
        <p:nvSpPr>
          <p:cNvPr id="3" name="Content Placeholder 2"/>
          <p:cNvSpPr>
            <a:spLocks noGrp="1"/>
          </p:cNvSpPr>
          <p:nvPr>
            <p:ph idx="1"/>
          </p:nvPr>
        </p:nvSpPr>
        <p:spPr>
          <a:xfrm>
            <a:off x="508000" y="1273324"/>
            <a:ext cx="9144000" cy="3960440"/>
          </a:xfrm>
        </p:spPr>
        <p:txBody>
          <a:bodyPr>
            <a:normAutofit fontScale="85000" lnSpcReduction="20000"/>
          </a:bodyPr>
          <a:lstStyle/>
          <a:p>
            <a:pPr marL="0" indent="0">
              <a:buNone/>
            </a:pPr>
            <a:r>
              <a:rPr lang="en-IN" sz="2600" i="1" dirty="0">
                <a:solidFill>
                  <a:schemeClr val="tx2"/>
                </a:solidFill>
              </a:rPr>
              <a:t>Method of analysis that examines the requirements from the perspective of the classes &amp; objects found in the vocabulary of the problem domain</a:t>
            </a:r>
          </a:p>
          <a:p>
            <a:pPr marL="0" indent="0" algn="r">
              <a:buNone/>
            </a:pPr>
            <a:endParaRPr lang="en-IN" sz="1500" i="1" dirty="0">
              <a:solidFill>
                <a:schemeClr val="accent5">
                  <a:lumMod val="75000"/>
                </a:schemeClr>
              </a:solidFill>
            </a:endParaRPr>
          </a:p>
          <a:p>
            <a:r>
              <a:rPr lang="en-IN" dirty="0"/>
              <a:t>This is the first step for developing an object-oriented system</a:t>
            </a:r>
          </a:p>
          <a:p>
            <a:r>
              <a:rPr lang="en-IN" dirty="0"/>
              <a:t>Investigation of problem and requirements rather solution</a:t>
            </a:r>
          </a:p>
          <a:p>
            <a:r>
              <a:rPr lang="en-IN" dirty="0"/>
              <a:t>Focuses on what the system is supposed to do rather how it will be done</a:t>
            </a:r>
          </a:p>
          <a:p>
            <a:r>
              <a:rPr lang="en-IN" dirty="0"/>
              <a:t>Looks at the behaviour of the system independent of its domain</a:t>
            </a:r>
          </a:p>
          <a:p>
            <a:r>
              <a:rPr lang="en-IN" dirty="0"/>
              <a:t>Examines the real-world environment in which the system will operate</a:t>
            </a:r>
          </a:p>
          <a:p>
            <a:endParaRPr lang="en-IN" dirty="0"/>
          </a:p>
          <a:p>
            <a:endParaRPr lang="en-IN" dirty="0"/>
          </a:p>
        </p:txBody>
      </p:sp>
    </p:spTree>
    <p:extLst>
      <p:ext uri="{BB962C8B-B14F-4D97-AF65-F5344CB8AC3E}">
        <p14:creationId xmlns:p14="http://schemas.microsoft.com/office/powerpoint/2010/main" val="264751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Object-Oriented Design</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sz="3000" dirty="0"/>
              <a:t>	</a:t>
            </a:r>
            <a:r>
              <a:rPr lang="en-US" sz="2200" i="1" dirty="0">
                <a:solidFill>
                  <a:schemeClr val="tx2"/>
                </a:solidFill>
              </a:rPr>
              <a:t>It is a method of design that implements a system using a collection of classes &amp; objects</a:t>
            </a:r>
            <a:endParaRPr lang="en-US" sz="3000" i="1" dirty="0">
              <a:solidFill>
                <a:schemeClr val="tx2"/>
              </a:solidFill>
            </a:endParaRPr>
          </a:p>
          <a:p>
            <a:r>
              <a:rPr lang="en-US" sz="2800" dirty="0"/>
              <a:t>OO design uses different notations to express different models of the logical &amp; physical design of a system</a:t>
            </a:r>
          </a:p>
          <a:p>
            <a:r>
              <a:rPr lang="en-US" sz="2800" dirty="0"/>
              <a:t>OOD emphasizes proper &amp; effective structuring of the complex system using OOP</a:t>
            </a:r>
          </a:p>
          <a:p>
            <a:r>
              <a:rPr lang="en-US" sz="2800" dirty="0"/>
              <a:t>OOD transforms the conceptual model of OOA to take into account the constraints of architecture, platform, language, etc</a:t>
            </a:r>
          </a:p>
          <a:p>
            <a:r>
              <a:rPr lang="en-US" sz="2800" dirty="0"/>
              <a:t>The result is detailed description of how the system is to be built</a:t>
            </a:r>
          </a:p>
        </p:txBody>
      </p:sp>
    </p:spTree>
    <p:extLst>
      <p:ext uri="{BB962C8B-B14F-4D97-AF65-F5344CB8AC3E}">
        <p14:creationId xmlns:p14="http://schemas.microsoft.com/office/powerpoint/2010/main" val="338494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Object-Oriented Programming</a:t>
            </a:r>
            <a:endParaRPr lang="en-US" dirty="0"/>
          </a:p>
        </p:txBody>
      </p:sp>
      <p:sp>
        <p:nvSpPr>
          <p:cNvPr id="3" name="Content Placeholder 2"/>
          <p:cNvSpPr>
            <a:spLocks noGrp="1"/>
          </p:cNvSpPr>
          <p:nvPr>
            <p:ph idx="1"/>
          </p:nvPr>
        </p:nvSpPr>
        <p:spPr/>
        <p:txBody>
          <a:bodyPr>
            <a:normAutofit fontScale="92500" lnSpcReduction="20000"/>
          </a:bodyPr>
          <a:lstStyle/>
          <a:p>
            <a:pPr algn="just">
              <a:buNone/>
            </a:pPr>
            <a:r>
              <a:rPr lang="en-US" dirty="0">
                <a:solidFill>
                  <a:schemeClr val="tx2">
                    <a:lumMod val="90000"/>
                  </a:schemeClr>
                </a:solidFill>
              </a:rPr>
              <a:t>	</a:t>
            </a:r>
            <a:r>
              <a:rPr lang="en-US" sz="2600" i="1" dirty="0">
                <a:solidFill>
                  <a:schemeClr val="tx2">
                    <a:lumMod val="90000"/>
                  </a:schemeClr>
                </a:solidFill>
              </a:rPr>
              <a:t>It is a method of implementation in which programs are organized as cooperative collections of objects, each of which represents an instance of some class, and whose classes are all members of a hierarchy of classes united via inheritance relationships</a:t>
            </a:r>
            <a:endParaRPr lang="en-US" i="1" dirty="0">
              <a:solidFill>
                <a:schemeClr val="tx2">
                  <a:lumMod val="90000"/>
                </a:schemeClr>
              </a:solidFill>
            </a:endParaRPr>
          </a:p>
          <a:p>
            <a:r>
              <a:rPr lang="en-US" dirty="0"/>
              <a:t>The three important points in this definition are that OO programming</a:t>
            </a:r>
          </a:p>
          <a:p>
            <a:pPr lvl="1"/>
            <a:r>
              <a:rPr lang="en-US" dirty="0"/>
              <a:t>uses objects, &amp; not algorithms as its fundamental building blocks</a:t>
            </a:r>
          </a:p>
          <a:p>
            <a:pPr lvl="1"/>
            <a:r>
              <a:rPr lang="en-US" dirty="0"/>
              <a:t>each object is an instance of some class</a:t>
            </a:r>
          </a:p>
          <a:p>
            <a:pPr lvl="1"/>
            <a:r>
              <a:rPr lang="en-US" dirty="0"/>
              <a:t>classes are related to each other via inheritance relationships</a:t>
            </a:r>
          </a:p>
        </p:txBody>
      </p:sp>
    </p:spTree>
    <p:extLst>
      <p:ext uri="{BB962C8B-B14F-4D97-AF65-F5344CB8AC3E}">
        <p14:creationId xmlns:p14="http://schemas.microsoft.com/office/powerpoint/2010/main" val="1680080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 Languages</a:t>
            </a:r>
          </a:p>
        </p:txBody>
      </p:sp>
      <p:sp>
        <p:nvSpPr>
          <p:cNvPr id="3" name="Content Placeholder 2"/>
          <p:cNvSpPr>
            <a:spLocks noGrp="1"/>
          </p:cNvSpPr>
          <p:nvPr>
            <p:ph idx="1"/>
          </p:nvPr>
        </p:nvSpPr>
        <p:spPr/>
        <p:txBody>
          <a:bodyPr>
            <a:normAutofit fontScale="85000" lnSpcReduction="10000"/>
          </a:bodyPr>
          <a:lstStyle/>
          <a:p>
            <a:r>
              <a:rPr lang="en-US" dirty="0"/>
              <a:t>Object oriented languages evolved to help the developers to exploit the power of object oriented programming</a:t>
            </a:r>
          </a:p>
          <a:p>
            <a:r>
              <a:rPr lang="en-US" dirty="0"/>
              <a:t>This led to concept called as object model that contains the following important pillars</a:t>
            </a:r>
          </a:p>
          <a:p>
            <a:pPr lvl="1"/>
            <a:r>
              <a:rPr lang="en-US" dirty="0"/>
              <a:t>Abstraction</a:t>
            </a:r>
          </a:p>
          <a:p>
            <a:pPr lvl="1"/>
            <a:r>
              <a:rPr lang="en-US" dirty="0"/>
              <a:t>Encapsulation</a:t>
            </a:r>
          </a:p>
          <a:p>
            <a:pPr lvl="1"/>
            <a:r>
              <a:rPr lang="en-US" dirty="0"/>
              <a:t>Hierarchy</a:t>
            </a:r>
          </a:p>
          <a:p>
            <a:pPr lvl="1"/>
            <a:r>
              <a:rPr lang="en-US" dirty="0"/>
              <a:t>Polymorphism</a:t>
            </a:r>
          </a:p>
          <a:p>
            <a:pPr lvl="1"/>
            <a:r>
              <a:rPr lang="en-US" dirty="0"/>
              <a:t>Modularity</a:t>
            </a:r>
          </a:p>
        </p:txBody>
      </p:sp>
      <p:sp>
        <p:nvSpPr>
          <p:cNvPr id="4" name="Slide Number Placeholder 3"/>
          <p:cNvSpPr>
            <a:spLocks noGrp="1"/>
          </p:cNvSpPr>
          <p:nvPr>
            <p:ph type="sldNum" sz="quarter" idx="12"/>
          </p:nvPr>
        </p:nvSpPr>
        <p:spPr/>
        <p:txBody>
          <a:bodyPr/>
          <a:lstStyle/>
          <a:p>
            <a:fld id="{6CA6930D-BBCC-4B60-B588-351AC06BFA93}" type="slidenum">
              <a:rPr lang="en-US" smtClean="0"/>
              <a:t>24</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Abstraction</a:t>
            </a:r>
            <a:endParaRPr lang="en-US" dirty="0"/>
          </a:p>
        </p:txBody>
      </p:sp>
      <p:sp>
        <p:nvSpPr>
          <p:cNvPr id="3" name="Content Placeholder 2"/>
          <p:cNvSpPr>
            <a:spLocks noGrp="1"/>
          </p:cNvSpPr>
          <p:nvPr>
            <p:ph idx="1"/>
          </p:nvPr>
        </p:nvSpPr>
        <p:spPr>
          <a:xfrm>
            <a:off x="508000" y="1333500"/>
            <a:ext cx="9144000" cy="952500"/>
          </a:xfrm>
        </p:spPr>
        <p:txBody>
          <a:bodyPr>
            <a:normAutofit fontScale="92500" lnSpcReduction="10000"/>
          </a:bodyPr>
          <a:lstStyle/>
          <a:p>
            <a:pPr marL="0" indent="0">
              <a:buNone/>
            </a:pPr>
            <a:r>
              <a:rPr lang="en-US" i="1" dirty="0"/>
              <a:t>Abstraction focuses upon the essential characteristics of some object, relative to the perspective of the viewer</a:t>
            </a:r>
          </a:p>
        </p:txBody>
      </p:sp>
      <p:sp>
        <p:nvSpPr>
          <p:cNvPr id="4" name="Slide Number Placeholder 3"/>
          <p:cNvSpPr>
            <a:spLocks noGrp="1"/>
          </p:cNvSpPr>
          <p:nvPr>
            <p:ph type="sldNum" sz="quarter" idx="12"/>
          </p:nvPr>
        </p:nvSpPr>
        <p:spPr/>
        <p:txBody>
          <a:bodyPr/>
          <a:lstStyle/>
          <a:p>
            <a:fld id="{6CA6930D-BBCC-4B60-B588-351AC06BFA93}" type="slidenum">
              <a:rPr lang="en-US" smtClean="0"/>
              <a:pPr/>
              <a:t>25</a:t>
            </a:fld>
            <a:endParaRPr lang="en-US"/>
          </a:p>
        </p:txBody>
      </p:sp>
      <p:pic>
        <p:nvPicPr>
          <p:cNvPr id="5" name="Picture 2"/>
          <p:cNvPicPr>
            <a:picLocks noChangeAspect="1" noChangeArrowheads="1"/>
          </p:cNvPicPr>
          <p:nvPr/>
        </p:nvPicPr>
        <p:blipFill>
          <a:blip r:embed="rId3"/>
          <a:srcRect/>
          <a:stretch>
            <a:fillRect/>
          </a:stretch>
        </p:blipFill>
        <p:spPr bwMode="auto">
          <a:xfrm>
            <a:off x="2648240" y="2209111"/>
            <a:ext cx="4863520" cy="2846870"/>
          </a:xfrm>
          <a:prstGeom prst="rect">
            <a:avLst/>
          </a:prstGeom>
          <a:noFill/>
          <a:ln w="9525">
            <a:solidFill>
              <a:schemeClr val="bg1">
                <a:lumMod val="85000"/>
              </a:schemeClr>
            </a:solidFill>
            <a:miter lim="800000"/>
            <a:headEnd/>
            <a:tailEnd/>
          </a:ln>
          <a:effectLst/>
        </p:spPr>
      </p:pic>
      <p:sp>
        <p:nvSpPr>
          <p:cNvPr id="6" name="TextBox 5"/>
          <p:cNvSpPr txBox="1"/>
          <p:nvPr/>
        </p:nvSpPr>
        <p:spPr>
          <a:xfrm>
            <a:off x="2775744" y="5054185"/>
            <a:ext cx="4608512" cy="215444"/>
          </a:xfrm>
          <a:prstGeom prst="rect">
            <a:avLst/>
          </a:prstGeom>
          <a:noFill/>
        </p:spPr>
        <p:txBody>
          <a:bodyPr wrap="square" rtlCol="0">
            <a:spAutoFit/>
          </a:bodyPr>
          <a:lstStyle>
            <a:defPPr>
              <a:defRPr lang="en-US"/>
            </a:defPPr>
            <a:lvl1pPr algn="ctr">
              <a:defRPr sz="800"/>
            </a:lvl1pPr>
          </a:lstStyle>
          <a:p>
            <a:r>
              <a:rPr lang="en-IN" dirty="0"/>
              <a:t>From Object-Oriented Analysis and Design with Applications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Abstraction</a:t>
            </a:r>
          </a:p>
        </p:txBody>
      </p:sp>
      <p:sp>
        <p:nvSpPr>
          <p:cNvPr id="3" name="Content Placeholder 2"/>
          <p:cNvSpPr>
            <a:spLocks noGrp="1"/>
          </p:cNvSpPr>
          <p:nvPr>
            <p:ph idx="1"/>
          </p:nvPr>
        </p:nvSpPr>
        <p:spPr>
          <a:xfrm>
            <a:off x="359834" y="1521354"/>
            <a:ext cx="5096463" cy="3626115"/>
          </a:xfrm>
        </p:spPr>
        <p:txBody>
          <a:bodyPr>
            <a:normAutofit fontScale="70000" lnSpcReduction="20000"/>
          </a:bodyPr>
          <a:lstStyle/>
          <a:p>
            <a:r>
              <a:rPr lang="en-IN" dirty="0"/>
              <a:t>The abstraction is performed based on the domain</a:t>
            </a:r>
          </a:p>
          <a:p>
            <a:r>
              <a:rPr lang="en-IN" dirty="0"/>
              <a:t>Performing correct abstraction for a given domain in necessary</a:t>
            </a:r>
          </a:p>
          <a:p>
            <a:r>
              <a:rPr lang="en-IN" dirty="0"/>
              <a:t>Domain expertise is important for performing correct abstraction</a:t>
            </a:r>
          </a:p>
          <a:p>
            <a:r>
              <a:rPr lang="en-IN" dirty="0"/>
              <a:t>Focus on entity abstraction</a:t>
            </a:r>
          </a:p>
          <a:p>
            <a:pPr lvl="1"/>
            <a:r>
              <a:rPr lang="en-IN" dirty="0"/>
              <a:t>represents a useful model of domain entity</a:t>
            </a:r>
          </a:p>
          <a:p>
            <a:pPr lvl="1"/>
            <a:r>
              <a:rPr lang="en-IN" dirty="0"/>
              <a:t>closely matches with the vocabulary of the problem domain</a:t>
            </a:r>
          </a:p>
          <a:p>
            <a:r>
              <a:rPr lang="en-IN" dirty="0" err="1"/>
              <a:t>e.g</a:t>
            </a:r>
            <a:r>
              <a:rPr lang="en-IN" dirty="0"/>
              <a:t> </a:t>
            </a:r>
            <a:r>
              <a:rPr lang="en-IN" i="1" dirty="0"/>
              <a:t>Bank, Account, Transaction</a:t>
            </a:r>
            <a:r>
              <a:rPr lang="en-IN" dirty="0"/>
              <a:t>, </a:t>
            </a:r>
            <a:r>
              <a:rPr lang="en-IN" dirty="0" err="1"/>
              <a:t>etc</a:t>
            </a:r>
            <a:endParaRPr lang="en-IN" dirty="0"/>
          </a:p>
        </p:txBody>
      </p:sp>
      <p:pic>
        <p:nvPicPr>
          <p:cNvPr id="1026" name="Picture 2" descr="Image result for blind men and the elephant commercial us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6297" y="1824522"/>
            <a:ext cx="4483671" cy="3322947"/>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17B65BE9-979D-45B4-97BF-E1E891317F59}"/>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Object Oriented Analysis, Design &amp; Programming in UML</a:t>
            </a:r>
          </a:p>
        </p:txBody>
      </p:sp>
      <p:sp>
        <p:nvSpPr>
          <p:cNvPr id="5" name="Slide Number Placeholder 4">
            <a:extLst>
              <a:ext uri="{FF2B5EF4-FFF2-40B4-BE49-F238E27FC236}">
                <a16:creationId xmlns:a16="http://schemas.microsoft.com/office/drawing/2014/main" id="{CEE02ECF-CAF2-46E0-95EE-865F61920F0A}"/>
              </a:ext>
            </a:extLst>
          </p:cNvPr>
          <p:cNvSpPr>
            <a:spLocks noGrp="1"/>
          </p:cNvSpPr>
          <p:nvPr>
            <p:ph type="sldNum" sz="quarter" idx="12"/>
          </p:nvPr>
        </p:nvSpPr>
        <p:spPr/>
        <p:txBody>
          <a:bodyPr/>
          <a:lstStyle/>
          <a:p>
            <a:fld id="{E234554E-772B-4FC5-96DA-FB5414D9535C}" type="slidenum">
              <a:rPr lang="en-IN" smtClean="0"/>
              <a:t>26</a:t>
            </a:fld>
            <a:endParaRPr lang="en-IN"/>
          </a:p>
        </p:txBody>
      </p:sp>
    </p:spTree>
    <p:extLst>
      <p:ext uri="{BB962C8B-B14F-4D97-AF65-F5344CB8AC3E}">
        <p14:creationId xmlns:p14="http://schemas.microsoft.com/office/powerpoint/2010/main" val="3894815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026"/>
                                        </p:tgtEl>
                                        <p:attrNameLst>
                                          <p:attrName>style.visibility</p:attrName>
                                        </p:attrNameLst>
                                      </p:cBhvr>
                                      <p:to>
                                        <p:strVal val="visible"/>
                                      </p:to>
                                    </p:set>
                                    <p:animEffect transition="in" filter="fade">
                                      <p:cBhvr>
                                        <p:cTn id="20" dur="500"/>
                                        <p:tgtEl>
                                          <p:spTgt spid="102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Abstraction Example</a:t>
            </a:r>
          </a:p>
        </p:txBody>
      </p:sp>
      <p:sp>
        <p:nvSpPr>
          <p:cNvPr id="4" name="Slide Number Placeholder 3"/>
          <p:cNvSpPr>
            <a:spLocks noGrp="1"/>
          </p:cNvSpPr>
          <p:nvPr>
            <p:ph type="sldNum" sz="quarter" idx="12"/>
          </p:nvPr>
        </p:nvSpPr>
        <p:spPr/>
        <p:txBody>
          <a:bodyPr/>
          <a:lstStyle/>
          <a:p>
            <a:fld id="{6CA6930D-BBCC-4B60-B588-351AC06BFA93}" type="slidenum">
              <a:rPr lang="en-US" smtClean="0"/>
              <a:t>27</a:t>
            </a:fld>
            <a:endParaRPr lang="en-US"/>
          </a:p>
        </p:txBody>
      </p:sp>
      <p:sp>
        <p:nvSpPr>
          <p:cNvPr id="6" name="TextBox 5"/>
          <p:cNvSpPr txBox="1"/>
          <p:nvPr/>
        </p:nvSpPr>
        <p:spPr>
          <a:xfrm>
            <a:off x="4215904" y="2209429"/>
            <a:ext cx="5688632" cy="1015663"/>
          </a:xfrm>
          <a:prstGeom prst="rect">
            <a:avLst/>
          </a:prstGeom>
          <a:noFill/>
        </p:spPr>
        <p:txBody>
          <a:bodyPr wrap="square" rtlCol="0">
            <a:spAutoFit/>
          </a:bodyPr>
          <a:lstStyle/>
          <a:p>
            <a:r>
              <a:rPr lang="en-GB" sz="2000" b="1" dirty="0">
                <a:effectLst>
                  <a:outerShdw blurRad="50800" dist="38100" dir="2700000" algn="tl" rotWithShape="0">
                    <a:prstClr val="black">
                      <a:alpha val="40000"/>
                    </a:prstClr>
                  </a:outerShdw>
                </a:effectLst>
              </a:rPr>
              <a:t>Requirements</a:t>
            </a:r>
          </a:p>
          <a:p>
            <a:r>
              <a:rPr lang="en-GB" sz="2000" dirty="0">
                <a:effectLst>
                  <a:outerShdw blurRad="50800" dist="38100" dir="2700000" algn="tl" rotWithShape="0">
                    <a:prstClr val="black">
                      <a:alpha val="40000"/>
                    </a:prstClr>
                  </a:outerShdw>
                </a:effectLst>
              </a:rPr>
              <a:t>Application to store &amp; calculate academic record of the students. e.g. total/average marks, grade, etc.</a:t>
            </a:r>
          </a:p>
        </p:txBody>
      </p:sp>
      <p:pic>
        <p:nvPicPr>
          <p:cNvPr id="7" name="Picture 6">
            <a:extLst>
              <a:ext uri="{FF2B5EF4-FFF2-40B4-BE49-F238E27FC236}">
                <a16:creationId xmlns:a16="http://schemas.microsoft.com/office/drawing/2014/main" id="{575BFA31-496C-4E91-94AE-265F2E8088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3576" y="1633365"/>
            <a:ext cx="2103406" cy="2958791"/>
          </a:xfrm>
          <a:prstGeom prst="rect">
            <a:avLst/>
          </a:prstGeom>
        </p:spPr>
      </p:pic>
    </p:spTree>
    <p:extLst>
      <p:ext uri="{BB962C8B-B14F-4D97-AF65-F5344CB8AC3E}">
        <p14:creationId xmlns:p14="http://schemas.microsoft.com/office/powerpoint/2010/main" val="4018964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p>
        </p:txBody>
      </p:sp>
      <p:sp>
        <p:nvSpPr>
          <p:cNvPr id="3" name="Slide Number Placeholder 2"/>
          <p:cNvSpPr>
            <a:spLocks noGrp="1"/>
          </p:cNvSpPr>
          <p:nvPr>
            <p:ph type="sldNum" sz="quarter" idx="12"/>
          </p:nvPr>
        </p:nvSpPr>
        <p:spPr/>
        <p:txBody>
          <a:bodyPr/>
          <a:lstStyle/>
          <a:p>
            <a:fld id="{6CA6930D-BBCC-4B60-B588-351AC06BFA93}" type="slidenum">
              <a:rPr lang="en-US" smtClean="0"/>
              <a:t>28</a:t>
            </a:fld>
            <a:endParaRPr lang="en-US"/>
          </a:p>
        </p:txBody>
      </p:sp>
      <p:pic>
        <p:nvPicPr>
          <p:cNvPr id="6" name="Picture 5"/>
          <p:cNvPicPr>
            <a:picLocks noChangeAspect="1"/>
          </p:cNvPicPr>
          <p:nvPr/>
        </p:nvPicPr>
        <p:blipFill>
          <a:blip r:embed="rId2"/>
          <a:stretch>
            <a:fillRect/>
          </a:stretch>
        </p:blipFill>
        <p:spPr>
          <a:xfrm>
            <a:off x="1191568" y="1345332"/>
            <a:ext cx="3312368" cy="3670660"/>
          </a:xfrm>
          <a:prstGeom prst="rect">
            <a:avLst/>
          </a:prstGeom>
          <a:effectLst>
            <a:outerShdw blurRad="63500" sx="102000" sy="102000" algn="ctr" rotWithShape="0">
              <a:prstClr val="black">
                <a:alpha val="40000"/>
              </a:prstClr>
            </a:outerShdw>
          </a:effectLst>
        </p:spPr>
      </p:pic>
      <p:sp>
        <p:nvSpPr>
          <p:cNvPr id="7" name="TextBox 6"/>
          <p:cNvSpPr txBox="1"/>
          <p:nvPr/>
        </p:nvSpPr>
        <p:spPr>
          <a:xfrm>
            <a:off x="5224016" y="1345333"/>
            <a:ext cx="4427984" cy="1938992"/>
          </a:xfrm>
          <a:prstGeom prst="rect">
            <a:avLst/>
          </a:prstGeom>
          <a:noFill/>
        </p:spPr>
        <p:txBody>
          <a:bodyPr wrap="square" rtlCol="0">
            <a:spAutoFit/>
          </a:bodyPr>
          <a:lstStyle/>
          <a:p>
            <a:pPr marL="342900" indent="-342900">
              <a:buFont typeface="Arial"/>
              <a:buChar char="•"/>
            </a:pPr>
            <a:r>
              <a:rPr lang="en-GB" sz="2000" dirty="0">
                <a:effectLst>
                  <a:outerShdw blurRad="50800" dist="38100" dir="2700000" algn="tl" rotWithShape="0">
                    <a:prstClr val="black">
                      <a:alpha val="40000"/>
                    </a:prstClr>
                  </a:outerShdw>
                </a:effectLst>
              </a:rPr>
              <a:t>Contains only those attributes and behaviours that are necessary for the school.</a:t>
            </a:r>
          </a:p>
          <a:p>
            <a:pPr marL="342900" indent="-342900">
              <a:buFont typeface="Arial"/>
              <a:buChar char="•"/>
            </a:pPr>
            <a:r>
              <a:rPr lang="en-GB" sz="2000" dirty="0">
                <a:effectLst>
                  <a:outerShdw blurRad="50800" dist="38100" dir="2700000" algn="tl" rotWithShape="0">
                    <a:prstClr val="black">
                      <a:alpha val="40000"/>
                    </a:prstClr>
                  </a:outerShdw>
                </a:effectLst>
              </a:rPr>
              <a:t>Height, gender, food habits, etc. are not required (even though every student has these attributes)</a:t>
            </a:r>
          </a:p>
        </p:txBody>
      </p:sp>
    </p:spTree>
    <p:extLst>
      <p:ext uri="{BB962C8B-B14F-4D97-AF65-F5344CB8AC3E}">
        <p14:creationId xmlns:p14="http://schemas.microsoft.com/office/powerpoint/2010/main" val="1258935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Discussion</a:t>
            </a:r>
          </a:p>
        </p:txBody>
      </p:sp>
      <p:sp>
        <p:nvSpPr>
          <p:cNvPr id="7" name="Content Placeholder 6"/>
          <p:cNvSpPr>
            <a:spLocks noGrp="1"/>
          </p:cNvSpPr>
          <p:nvPr>
            <p:ph idx="1"/>
          </p:nvPr>
        </p:nvSpPr>
        <p:spPr/>
        <p:txBody>
          <a:bodyPr>
            <a:normAutofit fontScale="92500"/>
          </a:bodyPr>
          <a:lstStyle/>
          <a:p>
            <a:r>
              <a:rPr lang="en-IN" dirty="0"/>
              <a:t>Resolves complexity</a:t>
            </a:r>
          </a:p>
          <a:p>
            <a:r>
              <a:rPr lang="en-GB" dirty="0"/>
              <a:t>Representation of real-life objects as software entities</a:t>
            </a:r>
          </a:p>
          <a:p>
            <a:r>
              <a:rPr lang="en-GB" dirty="0"/>
              <a:t>Unnecessary details are left out as the focus is only on elements that are valid in the current problem domain</a:t>
            </a:r>
          </a:p>
          <a:p>
            <a:r>
              <a:rPr lang="en-GB" dirty="0"/>
              <a:t>Easy to model a solution for a problem</a:t>
            </a:r>
          </a:p>
          <a:p>
            <a:r>
              <a:rPr lang="en-GB" dirty="0"/>
              <a:t>A class/structure/interface is an abstraction</a:t>
            </a:r>
          </a:p>
        </p:txBody>
      </p:sp>
      <p:sp>
        <p:nvSpPr>
          <p:cNvPr id="5" name="Slide Number Placeholder 4"/>
          <p:cNvSpPr>
            <a:spLocks noGrp="1"/>
          </p:cNvSpPr>
          <p:nvPr>
            <p:ph type="sldNum" sz="quarter" idx="12"/>
          </p:nvPr>
        </p:nvSpPr>
        <p:spPr/>
        <p:txBody>
          <a:bodyPr/>
          <a:lstStyle/>
          <a:p>
            <a:fld id="{6CA6930D-BBCC-4B60-B588-351AC06BFA93}" type="slidenum">
              <a:rPr lang="en-US" smtClean="0"/>
              <a:pPr/>
              <a:t>29</a:t>
            </a:fld>
            <a:endParaRPr lang="en-US"/>
          </a:p>
        </p:txBody>
      </p:sp>
    </p:spTree>
    <p:extLst>
      <p:ext uri="{BB962C8B-B14F-4D97-AF65-F5344CB8AC3E}">
        <p14:creationId xmlns:p14="http://schemas.microsoft.com/office/powerpoint/2010/main" val="853000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Why Software Is Complex?</a:t>
            </a:r>
            <a:endParaRPr lang="en-US" dirty="0"/>
          </a:p>
        </p:txBody>
      </p:sp>
      <p:sp>
        <p:nvSpPr>
          <p:cNvPr id="3" name="Content Placeholder 2"/>
          <p:cNvSpPr>
            <a:spLocks noGrp="1"/>
          </p:cNvSpPr>
          <p:nvPr>
            <p:ph idx="1"/>
          </p:nvPr>
        </p:nvSpPr>
        <p:spPr/>
        <p:txBody>
          <a:bodyPr>
            <a:normAutofit fontScale="85000" lnSpcReduction="20000"/>
          </a:bodyPr>
          <a:lstStyle/>
          <a:p>
            <a:r>
              <a:rPr lang="en-US" dirty="0"/>
              <a:t>Grady </a:t>
            </a:r>
            <a:r>
              <a:rPr lang="en-US" dirty="0" err="1"/>
              <a:t>Booch</a:t>
            </a:r>
            <a:r>
              <a:rPr lang="en-US" dirty="0"/>
              <a:t> mentions following elements that are responsible for the complexity of the software</a:t>
            </a:r>
          </a:p>
          <a:p>
            <a:pPr lvl="1"/>
            <a:r>
              <a:rPr lang="en-US" dirty="0"/>
              <a:t>Unavoidable domain complexity</a:t>
            </a:r>
          </a:p>
          <a:p>
            <a:pPr lvl="1"/>
            <a:r>
              <a:rPr lang="en-US" dirty="0"/>
              <a:t>Impedance mismatch between users &amp; developers</a:t>
            </a:r>
          </a:p>
          <a:p>
            <a:pPr lvl="2"/>
            <a:r>
              <a:rPr lang="en-US" dirty="0"/>
              <a:t>users may find it difficult to express their requirements</a:t>
            </a:r>
          </a:p>
          <a:p>
            <a:pPr lvl="1"/>
            <a:r>
              <a:rPr lang="en-US" dirty="0"/>
              <a:t>Changing nature of requirements</a:t>
            </a:r>
          </a:p>
          <a:p>
            <a:pPr lvl="1"/>
            <a:r>
              <a:rPr lang="en-US" dirty="0"/>
              <a:t>Difficulty in managing the developmental process</a:t>
            </a:r>
          </a:p>
          <a:p>
            <a:pPr lvl="2"/>
            <a:r>
              <a:rPr lang="en-US" dirty="0"/>
              <a:t>big teams</a:t>
            </a:r>
          </a:p>
          <a:p>
            <a:pPr lvl="1"/>
            <a:r>
              <a:rPr lang="en-US" dirty="0"/>
              <a:t>Flexibility possible through software</a:t>
            </a:r>
          </a:p>
          <a:p>
            <a:pPr lvl="1"/>
            <a:r>
              <a:rPr lang="en-US" dirty="0"/>
              <a:t>Problems of characterizing the behavior of discrete systems</a:t>
            </a:r>
          </a:p>
          <a:p>
            <a:endParaRPr lang="en-US" dirty="0"/>
          </a:p>
        </p:txBody>
      </p:sp>
      <p:sp>
        <p:nvSpPr>
          <p:cNvPr id="4" name="Slide Number Placeholder 3"/>
          <p:cNvSpPr>
            <a:spLocks noGrp="1"/>
          </p:cNvSpPr>
          <p:nvPr>
            <p:ph type="sldNum" sz="quarter" idx="12"/>
          </p:nvPr>
        </p:nvSpPr>
        <p:spPr/>
        <p:txBody>
          <a:bodyPr/>
          <a:lstStyle/>
          <a:p>
            <a:fld id="{6CA6930D-BBCC-4B60-B588-351AC06BFA93}" type="slidenum">
              <a:rPr lang="en-US" smtClean="0"/>
              <a:t>3</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Abstraction</a:t>
            </a:r>
          </a:p>
        </p:txBody>
      </p:sp>
      <p:sp>
        <p:nvSpPr>
          <p:cNvPr id="3" name="Content Placeholder 2"/>
          <p:cNvSpPr>
            <a:spLocks noGrp="1"/>
          </p:cNvSpPr>
          <p:nvPr>
            <p:ph idx="1"/>
          </p:nvPr>
        </p:nvSpPr>
        <p:spPr/>
        <p:txBody>
          <a:bodyPr>
            <a:normAutofit/>
          </a:bodyPr>
          <a:lstStyle/>
          <a:p>
            <a:r>
              <a:rPr lang="en-IN" sz="2667" dirty="0"/>
              <a:t>The elements of abstraction provide a behaviour of the object through implementation</a:t>
            </a:r>
          </a:p>
          <a:p>
            <a:r>
              <a:rPr lang="en-IN" sz="2667" dirty="0"/>
              <a:t>Upholds the contract of its behaviour</a:t>
            </a:r>
          </a:p>
          <a:p>
            <a:r>
              <a:rPr lang="en-IN" sz="2667" dirty="0"/>
              <a:t>This implementation should be treated as a secret</a:t>
            </a:r>
          </a:p>
          <a:p>
            <a:pPr lvl="1"/>
            <a:r>
              <a:rPr lang="en-IN" sz="2333" dirty="0"/>
              <a:t>kept hidden from clients</a:t>
            </a:r>
          </a:p>
          <a:p>
            <a:r>
              <a:rPr lang="en-IN" sz="2667" dirty="0"/>
              <a:t>This is achieved through encapsulation</a:t>
            </a:r>
          </a:p>
          <a:p>
            <a:pPr marL="0" indent="0">
              <a:buNone/>
            </a:pPr>
            <a:endParaRPr lang="en-IN" sz="2667" dirty="0"/>
          </a:p>
        </p:txBody>
      </p:sp>
      <p:sp>
        <p:nvSpPr>
          <p:cNvPr id="4" name="Footer Placeholder 3">
            <a:extLst>
              <a:ext uri="{FF2B5EF4-FFF2-40B4-BE49-F238E27FC236}">
                <a16:creationId xmlns:a16="http://schemas.microsoft.com/office/drawing/2014/main" id="{C930C035-6DEB-4A0E-AE63-9686023B7383}"/>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Object Oriented Analysis, Design &amp; Programming in UML</a:t>
            </a:r>
          </a:p>
        </p:txBody>
      </p:sp>
      <p:sp>
        <p:nvSpPr>
          <p:cNvPr id="5" name="Slide Number Placeholder 4">
            <a:extLst>
              <a:ext uri="{FF2B5EF4-FFF2-40B4-BE49-F238E27FC236}">
                <a16:creationId xmlns:a16="http://schemas.microsoft.com/office/drawing/2014/main" id="{AE3A0CCA-09CB-4A1F-9A8B-EBA162AEA317}"/>
              </a:ext>
            </a:extLst>
          </p:cNvPr>
          <p:cNvSpPr>
            <a:spLocks noGrp="1"/>
          </p:cNvSpPr>
          <p:nvPr>
            <p:ph type="sldNum" sz="quarter" idx="12"/>
          </p:nvPr>
        </p:nvSpPr>
        <p:spPr/>
        <p:txBody>
          <a:bodyPr/>
          <a:lstStyle/>
          <a:p>
            <a:fld id="{E234554E-772B-4FC5-96DA-FB5414D9535C}" type="slidenum">
              <a:rPr lang="en-IN" smtClean="0"/>
              <a:t>30</a:t>
            </a:fld>
            <a:endParaRPr lang="en-IN"/>
          </a:p>
        </p:txBody>
      </p:sp>
    </p:spTree>
    <p:extLst>
      <p:ext uri="{BB962C8B-B14F-4D97-AF65-F5344CB8AC3E}">
        <p14:creationId xmlns:p14="http://schemas.microsoft.com/office/powerpoint/2010/main" val="1537845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Encapsulation</a:t>
            </a:r>
            <a:endParaRPr lang="en-US" dirty="0"/>
          </a:p>
        </p:txBody>
      </p:sp>
      <p:sp>
        <p:nvSpPr>
          <p:cNvPr id="3" name="Content Placeholder 2"/>
          <p:cNvSpPr>
            <a:spLocks noGrp="1"/>
          </p:cNvSpPr>
          <p:nvPr>
            <p:ph idx="1"/>
          </p:nvPr>
        </p:nvSpPr>
        <p:spPr/>
        <p:txBody>
          <a:bodyPr/>
          <a:lstStyle/>
          <a:p>
            <a:pPr>
              <a:buNone/>
            </a:pPr>
            <a:r>
              <a:rPr lang="en-US" i="1" dirty="0"/>
              <a:t>Encapsulation hides the internal details of an object</a:t>
            </a:r>
          </a:p>
        </p:txBody>
      </p:sp>
      <p:sp>
        <p:nvSpPr>
          <p:cNvPr id="4" name="Slide Number Placeholder 3"/>
          <p:cNvSpPr>
            <a:spLocks noGrp="1"/>
          </p:cNvSpPr>
          <p:nvPr>
            <p:ph type="sldNum" sz="quarter" idx="12"/>
          </p:nvPr>
        </p:nvSpPr>
        <p:spPr/>
        <p:txBody>
          <a:bodyPr/>
          <a:lstStyle/>
          <a:p>
            <a:fld id="{6CA6930D-BBCC-4B60-B588-351AC06BFA93}" type="slidenum">
              <a:rPr lang="en-US" smtClean="0"/>
              <a:t>31</a:t>
            </a:fld>
            <a:endParaRPr lang="en-US"/>
          </a:p>
        </p:txBody>
      </p:sp>
      <p:pic>
        <p:nvPicPr>
          <p:cNvPr id="1026" name="Picture 2"/>
          <p:cNvPicPr>
            <a:picLocks noChangeAspect="1" noChangeArrowheads="1"/>
          </p:cNvPicPr>
          <p:nvPr/>
        </p:nvPicPr>
        <p:blipFill>
          <a:blip r:embed="rId3"/>
          <a:srcRect/>
          <a:stretch>
            <a:fillRect/>
          </a:stretch>
        </p:blipFill>
        <p:spPr bwMode="auto">
          <a:xfrm>
            <a:off x="2870202" y="2209428"/>
            <a:ext cx="4429125" cy="2808312"/>
          </a:xfrm>
          <a:prstGeom prst="rect">
            <a:avLst/>
          </a:prstGeom>
          <a:noFill/>
          <a:ln w="9525">
            <a:solidFill>
              <a:schemeClr val="bg1">
                <a:lumMod val="85000"/>
              </a:schemeClr>
            </a:solidFill>
            <a:miter lim="800000"/>
            <a:headEnd/>
            <a:tailEnd/>
          </a:ln>
          <a:effectLst/>
        </p:spPr>
      </p:pic>
      <p:sp>
        <p:nvSpPr>
          <p:cNvPr id="5" name="TextBox 4"/>
          <p:cNvSpPr txBox="1"/>
          <p:nvPr/>
        </p:nvSpPr>
        <p:spPr>
          <a:xfrm>
            <a:off x="2775744" y="4966636"/>
            <a:ext cx="4608512" cy="215444"/>
          </a:xfrm>
          <a:prstGeom prst="rect">
            <a:avLst/>
          </a:prstGeom>
          <a:noFill/>
        </p:spPr>
        <p:txBody>
          <a:bodyPr wrap="square" rtlCol="0">
            <a:spAutoFit/>
          </a:bodyPr>
          <a:lstStyle>
            <a:defPPr>
              <a:defRPr lang="en-US"/>
            </a:defPPr>
            <a:lvl1pPr algn="ctr">
              <a:defRPr sz="800"/>
            </a:lvl1pPr>
          </a:lstStyle>
          <a:p>
            <a:r>
              <a:rPr lang="en-IN" dirty="0"/>
              <a:t>From Object-Oriented Analysis and Design with Applications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Abstraction</a:t>
            </a:r>
          </a:p>
        </p:txBody>
      </p:sp>
      <p:sp>
        <p:nvSpPr>
          <p:cNvPr id="3" name="Content Placeholder 2"/>
          <p:cNvSpPr>
            <a:spLocks noGrp="1"/>
          </p:cNvSpPr>
          <p:nvPr>
            <p:ph idx="1"/>
          </p:nvPr>
        </p:nvSpPr>
        <p:spPr/>
        <p:txBody>
          <a:bodyPr>
            <a:normAutofit/>
          </a:bodyPr>
          <a:lstStyle/>
          <a:p>
            <a:r>
              <a:rPr lang="en-IN" sz="2667" dirty="0"/>
              <a:t>The elements of abstraction provide a behaviour of the object through implementation</a:t>
            </a:r>
          </a:p>
          <a:p>
            <a:r>
              <a:rPr lang="en-IN" sz="2667" dirty="0"/>
              <a:t>Upholds the contract of its behaviour</a:t>
            </a:r>
          </a:p>
          <a:p>
            <a:r>
              <a:rPr lang="en-IN" sz="2667" dirty="0"/>
              <a:t>This implementation should be treated as a secret</a:t>
            </a:r>
          </a:p>
          <a:p>
            <a:pPr lvl="1"/>
            <a:r>
              <a:rPr lang="en-IN" sz="2333" dirty="0"/>
              <a:t>kept hidden from clients</a:t>
            </a:r>
          </a:p>
          <a:p>
            <a:r>
              <a:rPr lang="en-IN" sz="2667" dirty="0"/>
              <a:t>This is achieved through encapsulation</a:t>
            </a:r>
          </a:p>
          <a:p>
            <a:pPr marL="0" indent="0">
              <a:buNone/>
            </a:pPr>
            <a:endParaRPr lang="en-IN" sz="2667" dirty="0"/>
          </a:p>
        </p:txBody>
      </p:sp>
      <p:sp>
        <p:nvSpPr>
          <p:cNvPr id="4" name="Footer Placeholder 3">
            <a:extLst>
              <a:ext uri="{FF2B5EF4-FFF2-40B4-BE49-F238E27FC236}">
                <a16:creationId xmlns:a16="http://schemas.microsoft.com/office/drawing/2014/main" id="{C930C035-6DEB-4A0E-AE63-9686023B7383}"/>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Object Oriented Analysis, Design &amp; Programming in UML</a:t>
            </a:r>
          </a:p>
        </p:txBody>
      </p:sp>
      <p:sp>
        <p:nvSpPr>
          <p:cNvPr id="5" name="Slide Number Placeholder 4">
            <a:extLst>
              <a:ext uri="{FF2B5EF4-FFF2-40B4-BE49-F238E27FC236}">
                <a16:creationId xmlns:a16="http://schemas.microsoft.com/office/drawing/2014/main" id="{AE3A0CCA-09CB-4A1F-9A8B-EBA162AEA317}"/>
              </a:ext>
            </a:extLst>
          </p:cNvPr>
          <p:cNvSpPr>
            <a:spLocks noGrp="1"/>
          </p:cNvSpPr>
          <p:nvPr>
            <p:ph type="sldNum" sz="quarter" idx="12"/>
          </p:nvPr>
        </p:nvSpPr>
        <p:spPr/>
        <p:txBody>
          <a:bodyPr/>
          <a:lstStyle/>
          <a:p>
            <a:fld id="{E234554E-772B-4FC5-96DA-FB5414D9535C}" type="slidenum">
              <a:rPr lang="en-IN" smtClean="0"/>
              <a:t>32</a:t>
            </a:fld>
            <a:endParaRPr lang="en-IN"/>
          </a:p>
        </p:txBody>
      </p:sp>
    </p:spTree>
    <p:extLst>
      <p:ext uri="{BB962C8B-B14F-4D97-AF65-F5344CB8AC3E}">
        <p14:creationId xmlns:p14="http://schemas.microsoft.com/office/powerpoint/2010/main" val="1527496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Encapsulation</a:t>
            </a:r>
          </a:p>
        </p:txBody>
      </p:sp>
      <p:sp>
        <p:nvSpPr>
          <p:cNvPr id="3" name="Content Placeholder 2"/>
          <p:cNvSpPr>
            <a:spLocks noGrp="1"/>
          </p:cNvSpPr>
          <p:nvPr>
            <p:ph idx="1"/>
          </p:nvPr>
        </p:nvSpPr>
        <p:spPr/>
        <p:txBody>
          <a:bodyPr>
            <a:normAutofit fontScale="92500" lnSpcReduction="10000"/>
          </a:bodyPr>
          <a:lstStyle/>
          <a:p>
            <a:r>
              <a:rPr lang="en-IN" sz="2667" dirty="0"/>
              <a:t>Abstractions work only when encapsulated</a:t>
            </a:r>
          </a:p>
          <a:p>
            <a:r>
              <a:rPr lang="en-IN" sz="2667" dirty="0"/>
              <a:t>Every class will have two parts: an interface and an implementation</a:t>
            </a:r>
          </a:p>
          <a:p>
            <a:r>
              <a:rPr lang="en-IN" sz="2667" dirty="0"/>
              <a:t>Interface captures the outside view and provides the behaviour</a:t>
            </a:r>
          </a:p>
          <a:p>
            <a:r>
              <a:rPr lang="en-IN" sz="2667" dirty="0"/>
              <a:t>Clients will make assumptions based on the outside view</a:t>
            </a:r>
          </a:p>
          <a:p>
            <a:r>
              <a:rPr lang="en-IN" sz="2667" dirty="0"/>
              <a:t>Implementation is encapsulated, so clients cannot make any assumptions on those details</a:t>
            </a:r>
          </a:p>
          <a:p>
            <a:r>
              <a:rPr lang="en-IN" sz="2667" dirty="0"/>
              <a:t>In turn, the abstraction is required to be accountable for its behaviour</a:t>
            </a:r>
          </a:p>
          <a:p>
            <a:endParaRPr lang="en-IN" sz="2667" dirty="0"/>
          </a:p>
        </p:txBody>
      </p:sp>
      <p:sp>
        <p:nvSpPr>
          <p:cNvPr id="4" name="Footer Placeholder 3">
            <a:extLst>
              <a:ext uri="{FF2B5EF4-FFF2-40B4-BE49-F238E27FC236}">
                <a16:creationId xmlns:a16="http://schemas.microsoft.com/office/drawing/2014/main" id="{E71E04E1-CE7D-46C1-BF26-2A7BC8EE1ABA}"/>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Object Oriented Analysis, Design &amp; Programming in UML</a:t>
            </a:r>
          </a:p>
        </p:txBody>
      </p:sp>
      <p:sp>
        <p:nvSpPr>
          <p:cNvPr id="5" name="Slide Number Placeholder 4">
            <a:extLst>
              <a:ext uri="{FF2B5EF4-FFF2-40B4-BE49-F238E27FC236}">
                <a16:creationId xmlns:a16="http://schemas.microsoft.com/office/drawing/2014/main" id="{74CF966A-F94F-42A4-93B6-598A17D81A37}"/>
              </a:ext>
            </a:extLst>
          </p:cNvPr>
          <p:cNvSpPr>
            <a:spLocks noGrp="1"/>
          </p:cNvSpPr>
          <p:nvPr>
            <p:ph type="sldNum" sz="quarter" idx="12"/>
          </p:nvPr>
        </p:nvSpPr>
        <p:spPr/>
        <p:txBody>
          <a:bodyPr/>
          <a:lstStyle/>
          <a:p>
            <a:fld id="{E234554E-772B-4FC5-96DA-FB5414D9535C}" type="slidenum">
              <a:rPr lang="en-IN" smtClean="0"/>
              <a:t>33</a:t>
            </a:fld>
            <a:endParaRPr lang="en-IN"/>
          </a:p>
        </p:txBody>
      </p:sp>
    </p:spTree>
    <p:extLst>
      <p:ext uri="{BB962C8B-B14F-4D97-AF65-F5344CB8AC3E}">
        <p14:creationId xmlns:p14="http://schemas.microsoft.com/office/powerpoint/2010/main" val="924576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a:t>
            </a:r>
          </a:p>
        </p:txBody>
      </p:sp>
      <p:sp>
        <p:nvSpPr>
          <p:cNvPr id="3" name="Content Placeholder 2"/>
          <p:cNvSpPr>
            <a:spLocks noGrp="1"/>
          </p:cNvSpPr>
          <p:nvPr>
            <p:ph idx="1"/>
          </p:nvPr>
        </p:nvSpPr>
        <p:spPr/>
        <p:txBody>
          <a:bodyPr>
            <a:normAutofit/>
          </a:bodyPr>
          <a:lstStyle/>
          <a:p>
            <a:r>
              <a:rPr lang="en-IN" sz="2667" dirty="0"/>
              <a:t>Clients don’t (&amp; shouldn’t) need to see the implementation details</a:t>
            </a:r>
          </a:p>
          <a:p>
            <a:r>
              <a:rPr lang="en-IN" sz="2667" dirty="0"/>
              <a:t>Change in internal implementation doesn’t effect the clients</a:t>
            </a:r>
          </a:p>
          <a:p>
            <a:r>
              <a:rPr lang="en-IN" sz="2667" dirty="0"/>
              <a:t>Encapsulation decouples clients from implementation details</a:t>
            </a:r>
          </a:p>
          <a:p>
            <a:r>
              <a:rPr lang="en-IN" sz="2667" dirty="0"/>
              <a:t>Enforces state changes to object only through behaviour</a:t>
            </a:r>
          </a:p>
          <a:p>
            <a:r>
              <a:rPr lang="en-IN" sz="2667" dirty="0"/>
              <a:t>Helps in building scalable &amp; flexible systems</a:t>
            </a:r>
          </a:p>
          <a:p>
            <a:endParaRPr lang="en-IN" sz="2667" dirty="0"/>
          </a:p>
          <a:p>
            <a:endParaRPr lang="en-IN" sz="2667" dirty="0"/>
          </a:p>
        </p:txBody>
      </p:sp>
      <p:sp>
        <p:nvSpPr>
          <p:cNvPr id="4" name="Footer Placeholder 3">
            <a:extLst>
              <a:ext uri="{FF2B5EF4-FFF2-40B4-BE49-F238E27FC236}">
                <a16:creationId xmlns:a16="http://schemas.microsoft.com/office/drawing/2014/main" id="{423CEE36-54F5-481F-B7A2-179CF7512C7D}"/>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Object Oriented Analysis, Design &amp; Programming in UML</a:t>
            </a:r>
          </a:p>
        </p:txBody>
      </p:sp>
      <p:sp>
        <p:nvSpPr>
          <p:cNvPr id="5" name="Slide Number Placeholder 4">
            <a:extLst>
              <a:ext uri="{FF2B5EF4-FFF2-40B4-BE49-F238E27FC236}">
                <a16:creationId xmlns:a16="http://schemas.microsoft.com/office/drawing/2014/main" id="{BFD6D604-3682-4850-9F92-40F7A07292AC}"/>
              </a:ext>
            </a:extLst>
          </p:cNvPr>
          <p:cNvSpPr>
            <a:spLocks noGrp="1"/>
          </p:cNvSpPr>
          <p:nvPr>
            <p:ph type="sldNum" sz="quarter" idx="12"/>
          </p:nvPr>
        </p:nvSpPr>
        <p:spPr/>
        <p:txBody>
          <a:bodyPr/>
          <a:lstStyle/>
          <a:p>
            <a:fld id="{E234554E-772B-4FC5-96DA-FB5414D9535C}" type="slidenum">
              <a:rPr lang="en-IN" smtClean="0"/>
              <a:t>34</a:t>
            </a:fld>
            <a:endParaRPr lang="en-IN"/>
          </a:p>
        </p:txBody>
      </p:sp>
    </p:spTree>
    <p:extLst>
      <p:ext uri="{BB962C8B-B14F-4D97-AF65-F5344CB8AC3E}">
        <p14:creationId xmlns:p14="http://schemas.microsoft.com/office/powerpoint/2010/main" val="2231150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p>
        </p:txBody>
      </p:sp>
      <p:sp>
        <p:nvSpPr>
          <p:cNvPr id="4" name="Slide Number Placeholder 3"/>
          <p:cNvSpPr>
            <a:spLocks noGrp="1"/>
          </p:cNvSpPr>
          <p:nvPr>
            <p:ph type="sldNum" sz="quarter" idx="12"/>
          </p:nvPr>
        </p:nvSpPr>
        <p:spPr/>
        <p:txBody>
          <a:bodyPr/>
          <a:lstStyle/>
          <a:p>
            <a:fld id="{6CA6930D-BBCC-4B60-B588-351AC06BFA93}" type="slidenum">
              <a:rPr lang="en-US" smtClean="0"/>
              <a:t>35</a:t>
            </a:fld>
            <a:endParaRPr lang="en-US"/>
          </a:p>
        </p:txBody>
      </p:sp>
      <p:pic>
        <p:nvPicPr>
          <p:cNvPr id="6" name="Picture 5"/>
          <p:cNvPicPr>
            <a:picLocks noChangeAspect="1"/>
          </p:cNvPicPr>
          <p:nvPr/>
        </p:nvPicPr>
        <p:blipFill>
          <a:blip r:embed="rId2"/>
          <a:stretch>
            <a:fillRect/>
          </a:stretch>
        </p:blipFill>
        <p:spPr>
          <a:xfrm>
            <a:off x="255464" y="1435936"/>
            <a:ext cx="4143142" cy="3608250"/>
          </a:xfrm>
          <a:prstGeom prst="rect">
            <a:avLst/>
          </a:prstGeom>
        </p:spPr>
      </p:pic>
      <p:pic>
        <p:nvPicPr>
          <p:cNvPr id="9" name="Picture 8"/>
          <p:cNvPicPr>
            <a:picLocks noChangeAspect="1"/>
          </p:cNvPicPr>
          <p:nvPr/>
        </p:nvPicPr>
        <p:blipFill>
          <a:blip r:embed="rId3"/>
          <a:stretch>
            <a:fillRect/>
          </a:stretch>
        </p:blipFill>
        <p:spPr>
          <a:xfrm>
            <a:off x="4719960" y="1445452"/>
            <a:ext cx="5026181" cy="1268031"/>
          </a:xfrm>
          <a:prstGeom prst="rect">
            <a:avLst/>
          </a:prstGeom>
        </p:spPr>
      </p:pic>
    </p:spTree>
    <p:extLst>
      <p:ext uri="{BB962C8B-B14F-4D97-AF65-F5344CB8AC3E}">
        <p14:creationId xmlns:p14="http://schemas.microsoft.com/office/powerpoint/2010/main" val="3411456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E957-3FEE-47F5-89DF-9CBDAEF2DD0A}"/>
              </a:ext>
            </a:extLst>
          </p:cNvPr>
          <p:cNvSpPr>
            <a:spLocks noGrp="1"/>
          </p:cNvSpPr>
          <p:nvPr>
            <p:ph type="title"/>
          </p:nvPr>
        </p:nvSpPr>
        <p:spPr/>
        <p:txBody>
          <a:bodyPr/>
          <a:lstStyle/>
          <a:p>
            <a:r>
              <a:rPr lang="en-IN" dirty="0"/>
              <a:t>Hierarchy</a:t>
            </a:r>
          </a:p>
        </p:txBody>
      </p:sp>
      <p:sp>
        <p:nvSpPr>
          <p:cNvPr id="3" name="Content Placeholder 2">
            <a:extLst>
              <a:ext uri="{FF2B5EF4-FFF2-40B4-BE49-F238E27FC236}">
                <a16:creationId xmlns:a16="http://schemas.microsoft.com/office/drawing/2014/main" id="{655CC270-0D9F-4AA5-8BE6-2452CE075AB1}"/>
              </a:ext>
            </a:extLst>
          </p:cNvPr>
          <p:cNvSpPr>
            <a:spLocks noGrp="1"/>
          </p:cNvSpPr>
          <p:nvPr>
            <p:ph idx="1"/>
          </p:nvPr>
        </p:nvSpPr>
        <p:spPr>
          <a:xfrm>
            <a:off x="508000" y="1333500"/>
            <a:ext cx="9144000" cy="3756248"/>
          </a:xfrm>
        </p:spPr>
        <p:txBody>
          <a:bodyPr>
            <a:normAutofit fontScale="70000" lnSpcReduction="20000"/>
          </a:bodyPr>
          <a:lstStyle/>
          <a:p>
            <a:pPr marL="0" indent="0">
              <a:buNone/>
            </a:pPr>
            <a:r>
              <a:rPr lang="en-US" i="1" dirty="0">
                <a:solidFill>
                  <a:schemeClr val="tx2">
                    <a:lumMod val="90000"/>
                  </a:schemeClr>
                </a:solidFill>
              </a:rPr>
              <a:t>Hierarchy is a ranking or ordering of abstractions</a:t>
            </a:r>
          </a:p>
          <a:p>
            <a:endParaRPr lang="en-IN" dirty="0"/>
          </a:p>
          <a:p>
            <a:r>
              <a:rPr lang="en-IN" dirty="0"/>
              <a:t>Abstraction helps represent domain objects to resolve complexity</a:t>
            </a:r>
          </a:p>
          <a:p>
            <a:r>
              <a:rPr lang="en-IN" dirty="0"/>
              <a:t>Encapsulation further hides the implementation details</a:t>
            </a:r>
          </a:p>
          <a:p>
            <a:r>
              <a:rPr lang="en-IN" dirty="0"/>
              <a:t>The complexity can be reduced further by creating hierarchy of abstractions</a:t>
            </a:r>
          </a:p>
          <a:p>
            <a:pPr lvl="1"/>
            <a:r>
              <a:rPr lang="en-IN" dirty="0"/>
              <a:t>hierarchy represents relationships between abstractions</a:t>
            </a:r>
          </a:p>
          <a:p>
            <a:r>
              <a:rPr lang="en-IN" dirty="0"/>
              <a:t>Helps represent the problem domain and its objects</a:t>
            </a:r>
          </a:p>
          <a:p>
            <a:r>
              <a:rPr lang="en-IN" dirty="0"/>
              <a:t>The important hierarchies in a complex system are</a:t>
            </a:r>
          </a:p>
          <a:p>
            <a:pPr lvl="1"/>
            <a:r>
              <a:rPr lang="en-IN" dirty="0"/>
              <a:t>inheritance</a:t>
            </a:r>
          </a:p>
          <a:p>
            <a:pPr lvl="1"/>
            <a:r>
              <a:rPr lang="en-IN" dirty="0"/>
              <a:t>containment</a:t>
            </a:r>
          </a:p>
        </p:txBody>
      </p:sp>
      <p:sp>
        <p:nvSpPr>
          <p:cNvPr id="4" name="Footer Placeholder 3">
            <a:extLst>
              <a:ext uri="{FF2B5EF4-FFF2-40B4-BE49-F238E27FC236}">
                <a16:creationId xmlns:a16="http://schemas.microsoft.com/office/drawing/2014/main" id="{EC01FF87-270E-4674-9A56-F22B0294F685}"/>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Object Oriented Analysis, Design &amp; Programming in UML</a:t>
            </a:r>
          </a:p>
        </p:txBody>
      </p:sp>
      <p:sp>
        <p:nvSpPr>
          <p:cNvPr id="5" name="Slide Number Placeholder 4">
            <a:extLst>
              <a:ext uri="{FF2B5EF4-FFF2-40B4-BE49-F238E27FC236}">
                <a16:creationId xmlns:a16="http://schemas.microsoft.com/office/drawing/2014/main" id="{EE4BF0B9-0D27-46B1-9563-1AD317867C83}"/>
              </a:ext>
            </a:extLst>
          </p:cNvPr>
          <p:cNvSpPr>
            <a:spLocks noGrp="1"/>
          </p:cNvSpPr>
          <p:nvPr>
            <p:ph type="sldNum" sz="quarter" idx="12"/>
          </p:nvPr>
        </p:nvSpPr>
        <p:spPr/>
        <p:txBody>
          <a:bodyPr/>
          <a:lstStyle/>
          <a:p>
            <a:fld id="{E234554E-772B-4FC5-96DA-FB5414D9535C}" type="slidenum">
              <a:rPr lang="en-IN" smtClean="0"/>
              <a:t>36</a:t>
            </a:fld>
            <a:endParaRPr lang="en-IN"/>
          </a:p>
        </p:txBody>
      </p:sp>
    </p:spTree>
    <p:extLst>
      <p:ext uri="{BB962C8B-B14F-4D97-AF65-F5344CB8AC3E}">
        <p14:creationId xmlns:p14="http://schemas.microsoft.com/office/powerpoint/2010/main" val="1678533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p:txBody>
          <a:bodyPr>
            <a:normAutofit/>
          </a:bodyPr>
          <a:lstStyle/>
          <a:p>
            <a:pPr>
              <a:buNone/>
            </a:pPr>
            <a:r>
              <a:rPr lang="en-US" sz="2800" i="1" dirty="0"/>
              <a:t>In “is a” relationship, a subclass will inherit the structure </a:t>
            </a:r>
          </a:p>
          <a:p>
            <a:pPr>
              <a:buNone/>
            </a:pPr>
            <a:r>
              <a:rPr lang="en-US" sz="2800" i="1" dirty="0"/>
              <a:t>&amp; behavior of its superclass</a:t>
            </a:r>
          </a:p>
        </p:txBody>
      </p:sp>
      <p:sp>
        <p:nvSpPr>
          <p:cNvPr id="4" name="Slide Number Placeholder 3"/>
          <p:cNvSpPr>
            <a:spLocks noGrp="1"/>
          </p:cNvSpPr>
          <p:nvPr>
            <p:ph type="sldNum" sz="quarter" idx="12"/>
          </p:nvPr>
        </p:nvSpPr>
        <p:spPr/>
        <p:txBody>
          <a:bodyPr/>
          <a:lstStyle/>
          <a:p>
            <a:fld id="{6CA6930D-BBCC-4B60-B588-351AC06BFA93}" type="slidenum">
              <a:rPr lang="en-US" smtClean="0"/>
              <a:t>37</a:t>
            </a:fld>
            <a:endParaRPr lang="en-US"/>
          </a:p>
        </p:txBody>
      </p:sp>
      <p:pic>
        <p:nvPicPr>
          <p:cNvPr id="4098" name="Picture 2"/>
          <p:cNvPicPr>
            <a:picLocks noChangeAspect="1" noChangeArrowheads="1"/>
          </p:cNvPicPr>
          <p:nvPr/>
        </p:nvPicPr>
        <p:blipFill>
          <a:blip r:embed="rId3"/>
          <a:srcRect/>
          <a:stretch>
            <a:fillRect/>
          </a:stretch>
        </p:blipFill>
        <p:spPr bwMode="auto">
          <a:xfrm>
            <a:off x="3092404" y="2308362"/>
            <a:ext cx="3850857" cy="2592288"/>
          </a:xfrm>
          <a:prstGeom prst="rect">
            <a:avLst/>
          </a:prstGeom>
          <a:noFill/>
          <a:ln w="9525">
            <a:solidFill>
              <a:schemeClr val="bg1">
                <a:lumMod val="85000"/>
              </a:schemeClr>
            </a:solidFill>
            <a:miter lim="800000"/>
            <a:headEnd/>
            <a:tailEnd/>
          </a:ln>
          <a:effectLst/>
        </p:spPr>
      </p:pic>
      <p:sp>
        <p:nvSpPr>
          <p:cNvPr id="6" name="TextBox 5"/>
          <p:cNvSpPr txBox="1"/>
          <p:nvPr/>
        </p:nvSpPr>
        <p:spPr>
          <a:xfrm>
            <a:off x="2713575" y="4894434"/>
            <a:ext cx="4608512" cy="215444"/>
          </a:xfrm>
          <a:prstGeom prst="rect">
            <a:avLst/>
          </a:prstGeom>
          <a:noFill/>
        </p:spPr>
        <p:txBody>
          <a:bodyPr wrap="square" rtlCol="0">
            <a:spAutoFit/>
          </a:bodyPr>
          <a:lstStyle>
            <a:defPPr>
              <a:defRPr lang="en-US"/>
            </a:defPPr>
            <a:lvl1pPr algn="ctr">
              <a:defRPr sz="800"/>
            </a:lvl1pPr>
          </a:lstStyle>
          <a:p>
            <a:r>
              <a:rPr lang="en-IN" dirty="0"/>
              <a:t>From Object-Oriented Analysis and Design with Applications</a:t>
            </a:r>
          </a:p>
        </p:txBody>
      </p:sp>
    </p:spTree>
    <p:extLst>
      <p:ext uri="{BB962C8B-B14F-4D97-AF65-F5344CB8AC3E}">
        <p14:creationId xmlns:p14="http://schemas.microsoft.com/office/powerpoint/2010/main" val="212415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Inheritance</a:t>
            </a:r>
            <a:endParaRPr lang="en-IN" dirty="0"/>
          </a:p>
        </p:txBody>
      </p:sp>
      <p:sp>
        <p:nvSpPr>
          <p:cNvPr id="3" name="Content Placeholder 2"/>
          <p:cNvSpPr>
            <a:spLocks noGrp="1"/>
          </p:cNvSpPr>
          <p:nvPr>
            <p:ph idx="1"/>
          </p:nvPr>
        </p:nvSpPr>
        <p:spPr/>
        <p:txBody>
          <a:bodyPr>
            <a:normAutofit fontScale="85000" lnSpcReduction="20000"/>
          </a:bodyPr>
          <a:lstStyle/>
          <a:p>
            <a:r>
              <a:rPr lang="en-US" dirty="0"/>
              <a:t>Inheritance is a common technique for  reusing functionality in OO systems </a:t>
            </a:r>
          </a:p>
          <a:p>
            <a:r>
              <a:rPr lang="en-US" dirty="0"/>
              <a:t>Often known as </a:t>
            </a:r>
            <a:r>
              <a:rPr lang="en-US" i="1" dirty="0"/>
              <a:t>white-box </a:t>
            </a:r>
            <a:r>
              <a:rPr lang="en-US" dirty="0"/>
              <a:t>reuse </a:t>
            </a:r>
          </a:p>
          <a:p>
            <a:r>
              <a:rPr lang="en-US" dirty="0"/>
              <a:t>It refers to visibility</a:t>
            </a:r>
          </a:p>
          <a:p>
            <a:pPr lvl="1"/>
            <a:r>
              <a:rPr lang="en-US" dirty="0"/>
              <a:t>the internal structure of the parent classes is visible to subclasses</a:t>
            </a:r>
          </a:p>
          <a:p>
            <a:r>
              <a:rPr lang="en-US" dirty="0"/>
              <a:t>Defined statically at compile time</a:t>
            </a:r>
          </a:p>
          <a:p>
            <a:r>
              <a:rPr lang="en-US" dirty="0"/>
              <a:t>The implementation of the parent class can be easily modified by overriding</a:t>
            </a:r>
          </a:p>
          <a:p>
            <a:r>
              <a:rPr lang="en-US" dirty="0"/>
              <a:t>Easy and straightforward to use</a:t>
            </a:r>
          </a:p>
          <a:p>
            <a:endParaRPr lang="en-US" dirty="0"/>
          </a:p>
        </p:txBody>
      </p:sp>
      <p:sp>
        <p:nvSpPr>
          <p:cNvPr id="4" name="Slide Number Placeholder 3"/>
          <p:cNvSpPr>
            <a:spLocks noGrp="1"/>
          </p:cNvSpPr>
          <p:nvPr>
            <p:ph type="sldNum" sz="quarter" idx="12"/>
          </p:nvPr>
        </p:nvSpPr>
        <p:spPr/>
        <p:txBody>
          <a:bodyPr/>
          <a:lstStyle/>
          <a:p>
            <a:fld id="{6CA6930D-BBCC-4B60-B588-351AC06BFA93}" type="slidenum">
              <a:rPr lang="en-US" smtClean="0"/>
              <a:t>38</a:t>
            </a:fld>
            <a:endParaRPr lang="en-US"/>
          </a:p>
        </p:txBody>
      </p:sp>
    </p:spTree>
    <p:extLst>
      <p:ext uri="{BB962C8B-B14F-4D97-AF65-F5344CB8AC3E}">
        <p14:creationId xmlns:p14="http://schemas.microsoft.com/office/powerpoint/2010/main" val="3734147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Hierarchy: "is a" Relationship</a:t>
            </a:r>
            <a:endParaRPr lang="en-US" dirty="0"/>
          </a:p>
        </p:txBody>
      </p:sp>
      <p:sp>
        <p:nvSpPr>
          <p:cNvPr id="4" name="Slide Number Placeholder 3"/>
          <p:cNvSpPr>
            <a:spLocks noGrp="1"/>
          </p:cNvSpPr>
          <p:nvPr>
            <p:ph type="sldNum" sz="quarter" idx="12"/>
          </p:nvPr>
        </p:nvSpPr>
        <p:spPr/>
        <p:txBody>
          <a:bodyPr/>
          <a:lstStyle/>
          <a:p>
            <a:fld id="{6CA6930D-BBCC-4B60-B588-351AC06BFA93}" type="slidenum">
              <a:rPr lang="en-US" smtClean="0"/>
              <a:t>39</a:t>
            </a:fld>
            <a:endParaRPr lang="en-US"/>
          </a:p>
        </p:txBody>
      </p:sp>
      <p:sp>
        <p:nvSpPr>
          <p:cNvPr id="24" name="Rectangle 23">
            <a:extLst>
              <a:ext uri="{FF2B5EF4-FFF2-40B4-BE49-F238E27FC236}">
                <a16:creationId xmlns:a16="http://schemas.microsoft.com/office/drawing/2014/main" id="{30004963-9EF7-47B6-ABB9-CEF66B59CF13}"/>
              </a:ext>
            </a:extLst>
          </p:cNvPr>
          <p:cNvSpPr/>
          <p:nvPr/>
        </p:nvSpPr>
        <p:spPr>
          <a:xfrm>
            <a:off x="4150367" y="1776783"/>
            <a:ext cx="1701800" cy="816824"/>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GB" sz="2160" b="1" dirty="0"/>
              <a:t>Car</a:t>
            </a:r>
          </a:p>
        </p:txBody>
      </p:sp>
      <p:sp>
        <p:nvSpPr>
          <p:cNvPr id="25" name="Rectangle 24">
            <a:extLst>
              <a:ext uri="{FF2B5EF4-FFF2-40B4-BE49-F238E27FC236}">
                <a16:creationId xmlns:a16="http://schemas.microsoft.com/office/drawing/2014/main" id="{B12AD6A3-4F6F-4602-9458-2C584BE89084}"/>
              </a:ext>
            </a:extLst>
          </p:cNvPr>
          <p:cNvSpPr/>
          <p:nvPr/>
        </p:nvSpPr>
        <p:spPr>
          <a:xfrm>
            <a:off x="2840856" y="3924249"/>
            <a:ext cx="1701800" cy="816824"/>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GB" sz="2160" b="1" dirty="0" err="1"/>
              <a:t>ElectricCar</a:t>
            </a:r>
            <a:endParaRPr lang="en-GB" sz="2160" b="1" dirty="0"/>
          </a:p>
        </p:txBody>
      </p:sp>
      <p:sp>
        <p:nvSpPr>
          <p:cNvPr id="26" name="Rectangle 25">
            <a:extLst>
              <a:ext uri="{FF2B5EF4-FFF2-40B4-BE49-F238E27FC236}">
                <a16:creationId xmlns:a16="http://schemas.microsoft.com/office/drawing/2014/main" id="{08525785-4BAC-4244-B55A-4449C2DCC354}"/>
              </a:ext>
            </a:extLst>
          </p:cNvPr>
          <p:cNvSpPr/>
          <p:nvPr/>
        </p:nvSpPr>
        <p:spPr>
          <a:xfrm>
            <a:off x="5584056" y="3924249"/>
            <a:ext cx="1701800" cy="816824"/>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GB" sz="2160" b="1" dirty="0" err="1"/>
              <a:t>PetrolCar</a:t>
            </a:r>
            <a:endParaRPr lang="en-GB" sz="2160" b="1" dirty="0"/>
          </a:p>
        </p:txBody>
      </p:sp>
      <p:grpSp>
        <p:nvGrpSpPr>
          <p:cNvPr id="27" name="Group 26">
            <a:extLst>
              <a:ext uri="{FF2B5EF4-FFF2-40B4-BE49-F238E27FC236}">
                <a16:creationId xmlns:a16="http://schemas.microsoft.com/office/drawing/2014/main" id="{AF57F6DC-E5B3-418E-8144-AA61C64053E5}"/>
              </a:ext>
            </a:extLst>
          </p:cNvPr>
          <p:cNvGrpSpPr/>
          <p:nvPr/>
        </p:nvGrpSpPr>
        <p:grpSpPr>
          <a:xfrm>
            <a:off x="4915742" y="2621888"/>
            <a:ext cx="171050" cy="728673"/>
            <a:chOff x="8130101" y="3729637"/>
            <a:chExt cx="171050" cy="728673"/>
          </a:xfrm>
        </p:grpSpPr>
        <p:cxnSp>
          <p:nvCxnSpPr>
            <p:cNvPr id="28" name="Straight Connector 27">
              <a:extLst>
                <a:ext uri="{FF2B5EF4-FFF2-40B4-BE49-F238E27FC236}">
                  <a16:creationId xmlns:a16="http://schemas.microsoft.com/office/drawing/2014/main" id="{13F2E3B4-2EA5-4E09-97D7-B9C7C4C92E36}"/>
                </a:ext>
              </a:extLst>
            </p:cNvPr>
            <p:cNvCxnSpPr>
              <a:cxnSpLocks/>
              <a:endCxn id="29" idx="3"/>
            </p:cNvCxnSpPr>
            <p:nvPr/>
          </p:nvCxnSpPr>
          <p:spPr>
            <a:xfrm flipV="1">
              <a:off x="8215626" y="3944743"/>
              <a:ext cx="0" cy="513567"/>
            </a:xfrm>
            <a:prstGeom prst="line">
              <a:avLst/>
            </a:prstGeom>
            <a:ln w="28575">
              <a:solidFill>
                <a:schemeClr val="tx1">
                  <a:lumMod val="65000"/>
                  <a:lumOff val="3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9" name="Isosceles Triangle 28">
              <a:extLst>
                <a:ext uri="{FF2B5EF4-FFF2-40B4-BE49-F238E27FC236}">
                  <a16:creationId xmlns:a16="http://schemas.microsoft.com/office/drawing/2014/main" id="{D15D2318-3F73-4845-B6D7-9A3C25FECEAD}"/>
                </a:ext>
              </a:extLst>
            </p:cNvPr>
            <p:cNvSpPr/>
            <p:nvPr/>
          </p:nvSpPr>
          <p:spPr>
            <a:xfrm>
              <a:off x="8130101" y="3729637"/>
              <a:ext cx="171050" cy="215106"/>
            </a:xfrm>
            <a:prstGeom prst="triangle">
              <a:avLst/>
            </a:prstGeom>
            <a:ln w="28575">
              <a:solidFill>
                <a:schemeClr val="tx1">
                  <a:lumMod val="65000"/>
                  <a:lumOff val="3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cxnSp>
        <p:nvCxnSpPr>
          <p:cNvPr id="30" name="Straight Connector 29">
            <a:extLst>
              <a:ext uri="{FF2B5EF4-FFF2-40B4-BE49-F238E27FC236}">
                <a16:creationId xmlns:a16="http://schemas.microsoft.com/office/drawing/2014/main" id="{91F3F5A6-6BA8-4C91-9E35-9BEDCF9F386D}"/>
              </a:ext>
            </a:extLst>
          </p:cNvPr>
          <p:cNvCxnSpPr>
            <a:cxnSpLocks/>
          </p:cNvCxnSpPr>
          <p:nvPr/>
        </p:nvCxnSpPr>
        <p:spPr>
          <a:xfrm flipV="1">
            <a:off x="3691756" y="3350562"/>
            <a:ext cx="2743200" cy="1"/>
          </a:xfrm>
          <a:prstGeom prst="line">
            <a:avLst/>
          </a:prstGeom>
          <a:ln w="28575">
            <a:solidFill>
              <a:schemeClr val="tx1">
                <a:lumMod val="65000"/>
                <a:lumOff val="3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3576045-2E7C-4DC7-AEC4-B6CEC79DADFB}"/>
              </a:ext>
            </a:extLst>
          </p:cNvPr>
          <p:cNvCxnSpPr>
            <a:cxnSpLocks/>
            <a:stCxn id="26" idx="0"/>
          </p:cNvCxnSpPr>
          <p:nvPr/>
        </p:nvCxnSpPr>
        <p:spPr>
          <a:xfrm flipV="1">
            <a:off x="6434956" y="3350561"/>
            <a:ext cx="0" cy="573688"/>
          </a:xfrm>
          <a:prstGeom prst="line">
            <a:avLst/>
          </a:prstGeom>
          <a:ln w="28575">
            <a:solidFill>
              <a:schemeClr val="tx1">
                <a:lumMod val="65000"/>
                <a:lumOff val="3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58AC51D-2994-4A6E-88F0-84863481C6F5}"/>
              </a:ext>
            </a:extLst>
          </p:cNvPr>
          <p:cNvCxnSpPr>
            <a:cxnSpLocks/>
          </p:cNvCxnSpPr>
          <p:nvPr/>
        </p:nvCxnSpPr>
        <p:spPr>
          <a:xfrm flipV="1">
            <a:off x="3693692" y="3350561"/>
            <a:ext cx="0" cy="573688"/>
          </a:xfrm>
          <a:prstGeom prst="line">
            <a:avLst/>
          </a:prstGeom>
          <a:ln w="28575">
            <a:solidFill>
              <a:schemeClr val="tx1">
                <a:lumMod val="65000"/>
                <a:lumOff val="3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4487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Complexity</a:t>
            </a:r>
            <a:endParaRPr lang="en-US" dirty="0"/>
          </a:p>
        </p:txBody>
      </p:sp>
      <p:sp>
        <p:nvSpPr>
          <p:cNvPr id="3" name="Content Placeholder 2"/>
          <p:cNvSpPr>
            <a:spLocks noGrp="1"/>
          </p:cNvSpPr>
          <p:nvPr>
            <p:ph idx="1"/>
          </p:nvPr>
        </p:nvSpPr>
        <p:spPr/>
        <p:txBody>
          <a:bodyPr/>
          <a:lstStyle/>
          <a:p>
            <a:pPr marL="0" indent="0">
              <a:buNone/>
            </a:pPr>
            <a:r>
              <a:rPr lang="en-US" i="1" dirty="0"/>
              <a:t>Software developers strive to create an illusion of simplicity</a:t>
            </a:r>
          </a:p>
        </p:txBody>
      </p:sp>
      <p:sp>
        <p:nvSpPr>
          <p:cNvPr id="4" name="Slide Number Placeholder 3"/>
          <p:cNvSpPr>
            <a:spLocks noGrp="1"/>
          </p:cNvSpPr>
          <p:nvPr>
            <p:ph type="sldNum" sz="quarter" idx="12"/>
          </p:nvPr>
        </p:nvSpPr>
        <p:spPr/>
        <p:txBody>
          <a:bodyPr/>
          <a:lstStyle/>
          <a:p>
            <a:fld id="{6CA6930D-BBCC-4B60-B588-351AC06BFA93}" type="slidenum">
              <a:rPr lang="en-US" smtClean="0"/>
              <a:t>4</a:t>
            </a:fld>
            <a:endParaRPr lang="en-US"/>
          </a:p>
        </p:txBody>
      </p:sp>
      <p:pic>
        <p:nvPicPr>
          <p:cNvPr id="1026" name="Picture 2"/>
          <p:cNvPicPr>
            <a:picLocks noChangeAspect="1" noChangeArrowheads="1"/>
          </p:cNvPicPr>
          <p:nvPr/>
        </p:nvPicPr>
        <p:blipFill>
          <a:blip r:embed="rId2"/>
          <a:srcRect/>
          <a:stretch>
            <a:fillRect/>
          </a:stretch>
        </p:blipFill>
        <p:spPr bwMode="auto">
          <a:xfrm>
            <a:off x="2343696" y="2391382"/>
            <a:ext cx="5782914" cy="2808311"/>
          </a:xfrm>
          <a:prstGeom prst="rect">
            <a:avLst/>
          </a:prstGeom>
          <a:noFill/>
          <a:ln w="9525">
            <a:solidFill>
              <a:schemeClr val="bg1">
                <a:lumMod val="85000"/>
              </a:schemeClr>
            </a:solid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Discussion</a:t>
            </a:r>
          </a:p>
        </p:txBody>
      </p:sp>
      <p:sp>
        <p:nvSpPr>
          <p:cNvPr id="4" name="Content Placeholder 3"/>
          <p:cNvSpPr>
            <a:spLocks noGrp="1"/>
          </p:cNvSpPr>
          <p:nvPr>
            <p:ph idx="1"/>
          </p:nvPr>
        </p:nvSpPr>
        <p:spPr/>
        <p:txBody>
          <a:bodyPr>
            <a:normAutofit/>
          </a:bodyPr>
          <a:lstStyle/>
          <a:p>
            <a:r>
              <a:rPr lang="en-GB" dirty="0"/>
              <a:t>Helps in classification of objects based on their behaviour and implementation</a:t>
            </a:r>
          </a:p>
          <a:p>
            <a:r>
              <a:rPr lang="en-GB" dirty="0"/>
              <a:t>Enables reuse of existing code, thus avoiding code duplication</a:t>
            </a:r>
          </a:p>
          <a:p>
            <a:r>
              <a:rPr lang="en-GB" dirty="0"/>
              <a:t>Organizes the complexity and breaks it down into manageable chunks</a:t>
            </a:r>
          </a:p>
          <a:p>
            <a:pPr marL="0" indent="0">
              <a:buNone/>
            </a:pPr>
            <a:endParaRPr lang="en-GB" dirty="0"/>
          </a:p>
        </p:txBody>
      </p:sp>
      <p:sp>
        <p:nvSpPr>
          <p:cNvPr id="3" name="Slide Number Placeholder 2"/>
          <p:cNvSpPr>
            <a:spLocks noGrp="1"/>
          </p:cNvSpPr>
          <p:nvPr>
            <p:ph type="sldNum" sz="quarter" idx="12"/>
          </p:nvPr>
        </p:nvSpPr>
        <p:spPr/>
        <p:txBody>
          <a:bodyPr/>
          <a:lstStyle/>
          <a:p>
            <a:fld id="{6CA6930D-BBCC-4B60-B588-351AC06BFA93}" type="slidenum">
              <a:rPr lang="en-US" smtClean="0"/>
              <a:t>40</a:t>
            </a:fld>
            <a:endParaRPr lang="en-US"/>
          </a:p>
        </p:txBody>
      </p:sp>
    </p:spTree>
    <p:extLst>
      <p:ext uri="{BB962C8B-B14F-4D97-AF65-F5344CB8AC3E}">
        <p14:creationId xmlns:p14="http://schemas.microsoft.com/office/powerpoint/2010/main" val="3050227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Inheritance</a:t>
            </a:r>
            <a:endParaRPr lang="en-IN" dirty="0"/>
          </a:p>
        </p:txBody>
      </p:sp>
      <p:sp>
        <p:nvSpPr>
          <p:cNvPr id="3" name="Content Placeholder 2"/>
          <p:cNvSpPr>
            <a:spLocks noGrp="1"/>
          </p:cNvSpPr>
          <p:nvPr>
            <p:ph idx="1"/>
          </p:nvPr>
        </p:nvSpPr>
        <p:spPr/>
        <p:txBody>
          <a:bodyPr>
            <a:normAutofit fontScale="85000" lnSpcReduction="20000"/>
          </a:bodyPr>
          <a:lstStyle/>
          <a:p>
            <a:r>
              <a:rPr lang="en-US" dirty="0"/>
              <a:t>When using inheritance incorrectly,</a:t>
            </a:r>
          </a:p>
          <a:p>
            <a:pPr lvl="1"/>
            <a:r>
              <a:rPr lang="en-US" dirty="0"/>
              <a:t>you can’t change the implementations inherited from the parent at run-time</a:t>
            </a:r>
          </a:p>
          <a:p>
            <a:pPr lvl="1"/>
            <a:r>
              <a:rPr lang="en-US" dirty="0"/>
              <a:t>a subclass is exposed to details of its parent’s implementation, so “inheritance breaks encapsulation”.</a:t>
            </a:r>
          </a:p>
          <a:p>
            <a:pPr lvl="1"/>
            <a:r>
              <a:rPr lang="en-US" dirty="0"/>
              <a:t>the implementation of a subclass become tightly coupled with its parent’s implementation</a:t>
            </a:r>
          </a:p>
          <a:p>
            <a:pPr lvl="1"/>
            <a:r>
              <a:rPr lang="en-US" dirty="0"/>
              <a:t>any change in the parent class will force the subclass to change</a:t>
            </a:r>
          </a:p>
          <a:p>
            <a:r>
              <a:rPr lang="en-US" dirty="0"/>
              <a:t>This creates a dependency which limits flexibility and ultimately, reusability.</a:t>
            </a:r>
          </a:p>
          <a:p>
            <a:endParaRPr lang="en-IN" dirty="0"/>
          </a:p>
          <a:p>
            <a:endParaRPr lang="en-IN" dirty="0"/>
          </a:p>
        </p:txBody>
      </p:sp>
      <p:sp>
        <p:nvSpPr>
          <p:cNvPr id="4" name="Slide Number Placeholder 3"/>
          <p:cNvSpPr>
            <a:spLocks noGrp="1"/>
          </p:cNvSpPr>
          <p:nvPr>
            <p:ph type="sldNum" sz="quarter" idx="12"/>
          </p:nvPr>
        </p:nvSpPr>
        <p:spPr/>
        <p:txBody>
          <a:bodyPr/>
          <a:lstStyle/>
          <a:p>
            <a:fld id="{6CA6930D-BBCC-4B60-B588-351AC06BFA93}" type="slidenum">
              <a:rPr lang="en-US" smtClean="0"/>
              <a:t>41</a:t>
            </a:fld>
            <a:endParaRPr lang="en-US"/>
          </a:p>
        </p:txBody>
      </p:sp>
    </p:spTree>
    <p:extLst>
      <p:ext uri="{BB962C8B-B14F-4D97-AF65-F5344CB8AC3E}">
        <p14:creationId xmlns:p14="http://schemas.microsoft.com/office/powerpoint/2010/main" val="3962506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FC16E-B9F4-498C-8815-7A7BE53C0566}"/>
              </a:ext>
            </a:extLst>
          </p:cNvPr>
          <p:cNvSpPr>
            <a:spLocks noGrp="1"/>
          </p:cNvSpPr>
          <p:nvPr>
            <p:ph type="title"/>
          </p:nvPr>
        </p:nvSpPr>
        <p:spPr/>
        <p:txBody>
          <a:bodyPr/>
          <a:lstStyle/>
          <a:p>
            <a:r>
              <a:rPr lang="en-IN" dirty="0"/>
              <a:t>Abstract Class</a:t>
            </a:r>
          </a:p>
        </p:txBody>
      </p:sp>
      <p:sp>
        <p:nvSpPr>
          <p:cNvPr id="3" name="Content Placeholder 2">
            <a:extLst>
              <a:ext uri="{FF2B5EF4-FFF2-40B4-BE49-F238E27FC236}">
                <a16:creationId xmlns:a16="http://schemas.microsoft.com/office/drawing/2014/main" id="{60D32839-9962-4483-974C-4AEDD13DF67D}"/>
              </a:ext>
            </a:extLst>
          </p:cNvPr>
          <p:cNvSpPr>
            <a:spLocks noGrp="1"/>
          </p:cNvSpPr>
          <p:nvPr>
            <p:ph idx="1"/>
          </p:nvPr>
        </p:nvSpPr>
        <p:spPr/>
        <p:txBody>
          <a:bodyPr>
            <a:normAutofit fontScale="77500" lnSpcReduction="20000"/>
          </a:bodyPr>
          <a:lstStyle/>
          <a:p>
            <a:r>
              <a:rPr lang="en-IN" dirty="0"/>
              <a:t>Some methods in the base class may not have an implementation</a:t>
            </a:r>
          </a:p>
          <a:p>
            <a:r>
              <a:rPr lang="en-IN" dirty="0"/>
              <a:t>These methods exist to provide only the behaviour that the subclasses must implement</a:t>
            </a:r>
          </a:p>
          <a:p>
            <a:r>
              <a:rPr lang="en-IN" dirty="0"/>
              <a:t>Such methods are abstract (or pure virtual in C++) and the class also becomes an abstract class</a:t>
            </a:r>
          </a:p>
          <a:p>
            <a:r>
              <a:rPr lang="en-IN" dirty="0"/>
              <a:t>An abstract class cannot be instantiated</a:t>
            </a:r>
          </a:p>
          <a:p>
            <a:r>
              <a:rPr lang="en-IN" dirty="0"/>
              <a:t>It can have non-abstract methods, fields, static members, etc</a:t>
            </a:r>
          </a:p>
          <a:p>
            <a:r>
              <a:rPr lang="en-IN" dirty="0"/>
              <a:t>The subclass will become abstract if it does not override abstract methods from base</a:t>
            </a:r>
          </a:p>
        </p:txBody>
      </p:sp>
      <p:sp>
        <p:nvSpPr>
          <p:cNvPr id="4" name="Footer Placeholder 3">
            <a:extLst>
              <a:ext uri="{FF2B5EF4-FFF2-40B4-BE49-F238E27FC236}">
                <a16:creationId xmlns:a16="http://schemas.microsoft.com/office/drawing/2014/main" id="{19ADD9D7-AD51-444C-8AE1-756314E421ED}"/>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Object Oriented Analysis, Design &amp; Programming in UML</a:t>
            </a:r>
          </a:p>
        </p:txBody>
      </p:sp>
      <p:sp>
        <p:nvSpPr>
          <p:cNvPr id="5" name="Slide Number Placeholder 4">
            <a:extLst>
              <a:ext uri="{FF2B5EF4-FFF2-40B4-BE49-F238E27FC236}">
                <a16:creationId xmlns:a16="http://schemas.microsoft.com/office/drawing/2014/main" id="{5F133B71-DFB8-4ACD-BB56-7333032C337D}"/>
              </a:ext>
            </a:extLst>
          </p:cNvPr>
          <p:cNvSpPr>
            <a:spLocks noGrp="1"/>
          </p:cNvSpPr>
          <p:nvPr>
            <p:ph type="sldNum" sz="quarter" idx="12"/>
          </p:nvPr>
        </p:nvSpPr>
        <p:spPr/>
        <p:txBody>
          <a:bodyPr/>
          <a:lstStyle/>
          <a:p>
            <a:fld id="{E234554E-772B-4FC5-96DA-FB5414D9535C}" type="slidenum">
              <a:rPr lang="en-IN" smtClean="0"/>
              <a:t>42</a:t>
            </a:fld>
            <a:endParaRPr lang="en-IN"/>
          </a:p>
        </p:txBody>
      </p:sp>
    </p:spTree>
    <p:extLst>
      <p:ext uri="{BB962C8B-B14F-4D97-AF65-F5344CB8AC3E}">
        <p14:creationId xmlns:p14="http://schemas.microsoft.com/office/powerpoint/2010/main" val="2794943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0EBC9-6277-4084-9F0A-B5CFC87B3491}"/>
              </a:ext>
            </a:extLst>
          </p:cNvPr>
          <p:cNvSpPr>
            <a:spLocks noGrp="1"/>
          </p:cNvSpPr>
          <p:nvPr>
            <p:ph type="title"/>
          </p:nvPr>
        </p:nvSpPr>
        <p:spPr/>
        <p:txBody>
          <a:bodyPr/>
          <a:lstStyle/>
          <a:p>
            <a:r>
              <a:rPr lang="en-IN" dirty="0"/>
              <a:t>Example</a:t>
            </a:r>
          </a:p>
        </p:txBody>
      </p:sp>
      <p:grpSp>
        <p:nvGrpSpPr>
          <p:cNvPr id="7" name="Group 6">
            <a:extLst>
              <a:ext uri="{FF2B5EF4-FFF2-40B4-BE49-F238E27FC236}">
                <a16:creationId xmlns:a16="http://schemas.microsoft.com/office/drawing/2014/main" id="{4B532C42-D7F0-43BB-964E-1621F140A292}"/>
              </a:ext>
            </a:extLst>
          </p:cNvPr>
          <p:cNvGrpSpPr/>
          <p:nvPr/>
        </p:nvGrpSpPr>
        <p:grpSpPr>
          <a:xfrm>
            <a:off x="3929254" y="1523501"/>
            <a:ext cx="2518898" cy="1392287"/>
            <a:chOff x="3929254" y="1803018"/>
            <a:chExt cx="2114834" cy="1076273"/>
          </a:xfrm>
        </p:grpSpPr>
        <p:sp>
          <p:nvSpPr>
            <p:cNvPr id="4" name="Rectangle 3">
              <a:extLst>
                <a:ext uri="{FF2B5EF4-FFF2-40B4-BE49-F238E27FC236}">
                  <a16:creationId xmlns:a16="http://schemas.microsoft.com/office/drawing/2014/main" id="{D8A74647-79DF-4CE6-AE7A-5C7505560F76}"/>
                </a:ext>
              </a:extLst>
            </p:cNvPr>
            <p:cNvSpPr/>
            <p:nvPr/>
          </p:nvSpPr>
          <p:spPr>
            <a:xfrm>
              <a:off x="3929254" y="1803018"/>
              <a:ext cx="2114834" cy="305639"/>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GB" sz="1600" b="1" i="1" dirty="0"/>
                <a:t>Frame</a:t>
              </a:r>
            </a:p>
          </p:txBody>
        </p:sp>
        <p:sp>
          <p:nvSpPr>
            <p:cNvPr id="5" name="Rectangle 4">
              <a:extLst>
                <a:ext uri="{FF2B5EF4-FFF2-40B4-BE49-F238E27FC236}">
                  <a16:creationId xmlns:a16="http://schemas.microsoft.com/office/drawing/2014/main" id="{7056FE18-6281-4741-A807-8CF162947351}"/>
                </a:ext>
              </a:extLst>
            </p:cNvPr>
            <p:cNvSpPr/>
            <p:nvPr/>
          </p:nvSpPr>
          <p:spPr>
            <a:xfrm>
              <a:off x="3929254" y="2108656"/>
              <a:ext cx="2114834" cy="770635"/>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t"/>
            <a:lstStyle/>
            <a:p>
              <a:r>
                <a:rPr lang="en-GB" sz="1400" i="1" dirty="0"/>
                <a:t>+</a:t>
              </a:r>
              <a:r>
                <a:rPr lang="en-GB" sz="1400" dirty="0" err="1"/>
                <a:t>Create:void</a:t>
              </a:r>
              <a:endParaRPr lang="en-GB" sz="1400" dirty="0"/>
            </a:p>
            <a:p>
              <a:r>
                <a:rPr lang="en-GB" sz="1400" i="1" dirty="0"/>
                <a:t>+</a:t>
              </a:r>
              <a:r>
                <a:rPr lang="en-GB" sz="1400" i="1" dirty="0" err="1"/>
                <a:t>OnCreate</a:t>
              </a:r>
              <a:r>
                <a:rPr lang="en-GB" sz="1400" i="1" dirty="0"/>
                <a:t>(void):void</a:t>
              </a:r>
            </a:p>
            <a:p>
              <a:r>
                <a:rPr lang="en-GB" sz="1400" i="1" dirty="0"/>
                <a:t>+</a:t>
              </a:r>
              <a:r>
                <a:rPr lang="en-GB" sz="1400" i="1" dirty="0" err="1"/>
                <a:t>OnDestroy</a:t>
              </a:r>
              <a:r>
                <a:rPr lang="en-GB" sz="1400" i="1" dirty="0"/>
                <a:t>(void):void</a:t>
              </a:r>
            </a:p>
            <a:p>
              <a:r>
                <a:rPr lang="en-GB" sz="1400" dirty="0"/>
                <a:t>+</a:t>
              </a:r>
              <a:r>
                <a:rPr lang="en-GB" sz="1400" dirty="0" err="1"/>
                <a:t>SetTitle</a:t>
              </a:r>
              <a:r>
                <a:rPr lang="en-GB" sz="1400" dirty="0"/>
                <a:t>(</a:t>
              </a:r>
              <a:r>
                <a:rPr lang="en-GB" sz="1400" dirty="0" err="1"/>
                <a:t>title:sting</a:t>
              </a:r>
              <a:r>
                <a:rPr lang="en-GB" sz="1400" dirty="0"/>
                <a:t>):void</a:t>
              </a:r>
            </a:p>
          </p:txBody>
        </p:sp>
      </p:grpSp>
      <p:grpSp>
        <p:nvGrpSpPr>
          <p:cNvPr id="13" name="Group 12">
            <a:extLst>
              <a:ext uri="{FF2B5EF4-FFF2-40B4-BE49-F238E27FC236}">
                <a16:creationId xmlns:a16="http://schemas.microsoft.com/office/drawing/2014/main" id="{BF6D1BF6-41CB-4573-BDF3-A1BAB77C15E0}"/>
              </a:ext>
            </a:extLst>
          </p:cNvPr>
          <p:cNvGrpSpPr/>
          <p:nvPr/>
        </p:nvGrpSpPr>
        <p:grpSpPr>
          <a:xfrm>
            <a:off x="3929254" y="3865612"/>
            <a:ext cx="2518898" cy="1075106"/>
            <a:chOff x="3929254" y="3510586"/>
            <a:chExt cx="2114834" cy="871405"/>
          </a:xfrm>
        </p:grpSpPr>
        <p:sp>
          <p:nvSpPr>
            <p:cNvPr id="8" name="Rectangle 7">
              <a:extLst>
                <a:ext uri="{FF2B5EF4-FFF2-40B4-BE49-F238E27FC236}">
                  <a16:creationId xmlns:a16="http://schemas.microsoft.com/office/drawing/2014/main" id="{51E114D4-7F30-49B0-A12B-753BBD9F7A22}"/>
                </a:ext>
              </a:extLst>
            </p:cNvPr>
            <p:cNvSpPr/>
            <p:nvPr/>
          </p:nvSpPr>
          <p:spPr>
            <a:xfrm>
              <a:off x="3929254" y="3510586"/>
              <a:ext cx="2114834" cy="305639"/>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GB" sz="1600" b="1" dirty="0"/>
                <a:t>Window</a:t>
              </a:r>
            </a:p>
          </p:txBody>
        </p:sp>
        <p:sp>
          <p:nvSpPr>
            <p:cNvPr id="9" name="Rectangle 8">
              <a:extLst>
                <a:ext uri="{FF2B5EF4-FFF2-40B4-BE49-F238E27FC236}">
                  <a16:creationId xmlns:a16="http://schemas.microsoft.com/office/drawing/2014/main" id="{354EF81D-9DFC-4CFC-8F4E-E71D7DDD8674}"/>
                </a:ext>
              </a:extLst>
            </p:cNvPr>
            <p:cNvSpPr/>
            <p:nvPr/>
          </p:nvSpPr>
          <p:spPr>
            <a:xfrm>
              <a:off x="3929254" y="3816225"/>
              <a:ext cx="2114834" cy="565766"/>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t"/>
            <a:lstStyle/>
            <a:p>
              <a:r>
                <a:rPr lang="en-GB" sz="1400" dirty="0"/>
                <a:t>+</a:t>
              </a:r>
              <a:r>
                <a:rPr lang="en-GB" sz="1400" dirty="0" err="1"/>
                <a:t>OnCreate:void</a:t>
              </a:r>
              <a:endParaRPr lang="en-GB" sz="1400" dirty="0"/>
            </a:p>
            <a:p>
              <a:r>
                <a:rPr lang="en-GB" sz="1400" dirty="0"/>
                <a:t>+</a:t>
              </a:r>
              <a:r>
                <a:rPr lang="en-GB" sz="1400" dirty="0" err="1"/>
                <a:t>OnDestroy:void</a:t>
              </a:r>
              <a:endParaRPr lang="en-GB" sz="1400" dirty="0"/>
            </a:p>
            <a:p>
              <a:endParaRPr lang="en-GB" sz="1400" dirty="0"/>
            </a:p>
          </p:txBody>
        </p:sp>
      </p:grpSp>
      <p:grpSp>
        <p:nvGrpSpPr>
          <p:cNvPr id="10" name="Group 9">
            <a:extLst>
              <a:ext uri="{FF2B5EF4-FFF2-40B4-BE49-F238E27FC236}">
                <a16:creationId xmlns:a16="http://schemas.microsoft.com/office/drawing/2014/main" id="{32EED07F-E554-4450-BB2E-58CFB61D5B38}"/>
              </a:ext>
            </a:extLst>
          </p:cNvPr>
          <p:cNvGrpSpPr/>
          <p:nvPr/>
        </p:nvGrpSpPr>
        <p:grpSpPr>
          <a:xfrm>
            <a:off x="5027399" y="2939133"/>
            <a:ext cx="322608" cy="926479"/>
            <a:chOff x="8130101" y="3729637"/>
            <a:chExt cx="171050" cy="728673"/>
          </a:xfrm>
        </p:grpSpPr>
        <p:cxnSp>
          <p:nvCxnSpPr>
            <p:cNvPr id="11" name="Straight Connector 10">
              <a:extLst>
                <a:ext uri="{FF2B5EF4-FFF2-40B4-BE49-F238E27FC236}">
                  <a16:creationId xmlns:a16="http://schemas.microsoft.com/office/drawing/2014/main" id="{468DE88A-581A-4F7D-999F-1F9A3A282925}"/>
                </a:ext>
              </a:extLst>
            </p:cNvPr>
            <p:cNvCxnSpPr>
              <a:cxnSpLocks/>
              <a:endCxn id="12" idx="3"/>
            </p:cNvCxnSpPr>
            <p:nvPr/>
          </p:nvCxnSpPr>
          <p:spPr>
            <a:xfrm flipV="1">
              <a:off x="8215626" y="3944743"/>
              <a:ext cx="0" cy="513567"/>
            </a:xfrm>
            <a:prstGeom prst="line">
              <a:avLst/>
            </a:prstGeom>
            <a:ln w="28575">
              <a:solidFill>
                <a:schemeClr val="tx1">
                  <a:lumMod val="65000"/>
                  <a:lumOff val="3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Isosceles Triangle 11">
              <a:extLst>
                <a:ext uri="{FF2B5EF4-FFF2-40B4-BE49-F238E27FC236}">
                  <a16:creationId xmlns:a16="http://schemas.microsoft.com/office/drawing/2014/main" id="{37EE880C-BEB2-4EA4-A4A5-AE9ACDE2C011}"/>
                </a:ext>
              </a:extLst>
            </p:cNvPr>
            <p:cNvSpPr/>
            <p:nvPr/>
          </p:nvSpPr>
          <p:spPr>
            <a:xfrm>
              <a:off x="8130101" y="3729637"/>
              <a:ext cx="171050" cy="215106"/>
            </a:xfrm>
            <a:prstGeom prst="triangle">
              <a:avLst/>
            </a:prstGeom>
            <a:ln w="28575">
              <a:solidFill>
                <a:schemeClr val="tx1">
                  <a:lumMod val="65000"/>
                  <a:lumOff val="3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500"/>
            </a:p>
          </p:txBody>
        </p:sp>
      </p:grpSp>
      <p:sp>
        <p:nvSpPr>
          <p:cNvPr id="3" name="Footer Placeholder 2">
            <a:extLst>
              <a:ext uri="{FF2B5EF4-FFF2-40B4-BE49-F238E27FC236}">
                <a16:creationId xmlns:a16="http://schemas.microsoft.com/office/drawing/2014/main" id="{AE1FE9E8-2006-4A4E-BC88-7A50C1D8CC81}"/>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Object Oriented Analysis, Design &amp; Programming in UML</a:t>
            </a:r>
          </a:p>
        </p:txBody>
      </p:sp>
      <p:sp>
        <p:nvSpPr>
          <p:cNvPr id="6" name="Slide Number Placeholder 5">
            <a:extLst>
              <a:ext uri="{FF2B5EF4-FFF2-40B4-BE49-F238E27FC236}">
                <a16:creationId xmlns:a16="http://schemas.microsoft.com/office/drawing/2014/main" id="{BF70D95C-E049-4EB7-97C7-D0EF91A1880F}"/>
              </a:ext>
            </a:extLst>
          </p:cNvPr>
          <p:cNvSpPr>
            <a:spLocks noGrp="1"/>
          </p:cNvSpPr>
          <p:nvPr>
            <p:ph type="sldNum" sz="quarter" idx="12"/>
          </p:nvPr>
        </p:nvSpPr>
        <p:spPr/>
        <p:txBody>
          <a:bodyPr/>
          <a:lstStyle/>
          <a:p>
            <a:fld id="{E234554E-772B-4FC5-96DA-FB5414D9535C}" type="slidenum">
              <a:rPr lang="en-IN" smtClean="0"/>
              <a:t>43</a:t>
            </a:fld>
            <a:endParaRPr lang="en-IN"/>
          </a:p>
        </p:txBody>
      </p:sp>
    </p:spTree>
    <p:extLst>
      <p:ext uri="{BB962C8B-B14F-4D97-AF65-F5344CB8AC3E}">
        <p14:creationId xmlns:p14="http://schemas.microsoft.com/office/powerpoint/2010/main" val="977594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Interface</a:t>
            </a:r>
          </a:p>
        </p:txBody>
      </p:sp>
      <p:sp>
        <p:nvSpPr>
          <p:cNvPr id="3" name="Content Placeholder 2"/>
          <p:cNvSpPr>
            <a:spLocks noGrp="1"/>
          </p:cNvSpPr>
          <p:nvPr>
            <p:ph idx="1"/>
          </p:nvPr>
        </p:nvSpPr>
        <p:spPr/>
        <p:txBody>
          <a:bodyPr>
            <a:normAutofit fontScale="85000" lnSpcReduction="10000"/>
          </a:bodyPr>
          <a:lstStyle/>
          <a:p>
            <a:r>
              <a:rPr lang="en-GB" dirty="0"/>
              <a:t>Collection of operations that do not have any implementation</a:t>
            </a:r>
          </a:p>
          <a:p>
            <a:r>
              <a:rPr lang="en-GB" dirty="0"/>
              <a:t>Similar to abstract class that has all methods as abstract (or pure virtual)</a:t>
            </a:r>
          </a:p>
          <a:p>
            <a:pPr lvl="1"/>
            <a:r>
              <a:rPr lang="en-GB" dirty="0"/>
              <a:t>cannot be instantiated</a:t>
            </a:r>
          </a:p>
          <a:p>
            <a:pPr lvl="1"/>
            <a:r>
              <a:rPr lang="en-GB" dirty="0"/>
              <a:t>all methods are implicitly public</a:t>
            </a:r>
          </a:p>
          <a:p>
            <a:r>
              <a:rPr lang="en-GB" dirty="0"/>
              <a:t>The methods have to be implemented by the child classes</a:t>
            </a:r>
          </a:p>
          <a:p>
            <a:r>
              <a:rPr lang="en-GB" dirty="0"/>
              <a:t>Interfaces are used as connections between applications or libraries or components</a:t>
            </a:r>
          </a:p>
        </p:txBody>
      </p:sp>
      <p:sp>
        <p:nvSpPr>
          <p:cNvPr id="4" name="Footer Placeholder 3">
            <a:extLst>
              <a:ext uri="{FF2B5EF4-FFF2-40B4-BE49-F238E27FC236}">
                <a16:creationId xmlns:a16="http://schemas.microsoft.com/office/drawing/2014/main" id="{2C343848-E640-4C03-BDE0-BB5DDF28D8D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Object Oriented Analysis, Design &amp; Programming in UML</a:t>
            </a:r>
          </a:p>
        </p:txBody>
      </p:sp>
      <p:sp>
        <p:nvSpPr>
          <p:cNvPr id="5" name="Slide Number Placeholder 4">
            <a:extLst>
              <a:ext uri="{FF2B5EF4-FFF2-40B4-BE49-F238E27FC236}">
                <a16:creationId xmlns:a16="http://schemas.microsoft.com/office/drawing/2014/main" id="{13174F8A-A204-4600-AA6C-355C3126EB6A}"/>
              </a:ext>
            </a:extLst>
          </p:cNvPr>
          <p:cNvSpPr>
            <a:spLocks noGrp="1"/>
          </p:cNvSpPr>
          <p:nvPr>
            <p:ph type="sldNum" sz="quarter" idx="12"/>
          </p:nvPr>
        </p:nvSpPr>
        <p:spPr/>
        <p:txBody>
          <a:bodyPr/>
          <a:lstStyle/>
          <a:p>
            <a:fld id="{E234554E-772B-4FC5-96DA-FB5414D9535C}" type="slidenum">
              <a:rPr lang="en-IN" smtClean="0"/>
              <a:t>44</a:t>
            </a:fld>
            <a:endParaRPr lang="en-IN"/>
          </a:p>
        </p:txBody>
      </p:sp>
    </p:spTree>
    <p:extLst>
      <p:ext uri="{BB962C8B-B14F-4D97-AF65-F5344CB8AC3E}">
        <p14:creationId xmlns:p14="http://schemas.microsoft.com/office/powerpoint/2010/main" val="3471655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Interface</a:t>
            </a:r>
          </a:p>
        </p:txBody>
      </p:sp>
      <p:sp>
        <p:nvSpPr>
          <p:cNvPr id="5" name="Rectangle 4"/>
          <p:cNvSpPr/>
          <p:nvPr/>
        </p:nvSpPr>
        <p:spPr>
          <a:xfrm>
            <a:off x="1241555" y="1691866"/>
            <a:ext cx="2537801" cy="577572"/>
          </a:xfrm>
          <a:prstGeom prst="rect">
            <a:avLst/>
          </a:prstGeom>
          <a:solidFill>
            <a:schemeClr val="bg1">
              <a:lumMod val="85000"/>
            </a:schemeClr>
          </a:solidFill>
          <a:ln w="19050">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600" b="1" dirty="0"/>
              <a:t>&lt;&lt;interface&gt;&gt;</a:t>
            </a:r>
          </a:p>
          <a:p>
            <a:pPr algn="ctr"/>
            <a:r>
              <a:rPr lang="en-GB" sz="1600" b="1" dirty="0" err="1"/>
              <a:t>ISerializable</a:t>
            </a:r>
            <a:endParaRPr lang="en-GB" sz="1600" b="1" dirty="0"/>
          </a:p>
        </p:txBody>
      </p:sp>
      <p:sp>
        <p:nvSpPr>
          <p:cNvPr id="6" name="Rectangle 5"/>
          <p:cNvSpPr/>
          <p:nvPr/>
        </p:nvSpPr>
        <p:spPr>
          <a:xfrm>
            <a:off x="1241555" y="2269436"/>
            <a:ext cx="2537801" cy="665407"/>
          </a:xfrm>
          <a:prstGeom prst="rect">
            <a:avLst/>
          </a:prstGeom>
          <a:solidFill>
            <a:schemeClr val="bg1">
              <a:lumMod val="85000"/>
            </a:schemeClr>
          </a:solidFill>
          <a:ln w="19050">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t"/>
          <a:lstStyle/>
          <a:p>
            <a:r>
              <a:rPr lang="en-GB" sz="1400" dirty="0"/>
              <a:t>+Serialize(</a:t>
            </a:r>
            <a:r>
              <a:rPr lang="en-GB" sz="1400" dirty="0" err="1"/>
              <a:t>out:ofstream</a:t>
            </a:r>
            <a:r>
              <a:rPr lang="en-GB" sz="1400" dirty="0"/>
              <a:t>):void</a:t>
            </a:r>
          </a:p>
          <a:p>
            <a:r>
              <a:rPr lang="en-GB" sz="1400" dirty="0"/>
              <a:t>+</a:t>
            </a:r>
            <a:r>
              <a:rPr lang="en-GB" sz="1400" dirty="0" err="1"/>
              <a:t>Deserialize</a:t>
            </a:r>
            <a:r>
              <a:rPr lang="en-GB" sz="1400" dirty="0"/>
              <a:t>(</a:t>
            </a:r>
            <a:r>
              <a:rPr lang="en-GB" sz="1400" dirty="0" err="1"/>
              <a:t>in:ifstream</a:t>
            </a:r>
            <a:r>
              <a:rPr lang="en-GB" sz="1400" dirty="0"/>
              <a:t>):void</a:t>
            </a:r>
          </a:p>
        </p:txBody>
      </p:sp>
      <p:cxnSp>
        <p:nvCxnSpPr>
          <p:cNvPr id="7" name="Straight Connector 6"/>
          <p:cNvCxnSpPr>
            <a:stCxn id="8" idx="3"/>
            <a:endCxn id="9" idx="0"/>
          </p:cNvCxnSpPr>
          <p:nvPr/>
        </p:nvCxnSpPr>
        <p:spPr>
          <a:xfrm>
            <a:off x="2510455" y="3180685"/>
            <a:ext cx="0" cy="594118"/>
          </a:xfrm>
          <a:prstGeom prst="line">
            <a:avLst/>
          </a:prstGeom>
          <a:ln w="28575">
            <a:solidFill>
              <a:srgbClr val="404040"/>
            </a:solidFill>
            <a:prstDash val="dash"/>
          </a:ln>
        </p:spPr>
        <p:style>
          <a:lnRef idx="2">
            <a:schemeClr val="accent1"/>
          </a:lnRef>
          <a:fillRef idx="0">
            <a:schemeClr val="accent1"/>
          </a:fillRef>
          <a:effectRef idx="1">
            <a:schemeClr val="accent1"/>
          </a:effectRef>
          <a:fontRef idx="minor">
            <a:schemeClr val="tx1"/>
          </a:fontRef>
        </p:style>
      </p:cxnSp>
      <p:sp>
        <p:nvSpPr>
          <p:cNvPr id="8" name="Isosceles Triangle 7"/>
          <p:cNvSpPr/>
          <p:nvPr/>
        </p:nvSpPr>
        <p:spPr>
          <a:xfrm>
            <a:off x="2383187" y="2934843"/>
            <a:ext cx="254537" cy="245843"/>
          </a:xfrm>
          <a:prstGeom prst="triangle">
            <a:avLst/>
          </a:prstGeom>
          <a:noFill/>
          <a:ln w="28575" cmpd="sng">
            <a:solidFill>
              <a:schemeClr val="tx1">
                <a:lumMod val="75000"/>
                <a:lumOff val="2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9" name="Rectangle 8"/>
          <p:cNvSpPr/>
          <p:nvPr/>
        </p:nvSpPr>
        <p:spPr>
          <a:xfrm>
            <a:off x="1241555" y="3774804"/>
            <a:ext cx="2537801" cy="366767"/>
          </a:xfrm>
          <a:prstGeom prst="rect">
            <a:avLst/>
          </a:prstGeom>
          <a:solidFill>
            <a:schemeClr val="bg1">
              <a:lumMod val="85000"/>
            </a:schemeClr>
          </a:solidFill>
          <a:ln w="19050">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600" b="1" dirty="0"/>
              <a:t>Employee</a:t>
            </a:r>
          </a:p>
        </p:txBody>
      </p:sp>
      <p:sp>
        <p:nvSpPr>
          <p:cNvPr id="10" name="Rectangle 9"/>
          <p:cNvSpPr/>
          <p:nvPr/>
        </p:nvSpPr>
        <p:spPr>
          <a:xfrm>
            <a:off x="1241555" y="4141572"/>
            <a:ext cx="2537801" cy="562276"/>
          </a:xfrm>
          <a:prstGeom prst="rect">
            <a:avLst/>
          </a:prstGeom>
          <a:solidFill>
            <a:schemeClr val="bg1">
              <a:lumMod val="85000"/>
            </a:schemeClr>
          </a:solidFill>
          <a:ln w="19050">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t"/>
          <a:lstStyle/>
          <a:p>
            <a:r>
              <a:rPr lang="en-GB" sz="1400" dirty="0"/>
              <a:t>+Serialize(</a:t>
            </a:r>
            <a:r>
              <a:rPr lang="en-GB" sz="1400" dirty="0" err="1"/>
              <a:t>out:ofstream</a:t>
            </a:r>
            <a:r>
              <a:rPr lang="en-GB" sz="1400" dirty="0"/>
              <a:t>):void</a:t>
            </a:r>
          </a:p>
          <a:p>
            <a:r>
              <a:rPr lang="en-GB" sz="1400" dirty="0"/>
              <a:t>+</a:t>
            </a:r>
            <a:r>
              <a:rPr lang="en-GB" sz="1400" dirty="0" err="1"/>
              <a:t>Deserialize</a:t>
            </a:r>
            <a:r>
              <a:rPr lang="en-GB" sz="1400" dirty="0"/>
              <a:t>(</a:t>
            </a:r>
            <a:r>
              <a:rPr lang="en-GB" sz="1400" dirty="0" err="1"/>
              <a:t>in:ifstream</a:t>
            </a:r>
            <a:r>
              <a:rPr lang="en-GB" sz="1400" dirty="0"/>
              <a:t>):void</a:t>
            </a:r>
          </a:p>
        </p:txBody>
      </p:sp>
      <p:sp>
        <p:nvSpPr>
          <p:cNvPr id="15" name="Snip Single Corner Rectangle 14"/>
          <p:cNvSpPr/>
          <p:nvPr/>
        </p:nvSpPr>
        <p:spPr>
          <a:xfrm>
            <a:off x="3819036" y="2969272"/>
            <a:ext cx="1392300" cy="881787"/>
          </a:xfrm>
          <a:prstGeom prst="snip1Rect">
            <a:avLst>
              <a:gd name="adj" fmla="val 26306"/>
            </a:avLst>
          </a:prstGeom>
          <a:solidFill>
            <a:srgbClr val="FFFA94"/>
          </a:solidFill>
        </p:spPr>
        <p:style>
          <a:lnRef idx="1">
            <a:schemeClr val="dk1"/>
          </a:lnRef>
          <a:fillRef idx="2">
            <a:schemeClr val="dk1"/>
          </a:fillRef>
          <a:effectRef idx="1">
            <a:schemeClr val="dk1"/>
          </a:effectRef>
          <a:fontRef idx="minor">
            <a:schemeClr val="dk1"/>
          </a:fontRef>
        </p:style>
        <p:txBody>
          <a:bodyPr rtlCol="0" anchor="ctr"/>
          <a:lstStyle/>
          <a:p>
            <a:pPr algn="ctr"/>
            <a:r>
              <a:rPr lang="en-GB" sz="1600" dirty="0"/>
              <a:t>Realization Arrow</a:t>
            </a:r>
          </a:p>
        </p:txBody>
      </p:sp>
      <p:sp>
        <p:nvSpPr>
          <p:cNvPr id="16" name="Right Triangle 15"/>
          <p:cNvSpPr/>
          <p:nvPr/>
        </p:nvSpPr>
        <p:spPr>
          <a:xfrm>
            <a:off x="4980183" y="2969272"/>
            <a:ext cx="231152" cy="236024"/>
          </a:xfrm>
          <a:prstGeom prst="rtTriangle">
            <a:avLst/>
          </a:prstGeom>
          <a:solidFill>
            <a:srgbClr val="FFFA94"/>
          </a:solidFill>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cxnSp>
        <p:nvCxnSpPr>
          <p:cNvPr id="17" name="Straight Connector 16"/>
          <p:cNvCxnSpPr>
            <a:stCxn id="15" idx="2"/>
          </p:cNvCxnSpPr>
          <p:nvPr/>
        </p:nvCxnSpPr>
        <p:spPr>
          <a:xfrm flipH="1">
            <a:off x="2510456" y="3410165"/>
            <a:ext cx="1308581" cy="0"/>
          </a:xfrm>
          <a:prstGeom prst="line">
            <a:avLst/>
          </a:prstGeom>
          <a:ln>
            <a:solidFill>
              <a:srgbClr val="404040"/>
            </a:solidFill>
            <a:prstDash val="dash"/>
          </a:ln>
        </p:spPr>
        <p:style>
          <a:lnRef idx="2">
            <a:schemeClr val="accent1"/>
          </a:lnRef>
          <a:fillRef idx="0">
            <a:schemeClr val="accent1"/>
          </a:fillRef>
          <a:effectRef idx="1">
            <a:schemeClr val="accent1"/>
          </a:effectRef>
          <a:fontRef idx="minor">
            <a:schemeClr val="tx1"/>
          </a:fontRef>
        </p:style>
      </p:cxnSp>
      <p:sp>
        <p:nvSpPr>
          <p:cNvPr id="20" name="Oval 19"/>
          <p:cNvSpPr/>
          <p:nvPr/>
        </p:nvSpPr>
        <p:spPr>
          <a:xfrm>
            <a:off x="5844620" y="2666766"/>
            <a:ext cx="293973" cy="286602"/>
          </a:xfrm>
          <a:prstGeom prst="ellipse">
            <a:avLst/>
          </a:prstGeom>
          <a:noFill/>
          <a:ln w="28575">
            <a:solidFill>
              <a:schemeClr val="tx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21" name="TextBox 20"/>
          <p:cNvSpPr txBox="1"/>
          <p:nvPr/>
        </p:nvSpPr>
        <p:spPr>
          <a:xfrm>
            <a:off x="5177847" y="3001911"/>
            <a:ext cx="1627518" cy="338554"/>
          </a:xfrm>
          <a:prstGeom prst="rect">
            <a:avLst/>
          </a:prstGeom>
          <a:noFill/>
        </p:spPr>
        <p:txBody>
          <a:bodyPr wrap="square" rtlCol="0">
            <a:spAutoFit/>
          </a:bodyPr>
          <a:lstStyle/>
          <a:p>
            <a:pPr algn="ctr"/>
            <a:r>
              <a:rPr lang="en-GB" sz="1600" u="sng" dirty="0" err="1">
                <a:solidFill>
                  <a:schemeClr val="tx1">
                    <a:lumMod val="75000"/>
                    <a:lumOff val="25000"/>
                  </a:schemeClr>
                </a:solidFill>
              </a:rPr>
              <a:t>ISerializable</a:t>
            </a:r>
            <a:endParaRPr lang="en-GB" sz="1600" u="sng" dirty="0">
              <a:solidFill>
                <a:schemeClr val="tx1">
                  <a:lumMod val="75000"/>
                  <a:lumOff val="25000"/>
                </a:schemeClr>
              </a:solidFill>
            </a:endParaRPr>
          </a:p>
        </p:txBody>
      </p:sp>
      <p:sp>
        <p:nvSpPr>
          <p:cNvPr id="23" name="Rectangle 22"/>
          <p:cNvSpPr/>
          <p:nvPr/>
        </p:nvSpPr>
        <p:spPr>
          <a:xfrm>
            <a:off x="6966114" y="2446031"/>
            <a:ext cx="2537801" cy="366767"/>
          </a:xfrm>
          <a:prstGeom prst="rect">
            <a:avLst/>
          </a:prstGeom>
          <a:solidFill>
            <a:schemeClr val="bg1">
              <a:lumMod val="85000"/>
            </a:schemeClr>
          </a:solidFill>
          <a:ln w="19050">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600" b="1" dirty="0"/>
              <a:t>Employee</a:t>
            </a:r>
          </a:p>
        </p:txBody>
      </p:sp>
      <p:sp>
        <p:nvSpPr>
          <p:cNvPr id="24" name="Rectangle 23"/>
          <p:cNvSpPr/>
          <p:nvPr/>
        </p:nvSpPr>
        <p:spPr>
          <a:xfrm>
            <a:off x="6966114" y="2812799"/>
            <a:ext cx="2537801" cy="562276"/>
          </a:xfrm>
          <a:prstGeom prst="rect">
            <a:avLst/>
          </a:prstGeom>
          <a:solidFill>
            <a:schemeClr val="bg1">
              <a:lumMod val="85000"/>
            </a:schemeClr>
          </a:solidFill>
          <a:ln w="19050">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t"/>
          <a:lstStyle/>
          <a:p>
            <a:r>
              <a:rPr lang="en-GB" sz="1400" dirty="0"/>
              <a:t>+Serialize(</a:t>
            </a:r>
            <a:r>
              <a:rPr lang="en-GB" sz="1400" dirty="0" err="1"/>
              <a:t>out:ofstream</a:t>
            </a:r>
            <a:r>
              <a:rPr lang="en-GB" sz="1400" dirty="0"/>
              <a:t>):void</a:t>
            </a:r>
          </a:p>
          <a:p>
            <a:r>
              <a:rPr lang="en-GB" sz="1400" dirty="0"/>
              <a:t>+</a:t>
            </a:r>
            <a:r>
              <a:rPr lang="en-GB" sz="1400" dirty="0" err="1"/>
              <a:t>Deserialize</a:t>
            </a:r>
            <a:r>
              <a:rPr lang="en-GB" sz="1400" dirty="0"/>
              <a:t>(</a:t>
            </a:r>
            <a:r>
              <a:rPr lang="en-GB" sz="1400" dirty="0" err="1"/>
              <a:t>in:ifstream</a:t>
            </a:r>
            <a:r>
              <a:rPr lang="en-GB" sz="1400" dirty="0"/>
              <a:t>):void</a:t>
            </a:r>
          </a:p>
        </p:txBody>
      </p:sp>
      <p:cxnSp>
        <p:nvCxnSpPr>
          <p:cNvPr id="28" name="Straight Connector 27"/>
          <p:cNvCxnSpPr/>
          <p:nvPr/>
        </p:nvCxnSpPr>
        <p:spPr>
          <a:xfrm flipH="1">
            <a:off x="6138593" y="2812798"/>
            <a:ext cx="827521" cy="0"/>
          </a:xfrm>
          <a:prstGeom prst="line">
            <a:avLst/>
          </a:prstGeom>
          <a:ln w="28575">
            <a:solidFill>
              <a:schemeClr val="tx1">
                <a:lumMod val="65000"/>
                <a:lumOff val="35000"/>
              </a:schemeClr>
            </a:solidFill>
            <a:prstDash val="solid"/>
          </a:ln>
        </p:spPr>
        <p:style>
          <a:lnRef idx="2">
            <a:schemeClr val="accent1"/>
          </a:lnRef>
          <a:fillRef idx="0">
            <a:schemeClr val="accent1"/>
          </a:fillRef>
          <a:effectRef idx="1">
            <a:schemeClr val="accent1"/>
          </a:effectRef>
          <a:fontRef idx="minor">
            <a:schemeClr val="tx1"/>
          </a:fontRef>
        </p:style>
      </p:cxnSp>
      <p:sp>
        <p:nvSpPr>
          <p:cNvPr id="3" name="Footer Placeholder 2">
            <a:extLst>
              <a:ext uri="{FF2B5EF4-FFF2-40B4-BE49-F238E27FC236}">
                <a16:creationId xmlns:a16="http://schemas.microsoft.com/office/drawing/2014/main" id="{549A6D9E-D866-4B29-84B8-7B42B7548896}"/>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Object Oriented Analysis, Design &amp; Programming in UML</a:t>
            </a:r>
          </a:p>
        </p:txBody>
      </p:sp>
      <p:sp>
        <p:nvSpPr>
          <p:cNvPr id="4" name="Slide Number Placeholder 3">
            <a:extLst>
              <a:ext uri="{FF2B5EF4-FFF2-40B4-BE49-F238E27FC236}">
                <a16:creationId xmlns:a16="http://schemas.microsoft.com/office/drawing/2014/main" id="{93854599-C714-41C0-9DD7-8BBD3F2FE353}"/>
              </a:ext>
            </a:extLst>
          </p:cNvPr>
          <p:cNvSpPr>
            <a:spLocks noGrp="1"/>
          </p:cNvSpPr>
          <p:nvPr>
            <p:ph type="sldNum" sz="quarter" idx="12"/>
          </p:nvPr>
        </p:nvSpPr>
        <p:spPr/>
        <p:txBody>
          <a:bodyPr/>
          <a:lstStyle/>
          <a:p>
            <a:fld id="{E234554E-772B-4FC5-96DA-FB5414D9535C}" type="slidenum">
              <a:rPr lang="en-IN" smtClean="0"/>
              <a:t>45</a:t>
            </a:fld>
            <a:endParaRPr lang="en-IN"/>
          </a:p>
        </p:txBody>
      </p:sp>
    </p:spTree>
    <p:extLst>
      <p:ext uri="{BB962C8B-B14F-4D97-AF65-F5344CB8AC3E}">
        <p14:creationId xmlns:p14="http://schemas.microsoft.com/office/powerpoint/2010/main" val="481845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CF8-233B-48C1-948A-282B11B9DF39}"/>
              </a:ext>
            </a:extLst>
          </p:cNvPr>
          <p:cNvSpPr>
            <a:spLocks noGrp="1"/>
          </p:cNvSpPr>
          <p:nvPr>
            <p:ph type="title"/>
          </p:nvPr>
        </p:nvSpPr>
        <p:spPr/>
        <p:txBody>
          <a:bodyPr/>
          <a:lstStyle/>
          <a:p>
            <a:r>
              <a:rPr lang="en-IN" dirty="0"/>
              <a:t>Abstract Class Vs. Interface</a:t>
            </a:r>
          </a:p>
        </p:txBody>
      </p:sp>
      <p:sp>
        <p:nvSpPr>
          <p:cNvPr id="5" name="Text Placeholder 4">
            <a:extLst>
              <a:ext uri="{FF2B5EF4-FFF2-40B4-BE49-F238E27FC236}">
                <a16:creationId xmlns:a16="http://schemas.microsoft.com/office/drawing/2014/main" id="{FC415CC5-1D06-435A-86DB-F57E4F1A12C8}"/>
              </a:ext>
            </a:extLst>
          </p:cNvPr>
          <p:cNvSpPr>
            <a:spLocks noGrp="1"/>
          </p:cNvSpPr>
          <p:nvPr>
            <p:ph type="body" idx="1"/>
          </p:nvPr>
        </p:nvSpPr>
        <p:spPr/>
        <p:txBody>
          <a:bodyPr/>
          <a:lstStyle/>
          <a:p>
            <a:r>
              <a:rPr lang="en-IN" dirty="0"/>
              <a:t>Abstract Class</a:t>
            </a:r>
          </a:p>
        </p:txBody>
      </p:sp>
      <p:sp>
        <p:nvSpPr>
          <p:cNvPr id="3" name="Content Placeholder 2">
            <a:extLst>
              <a:ext uri="{FF2B5EF4-FFF2-40B4-BE49-F238E27FC236}">
                <a16:creationId xmlns:a16="http://schemas.microsoft.com/office/drawing/2014/main" id="{73ABCDF8-90BA-475E-9EBC-04F624775D55}"/>
              </a:ext>
            </a:extLst>
          </p:cNvPr>
          <p:cNvSpPr>
            <a:spLocks noGrp="1"/>
          </p:cNvSpPr>
          <p:nvPr>
            <p:ph sz="half" idx="2"/>
          </p:nvPr>
        </p:nvSpPr>
        <p:spPr/>
        <p:txBody>
          <a:bodyPr>
            <a:normAutofit fontScale="85000" lnSpcReduction="20000"/>
          </a:bodyPr>
          <a:lstStyle/>
          <a:p>
            <a:r>
              <a:rPr lang="en-IN" dirty="0"/>
              <a:t>Can contain fields or methods</a:t>
            </a:r>
          </a:p>
          <a:p>
            <a:r>
              <a:rPr lang="en-IN" dirty="0"/>
              <a:t>May provide default implementation of some behaviour</a:t>
            </a:r>
          </a:p>
          <a:p>
            <a:r>
              <a:rPr lang="en-IN" dirty="0"/>
              <a:t>Subclasses extend the behaviour of the base</a:t>
            </a:r>
          </a:p>
          <a:p>
            <a:r>
              <a:rPr lang="en-IN" dirty="0"/>
              <a:t>Subclasses cannot inherit from multiple abstract classes</a:t>
            </a:r>
          </a:p>
          <a:p>
            <a:r>
              <a:rPr lang="en-IN" dirty="0"/>
              <a:t>Can have different access modifiers</a:t>
            </a:r>
          </a:p>
          <a:p>
            <a:r>
              <a:rPr lang="en-IN" dirty="0"/>
              <a:t>Use to represent common behaviour and implementation when different subclasses are related</a:t>
            </a:r>
          </a:p>
        </p:txBody>
      </p:sp>
      <p:sp>
        <p:nvSpPr>
          <p:cNvPr id="6" name="Text Placeholder 5">
            <a:extLst>
              <a:ext uri="{FF2B5EF4-FFF2-40B4-BE49-F238E27FC236}">
                <a16:creationId xmlns:a16="http://schemas.microsoft.com/office/drawing/2014/main" id="{5E448ABE-B505-422C-8B20-27E01EE3EFA9}"/>
              </a:ext>
            </a:extLst>
          </p:cNvPr>
          <p:cNvSpPr>
            <a:spLocks noGrp="1"/>
          </p:cNvSpPr>
          <p:nvPr>
            <p:ph type="body" sz="quarter" idx="3"/>
          </p:nvPr>
        </p:nvSpPr>
        <p:spPr/>
        <p:txBody>
          <a:bodyPr/>
          <a:lstStyle/>
          <a:p>
            <a:r>
              <a:rPr lang="en-IN" dirty="0"/>
              <a:t>Interface</a:t>
            </a:r>
          </a:p>
        </p:txBody>
      </p:sp>
      <p:sp>
        <p:nvSpPr>
          <p:cNvPr id="4" name="Content Placeholder 3">
            <a:extLst>
              <a:ext uri="{FF2B5EF4-FFF2-40B4-BE49-F238E27FC236}">
                <a16:creationId xmlns:a16="http://schemas.microsoft.com/office/drawing/2014/main" id="{461E8741-6DDC-47CA-AD82-F45A8ED8EEFA}"/>
              </a:ext>
            </a:extLst>
          </p:cNvPr>
          <p:cNvSpPr>
            <a:spLocks noGrp="1"/>
          </p:cNvSpPr>
          <p:nvPr>
            <p:ph sz="quarter" idx="4"/>
          </p:nvPr>
        </p:nvSpPr>
        <p:spPr/>
        <p:txBody>
          <a:bodyPr>
            <a:normAutofit fontScale="85000" lnSpcReduction="10000"/>
          </a:bodyPr>
          <a:lstStyle/>
          <a:p>
            <a:r>
              <a:rPr lang="en-IN" dirty="0"/>
              <a:t>Contains only behaviour</a:t>
            </a:r>
          </a:p>
          <a:p>
            <a:r>
              <a:rPr lang="en-IN" dirty="0"/>
              <a:t>Cannot contain any implementation</a:t>
            </a:r>
          </a:p>
          <a:p>
            <a:r>
              <a:rPr lang="en-IN" dirty="0"/>
              <a:t>Subclasses implement the behaviour of the interface</a:t>
            </a:r>
          </a:p>
          <a:p>
            <a:r>
              <a:rPr lang="en-IN" dirty="0"/>
              <a:t>Subclasses can implement multiple interfaces</a:t>
            </a:r>
          </a:p>
          <a:p>
            <a:r>
              <a:rPr lang="en-IN" dirty="0"/>
              <a:t>All methods are public</a:t>
            </a:r>
          </a:p>
          <a:p>
            <a:r>
              <a:rPr lang="en-IN" dirty="0"/>
              <a:t>Use to represent common behaviour that “must” be implemented by disparate classes</a:t>
            </a:r>
          </a:p>
        </p:txBody>
      </p:sp>
      <p:sp>
        <p:nvSpPr>
          <p:cNvPr id="7" name="Footer Placeholder 6">
            <a:extLst>
              <a:ext uri="{FF2B5EF4-FFF2-40B4-BE49-F238E27FC236}">
                <a16:creationId xmlns:a16="http://schemas.microsoft.com/office/drawing/2014/main" id="{D7938E42-BDD2-4EAF-8E7B-1AFAAFAF16FD}"/>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Object Oriented Analysis, Design &amp; Programming in UML</a:t>
            </a:r>
          </a:p>
        </p:txBody>
      </p:sp>
      <p:sp>
        <p:nvSpPr>
          <p:cNvPr id="8" name="Slide Number Placeholder 7">
            <a:extLst>
              <a:ext uri="{FF2B5EF4-FFF2-40B4-BE49-F238E27FC236}">
                <a16:creationId xmlns:a16="http://schemas.microsoft.com/office/drawing/2014/main" id="{4CD16AA1-E4CA-46A6-9C26-742D38014835}"/>
              </a:ext>
            </a:extLst>
          </p:cNvPr>
          <p:cNvSpPr>
            <a:spLocks noGrp="1"/>
          </p:cNvSpPr>
          <p:nvPr>
            <p:ph type="sldNum" sz="quarter" idx="12"/>
          </p:nvPr>
        </p:nvSpPr>
        <p:spPr/>
        <p:txBody>
          <a:bodyPr/>
          <a:lstStyle/>
          <a:p>
            <a:fld id="{E234554E-772B-4FC5-96DA-FB5414D9535C}" type="slidenum">
              <a:rPr lang="en-IN" smtClean="0"/>
              <a:t>46</a:t>
            </a:fld>
            <a:endParaRPr lang="en-IN"/>
          </a:p>
        </p:txBody>
      </p:sp>
    </p:spTree>
    <p:extLst>
      <p:ext uri="{BB962C8B-B14F-4D97-AF65-F5344CB8AC3E}">
        <p14:creationId xmlns:p14="http://schemas.microsoft.com/office/powerpoint/2010/main" val="1175868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Containment</a:t>
            </a:r>
          </a:p>
        </p:txBody>
      </p:sp>
      <p:sp>
        <p:nvSpPr>
          <p:cNvPr id="3" name="Content Placeholder 2"/>
          <p:cNvSpPr>
            <a:spLocks noGrp="1"/>
          </p:cNvSpPr>
          <p:nvPr>
            <p:ph idx="1"/>
          </p:nvPr>
        </p:nvSpPr>
        <p:spPr>
          <a:xfrm>
            <a:off x="327472" y="1345332"/>
            <a:ext cx="5895528" cy="3925169"/>
          </a:xfrm>
        </p:spPr>
        <p:txBody>
          <a:bodyPr/>
          <a:lstStyle/>
          <a:p>
            <a:pPr>
              <a:buNone/>
            </a:pPr>
            <a:r>
              <a:rPr lang="en-US" dirty="0"/>
              <a:t>	Abstractions form a hierarchy. In this example, the toy mice are composed of other objects and signifies “part of” relationship</a:t>
            </a:r>
          </a:p>
        </p:txBody>
      </p:sp>
      <p:sp>
        <p:nvSpPr>
          <p:cNvPr id="4" name="Slide Number Placeholder 3"/>
          <p:cNvSpPr>
            <a:spLocks noGrp="1"/>
          </p:cNvSpPr>
          <p:nvPr>
            <p:ph type="sldNum" sz="quarter" idx="12"/>
          </p:nvPr>
        </p:nvSpPr>
        <p:spPr/>
        <p:txBody>
          <a:bodyPr/>
          <a:lstStyle/>
          <a:p>
            <a:fld id="{6CA6930D-BBCC-4B60-B588-351AC06BFA93}" type="slidenum">
              <a:rPr lang="en-US" smtClean="0"/>
              <a:t>47</a:t>
            </a:fld>
            <a:endParaRPr lang="en-US"/>
          </a:p>
        </p:txBody>
      </p:sp>
      <p:pic>
        <p:nvPicPr>
          <p:cNvPr id="3074" name="Picture 2"/>
          <p:cNvPicPr>
            <a:picLocks noChangeAspect="1" noChangeArrowheads="1"/>
          </p:cNvPicPr>
          <p:nvPr/>
        </p:nvPicPr>
        <p:blipFill>
          <a:blip r:embed="rId3"/>
          <a:srcRect/>
          <a:stretch>
            <a:fillRect/>
          </a:stretch>
        </p:blipFill>
        <p:spPr bwMode="auto">
          <a:xfrm>
            <a:off x="6223002" y="1345332"/>
            <a:ext cx="2980539" cy="3429000"/>
          </a:xfrm>
          <a:prstGeom prst="rect">
            <a:avLst/>
          </a:prstGeom>
          <a:noFill/>
          <a:ln w="9525">
            <a:solidFill>
              <a:schemeClr val="bg1">
                <a:lumMod val="85000"/>
              </a:schemeClr>
            </a:solidFill>
            <a:miter lim="800000"/>
            <a:headEnd/>
            <a:tailEnd/>
          </a:ln>
          <a:effectLst/>
        </p:spPr>
      </p:pic>
      <p:sp>
        <p:nvSpPr>
          <p:cNvPr id="6" name="TextBox 5"/>
          <p:cNvSpPr txBox="1"/>
          <p:nvPr/>
        </p:nvSpPr>
        <p:spPr>
          <a:xfrm>
            <a:off x="6289231" y="4758397"/>
            <a:ext cx="2839338" cy="215444"/>
          </a:xfrm>
          <a:prstGeom prst="rect">
            <a:avLst/>
          </a:prstGeom>
          <a:noFill/>
        </p:spPr>
        <p:txBody>
          <a:bodyPr wrap="square" rtlCol="0">
            <a:spAutoFit/>
          </a:bodyPr>
          <a:lstStyle/>
          <a:p>
            <a:pPr algn="ctr"/>
            <a:r>
              <a:rPr lang="en-IN" sz="800" dirty="0"/>
              <a:t>From Object-Oriented Analysis and Design with Applications</a:t>
            </a:r>
          </a:p>
        </p:txBody>
      </p:sp>
    </p:spTree>
    <p:extLst>
      <p:ext uri="{BB962C8B-B14F-4D97-AF65-F5344CB8AC3E}">
        <p14:creationId xmlns:p14="http://schemas.microsoft.com/office/powerpoint/2010/main" val="3000093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70812-352F-423C-83A1-F3A1151C3A8D}"/>
              </a:ext>
            </a:extLst>
          </p:cNvPr>
          <p:cNvSpPr>
            <a:spLocks noGrp="1"/>
          </p:cNvSpPr>
          <p:nvPr>
            <p:ph type="title"/>
          </p:nvPr>
        </p:nvSpPr>
        <p:spPr/>
        <p:txBody>
          <a:bodyPr/>
          <a:lstStyle/>
          <a:p>
            <a:r>
              <a:rPr lang="en-IN" dirty="0"/>
              <a:t>Containment</a:t>
            </a:r>
          </a:p>
        </p:txBody>
      </p:sp>
      <p:sp>
        <p:nvSpPr>
          <p:cNvPr id="3" name="Content Placeholder 2">
            <a:extLst>
              <a:ext uri="{FF2B5EF4-FFF2-40B4-BE49-F238E27FC236}">
                <a16:creationId xmlns:a16="http://schemas.microsoft.com/office/drawing/2014/main" id="{2ECA0129-2622-4057-95E6-082760C7F02B}"/>
              </a:ext>
            </a:extLst>
          </p:cNvPr>
          <p:cNvSpPr>
            <a:spLocks noGrp="1"/>
          </p:cNvSpPr>
          <p:nvPr>
            <p:ph idx="1"/>
          </p:nvPr>
        </p:nvSpPr>
        <p:spPr/>
        <p:txBody>
          <a:bodyPr>
            <a:normAutofit fontScale="85000" lnSpcReduction="10000"/>
          </a:bodyPr>
          <a:lstStyle/>
          <a:p>
            <a:r>
              <a:rPr lang="en-IN" dirty="0"/>
              <a:t>This is a relationship between objects</a:t>
            </a:r>
          </a:p>
          <a:p>
            <a:r>
              <a:rPr lang="en-IN" dirty="0"/>
              <a:t>Signifies “has a” relationship</a:t>
            </a:r>
          </a:p>
          <a:p>
            <a:r>
              <a:rPr lang="en-IN" dirty="0"/>
              <a:t>One object may contain another object to reuse its behaviour</a:t>
            </a:r>
          </a:p>
          <a:p>
            <a:r>
              <a:rPr lang="en-IN" dirty="0"/>
              <a:t>Multiple forms of containment exist</a:t>
            </a:r>
          </a:p>
          <a:p>
            <a:pPr lvl="1"/>
            <a:r>
              <a:rPr lang="en-IN" dirty="0"/>
              <a:t>Composition</a:t>
            </a:r>
          </a:p>
          <a:p>
            <a:pPr lvl="1"/>
            <a:r>
              <a:rPr lang="en-IN" dirty="0"/>
              <a:t>Aggregation</a:t>
            </a:r>
          </a:p>
          <a:p>
            <a:pPr lvl="1"/>
            <a:r>
              <a:rPr lang="en-IN" dirty="0"/>
              <a:t>Association</a:t>
            </a:r>
          </a:p>
          <a:p>
            <a:pPr lvl="1"/>
            <a:r>
              <a:rPr lang="en-IN" dirty="0"/>
              <a:t>Dependency</a:t>
            </a:r>
          </a:p>
        </p:txBody>
      </p:sp>
      <p:sp>
        <p:nvSpPr>
          <p:cNvPr id="4" name="Footer Placeholder 3">
            <a:extLst>
              <a:ext uri="{FF2B5EF4-FFF2-40B4-BE49-F238E27FC236}">
                <a16:creationId xmlns:a16="http://schemas.microsoft.com/office/drawing/2014/main" id="{BC2049D3-83B0-4DCB-BF0E-9C1BCAFF24EE}"/>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Object Oriented Analysis, Design &amp; Programming in UML</a:t>
            </a:r>
          </a:p>
        </p:txBody>
      </p:sp>
      <p:sp>
        <p:nvSpPr>
          <p:cNvPr id="5" name="Slide Number Placeholder 4">
            <a:extLst>
              <a:ext uri="{FF2B5EF4-FFF2-40B4-BE49-F238E27FC236}">
                <a16:creationId xmlns:a16="http://schemas.microsoft.com/office/drawing/2014/main" id="{4B12E383-A11C-4F72-A6E6-C9BDC818741C}"/>
              </a:ext>
            </a:extLst>
          </p:cNvPr>
          <p:cNvSpPr>
            <a:spLocks noGrp="1"/>
          </p:cNvSpPr>
          <p:nvPr>
            <p:ph type="sldNum" sz="quarter" idx="12"/>
          </p:nvPr>
        </p:nvSpPr>
        <p:spPr/>
        <p:txBody>
          <a:bodyPr/>
          <a:lstStyle/>
          <a:p>
            <a:fld id="{E234554E-772B-4FC5-96DA-FB5414D9535C}" type="slidenum">
              <a:rPr lang="en-IN" smtClean="0"/>
              <a:t>48</a:t>
            </a:fld>
            <a:endParaRPr lang="en-IN"/>
          </a:p>
        </p:txBody>
      </p:sp>
    </p:spTree>
    <p:extLst>
      <p:ext uri="{BB962C8B-B14F-4D97-AF65-F5344CB8AC3E}">
        <p14:creationId xmlns:p14="http://schemas.microsoft.com/office/powerpoint/2010/main" val="875209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BFF74-BCBF-48A9-A6CA-B8D4DAC2AFF2}"/>
              </a:ext>
            </a:extLst>
          </p:cNvPr>
          <p:cNvSpPr>
            <a:spLocks noGrp="1"/>
          </p:cNvSpPr>
          <p:nvPr>
            <p:ph type="title"/>
          </p:nvPr>
        </p:nvSpPr>
        <p:spPr/>
        <p:txBody>
          <a:bodyPr/>
          <a:lstStyle/>
          <a:p>
            <a:r>
              <a:rPr lang="en-IN" dirty="0"/>
              <a:t>Composition</a:t>
            </a:r>
          </a:p>
        </p:txBody>
      </p:sp>
      <p:sp>
        <p:nvSpPr>
          <p:cNvPr id="3" name="Content Placeholder 2">
            <a:extLst>
              <a:ext uri="{FF2B5EF4-FFF2-40B4-BE49-F238E27FC236}">
                <a16:creationId xmlns:a16="http://schemas.microsoft.com/office/drawing/2014/main" id="{2A219EE7-A559-424C-9719-92184A24C075}"/>
              </a:ext>
            </a:extLst>
          </p:cNvPr>
          <p:cNvSpPr>
            <a:spLocks noGrp="1"/>
          </p:cNvSpPr>
          <p:nvPr>
            <p:ph idx="1"/>
          </p:nvPr>
        </p:nvSpPr>
        <p:spPr/>
        <p:txBody>
          <a:bodyPr>
            <a:normAutofit lnSpcReduction="10000"/>
          </a:bodyPr>
          <a:lstStyle/>
          <a:p>
            <a:r>
              <a:rPr lang="en-IN" dirty="0"/>
              <a:t>This is a strong relationship &amp; signifies a physical containment</a:t>
            </a:r>
          </a:p>
          <a:p>
            <a:r>
              <a:rPr lang="en-IN" dirty="0"/>
              <a:t>One object is “part of” another object </a:t>
            </a:r>
          </a:p>
          <a:p>
            <a:r>
              <a:rPr lang="en-IN" dirty="0"/>
              <a:t>The outer object is responsible for its lifetime</a:t>
            </a:r>
          </a:p>
          <a:p>
            <a:r>
              <a:rPr lang="en-IN" dirty="0"/>
              <a:t>E.g. Button is part of Window</a:t>
            </a:r>
          </a:p>
          <a:p>
            <a:r>
              <a:rPr lang="en-IN" dirty="0"/>
              <a:t>When the Window is closed, the button is also destroyed</a:t>
            </a:r>
          </a:p>
          <a:p>
            <a:endParaRPr lang="en-IN" dirty="0"/>
          </a:p>
        </p:txBody>
      </p:sp>
      <p:sp>
        <p:nvSpPr>
          <p:cNvPr id="4" name="Footer Placeholder 3">
            <a:extLst>
              <a:ext uri="{FF2B5EF4-FFF2-40B4-BE49-F238E27FC236}">
                <a16:creationId xmlns:a16="http://schemas.microsoft.com/office/drawing/2014/main" id="{2903365D-5E8C-43B5-954C-9F60723C9784}"/>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Object Oriented Analysis, Design &amp; Programming in UML</a:t>
            </a:r>
          </a:p>
        </p:txBody>
      </p:sp>
      <p:sp>
        <p:nvSpPr>
          <p:cNvPr id="5" name="Slide Number Placeholder 4">
            <a:extLst>
              <a:ext uri="{FF2B5EF4-FFF2-40B4-BE49-F238E27FC236}">
                <a16:creationId xmlns:a16="http://schemas.microsoft.com/office/drawing/2014/main" id="{868E9BAC-7B1C-470A-BF30-2864A4F292EE}"/>
              </a:ext>
            </a:extLst>
          </p:cNvPr>
          <p:cNvSpPr>
            <a:spLocks noGrp="1"/>
          </p:cNvSpPr>
          <p:nvPr>
            <p:ph type="sldNum" sz="quarter" idx="12"/>
          </p:nvPr>
        </p:nvSpPr>
        <p:spPr/>
        <p:txBody>
          <a:bodyPr/>
          <a:lstStyle/>
          <a:p>
            <a:fld id="{E234554E-772B-4FC5-96DA-FB5414D9535C}" type="slidenum">
              <a:rPr lang="en-IN" smtClean="0"/>
              <a:t>49</a:t>
            </a:fld>
            <a:endParaRPr lang="en-IN"/>
          </a:p>
        </p:txBody>
      </p:sp>
    </p:spTree>
    <p:extLst>
      <p:ext uri="{BB962C8B-B14F-4D97-AF65-F5344CB8AC3E}">
        <p14:creationId xmlns:p14="http://schemas.microsoft.com/office/powerpoint/2010/main" val="28684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How To Resolve Complexity</a:t>
            </a:r>
            <a:endParaRPr lang="en-US" dirty="0"/>
          </a:p>
        </p:txBody>
      </p:sp>
      <p:sp>
        <p:nvSpPr>
          <p:cNvPr id="3" name="Content Placeholder 2"/>
          <p:cNvSpPr>
            <a:spLocks noGrp="1"/>
          </p:cNvSpPr>
          <p:nvPr>
            <p:ph idx="1"/>
          </p:nvPr>
        </p:nvSpPr>
        <p:spPr/>
        <p:txBody>
          <a:bodyPr>
            <a:normAutofit fontScale="92500" lnSpcReduction="20000"/>
          </a:bodyPr>
          <a:lstStyle/>
          <a:p>
            <a:r>
              <a:rPr lang="en-US" dirty="0"/>
              <a:t>Complexity can be resolved in two ways</a:t>
            </a:r>
          </a:p>
          <a:p>
            <a:pPr lvl="1"/>
            <a:r>
              <a:rPr lang="en-US" dirty="0"/>
              <a:t>algorithmic decomposition</a:t>
            </a:r>
          </a:p>
          <a:p>
            <a:pPr lvl="1"/>
            <a:r>
              <a:rPr lang="en-US" dirty="0"/>
              <a:t>object oriented decomposition</a:t>
            </a:r>
          </a:p>
          <a:p>
            <a:r>
              <a:rPr lang="en-US" dirty="0"/>
              <a:t>Algorithmic decomposition is concerned with the decomposition of problem into algorithms</a:t>
            </a:r>
          </a:p>
          <a:p>
            <a:r>
              <a:rPr lang="en-US" dirty="0"/>
              <a:t>In object oriented decomposition, we identify players or objects that are part of the system. These objects collaborate with each other to give rise to the functionality of the system</a:t>
            </a:r>
          </a:p>
        </p:txBody>
      </p:sp>
      <p:sp>
        <p:nvSpPr>
          <p:cNvPr id="4" name="Slide Number Placeholder 3"/>
          <p:cNvSpPr>
            <a:spLocks noGrp="1"/>
          </p:cNvSpPr>
          <p:nvPr>
            <p:ph type="sldNum" sz="quarter" idx="12"/>
          </p:nvPr>
        </p:nvSpPr>
        <p:spPr/>
        <p:txBody>
          <a:bodyPr/>
          <a:lstStyle/>
          <a:p>
            <a:fld id="{6CA6930D-BBCC-4B60-B588-351AC06BFA93}" type="slidenum">
              <a:rPr lang="en-US" smtClean="0"/>
              <a:t>5</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B67A8-B3DE-40C0-BB44-2EDBDBDCA9D0}"/>
              </a:ext>
            </a:extLst>
          </p:cNvPr>
          <p:cNvSpPr>
            <a:spLocks noGrp="1"/>
          </p:cNvSpPr>
          <p:nvPr>
            <p:ph type="title"/>
          </p:nvPr>
        </p:nvSpPr>
        <p:spPr/>
        <p:txBody>
          <a:bodyPr/>
          <a:lstStyle/>
          <a:p>
            <a:r>
              <a:rPr lang="en-IN" dirty="0"/>
              <a:t>Example</a:t>
            </a:r>
          </a:p>
        </p:txBody>
      </p:sp>
      <p:grpSp>
        <p:nvGrpSpPr>
          <p:cNvPr id="9" name="Group 8">
            <a:extLst>
              <a:ext uri="{FF2B5EF4-FFF2-40B4-BE49-F238E27FC236}">
                <a16:creationId xmlns:a16="http://schemas.microsoft.com/office/drawing/2014/main" id="{022CD880-A197-4AA3-963A-3B7B0A4688B5}"/>
              </a:ext>
            </a:extLst>
          </p:cNvPr>
          <p:cNvGrpSpPr/>
          <p:nvPr/>
        </p:nvGrpSpPr>
        <p:grpSpPr>
          <a:xfrm>
            <a:off x="1911648" y="1725907"/>
            <a:ext cx="5740993" cy="898023"/>
            <a:chOff x="2760002" y="1671431"/>
            <a:chExt cx="3681647" cy="575894"/>
          </a:xfrm>
        </p:grpSpPr>
        <p:sp>
          <p:nvSpPr>
            <p:cNvPr id="6" name="Rectangle 5">
              <a:extLst>
                <a:ext uri="{FF2B5EF4-FFF2-40B4-BE49-F238E27FC236}">
                  <a16:creationId xmlns:a16="http://schemas.microsoft.com/office/drawing/2014/main" id="{F0988BA5-58AC-4D55-A2E7-0B4F4AE2978D}"/>
                </a:ext>
              </a:extLst>
            </p:cNvPr>
            <p:cNvSpPr/>
            <p:nvPr/>
          </p:nvSpPr>
          <p:spPr>
            <a:xfrm>
              <a:off x="2760002" y="1671431"/>
              <a:ext cx="1489202" cy="575894"/>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GB" sz="2400" b="1" dirty="0"/>
                <a:t>Window</a:t>
              </a:r>
            </a:p>
          </p:txBody>
        </p:sp>
        <p:sp>
          <p:nvSpPr>
            <p:cNvPr id="8" name="Rectangle 7">
              <a:extLst>
                <a:ext uri="{FF2B5EF4-FFF2-40B4-BE49-F238E27FC236}">
                  <a16:creationId xmlns:a16="http://schemas.microsoft.com/office/drawing/2014/main" id="{F2316F7A-92F7-40C2-A7DE-6D6A55F5C00D}"/>
                </a:ext>
              </a:extLst>
            </p:cNvPr>
            <p:cNvSpPr/>
            <p:nvPr/>
          </p:nvSpPr>
          <p:spPr>
            <a:xfrm>
              <a:off x="5088639" y="1671432"/>
              <a:ext cx="1353010" cy="575893"/>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GB" sz="2400" b="1" dirty="0"/>
                <a:t>Button</a:t>
              </a:r>
            </a:p>
          </p:txBody>
        </p:sp>
        <p:cxnSp>
          <p:nvCxnSpPr>
            <p:cNvPr id="10" name="Straight Connector 9">
              <a:extLst>
                <a:ext uri="{FF2B5EF4-FFF2-40B4-BE49-F238E27FC236}">
                  <a16:creationId xmlns:a16="http://schemas.microsoft.com/office/drawing/2014/main" id="{60C57722-78E1-4A1D-9033-83D9C9E2AEF7}"/>
                </a:ext>
              </a:extLst>
            </p:cNvPr>
            <p:cNvCxnSpPr>
              <a:cxnSpLocks/>
            </p:cNvCxnSpPr>
            <p:nvPr/>
          </p:nvCxnSpPr>
          <p:spPr>
            <a:xfrm>
              <a:off x="4494493" y="1951448"/>
              <a:ext cx="594145" cy="0"/>
            </a:xfrm>
            <a:prstGeom prst="line">
              <a:avLst/>
            </a:prstGeom>
            <a:ln w="28575">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7A81A948-9446-4AF1-A660-0458FF6C8FEE}"/>
                </a:ext>
              </a:extLst>
            </p:cNvPr>
            <p:cNvSpPr/>
            <p:nvPr/>
          </p:nvSpPr>
          <p:spPr>
            <a:xfrm rot="2726887">
              <a:off x="4305240" y="1870830"/>
              <a:ext cx="156786" cy="156786"/>
            </a:xfrm>
            <a:prstGeom prst="rect">
              <a:avLst/>
            </a:prstGeom>
            <a:solidFill>
              <a:schemeClr val="tx1">
                <a:lumMod val="75000"/>
                <a:lumOff val="25000"/>
              </a:schemeClr>
            </a:solidFill>
            <a:ln w="28575" cmpd="sng">
              <a:solidFill>
                <a:schemeClr val="tx1">
                  <a:lumMod val="75000"/>
                  <a:lumOff val="2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GB" sz="2400"/>
            </a:p>
          </p:txBody>
        </p:sp>
      </p:grpSp>
      <p:grpSp>
        <p:nvGrpSpPr>
          <p:cNvPr id="12" name="Group 11">
            <a:extLst>
              <a:ext uri="{FF2B5EF4-FFF2-40B4-BE49-F238E27FC236}">
                <a16:creationId xmlns:a16="http://schemas.microsoft.com/office/drawing/2014/main" id="{4C0EED52-8C24-462B-B845-1E7886EFF2E2}"/>
              </a:ext>
            </a:extLst>
          </p:cNvPr>
          <p:cNvGrpSpPr/>
          <p:nvPr/>
        </p:nvGrpSpPr>
        <p:grpSpPr>
          <a:xfrm>
            <a:off x="1911648" y="3549193"/>
            <a:ext cx="5740904" cy="898009"/>
            <a:chOff x="2760002" y="3289891"/>
            <a:chExt cx="3681647" cy="575894"/>
          </a:xfrm>
        </p:grpSpPr>
        <p:sp>
          <p:nvSpPr>
            <p:cNvPr id="15" name="Rectangle 14">
              <a:extLst>
                <a:ext uri="{FF2B5EF4-FFF2-40B4-BE49-F238E27FC236}">
                  <a16:creationId xmlns:a16="http://schemas.microsoft.com/office/drawing/2014/main" id="{CF3F1B03-ADCD-4218-B1B5-E518489ABE94}"/>
                </a:ext>
              </a:extLst>
            </p:cNvPr>
            <p:cNvSpPr/>
            <p:nvPr/>
          </p:nvSpPr>
          <p:spPr>
            <a:xfrm>
              <a:off x="2760002" y="3289891"/>
              <a:ext cx="1489202" cy="575894"/>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GB" sz="2400" b="1" dirty="0" err="1"/>
                <a:t>AddressBook</a:t>
              </a:r>
              <a:endParaRPr lang="en-GB" sz="2400" b="1" dirty="0"/>
            </a:p>
          </p:txBody>
        </p:sp>
        <p:sp>
          <p:nvSpPr>
            <p:cNvPr id="16" name="Rectangle 15">
              <a:extLst>
                <a:ext uri="{FF2B5EF4-FFF2-40B4-BE49-F238E27FC236}">
                  <a16:creationId xmlns:a16="http://schemas.microsoft.com/office/drawing/2014/main" id="{7739ACA2-FB78-4FD2-B57E-5A439F40FAA8}"/>
                </a:ext>
              </a:extLst>
            </p:cNvPr>
            <p:cNvSpPr/>
            <p:nvPr/>
          </p:nvSpPr>
          <p:spPr>
            <a:xfrm>
              <a:off x="5088639" y="3289892"/>
              <a:ext cx="1353010" cy="575893"/>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GB" sz="2400" b="1" dirty="0"/>
                <a:t>Contact</a:t>
              </a:r>
            </a:p>
          </p:txBody>
        </p:sp>
        <p:cxnSp>
          <p:nvCxnSpPr>
            <p:cNvPr id="17" name="Straight Connector 16">
              <a:extLst>
                <a:ext uri="{FF2B5EF4-FFF2-40B4-BE49-F238E27FC236}">
                  <a16:creationId xmlns:a16="http://schemas.microsoft.com/office/drawing/2014/main" id="{1E04F186-7AD6-4DB6-BA92-04B1914525CE}"/>
                </a:ext>
              </a:extLst>
            </p:cNvPr>
            <p:cNvCxnSpPr>
              <a:cxnSpLocks/>
            </p:cNvCxnSpPr>
            <p:nvPr/>
          </p:nvCxnSpPr>
          <p:spPr>
            <a:xfrm>
              <a:off x="4494493" y="3569908"/>
              <a:ext cx="594145" cy="0"/>
            </a:xfrm>
            <a:prstGeom prst="line">
              <a:avLst/>
            </a:prstGeom>
            <a:ln w="28575">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EDE9CFD5-1FFB-4954-B7AE-BDC8AF297EFB}"/>
                </a:ext>
              </a:extLst>
            </p:cNvPr>
            <p:cNvSpPr/>
            <p:nvPr/>
          </p:nvSpPr>
          <p:spPr>
            <a:xfrm rot="2726887">
              <a:off x="4305240" y="3489290"/>
              <a:ext cx="156786" cy="156786"/>
            </a:xfrm>
            <a:prstGeom prst="rect">
              <a:avLst/>
            </a:prstGeom>
            <a:solidFill>
              <a:schemeClr val="tx1">
                <a:lumMod val="75000"/>
                <a:lumOff val="25000"/>
              </a:schemeClr>
            </a:solidFill>
            <a:ln w="28575" cmpd="sng">
              <a:solidFill>
                <a:schemeClr val="tx1">
                  <a:lumMod val="75000"/>
                  <a:lumOff val="2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GB" sz="2400"/>
            </a:p>
          </p:txBody>
        </p:sp>
      </p:grpSp>
      <p:sp>
        <p:nvSpPr>
          <p:cNvPr id="3" name="Footer Placeholder 2">
            <a:extLst>
              <a:ext uri="{FF2B5EF4-FFF2-40B4-BE49-F238E27FC236}">
                <a16:creationId xmlns:a16="http://schemas.microsoft.com/office/drawing/2014/main" id="{5064015C-A1C5-4A62-89DB-C20174F7133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Object Oriented Analysis, Design &amp; Programming in UML</a:t>
            </a:r>
          </a:p>
        </p:txBody>
      </p:sp>
      <p:sp>
        <p:nvSpPr>
          <p:cNvPr id="4" name="Slide Number Placeholder 3">
            <a:extLst>
              <a:ext uri="{FF2B5EF4-FFF2-40B4-BE49-F238E27FC236}">
                <a16:creationId xmlns:a16="http://schemas.microsoft.com/office/drawing/2014/main" id="{37496EEE-DB3F-4FBA-95CE-1587B4D7F39D}"/>
              </a:ext>
            </a:extLst>
          </p:cNvPr>
          <p:cNvSpPr>
            <a:spLocks noGrp="1"/>
          </p:cNvSpPr>
          <p:nvPr>
            <p:ph type="sldNum" sz="quarter" idx="12"/>
          </p:nvPr>
        </p:nvSpPr>
        <p:spPr/>
        <p:txBody>
          <a:bodyPr/>
          <a:lstStyle/>
          <a:p>
            <a:fld id="{E234554E-772B-4FC5-96DA-FB5414D9535C}" type="slidenum">
              <a:rPr lang="en-IN" smtClean="0"/>
              <a:t>50</a:t>
            </a:fld>
            <a:endParaRPr lang="en-IN"/>
          </a:p>
        </p:txBody>
      </p:sp>
    </p:spTree>
    <p:extLst>
      <p:ext uri="{BB962C8B-B14F-4D97-AF65-F5344CB8AC3E}">
        <p14:creationId xmlns:p14="http://schemas.microsoft.com/office/powerpoint/2010/main" val="2411166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7E400-7380-40DA-ABFD-4ACFBCE059E0}"/>
              </a:ext>
            </a:extLst>
          </p:cNvPr>
          <p:cNvSpPr>
            <a:spLocks noGrp="1"/>
          </p:cNvSpPr>
          <p:nvPr>
            <p:ph type="title"/>
          </p:nvPr>
        </p:nvSpPr>
        <p:spPr/>
        <p:txBody>
          <a:bodyPr/>
          <a:lstStyle/>
          <a:p>
            <a:r>
              <a:rPr lang="en-IN" dirty="0"/>
              <a:t>Aggregation</a:t>
            </a:r>
          </a:p>
        </p:txBody>
      </p:sp>
      <p:sp>
        <p:nvSpPr>
          <p:cNvPr id="3" name="Content Placeholder 2">
            <a:extLst>
              <a:ext uri="{FF2B5EF4-FFF2-40B4-BE49-F238E27FC236}">
                <a16:creationId xmlns:a16="http://schemas.microsoft.com/office/drawing/2014/main" id="{7F04968B-CBF0-4C02-A65B-362BB1F17ABB}"/>
              </a:ext>
            </a:extLst>
          </p:cNvPr>
          <p:cNvSpPr>
            <a:spLocks noGrp="1"/>
          </p:cNvSpPr>
          <p:nvPr>
            <p:ph idx="1"/>
          </p:nvPr>
        </p:nvSpPr>
        <p:spPr/>
        <p:txBody>
          <a:bodyPr>
            <a:normAutofit/>
          </a:bodyPr>
          <a:lstStyle/>
          <a:p>
            <a:r>
              <a:rPr lang="en-IN" sz="2667" dirty="0"/>
              <a:t>Denotes a logical containment of an object</a:t>
            </a:r>
          </a:p>
          <a:p>
            <a:r>
              <a:rPr lang="en-IN" sz="2667" dirty="0"/>
              <a:t>Weaker than composition</a:t>
            </a:r>
          </a:p>
          <a:p>
            <a:pPr lvl="1"/>
            <a:r>
              <a:rPr lang="en-IN" sz="2333" dirty="0"/>
              <a:t>E.g. training has students</a:t>
            </a:r>
          </a:p>
          <a:p>
            <a:r>
              <a:rPr lang="en-IN" sz="2667" dirty="0"/>
              <a:t>Training does not physically contain the students</a:t>
            </a:r>
          </a:p>
          <a:p>
            <a:r>
              <a:rPr lang="en-IN" sz="2667" dirty="0"/>
              <a:t>The students are shared with other trainings</a:t>
            </a:r>
          </a:p>
          <a:p>
            <a:r>
              <a:rPr lang="en-IN" sz="2667" dirty="0"/>
              <a:t>A training does not control the lifetime of its students; they exist independently</a:t>
            </a:r>
          </a:p>
        </p:txBody>
      </p:sp>
      <p:sp>
        <p:nvSpPr>
          <p:cNvPr id="4" name="Footer Placeholder 3">
            <a:extLst>
              <a:ext uri="{FF2B5EF4-FFF2-40B4-BE49-F238E27FC236}">
                <a16:creationId xmlns:a16="http://schemas.microsoft.com/office/drawing/2014/main" id="{92AF278B-F8C3-4B1F-8AE3-5CF7F207DED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Object Oriented Analysis, Design &amp; Programming in UML</a:t>
            </a:r>
          </a:p>
        </p:txBody>
      </p:sp>
      <p:sp>
        <p:nvSpPr>
          <p:cNvPr id="5" name="Slide Number Placeholder 4">
            <a:extLst>
              <a:ext uri="{FF2B5EF4-FFF2-40B4-BE49-F238E27FC236}">
                <a16:creationId xmlns:a16="http://schemas.microsoft.com/office/drawing/2014/main" id="{56334957-A20E-420F-ABA9-B14F2AB3D880}"/>
              </a:ext>
            </a:extLst>
          </p:cNvPr>
          <p:cNvSpPr>
            <a:spLocks noGrp="1"/>
          </p:cNvSpPr>
          <p:nvPr>
            <p:ph type="sldNum" sz="quarter" idx="12"/>
          </p:nvPr>
        </p:nvSpPr>
        <p:spPr/>
        <p:txBody>
          <a:bodyPr/>
          <a:lstStyle/>
          <a:p>
            <a:fld id="{E234554E-772B-4FC5-96DA-FB5414D9535C}" type="slidenum">
              <a:rPr lang="en-IN" smtClean="0"/>
              <a:t>51</a:t>
            </a:fld>
            <a:endParaRPr lang="en-IN"/>
          </a:p>
        </p:txBody>
      </p:sp>
    </p:spTree>
    <p:extLst>
      <p:ext uri="{BB962C8B-B14F-4D97-AF65-F5344CB8AC3E}">
        <p14:creationId xmlns:p14="http://schemas.microsoft.com/office/powerpoint/2010/main" val="2218532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B67A8-B3DE-40C0-BB44-2EDBDBDCA9D0}"/>
              </a:ext>
            </a:extLst>
          </p:cNvPr>
          <p:cNvSpPr>
            <a:spLocks noGrp="1"/>
          </p:cNvSpPr>
          <p:nvPr>
            <p:ph type="title"/>
          </p:nvPr>
        </p:nvSpPr>
        <p:spPr/>
        <p:txBody>
          <a:bodyPr/>
          <a:lstStyle/>
          <a:p>
            <a:r>
              <a:rPr lang="en-IN" dirty="0"/>
              <a:t>Example</a:t>
            </a:r>
          </a:p>
        </p:txBody>
      </p:sp>
      <p:sp>
        <p:nvSpPr>
          <p:cNvPr id="4" name="Rectangle 3">
            <a:extLst>
              <a:ext uri="{FF2B5EF4-FFF2-40B4-BE49-F238E27FC236}">
                <a16:creationId xmlns:a16="http://schemas.microsoft.com/office/drawing/2014/main" id="{3E2E0F98-D5E5-4A03-BD96-C7449450291C}"/>
              </a:ext>
            </a:extLst>
          </p:cNvPr>
          <p:cNvSpPr/>
          <p:nvPr/>
        </p:nvSpPr>
        <p:spPr>
          <a:xfrm>
            <a:off x="3671261" y="1342160"/>
            <a:ext cx="2101944" cy="366767"/>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GB" b="1" dirty="0"/>
              <a:t>Training</a:t>
            </a:r>
          </a:p>
        </p:txBody>
      </p:sp>
      <p:sp>
        <p:nvSpPr>
          <p:cNvPr id="5" name="Rectangle 4">
            <a:extLst>
              <a:ext uri="{FF2B5EF4-FFF2-40B4-BE49-F238E27FC236}">
                <a16:creationId xmlns:a16="http://schemas.microsoft.com/office/drawing/2014/main" id="{34456929-385F-42A2-8533-9E68EE91478B}"/>
              </a:ext>
            </a:extLst>
          </p:cNvPr>
          <p:cNvSpPr/>
          <p:nvPr/>
        </p:nvSpPr>
        <p:spPr>
          <a:xfrm>
            <a:off x="3671261" y="1701071"/>
            <a:ext cx="2101944" cy="349100"/>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r>
              <a:rPr lang="en-GB" dirty="0"/>
              <a:t>students</a:t>
            </a:r>
          </a:p>
        </p:txBody>
      </p:sp>
      <p:sp>
        <p:nvSpPr>
          <p:cNvPr id="6" name="Rectangle 5">
            <a:extLst>
              <a:ext uri="{FF2B5EF4-FFF2-40B4-BE49-F238E27FC236}">
                <a16:creationId xmlns:a16="http://schemas.microsoft.com/office/drawing/2014/main" id="{F0988BA5-58AC-4D55-A2E7-0B4F4AE2978D}"/>
              </a:ext>
            </a:extLst>
          </p:cNvPr>
          <p:cNvSpPr/>
          <p:nvPr/>
        </p:nvSpPr>
        <p:spPr>
          <a:xfrm>
            <a:off x="2893548" y="2614111"/>
            <a:ext cx="1489202" cy="575894"/>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GB" b="1" dirty="0"/>
              <a:t>Training</a:t>
            </a:r>
          </a:p>
        </p:txBody>
      </p:sp>
      <p:sp>
        <p:nvSpPr>
          <p:cNvPr id="8" name="Rectangle 7">
            <a:extLst>
              <a:ext uri="{FF2B5EF4-FFF2-40B4-BE49-F238E27FC236}">
                <a16:creationId xmlns:a16="http://schemas.microsoft.com/office/drawing/2014/main" id="{F2316F7A-92F7-40C2-A7DE-6D6A55F5C00D}"/>
              </a:ext>
            </a:extLst>
          </p:cNvPr>
          <p:cNvSpPr/>
          <p:nvPr/>
        </p:nvSpPr>
        <p:spPr>
          <a:xfrm>
            <a:off x="5222186" y="2614112"/>
            <a:ext cx="1353010" cy="575893"/>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GB" b="1" dirty="0"/>
              <a:t>Student</a:t>
            </a:r>
          </a:p>
        </p:txBody>
      </p:sp>
      <p:cxnSp>
        <p:nvCxnSpPr>
          <p:cNvPr id="10" name="Straight Connector 9">
            <a:extLst>
              <a:ext uri="{FF2B5EF4-FFF2-40B4-BE49-F238E27FC236}">
                <a16:creationId xmlns:a16="http://schemas.microsoft.com/office/drawing/2014/main" id="{60C57722-78E1-4A1D-9033-83D9C9E2AEF7}"/>
              </a:ext>
            </a:extLst>
          </p:cNvPr>
          <p:cNvCxnSpPr>
            <a:cxnSpLocks/>
          </p:cNvCxnSpPr>
          <p:nvPr/>
        </p:nvCxnSpPr>
        <p:spPr>
          <a:xfrm>
            <a:off x="4628040" y="2894128"/>
            <a:ext cx="594145" cy="0"/>
          </a:xfrm>
          <a:prstGeom prst="line">
            <a:avLst/>
          </a:prstGeom>
          <a:ln w="28575">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7A81A948-9446-4AF1-A660-0458FF6C8FEE}"/>
              </a:ext>
            </a:extLst>
          </p:cNvPr>
          <p:cNvSpPr/>
          <p:nvPr/>
        </p:nvSpPr>
        <p:spPr>
          <a:xfrm rot="2726887">
            <a:off x="4438786" y="2813510"/>
            <a:ext cx="156786" cy="156786"/>
          </a:xfrm>
          <a:prstGeom prst="rect">
            <a:avLst/>
          </a:prstGeom>
          <a:noFill/>
          <a:ln w="28575" cmpd="sng">
            <a:solidFill>
              <a:schemeClr val="tx1">
                <a:lumMod val="75000"/>
                <a:lumOff val="2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15" name="Rectangle 14">
            <a:extLst>
              <a:ext uri="{FF2B5EF4-FFF2-40B4-BE49-F238E27FC236}">
                <a16:creationId xmlns:a16="http://schemas.microsoft.com/office/drawing/2014/main" id="{CF3F1B03-ADCD-4218-B1B5-E518489ABE94}"/>
              </a:ext>
            </a:extLst>
          </p:cNvPr>
          <p:cNvSpPr/>
          <p:nvPr/>
        </p:nvSpPr>
        <p:spPr>
          <a:xfrm>
            <a:off x="2893548" y="4232571"/>
            <a:ext cx="1489202" cy="575894"/>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GB" b="1" dirty="0"/>
              <a:t>Car</a:t>
            </a:r>
          </a:p>
        </p:txBody>
      </p:sp>
      <p:sp>
        <p:nvSpPr>
          <p:cNvPr id="16" name="Rectangle 15">
            <a:extLst>
              <a:ext uri="{FF2B5EF4-FFF2-40B4-BE49-F238E27FC236}">
                <a16:creationId xmlns:a16="http://schemas.microsoft.com/office/drawing/2014/main" id="{7739ACA2-FB78-4FD2-B57E-5A439F40FAA8}"/>
              </a:ext>
            </a:extLst>
          </p:cNvPr>
          <p:cNvSpPr/>
          <p:nvPr/>
        </p:nvSpPr>
        <p:spPr>
          <a:xfrm>
            <a:off x="5222186" y="4232572"/>
            <a:ext cx="1353010" cy="575893"/>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GB" b="1" dirty="0"/>
              <a:t>Passenger</a:t>
            </a:r>
          </a:p>
        </p:txBody>
      </p:sp>
      <p:cxnSp>
        <p:nvCxnSpPr>
          <p:cNvPr id="17" name="Straight Connector 16">
            <a:extLst>
              <a:ext uri="{FF2B5EF4-FFF2-40B4-BE49-F238E27FC236}">
                <a16:creationId xmlns:a16="http://schemas.microsoft.com/office/drawing/2014/main" id="{1E04F186-7AD6-4DB6-BA92-04B1914525CE}"/>
              </a:ext>
            </a:extLst>
          </p:cNvPr>
          <p:cNvCxnSpPr>
            <a:cxnSpLocks/>
          </p:cNvCxnSpPr>
          <p:nvPr/>
        </p:nvCxnSpPr>
        <p:spPr>
          <a:xfrm>
            <a:off x="4628040" y="4512588"/>
            <a:ext cx="594145" cy="0"/>
          </a:xfrm>
          <a:prstGeom prst="line">
            <a:avLst/>
          </a:prstGeom>
          <a:ln w="28575">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EDE9CFD5-1FFB-4954-B7AE-BDC8AF297EFB}"/>
              </a:ext>
            </a:extLst>
          </p:cNvPr>
          <p:cNvSpPr/>
          <p:nvPr/>
        </p:nvSpPr>
        <p:spPr>
          <a:xfrm rot="2726887">
            <a:off x="4438786" y="4431970"/>
            <a:ext cx="156786" cy="156786"/>
          </a:xfrm>
          <a:prstGeom prst="rect">
            <a:avLst/>
          </a:prstGeom>
          <a:noFill/>
          <a:ln w="28575" cmpd="sng">
            <a:solidFill>
              <a:schemeClr val="tx1">
                <a:lumMod val="75000"/>
                <a:lumOff val="2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3" name="Footer Placeholder 2">
            <a:extLst>
              <a:ext uri="{FF2B5EF4-FFF2-40B4-BE49-F238E27FC236}">
                <a16:creationId xmlns:a16="http://schemas.microsoft.com/office/drawing/2014/main" id="{F9612357-E9C4-4B55-867A-72D690D83A19}"/>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Object Oriented Analysis, Design &amp; Programming in UML</a:t>
            </a:r>
          </a:p>
        </p:txBody>
      </p:sp>
      <p:sp>
        <p:nvSpPr>
          <p:cNvPr id="7" name="Slide Number Placeholder 6">
            <a:extLst>
              <a:ext uri="{FF2B5EF4-FFF2-40B4-BE49-F238E27FC236}">
                <a16:creationId xmlns:a16="http://schemas.microsoft.com/office/drawing/2014/main" id="{80112E7D-6E2F-46E7-9E12-E85084E0354F}"/>
              </a:ext>
            </a:extLst>
          </p:cNvPr>
          <p:cNvSpPr>
            <a:spLocks noGrp="1"/>
          </p:cNvSpPr>
          <p:nvPr>
            <p:ph type="sldNum" sz="quarter" idx="12"/>
          </p:nvPr>
        </p:nvSpPr>
        <p:spPr/>
        <p:txBody>
          <a:bodyPr/>
          <a:lstStyle/>
          <a:p>
            <a:fld id="{E234554E-772B-4FC5-96DA-FB5414D9535C}" type="slidenum">
              <a:rPr lang="en-IN" smtClean="0"/>
              <a:t>52</a:t>
            </a:fld>
            <a:endParaRPr lang="en-IN"/>
          </a:p>
        </p:txBody>
      </p:sp>
    </p:spTree>
    <p:extLst>
      <p:ext uri="{BB962C8B-B14F-4D97-AF65-F5344CB8AC3E}">
        <p14:creationId xmlns:p14="http://schemas.microsoft.com/office/powerpoint/2010/main" val="705188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1FD6E-9301-4C4E-9F33-207872F62FF6}"/>
              </a:ext>
            </a:extLst>
          </p:cNvPr>
          <p:cNvSpPr>
            <a:spLocks noGrp="1"/>
          </p:cNvSpPr>
          <p:nvPr>
            <p:ph type="title"/>
          </p:nvPr>
        </p:nvSpPr>
        <p:spPr/>
        <p:txBody>
          <a:bodyPr/>
          <a:lstStyle/>
          <a:p>
            <a:r>
              <a:rPr lang="en-IN" dirty="0"/>
              <a:t>Association</a:t>
            </a:r>
          </a:p>
        </p:txBody>
      </p:sp>
      <p:sp>
        <p:nvSpPr>
          <p:cNvPr id="3" name="Content Placeholder 2">
            <a:extLst>
              <a:ext uri="{FF2B5EF4-FFF2-40B4-BE49-F238E27FC236}">
                <a16:creationId xmlns:a16="http://schemas.microsoft.com/office/drawing/2014/main" id="{1AA3C62A-A876-487B-9D9D-CEE97BAEE177}"/>
              </a:ext>
            </a:extLst>
          </p:cNvPr>
          <p:cNvSpPr>
            <a:spLocks noGrp="1"/>
          </p:cNvSpPr>
          <p:nvPr>
            <p:ph idx="1"/>
          </p:nvPr>
        </p:nvSpPr>
        <p:spPr/>
        <p:txBody>
          <a:bodyPr>
            <a:normAutofit fontScale="92500"/>
          </a:bodyPr>
          <a:lstStyle/>
          <a:p>
            <a:r>
              <a:rPr lang="en-IN" dirty="0"/>
              <a:t>This also implies reuse of objects</a:t>
            </a:r>
          </a:p>
          <a:p>
            <a:r>
              <a:rPr lang="en-IN" dirty="0"/>
              <a:t>Represents a semantic connection between the classes</a:t>
            </a:r>
          </a:p>
          <a:p>
            <a:r>
              <a:rPr lang="en-IN" dirty="0"/>
              <a:t>A class will contain a reference of another object and use it for some time</a:t>
            </a:r>
          </a:p>
          <a:p>
            <a:r>
              <a:rPr lang="en-IN" dirty="0"/>
              <a:t>Often accompanied with phrases such as uses, controls, etc</a:t>
            </a:r>
          </a:p>
          <a:p>
            <a:r>
              <a:rPr lang="en-IN" dirty="0"/>
              <a:t>E.g. Analyst analyses Requirements</a:t>
            </a:r>
          </a:p>
          <a:p>
            <a:endParaRPr lang="en-IN" dirty="0"/>
          </a:p>
          <a:p>
            <a:endParaRPr lang="en-IN" dirty="0"/>
          </a:p>
          <a:p>
            <a:endParaRPr lang="en-IN" dirty="0"/>
          </a:p>
        </p:txBody>
      </p:sp>
      <p:sp>
        <p:nvSpPr>
          <p:cNvPr id="4" name="Footer Placeholder 3">
            <a:extLst>
              <a:ext uri="{FF2B5EF4-FFF2-40B4-BE49-F238E27FC236}">
                <a16:creationId xmlns:a16="http://schemas.microsoft.com/office/drawing/2014/main" id="{77DCE738-63B7-43F4-A531-3537D474EC34}"/>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Object Oriented Analysis, Design &amp; Programming in UML</a:t>
            </a:r>
          </a:p>
        </p:txBody>
      </p:sp>
      <p:sp>
        <p:nvSpPr>
          <p:cNvPr id="5" name="Slide Number Placeholder 4">
            <a:extLst>
              <a:ext uri="{FF2B5EF4-FFF2-40B4-BE49-F238E27FC236}">
                <a16:creationId xmlns:a16="http://schemas.microsoft.com/office/drawing/2014/main" id="{8F8E3335-D08C-48EA-B9B5-22A6F24D29A0}"/>
              </a:ext>
            </a:extLst>
          </p:cNvPr>
          <p:cNvSpPr>
            <a:spLocks noGrp="1"/>
          </p:cNvSpPr>
          <p:nvPr>
            <p:ph type="sldNum" sz="quarter" idx="12"/>
          </p:nvPr>
        </p:nvSpPr>
        <p:spPr/>
        <p:txBody>
          <a:bodyPr/>
          <a:lstStyle/>
          <a:p>
            <a:fld id="{E234554E-772B-4FC5-96DA-FB5414D9535C}" type="slidenum">
              <a:rPr lang="en-IN" smtClean="0"/>
              <a:t>53</a:t>
            </a:fld>
            <a:endParaRPr lang="en-IN"/>
          </a:p>
        </p:txBody>
      </p:sp>
    </p:spTree>
    <p:extLst>
      <p:ext uri="{BB962C8B-B14F-4D97-AF65-F5344CB8AC3E}">
        <p14:creationId xmlns:p14="http://schemas.microsoft.com/office/powerpoint/2010/main" val="2238850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B67A8-B3DE-40C0-BB44-2EDBDBDCA9D0}"/>
              </a:ext>
            </a:extLst>
          </p:cNvPr>
          <p:cNvSpPr>
            <a:spLocks noGrp="1"/>
          </p:cNvSpPr>
          <p:nvPr>
            <p:ph type="title"/>
          </p:nvPr>
        </p:nvSpPr>
        <p:spPr/>
        <p:txBody>
          <a:bodyPr/>
          <a:lstStyle/>
          <a:p>
            <a:r>
              <a:rPr lang="en-IN" dirty="0"/>
              <a:t>Example</a:t>
            </a:r>
          </a:p>
        </p:txBody>
      </p:sp>
      <p:sp>
        <p:nvSpPr>
          <p:cNvPr id="6" name="Rectangle 5">
            <a:extLst>
              <a:ext uri="{FF2B5EF4-FFF2-40B4-BE49-F238E27FC236}">
                <a16:creationId xmlns:a16="http://schemas.microsoft.com/office/drawing/2014/main" id="{F0988BA5-58AC-4D55-A2E7-0B4F4AE2978D}"/>
              </a:ext>
            </a:extLst>
          </p:cNvPr>
          <p:cNvSpPr/>
          <p:nvPr/>
        </p:nvSpPr>
        <p:spPr>
          <a:xfrm>
            <a:off x="2061882" y="1956898"/>
            <a:ext cx="1726722" cy="575894"/>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GB" b="1" dirty="0"/>
              <a:t>Analyst</a:t>
            </a:r>
          </a:p>
        </p:txBody>
      </p:sp>
      <p:sp>
        <p:nvSpPr>
          <p:cNvPr id="8" name="Rectangle 7">
            <a:extLst>
              <a:ext uri="{FF2B5EF4-FFF2-40B4-BE49-F238E27FC236}">
                <a16:creationId xmlns:a16="http://schemas.microsoft.com/office/drawing/2014/main" id="{F2316F7A-92F7-40C2-A7DE-6D6A55F5C00D}"/>
              </a:ext>
            </a:extLst>
          </p:cNvPr>
          <p:cNvSpPr/>
          <p:nvPr/>
        </p:nvSpPr>
        <p:spPr>
          <a:xfrm>
            <a:off x="5782235" y="1956898"/>
            <a:ext cx="1658471" cy="575893"/>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GB" b="1" dirty="0"/>
              <a:t>Requirements</a:t>
            </a:r>
          </a:p>
        </p:txBody>
      </p:sp>
      <p:cxnSp>
        <p:nvCxnSpPr>
          <p:cNvPr id="10" name="Straight Connector 9">
            <a:extLst>
              <a:ext uri="{FF2B5EF4-FFF2-40B4-BE49-F238E27FC236}">
                <a16:creationId xmlns:a16="http://schemas.microsoft.com/office/drawing/2014/main" id="{60C57722-78E1-4A1D-9033-83D9C9E2AEF7}"/>
              </a:ext>
            </a:extLst>
          </p:cNvPr>
          <p:cNvCxnSpPr>
            <a:cxnSpLocks/>
          </p:cNvCxnSpPr>
          <p:nvPr/>
        </p:nvCxnSpPr>
        <p:spPr>
          <a:xfrm>
            <a:off x="3788605" y="2262993"/>
            <a:ext cx="1993630" cy="0"/>
          </a:xfrm>
          <a:prstGeom prst="line">
            <a:avLst/>
          </a:prstGeom>
          <a:ln w="28575">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CF3F1B03-ADCD-4218-B1B5-E518489ABE94}"/>
              </a:ext>
            </a:extLst>
          </p:cNvPr>
          <p:cNvSpPr/>
          <p:nvPr/>
        </p:nvSpPr>
        <p:spPr>
          <a:xfrm>
            <a:off x="2299403" y="3581330"/>
            <a:ext cx="1489202" cy="575894"/>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GB" b="1" dirty="0"/>
              <a:t>Manager</a:t>
            </a:r>
          </a:p>
        </p:txBody>
      </p:sp>
      <p:sp>
        <p:nvSpPr>
          <p:cNvPr id="16" name="Rectangle 15">
            <a:extLst>
              <a:ext uri="{FF2B5EF4-FFF2-40B4-BE49-F238E27FC236}">
                <a16:creationId xmlns:a16="http://schemas.microsoft.com/office/drawing/2014/main" id="{7739ACA2-FB78-4FD2-B57E-5A439F40FAA8}"/>
              </a:ext>
            </a:extLst>
          </p:cNvPr>
          <p:cNvSpPr/>
          <p:nvPr/>
        </p:nvSpPr>
        <p:spPr>
          <a:xfrm>
            <a:off x="5782235" y="3581330"/>
            <a:ext cx="1353010" cy="575893"/>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GB" b="1" dirty="0"/>
              <a:t>Team</a:t>
            </a:r>
          </a:p>
        </p:txBody>
      </p:sp>
      <p:cxnSp>
        <p:nvCxnSpPr>
          <p:cNvPr id="14" name="Straight Connector 13">
            <a:extLst>
              <a:ext uri="{FF2B5EF4-FFF2-40B4-BE49-F238E27FC236}">
                <a16:creationId xmlns:a16="http://schemas.microsoft.com/office/drawing/2014/main" id="{8D1EAB05-5B5F-49B6-A18F-ECEC7C07B4C1}"/>
              </a:ext>
            </a:extLst>
          </p:cNvPr>
          <p:cNvCxnSpPr>
            <a:cxnSpLocks/>
          </p:cNvCxnSpPr>
          <p:nvPr/>
        </p:nvCxnSpPr>
        <p:spPr>
          <a:xfrm>
            <a:off x="3788605" y="3861210"/>
            <a:ext cx="1993630" cy="0"/>
          </a:xfrm>
          <a:prstGeom prst="line">
            <a:avLst/>
          </a:prstGeom>
          <a:ln w="28575">
            <a:solidFill>
              <a:schemeClr val="tx1">
                <a:lumMod val="75000"/>
                <a:lumOff val="25000"/>
              </a:schemeClr>
            </a:solidFill>
            <a:headEnd type="none" w="med" len="med"/>
            <a:tailEnd type="arrow" w="lg" len="lg"/>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22435224-9217-47C3-A0B2-704B885EDB6D}"/>
              </a:ext>
            </a:extLst>
          </p:cNvPr>
          <p:cNvSpPr txBox="1"/>
          <p:nvPr/>
        </p:nvSpPr>
        <p:spPr>
          <a:xfrm>
            <a:off x="4474304" y="3553434"/>
            <a:ext cx="881973" cy="323165"/>
          </a:xfrm>
          <a:prstGeom prst="rect">
            <a:avLst/>
          </a:prstGeom>
          <a:noFill/>
        </p:spPr>
        <p:txBody>
          <a:bodyPr wrap="none" rtlCol="0">
            <a:spAutoFit/>
          </a:bodyPr>
          <a:lstStyle/>
          <a:p>
            <a:r>
              <a:rPr lang="en-IN" sz="1500" dirty="0"/>
              <a:t>manages</a:t>
            </a:r>
          </a:p>
        </p:txBody>
      </p:sp>
      <p:sp>
        <p:nvSpPr>
          <p:cNvPr id="19" name="TextBox 18">
            <a:extLst>
              <a:ext uri="{FF2B5EF4-FFF2-40B4-BE49-F238E27FC236}">
                <a16:creationId xmlns:a16="http://schemas.microsoft.com/office/drawing/2014/main" id="{4B702F14-28AA-49F4-AE40-B5694EF7CD46}"/>
              </a:ext>
            </a:extLst>
          </p:cNvPr>
          <p:cNvSpPr txBox="1"/>
          <p:nvPr/>
        </p:nvSpPr>
        <p:spPr>
          <a:xfrm>
            <a:off x="4362964" y="1936228"/>
            <a:ext cx="844911" cy="323165"/>
          </a:xfrm>
          <a:prstGeom prst="rect">
            <a:avLst/>
          </a:prstGeom>
          <a:noFill/>
        </p:spPr>
        <p:txBody>
          <a:bodyPr wrap="none" rtlCol="0">
            <a:spAutoFit/>
          </a:bodyPr>
          <a:lstStyle/>
          <a:p>
            <a:pPr algn="ctr"/>
            <a:r>
              <a:rPr lang="en-IN" sz="1500" dirty="0"/>
              <a:t>analyses</a:t>
            </a:r>
          </a:p>
        </p:txBody>
      </p:sp>
      <p:sp>
        <p:nvSpPr>
          <p:cNvPr id="3" name="Footer Placeholder 2">
            <a:extLst>
              <a:ext uri="{FF2B5EF4-FFF2-40B4-BE49-F238E27FC236}">
                <a16:creationId xmlns:a16="http://schemas.microsoft.com/office/drawing/2014/main" id="{2C746836-9453-4390-8FAF-0CF258C4449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Object Oriented Analysis, Design &amp; Programming in UML</a:t>
            </a:r>
          </a:p>
        </p:txBody>
      </p:sp>
      <p:sp>
        <p:nvSpPr>
          <p:cNvPr id="4" name="Slide Number Placeholder 3">
            <a:extLst>
              <a:ext uri="{FF2B5EF4-FFF2-40B4-BE49-F238E27FC236}">
                <a16:creationId xmlns:a16="http://schemas.microsoft.com/office/drawing/2014/main" id="{0464ED24-A8C6-4DC4-BF3D-3DE6F63BF4C1}"/>
              </a:ext>
            </a:extLst>
          </p:cNvPr>
          <p:cNvSpPr>
            <a:spLocks noGrp="1"/>
          </p:cNvSpPr>
          <p:nvPr>
            <p:ph type="sldNum" sz="quarter" idx="12"/>
          </p:nvPr>
        </p:nvSpPr>
        <p:spPr/>
        <p:txBody>
          <a:bodyPr/>
          <a:lstStyle/>
          <a:p>
            <a:fld id="{E234554E-772B-4FC5-96DA-FB5414D9535C}" type="slidenum">
              <a:rPr lang="en-IN" smtClean="0"/>
              <a:t>54</a:t>
            </a:fld>
            <a:endParaRPr lang="en-IN"/>
          </a:p>
        </p:txBody>
      </p:sp>
    </p:spTree>
    <p:extLst>
      <p:ext uri="{BB962C8B-B14F-4D97-AF65-F5344CB8AC3E}">
        <p14:creationId xmlns:p14="http://schemas.microsoft.com/office/powerpoint/2010/main" val="1244716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Containment</a:t>
            </a:r>
            <a:endParaRPr lang="en-IN" dirty="0"/>
          </a:p>
        </p:txBody>
      </p:sp>
      <p:sp>
        <p:nvSpPr>
          <p:cNvPr id="19" name="Content Placeholder 18"/>
          <p:cNvSpPr>
            <a:spLocks noGrp="1"/>
          </p:cNvSpPr>
          <p:nvPr>
            <p:ph idx="1"/>
          </p:nvPr>
        </p:nvSpPr>
        <p:spPr/>
        <p:txBody>
          <a:bodyPr>
            <a:normAutofit fontScale="77500" lnSpcReduction="20000"/>
          </a:bodyPr>
          <a:lstStyle/>
          <a:p>
            <a:r>
              <a:rPr lang="en-US" dirty="0"/>
              <a:t>Object containment is another form of reuse</a:t>
            </a:r>
          </a:p>
          <a:p>
            <a:pPr lvl="1"/>
            <a:r>
              <a:rPr lang="en-US" dirty="0"/>
              <a:t>New functionality is obtained by assembling or composing objects to get more complex system</a:t>
            </a:r>
          </a:p>
          <a:p>
            <a:pPr lvl="1"/>
            <a:r>
              <a:rPr lang="en-US" dirty="0"/>
              <a:t>Known as “black-box reuse”, because no internal details of the objects are visible</a:t>
            </a:r>
          </a:p>
          <a:p>
            <a:pPr lvl="1"/>
            <a:r>
              <a:rPr lang="en-US" dirty="0"/>
              <a:t>Composition can be defined dynamically at runtime through references or pointers to other objects</a:t>
            </a:r>
          </a:p>
          <a:p>
            <a:r>
              <a:rPr lang="en-US" dirty="0"/>
              <a:t>Objects are accessed solely through their interfaces that reduces dependencies</a:t>
            </a:r>
          </a:p>
          <a:p>
            <a:r>
              <a:rPr lang="en-US" dirty="0"/>
              <a:t>Any object can be replaced at runtime by another as long as they are of the same type. </a:t>
            </a:r>
            <a:endParaRPr lang="en-IN" dirty="0"/>
          </a:p>
        </p:txBody>
      </p:sp>
      <p:sp>
        <p:nvSpPr>
          <p:cNvPr id="2" name="Slide Number Placeholder 1"/>
          <p:cNvSpPr>
            <a:spLocks noGrp="1"/>
          </p:cNvSpPr>
          <p:nvPr>
            <p:ph type="sldNum" sz="quarter" idx="12"/>
          </p:nvPr>
        </p:nvSpPr>
        <p:spPr/>
        <p:txBody>
          <a:bodyPr/>
          <a:lstStyle/>
          <a:p>
            <a:fld id="{6CA6930D-BBCC-4B60-B588-351AC06BFA93}" type="slidenum">
              <a:rPr lang="en-US" smtClean="0"/>
              <a:t>55</a:t>
            </a:fld>
            <a:endParaRPr lang="en-US"/>
          </a:p>
        </p:txBody>
      </p:sp>
    </p:spTree>
    <p:extLst>
      <p:ext uri="{BB962C8B-B14F-4D97-AF65-F5344CB8AC3E}">
        <p14:creationId xmlns:p14="http://schemas.microsoft.com/office/powerpoint/2010/main" val="1367583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Containment</a:t>
            </a:r>
            <a:endParaRPr lang="en-IN" dirty="0"/>
          </a:p>
        </p:txBody>
      </p:sp>
      <p:sp>
        <p:nvSpPr>
          <p:cNvPr id="3" name="Content Placeholder 2"/>
          <p:cNvSpPr>
            <a:spLocks noGrp="1"/>
          </p:cNvSpPr>
          <p:nvPr>
            <p:ph idx="1"/>
          </p:nvPr>
        </p:nvSpPr>
        <p:spPr/>
        <p:txBody>
          <a:bodyPr>
            <a:normAutofit fontScale="77500" lnSpcReduction="20000"/>
          </a:bodyPr>
          <a:lstStyle/>
          <a:p>
            <a:r>
              <a:rPr lang="en-US" dirty="0"/>
              <a:t>With containment </a:t>
            </a:r>
          </a:p>
          <a:p>
            <a:pPr lvl="1"/>
            <a:r>
              <a:rPr lang="en-US" dirty="0"/>
              <a:t>classes are kept encapsulated and are focused on one task unlike inheritance</a:t>
            </a:r>
          </a:p>
          <a:p>
            <a:pPr lvl="1"/>
            <a:r>
              <a:rPr lang="en-US" dirty="0"/>
              <a:t>class hierarchies remain small and objects are light-weight</a:t>
            </a:r>
          </a:p>
          <a:p>
            <a:pPr lvl="1"/>
            <a:r>
              <a:rPr lang="en-US" dirty="0"/>
              <a:t>OO systems will have more objects and the system’s behavior will depend on their interrelationships instead of being defined in one class</a:t>
            </a:r>
          </a:p>
          <a:p>
            <a:r>
              <a:rPr lang="en-US" dirty="0"/>
              <a:t>But containment cannot be effectively used without inheritance</a:t>
            </a:r>
          </a:p>
          <a:p>
            <a:r>
              <a:rPr lang="en-US" dirty="0"/>
              <a:t>Inheritance and containment thus work together in a well designed OO system</a:t>
            </a:r>
          </a:p>
        </p:txBody>
      </p:sp>
      <p:sp>
        <p:nvSpPr>
          <p:cNvPr id="4" name="Slide Number Placeholder 3"/>
          <p:cNvSpPr>
            <a:spLocks noGrp="1"/>
          </p:cNvSpPr>
          <p:nvPr>
            <p:ph type="sldNum" sz="quarter" idx="12"/>
          </p:nvPr>
        </p:nvSpPr>
        <p:spPr/>
        <p:txBody>
          <a:bodyPr/>
          <a:lstStyle/>
          <a:p>
            <a:fld id="{6CA6930D-BBCC-4B60-B588-351AC06BFA93}" type="slidenum">
              <a:rPr lang="en-US" smtClean="0"/>
              <a:t>56</a:t>
            </a:fld>
            <a:endParaRPr lang="en-US"/>
          </a:p>
        </p:txBody>
      </p:sp>
    </p:spTree>
    <p:extLst>
      <p:ext uri="{BB962C8B-B14F-4D97-AF65-F5344CB8AC3E}">
        <p14:creationId xmlns:p14="http://schemas.microsoft.com/office/powerpoint/2010/main" val="125671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inheritance?</a:t>
            </a:r>
          </a:p>
        </p:txBody>
      </p:sp>
      <p:sp>
        <p:nvSpPr>
          <p:cNvPr id="3" name="Content Placeholder 2"/>
          <p:cNvSpPr>
            <a:spLocks noGrp="1"/>
          </p:cNvSpPr>
          <p:nvPr>
            <p:ph idx="1"/>
          </p:nvPr>
        </p:nvSpPr>
        <p:spPr/>
        <p:txBody>
          <a:bodyPr>
            <a:normAutofit fontScale="92500" lnSpcReduction="10000"/>
          </a:bodyPr>
          <a:lstStyle/>
          <a:p>
            <a:r>
              <a:rPr lang="en-US" dirty="0"/>
              <a:t>Use inheritance </a:t>
            </a:r>
          </a:p>
          <a:p>
            <a:pPr lvl="1"/>
            <a:r>
              <a:rPr lang="en-US" dirty="0"/>
              <a:t>for representing common behavior</a:t>
            </a:r>
          </a:p>
          <a:p>
            <a:pPr lvl="1"/>
            <a:r>
              <a:rPr lang="en-US" dirty="0"/>
              <a:t>substitutability</a:t>
            </a:r>
          </a:p>
          <a:p>
            <a:pPr lvl="1"/>
            <a:r>
              <a:rPr lang="en-US" dirty="0"/>
              <a:t>overriding/polymorphism</a:t>
            </a:r>
          </a:p>
          <a:p>
            <a:r>
              <a:rPr lang="en-US" dirty="0"/>
              <a:t>Avoid </a:t>
            </a:r>
          </a:p>
          <a:p>
            <a:pPr lvl="1"/>
            <a:r>
              <a:rPr lang="en-US" dirty="0"/>
              <a:t>using inheritance for inheriting implementation</a:t>
            </a:r>
          </a:p>
          <a:p>
            <a:pPr lvl="1"/>
            <a:r>
              <a:rPr lang="en-US" dirty="0"/>
              <a:t>inheriting from concrete classes</a:t>
            </a:r>
          </a:p>
          <a:p>
            <a:r>
              <a:rPr lang="en-US" dirty="0"/>
              <a:t>Ensure the hierarchy satisfies “is a” rule (use LSP)</a:t>
            </a:r>
          </a:p>
        </p:txBody>
      </p:sp>
      <p:sp>
        <p:nvSpPr>
          <p:cNvPr id="4" name="Slide Number Placeholder 3"/>
          <p:cNvSpPr>
            <a:spLocks noGrp="1"/>
          </p:cNvSpPr>
          <p:nvPr>
            <p:ph type="sldNum" sz="quarter" idx="12"/>
          </p:nvPr>
        </p:nvSpPr>
        <p:spPr/>
        <p:txBody>
          <a:bodyPr/>
          <a:lstStyle/>
          <a:p>
            <a:fld id="{6CA6930D-BBCC-4B60-B588-351AC06BFA93}" type="slidenum">
              <a:rPr lang="en-US" smtClean="0"/>
              <a:t>57</a:t>
            </a:fld>
            <a:endParaRPr lang="en-US"/>
          </a:p>
        </p:txBody>
      </p:sp>
    </p:spTree>
    <p:extLst>
      <p:ext uri="{BB962C8B-B14F-4D97-AF65-F5344CB8AC3E}">
        <p14:creationId xmlns:p14="http://schemas.microsoft.com/office/powerpoint/2010/main" val="2888824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Containment</a:t>
            </a:r>
            <a:r>
              <a:rPr dirty="0"/>
              <a:t> Vs. Inheritance</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i="1" dirty="0">
                <a:solidFill>
                  <a:schemeClr val="tx2">
                    <a:lumMod val="90000"/>
                  </a:schemeClr>
                </a:solidFill>
              </a:rPr>
              <a:t>	Favor containment over inheritance</a:t>
            </a:r>
          </a:p>
          <a:p>
            <a:r>
              <a:rPr lang="en-US" dirty="0"/>
              <a:t>Disadvantages of improper inheritance</a:t>
            </a:r>
          </a:p>
          <a:p>
            <a:pPr lvl="1"/>
            <a:r>
              <a:rPr lang="en-US" dirty="0"/>
              <a:t>defined statically at compile time</a:t>
            </a:r>
          </a:p>
          <a:p>
            <a:pPr lvl="1"/>
            <a:r>
              <a:rPr lang="en-US" dirty="0"/>
              <a:t>inheritance breaks encapsulation</a:t>
            </a:r>
          </a:p>
          <a:p>
            <a:pPr lvl="1"/>
            <a:r>
              <a:rPr lang="en-US" dirty="0"/>
              <a:t>dependencies are created</a:t>
            </a:r>
          </a:p>
          <a:p>
            <a:r>
              <a:rPr lang="en-US" dirty="0"/>
              <a:t>Containment has several advantages over inheritance</a:t>
            </a:r>
          </a:p>
          <a:p>
            <a:pPr lvl="1"/>
            <a:r>
              <a:rPr lang="en-US" dirty="0"/>
              <a:t>can be defined dynamically at runtime</a:t>
            </a:r>
          </a:p>
          <a:p>
            <a:pPr lvl="1"/>
            <a:r>
              <a:rPr lang="en-US" dirty="0"/>
              <a:t>does not break encapsulation</a:t>
            </a:r>
          </a:p>
          <a:p>
            <a:pPr lvl="1"/>
            <a:r>
              <a:rPr lang="en-US" dirty="0"/>
              <a:t>loose coupling between container and contained objects</a:t>
            </a:r>
          </a:p>
        </p:txBody>
      </p:sp>
      <p:sp>
        <p:nvSpPr>
          <p:cNvPr id="4" name="Slide Number Placeholder 3"/>
          <p:cNvSpPr>
            <a:spLocks noGrp="1"/>
          </p:cNvSpPr>
          <p:nvPr>
            <p:ph type="sldNum" sz="quarter" idx="12"/>
          </p:nvPr>
        </p:nvSpPr>
        <p:spPr/>
        <p:txBody>
          <a:bodyPr/>
          <a:lstStyle/>
          <a:p>
            <a:fld id="{6CA6930D-BBCC-4B60-B588-351AC06BFA93}" type="slidenum">
              <a:rPr lang="en-US" smtClean="0"/>
              <a:t>58</a:t>
            </a:fld>
            <a:endParaRPr lang="en-US"/>
          </a:p>
        </p:txBody>
      </p:sp>
    </p:spTree>
    <p:extLst>
      <p:ext uri="{BB962C8B-B14F-4D97-AF65-F5344CB8AC3E}">
        <p14:creationId xmlns:p14="http://schemas.microsoft.com/office/powerpoint/2010/main" val="1983284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3FDC2-1210-49C1-AC70-DC2922619146}"/>
              </a:ext>
            </a:extLst>
          </p:cNvPr>
          <p:cNvSpPr>
            <a:spLocks noGrp="1"/>
          </p:cNvSpPr>
          <p:nvPr>
            <p:ph type="title"/>
          </p:nvPr>
        </p:nvSpPr>
        <p:spPr/>
        <p:txBody>
          <a:bodyPr/>
          <a:lstStyle/>
          <a:p>
            <a:r>
              <a:rPr lang="en-IN" dirty="0"/>
              <a:t>Polymorphism</a:t>
            </a:r>
          </a:p>
        </p:txBody>
      </p:sp>
      <p:sp>
        <p:nvSpPr>
          <p:cNvPr id="3" name="Content Placeholder 2">
            <a:extLst>
              <a:ext uri="{FF2B5EF4-FFF2-40B4-BE49-F238E27FC236}">
                <a16:creationId xmlns:a16="http://schemas.microsoft.com/office/drawing/2014/main" id="{A507A7F1-1C73-4DDB-80C2-9C94C29D96BC}"/>
              </a:ext>
            </a:extLst>
          </p:cNvPr>
          <p:cNvSpPr>
            <a:spLocks noGrp="1"/>
          </p:cNvSpPr>
          <p:nvPr>
            <p:ph idx="1"/>
          </p:nvPr>
        </p:nvSpPr>
        <p:spPr/>
        <p:txBody>
          <a:bodyPr>
            <a:normAutofit fontScale="92500" lnSpcReduction="10000"/>
          </a:bodyPr>
          <a:lstStyle/>
          <a:p>
            <a:r>
              <a:rPr lang="en-IN" dirty="0"/>
              <a:t>Means different forms</a:t>
            </a:r>
          </a:p>
          <a:p>
            <a:r>
              <a:rPr lang="en-IN" dirty="0"/>
              <a:t>These forms represent different implementations of the same behaviour in different objects</a:t>
            </a:r>
          </a:p>
          <a:p>
            <a:r>
              <a:rPr lang="en-IN" dirty="0"/>
              <a:t>They are united via inheritance</a:t>
            </a:r>
          </a:p>
          <a:p>
            <a:r>
              <a:rPr lang="en-IN" dirty="0"/>
              <a:t>The behaviour is invoked on the base/super object, but the action is performed on its child object</a:t>
            </a:r>
          </a:p>
          <a:p>
            <a:r>
              <a:rPr lang="en-IN" dirty="0"/>
              <a:t>The child class overrides the implementation of the base</a:t>
            </a:r>
          </a:p>
        </p:txBody>
      </p:sp>
      <p:sp>
        <p:nvSpPr>
          <p:cNvPr id="4" name="Footer Placeholder 3">
            <a:extLst>
              <a:ext uri="{FF2B5EF4-FFF2-40B4-BE49-F238E27FC236}">
                <a16:creationId xmlns:a16="http://schemas.microsoft.com/office/drawing/2014/main" id="{40A8DE74-62BF-4184-A48F-5372A787D82E}"/>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Object Oriented Analysis, Design &amp; Programming in UML</a:t>
            </a:r>
          </a:p>
        </p:txBody>
      </p:sp>
      <p:sp>
        <p:nvSpPr>
          <p:cNvPr id="5" name="Slide Number Placeholder 4">
            <a:extLst>
              <a:ext uri="{FF2B5EF4-FFF2-40B4-BE49-F238E27FC236}">
                <a16:creationId xmlns:a16="http://schemas.microsoft.com/office/drawing/2014/main" id="{1531FA66-E5D6-4115-8AA4-3E2AED141C57}"/>
              </a:ext>
            </a:extLst>
          </p:cNvPr>
          <p:cNvSpPr>
            <a:spLocks noGrp="1"/>
          </p:cNvSpPr>
          <p:nvPr>
            <p:ph type="sldNum" sz="quarter" idx="12"/>
          </p:nvPr>
        </p:nvSpPr>
        <p:spPr/>
        <p:txBody>
          <a:bodyPr/>
          <a:lstStyle/>
          <a:p>
            <a:fld id="{E234554E-772B-4FC5-96DA-FB5414D9535C}" type="slidenum">
              <a:rPr lang="en-IN" smtClean="0"/>
              <a:t>59</a:t>
            </a:fld>
            <a:endParaRPr lang="en-IN"/>
          </a:p>
        </p:txBody>
      </p:sp>
    </p:spTree>
    <p:extLst>
      <p:ext uri="{BB962C8B-B14F-4D97-AF65-F5344CB8AC3E}">
        <p14:creationId xmlns:p14="http://schemas.microsoft.com/office/powerpoint/2010/main" val="247294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Resolving Complexity</a:t>
            </a:r>
          </a:p>
        </p:txBody>
      </p:sp>
      <p:sp>
        <p:nvSpPr>
          <p:cNvPr id="3" name="Content Placeholder 2"/>
          <p:cNvSpPr>
            <a:spLocks noGrp="1"/>
          </p:cNvSpPr>
          <p:nvPr>
            <p:ph idx="1"/>
          </p:nvPr>
        </p:nvSpPr>
        <p:spPr/>
        <p:txBody>
          <a:bodyPr>
            <a:normAutofit/>
          </a:bodyPr>
          <a:lstStyle/>
          <a:p>
            <a:r>
              <a:rPr lang="en-IN" sz="3000" dirty="0"/>
              <a:t>Human beings have a built-in mechanism for dealing with complexity</a:t>
            </a:r>
          </a:p>
          <a:p>
            <a:r>
              <a:rPr lang="en-IN" sz="3000" dirty="0"/>
              <a:t>Decompose each part into smaller parts till each part makes sense individually</a:t>
            </a:r>
          </a:p>
          <a:p>
            <a:r>
              <a:rPr lang="en-IN" sz="3000" dirty="0"/>
              <a:t>Finally, integrate the parts to build the final system</a:t>
            </a:r>
          </a:p>
          <a:p>
            <a:r>
              <a:rPr lang="en-IN" sz="3000" i="1" dirty="0"/>
              <a:t>“divide et </a:t>
            </a:r>
            <a:r>
              <a:rPr lang="en-IN" sz="3000" i="1" dirty="0" err="1"/>
              <a:t>impera</a:t>
            </a:r>
            <a:r>
              <a:rPr lang="en-IN" sz="3000" i="1" dirty="0"/>
              <a:t>” </a:t>
            </a:r>
            <a:r>
              <a:rPr lang="en-IN" sz="3000" dirty="0"/>
              <a:t>– divide and rule</a:t>
            </a:r>
          </a:p>
          <a:p>
            <a:r>
              <a:rPr lang="en-IN" sz="3000" dirty="0"/>
              <a:t>Same principle is applied to programming languages</a:t>
            </a:r>
          </a:p>
        </p:txBody>
      </p:sp>
      <p:sp>
        <p:nvSpPr>
          <p:cNvPr id="4" name="Footer Placeholder 3">
            <a:extLst>
              <a:ext uri="{FF2B5EF4-FFF2-40B4-BE49-F238E27FC236}">
                <a16:creationId xmlns:a16="http://schemas.microsoft.com/office/drawing/2014/main" id="{95E14B51-5F02-4358-AD02-1D9F3517C629}"/>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Object Oriented Analysis, Design &amp; Programming in UML</a:t>
            </a:r>
          </a:p>
        </p:txBody>
      </p:sp>
      <p:sp>
        <p:nvSpPr>
          <p:cNvPr id="5" name="Slide Number Placeholder 4">
            <a:extLst>
              <a:ext uri="{FF2B5EF4-FFF2-40B4-BE49-F238E27FC236}">
                <a16:creationId xmlns:a16="http://schemas.microsoft.com/office/drawing/2014/main" id="{5915036D-9921-4C9B-9ABF-4424505F0E15}"/>
              </a:ext>
            </a:extLst>
          </p:cNvPr>
          <p:cNvSpPr>
            <a:spLocks noGrp="1"/>
          </p:cNvSpPr>
          <p:nvPr>
            <p:ph type="sldNum" sz="quarter" idx="12"/>
          </p:nvPr>
        </p:nvSpPr>
        <p:spPr/>
        <p:txBody>
          <a:bodyPr/>
          <a:lstStyle/>
          <a:p>
            <a:fld id="{E234554E-772B-4FC5-96DA-FB5414D9535C}" type="slidenum">
              <a:rPr lang="en-IN" smtClean="0"/>
              <a:t>6</a:t>
            </a:fld>
            <a:endParaRPr lang="en-IN"/>
          </a:p>
        </p:txBody>
      </p:sp>
    </p:spTree>
    <p:extLst>
      <p:ext uri="{BB962C8B-B14F-4D97-AF65-F5344CB8AC3E}">
        <p14:creationId xmlns:p14="http://schemas.microsoft.com/office/powerpoint/2010/main" val="2616990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Polymorphism</a:t>
            </a:r>
            <a:endParaRPr lang="en-US" dirty="0"/>
          </a:p>
        </p:txBody>
      </p:sp>
      <p:sp>
        <p:nvSpPr>
          <p:cNvPr id="3" name="Content Placeholder 2"/>
          <p:cNvSpPr>
            <a:spLocks noGrp="1"/>
          </p:cNvSpPr>
          <p:nvPr>
            <p:ph idx="1"/>
          </p:nvPr>
        </p:nvSpPr>
        <p:spPr/>
        <p:txBody>
          <a:bodyPr>
            <a:normAutofit/>
          </a:bodyPr>
          <a:lstStyle/>
          <a:p>
            <a:r>
              <a:rPr lang="en-US" sz="2667" dirty="0"/>
              <a:t>OO languages support polymorphism in many ways</a:t>
            </a:r>
          </a:p>
          <a:p>
            <a:r>
              <a:rPr lang="en-US" sz="2667" dirty="0"/>
              <a:t>Compile time polymorphism or parametric polymorphism</a:t>
            </a:r>
          </a:p>
          <a:p>
            <a:pPr lvl="1"/>
            <a:r>
              <a:rPr lang="en-US" sz="2333" dirty="0"/>
              <a:t>methods are resolved at compile time (overloading, templates)</a:t>
            </a:r>
          </a:p>
          <a:p>
            <a:r>
              <a:rPr lang="en-US" sz="2667" dirty="0"/>
              <a:t>Dynamic polymorphism</a:t>
            </a:r>
          </a:p>
          <a:p>
            <a:pPr lvl="1"/>
            <a:r>
              <a:rPr lang="en-US" sz="2333" dirty="0"/>
              <a:t>methods are resolved at runtime (virtual mechanism)</a:t>
            </a:r>
          </a:p>
        </p:txBody>
      </p:sp>
      <p:sp>
        <p:nvSpPr>
          <p:cNvPr id="4" name="Slide Number Placeholder 3"/>
          <p:cNvSpPr>
            <a:spLocks noGrp="1"/>
          </p:cNvSpPr>
          <p:nvPr>
            <p:ph type="sldNum" sz="quarter" idx="12"/>
          </p:nvPr>
        </p:nvSpPr>
        <p:spPr/>
        <p:txBody>
          <a:bodyPr/>
          <a:lstStyle/>
          <a:p>
            <a:fld id="{6CA6930D-BBCC-4B60-B588-351AC06BFA93}" type="slidenum">
              <a:rPr lang="en-US" smtClean="0"/>
              <a:t>60</a:t>
            </a:fld>
            <a:endParaRPr lang="en-US"/>
          </a:p>
        </p:txBody>
      </p:sp>
      <p:sp>
        <p:nvSpPr>
          <p:cNvPr id="5" name="Footer Placeholder 4">
            <a:extLst>
              <a:ext uri="{FF2B5EF4-FFF2-40B4-BE49-F238E27FC236}">
                <a16:creationId xmlns:a16="http://schemas.microsoft.com/office/drawing/2014/main" id="{69A0B4A2-88E8-4579-9670-695E4C20EFF2}"/>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Object Oriented Analysis, Design &amp; Programming in UML</a:t>
            </a:r>
          </a:p>
        </p:txBody>
      </p:sp>
    </p:spTree>
    <p:extLst>
      <p:ext uri="{BB962C8B-B14F-4D97-AF65-F5344CB8AC3E}">
        <p14:creationId xmlns:p14="http://schemas.microsoft.com/office/powerpoint/2010/main" val="1257097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229BA-93A2-43F1-9478-4612B228834A}"/>
              </a:ext>
            </a:extLst>
          </p:cNvPr>
          <p:cNvSpPr>
            <a:spLocks noGrp="1"/>
          </p:cNvSpPr>
          <p:nvPr>
            <p:ph type="title"/>
          </p:nvPr>
        </p:nvSpPr>
        <p:spPr/>
        <p:txBody>
          <a:bodyPr/>
          <a:lstStyle/>
          <a:p>
            <a:r>
              <a:rPr lang="en-IN" dirty="0"/>
              <a:t>Example</a:t>
            </a:r>
          </a:p>
        </p:txBody>
      </p:sp>
      <p:grpSp>
        <p:nvGrpSpPr>
          <p:cNvPr id="17" name="Group 16">
            <a:extLst>
              <a:ext uri="{FF2B5EF4-FFF2-40B4-BE49-F238E27FC236}">
                <a16:creationId xmlns:a16="http://schemas.microsoft.com/office/drawing/2014/main" id="{CDBBCE09-7565-494B-AAE2-54276F7E747D}"/>
              </a:ext>
            </a:extLst>
          </p:cNvPr>
          <p:cNvGrpSpPr/>
          <p:nvPr/>
        </p:nvGrpSpPr>
        <p:grpSpPr>
          <a:xfrm>
            <a:off x="525414" y="1633364"/>
            <a:ext cx="5490689" cy="3241683"/>
            <a:chOff x="525415" y="2208024"/>
            <a:chExt cx="5316966" cy="2667023"/>
          </a:xfrm>
        </p:grpSpPr>
        <p:sp>
          <p:nvSpPr>
            <p:cNvPr id="4" name="Rectangle 3">
              <a:extLst>
                <a:ext uri="{FF2B5EF4-FFF2-40B4-BE49-F238E27FC236}">
                  <a16:creationId xmlns:a16="http://schemas.microsoft.com/office/drawing/2014/main" id="{D736430B-4CDE-4478-AFD9-A5D587223CCE}"/>
                </a:ext>
              </a:extLst>
            </p:cNvPr>
            <p:cNvSpPr/>
            <p:nvPr/>
          </p:nvSpPr>
          <p:spPr>
            <a:xfrm>
              <a:off x="2136312" y="2208024"/>
              <a:ext cx="2114834" cy="305639"/>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GB" sz="2000" b="1" i="1" dirty="0"/>
                <a:t>Shape</a:t>
              </a:r>
            </a:p>
          </p:txBody>
        </p:sp>
        <p:sp>
          <p:nvSpPr>
            <p:cNvPr id="5" name="Rectangle 4">
              <a:extLst>
                <a:ext uri="{FF2B5EF4-FFF2-40B4-BE49-F238E27FC236}">
                  <a16:creationId xmlns:a16="http://schemas.microsoft.com/office/drawing/2014/main" id="{1598AC62-80AB-446D-BB78-0868C7558E57}"/>
                </a:ext>
              </a:extLst>
            </p:cNvPr>
            <p:cNvSpPr/>
            <p:nvPr/>
          </p:nvSpPr>
          <p:spPr>
            <a:xfrm>
              <a:off x="2136312" y="2513662"/>
              <a:ext cx="2114834" cy="427973"/>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t"/>
            <a:lstStyle/>
            <a:p>
              <a:r>
                <a:rPr lang="en-GB" i="1" dirty="0"/>
                <a:t>+Draw():void</a:t>
              </a:r>
              <a:endParaRPr lang="en-GB" dirty="0"/>
            </a:p>
          </p:txBody>
        </p:sp>
        <p:sp>
          <p:nvSpPr>
            <p:cNvPr id="6" name="Rectangle 5">
              <a:extLst>
                <a:ext uri="{FF2B5EF4-FFF2-40B4-BE49-F238E27FC236}">
                  <a16:creationId xmlns:a16="http://schemas.microsoft.com/office/drawing/2014/main" id="{40AA53FD-305E-41F9-AB05-71DEE71031B1}"/>
                </a:ext>
              </a:extLst>
            </p:cNvPr>
            <p:cNvSpPr/>
            <p:nvPr/>
          </p:nvSpPr>
          <p:spPr>
            <a:xfrm>
              <a:off x="525415" y="4003643"/>
              <a:ext cx="2114834" cy="305639"/>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GB" sz="2000" b="1" dirty="0"/>
                <a:t>Line</a:t>
              </a:r>
            </a:p>
          </p:txBody>
        </p:sp>
        <p:sp>
          <p:nvSpPr>
            <p:cNvPr id="7" name="Rectangle 6">
              <a:extLst>
                <a:ext uri="{FF2B5EF4-FFF2-40B4-BE49-F238E27FC236}">
                  <a16:creationId xmlns:a16="http://schemas.microsoft.com/office/drawing/2014/main" id="{A74C6FD7-28B0-4240-88EE-EF9FBA688EB3}"/>
                </a:ext>
              </a:extLst>
            </p:cNvPr>
            <p:cNvSpPr/>
            <p:nvPr/>
          </p:nvSpPr>
          <p:spPr>
            <a:xfrm>
              <a:off x="525415" y="4309281"/>
              <a:ext cx="2114834" cy="565766"/>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t"/>
            <a:lstStyle/>
            <a:p>
              <a:r>
                <a:rPr lang="en-GB" dirty="0"/>
                <a:t>+Draw():void</a:t>
              </a:r>
            </a:p>
          </p:txBody>
        </p:sp>
        <p:grpSp>
          <p:nvGrpSpPr>
            <p:cNvPr id="8" name="Group 7">
              <a:extLst>
                <a:ext uri="{FF2B5EF4-FFF2-40B4-BE49-F238E27FC236}">
                  <a16:creationId xmlns:a16="http://schemas.microsoft.com/office/drawing/2014/main" id="{FE60CEF6-C56D-4344-BDDD-1E60845E03FB}"/>
                </a:ext>
              </a:extLst>
            </p:cNvPr>
            <p:cNvGrpSpPr/>
            <p:nvPr/>
          </p:nvGrpSpPr>
          <p:grpSpPr>
            <a:xfrm>
              <a:off x="3122458" y="2970593"/>
              <a:ext cx="142542" cy="607228"/>
              <a:chOff x="8130101" y="3729637"/>
              <a:chExt cx="171050" cy="728673"/>
            </a:xfrm>
          </p:grpSpPr>
          <p:cxnSp>
            <p:nvCxnSpPr>
              <p:cNvPr id="9" name="Straight Connector 8">
                <a:extLst>
                  <a:ext uri="{FF2B5EF4-FFF2-40B4-BE49-F238E27FC236}">
                    <a16:creationId xmlns:a16="http://schemas.microsoft.com/office/drawing/2014/main" id="{8C1C2C66-24C3-4809-B4B1-5FC07F0A00FA}"/>
                  </a:ext>
                </a:extLst>
              </p:cNvPr>
              <p:cNvCxnSpPr>
                <a:cxnSpLocks/>
                <a:endCxn id="10" idx="3"/>
              </p:cNvCxnSpPr>
              <p:nvPr/>
            </p:nvCxnSpPr>
            <p:spPr>
              <a:xfrm flipV="1">
                <a:off x="8215626" y="3944743"/>
                <a:ext cx="0" cy="513567"/>
              </a:xfrm>
              <a:prstGeom prst="line">
                <a:avLst/>
              </a:prstGeom>
              <a:ln w="28575">
                <a:solidFill>
                  <a:schemeClr val="tx1">
                    <a:lumMod val="65000"/>
                    <a:lumOff val="3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Isosceles Triangle 9">
                <a:extLst>
                  <a:ext uri="{FF2B5EF4-FFF2-40B4-BE49-F238E27FC236}">
                    <a16:creationId xmlns:a16="http://schemas.microsoft.com/office/drawing/2014/main" id="{1718A9F4-72A2-44F3-90B7-FE4C9F98F4C7}"/>
                  </a:ext>
                </a:extLst>
              </p:cNvPr>
              <p:cNvSpPr/>
              <p:nvPr/>
            </p:nvSpPr>
            <p:spPr>
              <a:xfrm>
                <a:off x="8130101" y="3729637"/>
                <a:ext cx="171050" cy="215106"/>
              </a:xfrm>
              <a:prstGeom prst="triangle">
                <a:avLst/>
              </a:prstGeom>
              <a:ln w="28575">
                <a:solidFill>
                  <a:schemeClr val="tx1">
                    <a:lumMod val="65000"/>
                    <a:lumOff val="3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A05542E8-227B-4955-8652-705BD6EF5D91}"/>
                </a:ext>
              </a:extLst>
            </p:cNvPr>
            <p:cNvCxnSpPr>
              <a:cxnSpLocks/>
            </p:cNvCxnSpPr>
            <p:nvPr/>
          </p:nvCxnSpPr>
          <p:spPr>
            <a:xfrm flipV="1">
              <a:off x="1609307" y="3575670"/>
              <a:ext cx="0" cy="427973"/>
            </a:xfrm>
            <a:prstGeom prst="line">
              <a:avLst/>
            </a:prstGeom>
            <a:ln w="28575">
              <a:solidFill>
                <a:schemeClr val="tx1">
                  <a:lumMod val="65000"/>
                  <a:lumOff val="3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34BD6A4-B818-4D83-BAE2-79783F7FE807}"/>
                </a:ext>
              </a:extLst>
            </p:cNvPr>
            <p:cNvCxnSpPr>
              <a:cxnSpLocks/>
            </p:cNvCxnSpPr>
            <p:nvPr/>
          </p:nvCxnSpPr>
          <p:spPr>
            <a:xfrm>
              <a:off x="1609307" y="3575670"/>
              <a:ext cx="3153246" cy="5774"/>
            </a:xfrm>
            <a:prstGeom prst="line">
              <a:avLst/>
            </a:prstGeom>
            <a:ln w="28575">
              <a:solidFill>
                <a:schemeClr val="tx1">
                  <a:lumMod val="65000"/>
                  <a:lumOff val="3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974EDA2-6631-488A-B8BA-A1D018245CD4}"/>
                </a:ext>
              </a:extLst>
            </p:cNvPr>
            <p:cNvSpPr/>
            <p:nvPr/>
          </p:nvSpPr>
          <p:spPr>
            <a:xfrm>
              <a:off x="3727547" y="4003643"/>
              <a:ext cx="2114834" cy="305639"/>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GB" sz="2000" b="1" dirty="0"/>
                <a:t>Circle</a:t>
              </a:r>
            </a:p>
          </p:txBody>
        </p:sp>
        <p:sp>
          <p:nvSpPr>
            <p:cNvPr id="14" name="Rectangle 13">
              <a:extLst>
                <a:ext uri="{FF2B5EF4-FFF2-40B4-BE49-F238E27FC236}">
                  <a16:creationId xmlns:a16="http://schemas.microsoft.com/office/drawing/2014/main" id="{87B174F8-B681-4DBF-B788-A6C6263E7CE5}"/>
                </a:ext>
              </a:extLst>
            </p:cNvPr>
            <p:cNvSpPr/>
            <p:nvPr/>
          </p:nvSpPr>
          <p:spPr>
            <a:xfrm>
              <a:off x="3727547" y="4309281"/>
              <a:ext cx="2114834" cy="565766"/>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t"/>
            <a:lstStyle/>
            <a:p>
              <a:r>
                <a:rPr lang="en-GB" dirty="0"/>
                <a:t>+Draw():void</a:t>
              </a:r>
            </a:p>
          </p:txBody>
        </p:sp>
        <p:cxnSp>
          <p:nvCxnSpPr>
            <p:cNvPr id="15" name="Straight Connector 14">
              <a:extLst>
                <a:ext uri="{FF2B5EF4-FFF2-40B4-BE49-F238E27FC236}">
                  <a16:creationId xmlns:a16="http://schemas.microsoft.com/office/drawing/2014/main" id="{B50B1744-9C35-4DB3-8DEC-CA6E98EB2CF0}"/>
                </a:ext>
              </a:extLst>
            </p:cNvPr>
            <p:cNvCxnSpPr>
              <a:cxnSpLocks/>
            </p:cNvCxnSpPr>
            <p:nvPr/>
          </p:nvCxnSpPr>
          <p:spPr>
            <a:xfrm flipV="1">
              <a:off x="4755082" y="3575670"/>
              <a:ext cx="0" cy="427973"/>
            </a:xfrm>
            <a:prstGeom prst="line">
              <a:avLst/>
            </a:prstGeom>
            <a:ln w="28575">
              <a:solidFill>
                <a:schemeClr val="tx1">
                  <a:lumMod val="65000"/>
                  <a:lumOff val="3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5095AD95-DC24-4F13-B41A-ABB6A38B65CC}"/>
              </a:ext>
            </a:extLst>
          </p:cNvPr>
          <p:cNvSpPr txBox="1"/>
          <p:nvPr/>
        </p:nvSpPr>
        <p:spPr>
          <a:xfrm>
            <a:off x="6775825" y="2380406"/>
            <a:ext cx="2432845" cy="1015663"/>
          </a:xfrm>
          <a:prstGeom prst="rect">
            <a:avLst/>
          </a:prstGeom>
          <a:noFill/>
        </p:spPr>
        <p:txBody>
          <a:bodyPr wrap="none" rtlCol="0">
            <a:spAutoFit/>
          </a:bodyPr>
          <a:lstStyle/>
          <a:p>
            <a:r>
              <a:rPr lang="en-IN" sz="2000" i="1" dirty="0">
                <a:solidFill>
                  <a:schemeClr val="tx2">
                    <a:lumMod val="75000"/>
                  </a:schemeClr>
                </a:solidFill>
              </a:rPr>
              <a:t>void Render(Shape s){</a:t>
            </a:r>
          </a:p>
          <a:p>
            <a:r>
              <a:rPr lang="en-IN" sz="2000" i="1" dirty="0">
                <a:solidFill>
                  <a:schemeClr val="tx2">
                    <a:lumMod val="75000"/>
                  </a:schemeClr>
                </a:solidFill>
              </a:rPr>
              <a:t>	</a:t>
            </a:r>
            <a:r>
              <a:rPr lang="en-IN" sz="2000" i="1" dirty="0" err="1">
                <a:solidFill>
                  <a:schemeClr val="tx2">
                    <a:lumMod val="75000"/>
                  </a:schemeClr>
                </a:solidFill>
              </a:rPr>
              <a:t>s.Draw</a:t>
            </a:r>
            <a:r>
              <a:rPr lang="en-IN" sz="2000" i="1" dirty="0">
                <a:solidFill>
                  <a:schemeClr val="tx2">
                    <a:lumMod val="75000"/>
                  </a:schemeClr>
                </a:solidFill>
              </a:rPr>
              <a:t>() ;</a:t>
            </a:r>
          </a:p>
          <a:p>
            <a:r>
              <a:rPr lang="en-IN" sz="2000" i="1" dirty="0">
                <a:solidFill>
                  <a:schemeClr val="tx2">
                    <a:lumMod val="75000"/>
                  </a:schemeClr>
                </a:solidFill>
              </a:rPr>
              <a:t>}</a:t>
            </a:r>
          </a:p>
        </p:txBody>
      </p:sp>
      <p:sp>
        <p:nvSpPr>
          <p:cNvPr id="3" name="Footer Placeholder 2">
            <a:extLst>
              <a:ext uri="{FF2B5EF4-FFF2-40B4-BE49-F238E27FC236}">
                <a16:creationId xmlns:a16="http://schemas.microsoft.com/office/drawing/2014/main" id="{17BAC346-DD3C-423E-8C7C-D2556CF295F7}"/>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Object Oriented Analysis, Design &amp; Programming in UML</a:t>
            </a:r>
          </a:p>
        </p:txBody>
      </p:sp>
      <p:sp>
        <p:nvSpPr>
          <p:cNvPr id="16" name="Slide Number Placeholder 15">
            <a:extLst>
              <a:ext uri="{FF2B5EF4-FFF2-40B4-BE49-F238E27FC236}">
                <a16:creationId xmlns:a16="http://schemas.microsoft.com/office/drawing/2014/main" id="{648394F1-F552-4DAE-8FC7-DE57BD09E433}"/>
              </a:ext>
            </a:extLst>
          </p:cNvPr>
          <p:cNvSpPr>
            <a:spLocks noGrp="1"/>
          </p:cNvSpPr>
          <p:nvPr>
            <p:ph type="sldNum" sz="quarter" idx="12"/>
          </p:nvPr>
        </p:nvSpPr>
        <p:spPr/>
        <p:txBody>
          <a:bodyPr/>
          <a:lstStyle/>
          <a:p>
            <a:fld id="{E234554E-772B-4FC5-96DA-FB5414D9535C}" type="slidenum">
              <a:rPr lang="en-IN" smtClean="0"/>
              <a:t>61</a:t>
            </a:fld>
            <a:endParaRPr lang="en-IN"/>
          </a:p>
        </p:txBody>
      </p:sp>
    </p:spTree>
    <p:extLst>
      <p:ext uri="{BB962C8B-B14F-4D97-AF65-F5344CB8AC3E}">
        <p14:creationId xmlns:p14="http://schemas.microsoft.com/office/powerpoint/2010/main" val="3417264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Advantage</a:t>
            </a:r>
          </a:p>
        </p:txBody>
      </p:sp>
      <p:sp>
        <p:nvSpPr>
          <p:cNvPr id="3" name="Content Placeholder 2"/>
          <p:cNvSpPr>
            <a:spLocks noGrp="1"/>
          </p:cNvSpPr>
          <p:nvPr>
            <p:ph idx="1"/>
          </p:nvPr>
        </p:nvSpPr>
        <p:spPr/>
        <p:txBody>
          <a:bodyPr>
            <a:normAutofit/>
          </a:bodyPr>
          <a:lstStyle/>
          <a:p>
            <a:r>
              <a:rPr lang="en-GB" dirty="0"/>
              <a:t>Promotes reuse</a:t>
            </a:r>
          </a:p>
          <a:p>
            <a:r>
              <a:rPr lang="en-GB" dirty="0"/>
              <a:t>More classes can be added without requiring change to existing code</a:t>
            </a:r>
          </a:p>
          <a:p>
            <a:r>
              <a:rPr lang="en-GB" dirty="0"/>
              <a:t>Certain implementations may not even require a recompilation of the binary</a:t>
            </a:r>
          </a:p>
          <a:p>
            <a:r>
              <a:rPr lang="en-GB" dirty="0"/>
              <a:t>Works in tandem with containment and inheritance</a:t>
            </a:r>
          </a:p>
        </p:txBody>
      </p:sp>
      <p:sp>
        <p:nvSpPr>
          <p:cNvPr id="4" name="Slide Number Placeholder 3"/>
          <p:cNvSpPr>
            <a:spLocks noGrp="1"/>
          </p:cNvSpPr>
          <p:nvPr>
            <p:ph type="sldNum" sz="quarter" idx="12"/>
          </p:nvPr>
        </p:nvSpPr>
        <p:spPr/>
        <p:txBody>
          <a:bodyPr/>
          <a:lstStyle/>
          <a:p>
            <a:fld id="{6CA6930D-BBCC-4B60-B588-351AC06BFA93}" type="slidenum">
              <a:rPr lang="en-US" smtClean="0"/>
              <a:t>62</a:t>
            </a:fld>
            <a:endParaRPr lang="en-US"/>
          </a:p>
        </p:txBody>
      </p:sp>
      <p:sp>
        <p:nvSpPr>
          <p:cNvPr id="5" name="Footer Placeholder 4">
            <a:extLst>
              <a:ext uri="{FF2B5EF4-FFF2-40B4-BE49-F238E27FC236}">
                <a16:creationId xmlns:a16="http://schemas.microsoft.com/office/drawing/2014/main" id="{99559AE1-3146-4002-8AC3-8F49B38CB79F}"/>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Object Oriented Analysis, Design &amp; Programming in UML</a:t>
            </a:r>
          </a:p>
        </p:txBody>
      </p:sp>
    </p:spTree>
    <p:extLst>
      <p:ext uri="{BB962C8B-B14F-4D97-AF65-F5344CB8AC3E}">
        <p14:creationId xmlns:p14="http://schemas.microsoft.com/office/powerpoint/2010/main" val="2386076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Modularity</a:t>
            </a:r>
            <a:endParaRPr lang="en-US" dirty="0"/>
          </a:p>
        </p:txBody>
      </p:sp>
      <p:sp>
        <p:nvSpPr>
          <p:cNvPr id="3" name="Content Placeholder 2"/>
          <p:cNvSpPr>
            <a:spLocks noGrp="1"/>
          </p:cNvSpPr>
          <p:nvPr>
            <p:ph idx="1"/>
          </p:nvPr>
        </p:nvSpPr>
        <p:spPr/>
        <p:txBody>
          <a:bodyPr>
            <a:normAutofit/>
          </a:bodyPr>
          <a:lstStyle/>
          <a:p>
            <a:pPr>
              <a:buNone/>
            </a:pPr>
            <a:r>
              <a:rPr lang="en-US" sz="2800" dirty="0"/>
              <a:t>	Modularity packages abstractions into discrete units which are developed independently</a:t>
            </a:r>
          </a:p>
        </p:txBody>
      </p:sp>
      <p:sp>
        <p:nvSpPr>
          <p:cNvPr id="4" name="Slide Number Placeholder 3"/>
          <p:cNvSpPr>
            <a:spLocks noGrp="1"/>
          </p:cNvSpPr>
          <p:nvPr>
            <p:ph type="sldNum" sz="quarter" idx="12"/>
          </p:nvPr>
        </p:nvSpPr>
        <p:spPr/>
        <p:txBody>
          <a:bodyPr/>
          <a:lstStyle/>
          <a:p>
            <a:fld id="{6CA6930D-BBCC-4B60-B588-351AC06BFA93}" type="slidenum">
              <a:rPr lang="en-US" smtClean="0"/>
              <a:t>63</a:t>
            </a:fld>
            <a:endParaRPr lang="en-US"/>
          </a:p>
        </p:txBody>
      </p:sp>
      <p:pic>
        <p:nvPicPr>
          <p:cNvPr id="2050" name="Picture 2"/>
          <p:cNvPicPr>
            <a:picLocks noChangeAspect="1" noChangeArrowheads="1"/>
          </p:cNvPicPr>
          <p:nvPr/>
        </p:nvPicPr>
        <p:blipFill>
          <a:blip r:embed="rId3"/>
          <a:srcRect/>
          <a:stretch>
            <a:fillRect/>
          </a:stretch>
        </p:blipFill>
        <p:spPr bwMode="auto">
          <a:xfrm>
            <a:off x="2919761" y="2281437"/>
            <a:ext cx="4094625" cy="2648153"/>
          </a:xfrm>
          <a:prstGeom prst="rect">
            <a:avLst/>
          </a:prstGeom>
          <a:noFill/>
          <a:ln w="9525">
            <a:solidFill>
              <a:schemeClr val="bg1">
                <a:lumMod val="85000"/>
              </a:schemeClr>
            </a:solidFill>
            <a:miter lim="800000"/>
            <a:headEnd/>
            <a:tailEnd/>
          </a:ln>
          <a:effectLst/>
        </p:spPr>
      </p:pic>
      <p:sp>
        <p:nvSpPr>
          <p:cNvPr id="6" name="TextBox 5"/>
          <p:cNvSpPr txBox="1"/>
          <p:nvPr/>
        </p:nvSpPr>
        <p:spPr>
          <a:xfrm>
            <a:off x="3660331" y="4909641"/>
            <a:ext cx="2839338" cy="215444"/>
          </a:xfrm>
          <a:prstGeom prst="rect">
            <a:avLst/>
          </a:prstGeom>
          <a:noFill/>
        </p:spPr>
        <p:txBody>
          <a:bodyPr wrap="square" rtlCol="0">
            <a:spAutoFit/>
          </a:bodyPr>
          <a:lstStyle/>
          <a:p>
            <a:pPr algn="ctr"/>
            <a:r>
              <a:rPr lang="en-IN" sz="800" dirty="0"/>
              <a:t>From Object-Oriented Analysis and Design with Applications</a:t>
            </a:r>
          </a:p>
        </p:txBody>
      </p:sp>
    </p:spTree>
    <p:extLst>
      <p:ext uri="{BB962C8B-B14F-4D97-AF65-F5344CB8AC3E}">
        <p14:creationId xmlns:p14="http://schemas.microsoft.com/office/powerpoint/2010/main" val="2273049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Discussion</a:t>
            </a:r>
          </a:p>
        </p:txBody>
      </p:sp>
      <p:sp>
        <p:nvSpPr>
          <p:cNvPr id="3" name="Content Placeholder 2"/>
          <p:cNvSpPr>
            <a:spLocks noGrp="1"/>
          </p:cNvSpPr>
          <p:nvPr>
            <p:ph idx="1"/>
          </p:nvPr>
        </p:nvSpPr>
        <p:spPr/>
        <p:txBody>
          <a:bodyPr/>
          <a:lstStyle/>
          <a:p>
            <a:r>
              <a:rPr lang="en-GB" dirty="0"/>
              <a:t>Manages complexity of writing large applications</a:t>
            </a:r>
          </a:p>
          <a:p>
            <a:r>
              <a:rPr lang="en-GB" dirty="0"/>
              <a:t>Many teams can work on one application</a:t>
            </a:r>
          </a:p>
          <a:p>
            <a:r>
              <a:rPr lang="en-GB" dirty="0"/>
              <a:t>Modules can be independently designed</a:t>
            </a:r>
          </a:p>
          <a:p>
            <a:r>
              <a:rPr lang="en-GB" dirty="0"/>
              <a:t>Loosely coupled</a:t>
            </a:r>
          </a:p>
          <a:p>
            <a:r>
              <a:rPr lang="en-GB" dirty="0"/>
              <a:t>Ease of reuse</a:t>
            </a:r>
          </a:p>
          <a:p>
            <a:pPr marL="0" indent="0">
              <a:buNone/>
            </a:pPr>
            <a:endParaRPr lang="en-GB" dirty="0"/>
          </a:p>
        </p:txBody>
      </p:sp>
      <p:sp>
        <p:nvSpPr>
          <p:cNvPr id="4" name="Slide Number Placeholder 3"/>
          <p:cNvSpPr>
            <a:spLocks noGrp="1"/>
          </p:cNvSpPr>
          <p:nvPr>
            <p:ph type="sldNum" sz="quarter" idx="12"/>
          </p:nvPr>
        </p:nvSpPr>
        <p:spPr/>
        <p:txBody>
          <a:bodyPr/>
          <a:lstStyle/>
          <a:p>
            <a:fld id="{6CA6930D-BBCC-4B60-B588-351AC06BFA93}" type="slidenum">
              <a:rPr lang="en-US" smtClean="0"/>
              <a:t>64</a:t>
            </a:fld>
            <a:endParaRPr lang="en-US"/>
          </a:p>
        </p:txBody>
      </p:sp>
    </p:spTree>
    <p:extLst>
      <p:ext uri="{BB962C8B-B14F-4D97-AF65-F5344CB8AC3E}">
        <p14:creationId xmlns:p14="http://schemas.microsoft.com/office/powerpoint/2010/main" val="2011673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Command Pattern</a:t>
            </a:r>
            <a:endParaRPr lang="en-IN" dirty="0"/>
          </a:p>
        </p:txBody>
      </p:sp>
      <p:sp>
        <p:nvSpPr>
          <p:cNvPr id="3" name="Content Placeholder 2"/>
          <p:cNvSpPr>
            <a:spLocks noGrp="1"/>
          </p:cNvSpPr>
          <p:nvPr>
            <p:ph idx="1"/>
          </p:nvPr>
        </p:nvSpPr>
        <p:spPr/>
        <p:txBody>
          <a:bodyPr>
            <a:normAutofit fontScale="85000" lnSpcReduction="10000"/>
          </a:bodyPr>
          <a:lstStyle/>
          <a:p>
            <a:pPr>
              <a:buNone/>
            </a:pPr>
            <a:r>
              <a:rPr lang="en-IN" dirty="0"/>
              <a:t>	</a:t>
            </a:r>
            <a:r>
              <a:rPr lang="en-IN" sz="2400" i="1" dirty="0"/>
              <a:t>Encapsulate a request as an object, thereby letting you parameterize clients with different requests, queue or log requests, and support undoable operations</a:t>
            </a:r>
            <a:endParaRPr lang="en-US" i="1" dirty="0"/>
          </a:p>
          <a:p>
            <a:r>
              <a:rPr lang="en-US" dirty="0"/>
              <a:t>Enables a class to make requests to unknown or unspecified objects.</a:t>
            </a:r>
          </a:p>
          <a:p>
            <a:r>
              <a:rPr lang="en-US" dirty="0"/>
              <a:t>Such objects have a state and know how to undo their operations</a:t>
            </a:r>
          </a:p>
          <a:p>
            <a:r>
              <a:rPr lang="en-IN" dirty="0"/>
              <a:t>Command pattern decouples the object that invokes the operation from the one having the knowledge to perform it</a:t>
            </a:r>
          </a:p>
          <a:p>
            <a:r>
              <a:rPr lang="en-US" dirty="0"/>
              <a:t>It is also known as </a:t>
            </a:r>
            <a:r>
              <a:rPr lang="en-US" i="1" dirty="0"/>
              <a:t>Action/Transaction</a:t>
            </a:r>
            <a:endParaRPr lang="en-IN" i="1" dirty="0"/>
          </a:p>
        </p:txBody>
      </p:sp>
      <p:sp>
        <p:nvSpPr>
          <p:cNvPr id="4" name="Slide Number Placeholder 3"/>
          <p:cNvSpPr>
            <a:spLocks noGrp="1"/>
          </p:cNvSpPr>
          <p:nvPr>
            <p:ph type="sldNum" sz="quarter" idx="12"/>
          </p:nvPr>
        </p:nvSpPr>
        <p:spPr/>
        <p:txBody>
          <a:bodyPr/>
          <a:lstStyle/>
          <a:p>
            <a:fld id="{6CA6930D-BBCC-4B60-B588-351AC06BFA93}" type="slidenum">
              <a:rPr lang="en-US" smtClean="0"/>
              <a:t>65</a:t>
            </a:fld>
            <a:endParaRPr lang="en-US"/>
          </a:p>
        </p:txBody>
      </p:sp>
    </p:spTree>
    <p:extLst>
      <p:ext uri="{BB962C8B-B14F-4D97-AF65-F5344CB8AC3E}">
        <p14:creationId xmlns:p14="http://schemas.microsoft.com/office/powerpoint/2010/main" val="1629818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Non-software Example</a:t>
            </a:r>
          </a:p>
        </p:txBody>
      </p:sp>
      <p:sp>
        <p:nvSpPr>
          <p:cNvPr id="3" name="Content Placeholder 2"/>
          <p:cNvSpPr>
            <a:spLocks noGrp="1"/>
          </p:cNvSpPr>
          <p:nvPr>
            <p:ph idx="1"/>
          </p:nvPr>
        </p:nvSpPr>
        <p:spPr>
          <a:xfrm>
            <a:off x="508000" y="1333500"/>
            <a:ext cx="9144000" cy="2316088"/>
          </a:xfrm>
        </p:spPr>
        <p:txBody>
          <a:bodyPr>
            <a:normAutofit fontScale="77500" lnSpcReduction="20000"/>
          </a:bodyPr>
          <a:lstStyle/>
          <a:p>
            <a:r>
              <a:rPr lang="en-US" dirty="0"/>
              <a:t>The "check" at a diner is an example of a Command pattern. The waiter or waitress takes an order, or command from a customer, and encapsulates that order by writing it on the check. The order is then queued for a short order cook. Note that the pad of "checks" used by different diners is not dependent on the menu, and therefore they can support commands to cook many different items.</a:t>
            </a:r>
          </a:p>
        </p:txBody>
      </p:sp>
      <p:sp>
        <p:nvSpPr>
          <p:cNvPr id="4" name="Slide Number Placeholder 3"/>
          <p:cNvSpPr>
            <a:spLocks noGrp="1"/>
          </p:cNvSpPr>
          <p:nvPr>
            <p:ph type="sldNum" sz="quarter" idx="12"/>
          </p:nvPr>
        </p:nvSpPr>
        <p:spPr/>
        <p:txBody>
          <a:bodyPr/>
          <a:lstStyle/>
          <a:p>
            <a:fld id="{6CA6930D-BBCC-4B60-B588-351AC06BFA93}" type="slidenum">
              <a:rPr lang="en-US" smtClean="0"/>
              <a:pPr/>
              <a:t>66</a:t>
            </a:fld>
            <a:endParaRPr lang="en-US"/>
          </a:p>
        </p:txBody>
      </p:sp>
      <p:pic>
        <p:nvPicPr>
          <p:cNvPr id="5038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9760" y="3505572"/>
            <a:ext cx="4391382" cy="2041352"/>
          </a:xfrm>
          <a:prstGeom prst="rect">
            <a:avLst/>
          </a:prstGeom>
          <a:noFill/>
          <a:ln w="9525">
            <a:solidFill>
              <a:schemeClr val="tx1"/>
            </a:solidFill>
            <a:miter lim="800000"/>
            <a:headEnd/>
            <a:tailEnd/>
          </a:ln>
          <a:effectLst>
            <a:outerShdw dist="35921" dir="2700000" algn="ctr" rotWithShape="0">
              <a:schemeClr val="bg2"/>
            </a:outerShdw>
            <a:reflection blurRad="6350" stA="50000" endA="300" endPos="38500" dist="50800" dir="5400000" sy="-100000" algn="bl" rotWithShape="0"/>
            <a:softEdge rad="31750"/>
          </a:effectLst>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val="38472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a:t>
            </a:r>
            <a:endParaRPr lang="en-IN" dirty="0"/>
          </a:p>
        </p:txBody>
      </p:sp>
      <p:sp>
        <p:nvSpPr>
          <p:cNvPr id="3" name="Slide Number Placeholder 2"/>
          <p:cNvSpPr>
            <a:spLocks noGrp="1"/>
          </p:cNvSpPr>
          <p:nvPr>
            <p:ph type="sldNum" sz="quarter" idx="12"/>
          </p:nvPr>
        </p:nvSpPr>
        <p:spPr/>
        <p:txBody>
          <a:bodyPr/>
          <a:lstStyle/>
          <a:p>
            <a:fld id="{6CA6930D-BBCC-4B60-B588-351AC06BFA93}" type="slidenum">
              <a:rPr lang="en-US" smtClean="0"/>
              <a:t>67</a:t>
            </a:fld>
            <a:endParaRPr lang="en-US"/>
          </a:p>
        </p:txBody>
      </p:sp>
      <p:sp>
        <p:nvSpPr>
          <p:cNvPr id="9" name="TextBox 10"/>
          <p:cNvSpPr txBox="1"/>
          <p:nvPr/>
        </p:nvSpPr>
        <p:spPr>
          <a:xfrm>
            <a:off x="829619" y="1369209"/>
            <a:ext cx="8572560" cy="3571900"/>
          </a:xfrm>
          <a:prstGeom prst="rect">
            <a:avLst/>
          </a:prstGeom>
          <a:solidFill>
            <a:schemeClr val="bg1">
              <a:lumMod val="95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wrap="square" rtlCol="0">
            <a:noAutofit/>
          </a:bodyPr>
          <a:lstStyle/>
          <a:p>
            <a:pPr algn="r">
              <a:lnSpc>
                <a:spcPct val="90000"/>
              </a:lnSpc>
              <a:defRPr/>
            </a:pPr>
            <a:endParaRPr lang="en-US" b="1" dirty="0">
              <a:solidFill>
                <a:srgbClr val="C00000"/>
              </a:solidFill>
              <a:latin typeface="Calibri" pitchFamily="34" charset="0"/>
              <a:cs typeface="Times New Roman" pitchFamily="18" charset="0"/>
            </a:endParaRPr>
          </a:p>
        </p:txBody>
      </p:sp>
      <p:grpSp>
        <p:nvGrpSpPr>
          <p:cNvPr id="10" name="Group 25"/>
          <p:cNvGrpSpPr/>
          <p:nvPr/>
        </p:nvGrpSpPr>
        <p:grpSpPr>
          <a:xfrm>
            <a:off x="5473089" y="2262185"/>
            <a:ext cx="1357322" cy="595317"/>
            <a:chOff x="4786314" y="2000240"/>
            <a:chExt cx="1285884" cy="952507"/>
          </a:xfrm>
        </p:grpSpPr>
        <p:sp>
          <p:nvSpPr>
            <p:cNvPr id="36" name="Rectangle 15"/>
            <p:cNvSpPr/>
            <p:nvPr/>
          </p:nvSpPr>
          <p:spPr>
            <a:xfrm>
              <a:off x="4786314" y="2000240"/>
              <a:ext cx="1285884" cy="394188"/>
            </a:xfrm>
            <a:prstGeom prst="rect">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b="1" i="1" dirty="0"/>
                <a:t>Command</a:t>
              </a:r>
              <a:endParaRPr lang="en-IN" sz="2000" b="1" i="1" dirty="0"/>
            </a:p>
          </p:txBody>
        </p:sp>
        <p:sp>
          <p:nvSpPr>
            <p:cNvPr id="37" name="Rectangle 3"/>
            <p:cNvSpPr/>
            <p:nvPr/>
          </p:nvSpPr>
          <p:spPr>
            <a:xfrm>
              <a:off x="4786314" y="2394428"/>
              <a:ext cx="1285884" cy="558319"/>
            </a:xfrm>
            <a:prstGeom prst="rect">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t"/>
            <a:lstStyle/>
            <a:p>
              <a:r>
                <a:rPr lang="en-US" sz="1600" i="1" dirty="0"/>
                <a:t>Execute()</a:t>
              </a:r>
            </a:p>
          </p:txBody>
        </p:sp>
      </p:grpSp>
      <p:cxnSp>
        <p:nvCxnSpPr>
          <p:cNvPr id="11" name="Straight Arrow Connector 10"/>
          <p:cNvCxnSpPr/>
          <p:nvPr/>
        </p:nvCxnSpPr>
        <p:spPr>
          <a:xfrm rot="10800000">
            <a:off x="3830015" y="3689621"/>
            <a:ext cx="1143008" cy="1323"/>
          </a:xfrm>
          <a:prstGeom prst="straightConnector1">
            <a:avLst/>
          </a:prstGeom>
          <a:ln w="28575">
            <a:solidFill>
              <a:schemeClr val="tx1"/>
            </a:solidFill>
            <a:prstDash val="solid"/>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2" name="Group 30"/>
          <p:cNvGrpSpPr/>
          <p:nvPr/>
        </p:nvGrpSpPr>
        <p:grpSpPr>
          <a:xfrm rot="10800000">
            <a:off x="4472957" y="2381248"/>
            <a:ext cx="1000132" cy="178595"/>
            <a:chOff x="2714612" y="1823233"/>
            <a:chExt cx="1000132" cy="214314"/>
          </a:xfrm>
        </p:grpSpPr>
        <p:sp>
          <p:nvSpPr>
            <p:cNvPr id="34" name="Diamond 11"/>
            <p:cNvSpPr/>
            <p:nvPr/>
          </p:nvSpPr>
          <p:spPr>
            <a:xfrm rot="10800000">
              <a:off x="3500430" y="1823233"/>
              <a:ext cx="214314" cy="214314"/>
            </a:xfrm>
            <a:prstGeom prst="diamond">
              <a:avLst/>
            </a:prstGeom>
            <a:ln w="1905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effectLst>
                  <a:outerShdw blurRad="38100" dist="38100" dir="2700000" algn="tl">
                    <a:srgbClr val="000000">
                      <a:alpha val="43137"/>
                    </a:srgbClr>
                  </a:outerShdw>
                </a:effectLst>
              </a:endParaRPr>
            </a:p>
          </p:txBody>
        </p:sp>
        <p:cxnSp>
          <p:nvCxnSpPr>
            <p:cNvPr id="35" name="Straight Connector 34"/>
            <p:cNvCxnSpPr/>
            <p:nvPr/>
          </p:nvCxnSpPr>
          <p:spPr>
            <a:xfrm rot="10800000">
              <a:off x="2714612" y="1928802"/>
              <a:ext cx="785818" cy="1588"/>
            </a:xfrm>
            <a:prstGeom prst="line">
              <a:avLst/>
            </a:prstGeom>
            <a:ln w="19050">
              <a:solidFill>
                <a:schemeClr val="tx1"/>
              </a:solidFill>
              <a:headEnd type="none" w="lg" len="lg"/>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13" name="Rectangle 3"/>
          <p:cNvSpPr/>
          <p:nvPr/>
        </p:nvSpPr>
        <p:spPr>
          <a:xfrm>
            <a:off x="3187073" y="2321716"/>
            <a:ext cx="1285884" cy="357190"/>
          </a:xfrm>
          <a:prstGeom prst="rect">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t"/>
          <a:lstStyle/>
          <a:p>
            <a:pPr algn="ctr"/>
            <a:r>
              <a:rPr lang="en-US" b="1" dirty="0"/>
              <a:t>Invoker</a:t>
            </a:r>
          </a:p>
        </p:txBody>
      </p:sp>
      <p:grpSp>
        <p:nvGrpSpPr>
          <p:cNvPr id="14" name="Group 36"/>
          <p:cNvGrpSpPr/>
          <p:nvPr/>
        </p:nvGrpSpPr>
        <p:grpSpPr>
          <a:xfrm>
            <a:off x="4973023" y="3274224"/>
            <a:ext cx="2357454" cy="1131104"/>
            <a:chOff x="4143372" y="3500438"/>
            <a:chExt cx="1357322" cy="1508138"/>
          </a:xfrm>
        </p:grpSpPr>
        <p:grpSp>
          <p:nvGrpSpPr>
            <p:cNvPr id="30" name="Group 26"/>
            <p:cNvGrpSpPr/>
            <p:nvPr/>
          </p:nvGrpSpPr>
          <p:grpSpPr>
            <a:xfrm>
              <a:off x="4143372" y="3500438"/>
              <a:ext cx="1357322" cy="1000132"/>
              <a:chOff x="4786314" y="2000240"/>
              <a:chExt cx="1285884" cy="889007"/>
            </a:xfrm>
          </p:grpSpPr>
          <p:sp>
            <p:nvSpPr>
              <p:cNvPr id="32" name="Rectangle 15"/>
              <p:cNvSpPr/>
              <p:nvPr/>
            </p:nvSpPr>
            <p:spPr>
              <a:xfrm>
                <a:off x="4786314" y="2000240"/>
                <a:ext cx="1285884" cy="394188"/>
              </a:xfrm>
              <a:prstGeom prst="rect">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err="1"/>
                  <a:t>ConcreteCommand</a:t>
                </a:r>
                <a:endParaRPr lang="en-IN" sz="2000" b="1" dirty="0"/>
              </a:p>
            </p:txBody>
          </p:sp>
          <p:sp>
            <p:nvSpPr>
              <p:cNvPr id="33" name="Rectangle 3"/>
              <p:cNvSpPr/>
              <p:nvPr/>
            </p:nvSpPr>
            <p:spPr>
              <a:xfrm>
                <a:off x="4786314" y="2394428"/>
                <a:ext cx="1285884" cy="494819"/>
              </a:xfrm>
              <a:prstGeom prst="rect">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r>
                  <a:rPr lang="en-US" sz="1600" dirty="0"/>
                  <a:t>Execute()</a:t>
                </a:r>
              </a:p>
            </p:txBody>
          </p:sp>
        </p:grpSp>
        <p:sp>
          <p:nvSpPr>
            <p:cNvPr id="31" name="Rectangle 3"/>
            <p:cNvSpPr/>
            <p:nvPr/>
          </p:nvSpPr>
          <p:spPr>
            <a:xfrm>
              <a:off x="4143372" y="4500570"/>
              <a:ext cx="1357322" cy="508006"/>
            </a:xfrm>
            <a:prstGeom prst="rect">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t"/>
            <a:lstStyle/>
            <a:p>
              <a:r>
                <a:rPr lang="en-US" sz="1600" dirty="0"/>
                <a:t>state</a:t>
              </a:r>
            </a:p>
          </p:txBody>
        </p:sp>
      </p:grpSp>
      <p:sp>
        <p:nvSpPr>
          <p:cNvPr id="15" name="Isosceles Triangle 14"/>
          <p:cNvSpPr/>
          <p:nvPr/>
        </p:nvSpPr>
        <p:spPr>
          <a:xfrm>
            <a:off x="6044593" y="2846306"/>
            <a:ext cx="214314" cy="178595"/>
          </a:xfrm>
          <a:prstGeom prst="triangle">
            <a:avLst/>
          </a:prstGeom>
          <a:no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Connector 15"/>
          <p:cNvCxnSpPr/>
          <p:nvPr/>
        </p:nvCxnSpPr>
        <p:spPr>
          <a:xfrm rot="5400000">
            <a:off x="6029109" y="3154365"/>
            <a:ext cx="238127" cy="1588"/>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7" name="Group 39"/>
          <p:cNvGrpSpPr/>
          <p:nvPr/>
        </p:nvGrpSpPr>
        <p:grpSpPr>
          <a:xfrm>
            <a:off x="2472693" y="3214688"/>
            <a:ext cx="1357322" cy="654848"/>
            <a:chOff x="4786314" y="2000240"/>
            <a:chExt cx="1285884" cy="698506"/>
          </a:xfrm>
        </p:grpSpPr>
        <p:sp>
          <p:nvSpPr>
            <p:cNvPr id="28" name="Rectangle 15"/>
            <p:cNvSpPr/>
            <p:nvPr/>
          </p:nvSpPr>
          <p:spPr>
            <a:xfrm>
              <a:off x="4786314" y="2000240"/>
              <a:ext cx="1285884" cy="394188"/>
            </a:xfrm>
            <a:prstGeom prst="rect">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t>Receiver</a:t>
              </a:r>
              <a:endParaRPr lang="en-IN" sz="2000" b="1" dirty="0"/>
            </a:p>
          </p:txBody>
        </p:sp>
        <p:sp>
          <p:nvSpPr>
            <p:cNvPr id="29" name="Rectangle 3"/>
            <p:cNvSpPr/>
            <p:nvPr/>
          </p:nvSpPr>
          <p:spPr>
            <a:xfrm>
              <a:off x="4786314" y="2394428"/>
              <a:ext cx="1285884" cy="304318"/>
            </a:xfrm>
            <a:prstGeom prst="rect">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t"/>
            <a:lstStyle/>
            <a:p>
              <a:r>
                <a:rPr lang="en-US" sz="1600" dirty="0"/>
                <a:t>Action()</a:t>
              </a:r>
            </a:p>
          </p:txBody>
        </p:sp>
      </p:grpSp>
      <p:graphicFrame>
        <p:nvGraphicFramePr>
          <p:cNvPr id="18" name="Object 13"/>
          <p:cNvGraphicFramePr>
            <a:graphicFrameLocks noChangeAspect="1"/>
          </p:cNvGraphicFramePr>
          <p:nvPr/>
        </p:nvGraphicFramePr>
        <p:xfrm>
          <a:off x="7473353" y="3571881"/>
          <a:ext cx="1816096" cy="714380"/>
        </p:xfrm>
        <a:graphic>
          <a:graphicData uri="http://schemas.openxmlformats.org/presentationml/2006/ole">
            <mc:AlternateContent xmlns:mc="http://schemas.openxmlformats.org/markup-compatibility/2006">
              <mc:Choice xmlns:v="urn:schemas-microsoft-com:vml" Requires="v">
                <p:oleObj spid="_x0000_s1026" name="Visio" r:id="rId3" imgW="720461" imgH="491787" progId="">
                  <p:embed/>
                </p:oleObj>
              </mc:Choice>
              <mc:Fallback>
                <p:oleObj name="Visio" r:id="rId3" imgW="720461" imgH="491787" progId="">
                  <p:embed/>
                  <p:pic>
                    <p:nvPicPr>
                      <p:cNvPr id="18"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3353" y="3571881"/>
                        <a:ext cx="1816096" cy="714380"/>
                      </a:xfrm>
                      <a:prstGeom prst="rect">
                        <a:avLst/>
                      </a:prstGeom>
                      <a:noFill/>
                      <a:ln>
                        <a:noFill/>
                      </a:ln>
                      <a:effectLst/>
                      <a:extLst>
                        <a:ext uri="{909E8E84-426E-40dd-AFC4-6F175D3DCCD1}">
                          <a14:hiddenFill xmlns="" xmlns:a14="http://schemas.microsoft.com/office/drawing/2010/main">
                            <a:gradFill rotWithShape="1">
                              <a:gsLst>
                                <a:gs pos="0">
                                  <a:schemeClr val="accent2"/>
                                </a:gs>
                                <a:gs pos="100000">
                                  <a:schemeClr val="accent2">
                                    <a:gamma/>
                                    <a:shade val="46275"/>
                                    <a:invGamma/>
                                  </a:schemeClr>
                                </a:gs>
                              </a:gsLst>
                              <a:lin ang="5400000" scaled="1"/>
                            </a:gra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Text Box 16"/>
          <p:cNvSpPr txBox="1">
            <a:spLocks noChangeArrowheads="1"/>
          </p:cNvSpPr>
          <p:nvPr/>
        </p:nvSpPr>
        <p:spPr bwMode="auto">
          <a:xfrm>
            <a:off x="7503490" y="3810021"/>
            <a:ext cx="2148512" cy="307777"/>
          </a:xfrm>
          <a:prstGeom prst="rect">
            <a:avLst/>
          </a:prstGeom>
          <a:noFill/>
          <a:ln w="9525">
            <a:noFill/>
            <a:miter lim="800000"/>
            <a:headEnd/>
            <a:tailEnd/>
          </a:ln>
        </p:spPr>
        <p:txBody>
          <a:bodyPr wrap="square">
            <a:spAutoFit/>
          </a:bodyPr>
          <a:lstStyle/>
          <a:p>
            <a:pPr>
              <a:spcBef>
                <a:spcPct val="50000"/>
              </a:spcBef>
            </a:pPr>
            <a:r>
              <a:rPr lang="en-US" sz="1400" dirty="0"/>
              <a:t>receiver-&gt;Action();</a:t>
            </a:r>
          </a:p>
        </p:txBody>
      </p:sp>
      <p:sp>
        <p:nvSpPr>
          <p:cNvPr id="20" name="Oval 19"/>
          <p:cNvSpPr/>
          <p:nvPr/>
        </p:nvSpPr>
        <p:spPr>
          <a:xfrm>
            <a:off x="5973155" y="3810008"/>
            <a:ext cx="142876" cy="119063"/>
          </a:xfrm>
          <a:prstGeom prst="ellipse">
            <a:avLst/>
          </a:prstGeom>
          <a:no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Connector 20"/>
          <p:cNvCxnSpPr/>
          <p:nvPr/>
        </p:nvCxnSpPr>
        <p:spPr>
          <a:xfrm>
            <a:off x="6189057" y="3869540"/>
            <a:ext cx="1284296" cy="132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2" name="Rectangle 3"/>
          <p:cNvSpPr/>
          <p:nvPr/>
        </p:nvSpPr>
        <p:spPr>
          <a:xfrm>
            <a:off x="1043933" y="1964526"/>
            <a:ext cx="1285884" cy="357190"/>
          </a:xfrm>
          <a:prstGeom prst="rect">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t"/>
          <a:lstStyle/>
          <a:p>
            <a:pPr algn="ctr"/>
            <a:r>
              <a:rPr lang="en-US" b="1" dirty="0"/>
              <a:t>Client</a:t>
            </a:r>
          </a:p>
        </p:txBody>
      </p:sp>
      <p:cxnSp>
        <p:nvCxnSpPr>
          <p:cNvPr id="23" name="Straight Arrow Connector 22"/>
          <p:cNvCxnSpPr/>
          <p:nvPr/>
        </p:nvCxnSpPr>
        <p:spPr>
          <a:xfrm>
            <a:off x="1901189" y="3393287"/>
            <a:ext cx="571504" cy="6181"/>
          </a:xfrm>
          <a:prstGeom prst="straightConnector1">
            <a:avLst/>
          </a:prstGeom>
          <a:ln w="28575">
            <a:solidFill>
              <a:schemeClr val="tx1"/>
            </a:solidFill>
            <a:prstDash val="solid"/>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1366198" y="2856707"/>
            <a:ext cx="1071570" cy="1588"/>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377973" y="3273428"/>
            <a:ext cx="1905013" cy="1588"/>
          </a:xfrm>
          <a:prstGeom prst="line">
            <a:avLst/>
          </a:prstGeom>
          <a:ln w="28575">
            <a:solidFill>
              <a:schemeClr val="tx1"/>
            </a:solidFill>
            <a:prstDash val="sys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329685" y="4226730"/>
            <a:ext cx="3643338" cy="1323"/>
          </a:xfrm>
          <a:prstGeom prst="straightConnector1">
            <a:avLst/>
          </a:prstGeom>
          <a:ln w="28575">
            <a:solidFill>
              <a:schemeClr val="tx1"/>
            </a:solidFill>
            <a:prstDash val="sysDash"/>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115767" y="3214692"/>
            <a:ext cx="1071570" cy="338554"/>
          </a:xfrm>
          <a:prstGeom prst="rect">
            <a:avLst/>
          </a:prstGeom>
          <a:noFill/>
          <a:ln>
            <a:noFill/>
          </a:ln>
        </p:spPr>
        <p:txBody>
          <a:bodyPr wrap="square" rtlCol="0">
            <a:spAutoFit/>
          </a:bodyPr>
          <a:lstStyle/>
          <a:p>
            <a:r>
              <a:rPr lang="en-US" sz="1600" dirty="0"/>
              <a:t>receiver</a:t>
            </a:r>
            <a:endParaRPr lang="en-IN" sz="1600" dirty="0"/>
          </a:p>
        </p:txBody>
      </p:sp>
    </p:spTree>
    <p:extLst>
      <p:ext uri="{BB962C8B-B14F-4D97-AF65-F5344CB8AC3E}">
        <p14:creationId xmlns:p14="http://schemas.microsoft.com/office/powerpoint/2010/main" val="224773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normAutofit fontScale="85000" lnSpcReduction="20000"/>
          </a:bodyPr>
          <a:lstStyle/>
          <a:p>
            <a:r>
              <a:rPr lang="en-US" dirty="0"/>
              <a:t>A command can either itself perform all operations or just forward the call to receiver</a:t>
            </a:r>
          </a:p>
          <a:p>
            <a:r>
              <a:rPr lang="en-US" dirty="0"/>
              <a:t>Commands can support undo and redo and have state to supplement these operations. The state can be</a:t>
            </a:r>
          </a:p>
          <a:p>
            <a:pPr lvl="1"/>
            <a:r>
              <a:rPr lang="en-IN" dirty="0"/>
              <a:t>the Receiver object, which actually carries out operations in response to the request, </a:t>
            </a:r>
          </a:p>
          <a:p>
            <a:pPr lvl="1"/>
            <a:r>
              <a:rPr lang="en-IN" dirty="0"/>
              <a:t>the arguments to the operation performed on the receiver or</a:t>
            </a:r>
          </a:p>
          <a:p>
            <a:pPr lvl="1"/>
            <a:r>
              <a:rPr lang="en-IN" dirty="0"/>
              <a:t>any original values in the receiver that can change as a result of handling the request. The receiver must provide operations that let the command return the receiver to its prior state</a:t>
            </a:r>
          </a:p>
        </p:txBody>
      </p:sp>
      <p:sp>
        <p:nvSpPr>
          <p:cNvPr id="4" name="Slide Number Placeholder 3"/>
          <p:cNvSpPr>
            <a:spLocks noGrp="1"/>
          </p:cNvSpPr>
          <p:nvPr>
            <p:ph type="sldNum" sz="quarter" idx="12"/>
          </p:nvPr>
        </p:nvSpPr>
        <p:spPr/>
        <p:txBody>
          <a:bodyPr/>
          <a:lstStyle/>
          <a:p>
            <a:fld id="{6CA6930D-BBCC-4B60-B588-351AC06BFA93}" type="slidenum">
              <a:rPr lang="en-US" smtClean="0"/>
              <a:t>68</a:t>
            </a:fld>
            <a:endParaRPr lang="en-US"/>
          </a:p>
        </p:txBody>
      </p:sp>
    </p:spTree>
    <p:extLst>
      <p:ext uri="{BB962C8B-B14F-4D97-AF65-F5344CB8AC3E}">
        <p14:creationId xmlns:p14="http://schemas.microsoft.com/office/powerpoint/2010/main" val="1193885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normAutofit/>
          </a:bodyPr>
          <a:lstStyle/>
          <a:p>
            <a:r>
              <a:rPr lang="en-IN" dirty="0"/>
              <a:t>For undo and redo, copies of existing commands have to be stored in history</a:t>
            </a:r>
          </a:p>
          <a:p>
            <a:r>
              <a:rPr lang="en-IN" dirty="0"/>
              <a:t>Macro commands can be created</a:t>
            </a:r>
          </a:p>
          <a:p>
            <a:pPr lvl="1"/>
            <a:r>
              <a:rPr lang="en-IN" dirty="0"/>
              <a:t>several command objects are stored in a list and executed sequentially</a:t>
            </a:r>
          </a:p>
          <a:p>
            <a:r>
              <a:rPr lang="en-IN" dirty="0"/>
              <a:t>Not all operations are undoable</a:t>
            </a:r>
          </a:p>
          <a:p>
            <a:endParaRPr lang="en-IN" dirty="0"/>
          </a:p>
          <a:p>
            <a:endParaRPr lang="en-US" dirty="0"/>
          </a:p>
        </p:txBody>
      </p:sp>
      <p:sp>
        <p:nvSpPr>
          <p:cNvPr id="4" name="Slide Number Placeholder 3"/>
          <p:cNvSpPr>
            <a:spLocks noGrp="1"/>
          </p:cNvSpPr>
          <p:nvPr>
            <p:ph type="sldNum" sz="quarter" idx="12"/>
          </p:nvPr>
        </p:nvSpPr>
        <p:spPr/>
        <p:txBody>
          <a:bodyPr/>
          <a:lstStyle/>
          <a:p>
            <a:fld id="{6CA6930D-BBCC-4B60-B588-351AC06BFA93}" type="slidenum">
              <a:rPr lang="en-US" smtClean="0"/>
              <a:t>69</a:t>
            </a:fld>
            <a:endParaRPr lang="en-US"/>
          </a:p>
        </p:txBody>
      </p:sp>
    </p:spTree>
    <p:extLst>
      <p:ext uri="{BB962C8B-B14F-4D97-AF65-F5344CB8AC3E}">
        <p14:creationId xmlns:p14="http://schemas.microsoft.com/office/powerpoint/2010/main" val="510496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Algorithmic Decomposition</a:t>
            </a:r>
          </a:p>
        </p:txBody>
      </p:sp>
      <p:sp>
        <p:nvSpPr>
          <p:cNvPr id="3" name="Content Placeholder 2"/>
          <p:cNvSpPr>
            <a:spLocks noGrp="1"/>
          </p:cNvSpPr>
          <p:nvPr>
            <p:ph idx="1"/>
          </p:nvPr>
        </p:nvSpPr>
        <p:spPr/>
        <p:txBody>
          <a:bodyPr>
            <a:normAutofit/>
          </a:bodyPr>
          <a:lstStyle/>
          <a:p>
            <a:r>
              <a:rPr lang="en-IN" sz="3000" dirty="0"/>
              <a:t>Decomposes the problem into algorithms</a:t>
            </a:r>
          </a:p>
          <a:p>
            <a:r>
              <a:rPr lang="en-IN" sz="3000" dirty="0"/>
              <a:t>Each algorithm is part of a series of steps (part of overall process)</a:t>
            </a:r>
          </a:p>
          <a:p>
            <a:r>
              <a:rPr lang="en-IN" sz="3000" dirty="0"/>
              <a:t>Typically, a top-down approach</a:t>
            </a:r>
          </a:p>
          <a:p>
            <a:pPr lvl="1"/>
            <a:r>
              <a:rPr lang="en-IN" sz="2667" dirty="0"/>
              <a:t>start with a big picture</a:t>
            </a:r>
          </a:p>
          <a:p>
            <a:pPr lvl="1"/>
            <a:r>
              <a:rPr lang="en-IN" sz="2667" dirty="0"/>
              <a:t>break down into smaller chunks</a:t>
            </a:r>
          </a:p>
          <a:p>
            <a:r>
              <a:rPr lang="en-IN" sz="3000" dirty="0"/>
              <a:t>These steps lead to the final result (like a flow chart)</a:t>
            </a:r>
          </a:p>
          <a:p>
            <a:endParaRPr lang="en-IN" sz="3000" dirty="0"/>
          </a:p>
        </p:txBody>
      </p:sp>
      <p:sp>
        <p:nvSpPr>
          <p:cNvPr id="4" name="Footer Placeholder 3">
            <a:extLst>
              <a:ext uri="{FF2B5EF4-FFF2-40B4-BE49-F238E27FC236}">
                <a16:creationId xmlns:a16="http://schemas.microsoft.com/office/drawing/2014/main" id="{F2ADB009-0AAE-44E7-8FAC-F716F3D148E0}"/>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Object Oriented Analysis, Design &amp; Programming in UML</a:t>
            </a:r>
          </a:p>
        </p:txBody>
      </p:sp>
      <p:sp>
        <p:nvSpPr>
          <p:cNvPr id="5" name="Slide Number Placeholder 4">
            <a:extLst>
              <a:ext uri="{FF2B5EF4-FFF2-40B4-BE49-F238E27FC236}">
                <a16:creationId xmlns:a16="http://schemas.microsoft.com/office/drawing/2014/main" id="{EB72954E-5ED5-4BFA-9D27-39A019A373E2}"/>
              </a:ext>
            </a:extLst>
          </p:cNvPr>
          <p:cNvSpPr>
            <a:spLocks noGrp="1"/>
          </p:cNvSpPr>
          <p:nvPr>
            <p:ph type="sldNum" sz="quarter" idx="12"/>
          </p:nvPr>
        </p:nvSpPr>
        <p:spPr/>
        <p:txBody>
          <a:bodyPr/>
          <a:lstStyle/>
          <a:p>
            <a:fld id="{E234554E-772B-4FC5-96DA-FB5414D9535C}" type="slidenum">
              <a:rPr lang="en-IN" smtClean="0"/>
              <a:t>7</a:t>
            </a:fld>
            <a:endParaRPr lang="en-IN"/>
          </a:p>
        </p:txBody>
      </p:sp>
    </p:spTree>
    <p:extLst>
      <p:ext uri="{BB962C8B-B14F-4D97-AF65-F5344CB8AC3E}">
        <p14:creationId xmlns:p14="http://schemas.microsoft.com/office/powerpoint/2010/main" val="1093129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Implementation</a:t>
            </a:r>
          </a:p>
        </p:txBody>
      </p:sp>
      <p:sp>
        <p:nvSpPr>
          <p:cNvPr id="3" name="Content Placeholder 2"/>
          <p:cNvSpPr>
            <a:spLocks noGrp="1"/>
          </p:cNvSpPr>
          <p:nvPr>
            <p:ph idx="1"/>
          </p:nvPr>
        </p:nvSpPr>
        <p:spPr/>
        <p:txBody>
          <a:bodyPr/>
          <a:lstStyle/>
          <a:p>
            <a:r>
              <a:rPr lang="en-US" dirty="0"/>
              <a:t>Can be implemented through</a:t>
            </a:r>
          </a:p>
          <a:p>
            <a:pPr lvl="1"/>
            <a:r>
              <a:rPr lang="en-US" dirty="0"/>
              <a:t>function pointers</a:t>
            </a:r>
          </a:p>
          <a:p>
            <a:pPr lvl="1"/>
            <a:r>
              <a:rPr lang="en-US" dirty="0"/>
              <a:t>function objects</a:t>
            </a:r>
          </a:p>
          <a:p>
            <a:pPr lvl="1"/>
            <a:r>
              <a:rPr lang="en-US" dirty="0"/>
              <a:t>command objects</a:t>
            </a:r>
          </a:p>
        </p:txBody>
      </p:sp>
      <p:sp>
        <p:nvSpPr>
          <p:cNvPr id="4" name="Slide Number Placeholder 3"/>
          <p:cNvSpPr>
            <a:spLocks noGrp="1"/>
          </p:cNvSpPr>
          <p:nvPr>
            <p:ph type="sldNum" sz="quarter" idx="12"/>
          </p:nvPr>
        </p:nvSpPr>
        <p:spPr/>
        <p:txBody>
          <a:bodyPr/>
          <a:lstStyle/>
          <a:p>
            <a:fld id="{6CA6930D-BBCC-4B60-B588-351AC06BFA93}" type="slidenum">
              <a:rPr lang="en-US" smtClean="0"/>
              <a:t>70</a:t>
            </a:fld>
            <a:endParaRPr lang="en-US"/>
          </a:p>
        </p:txBody>
      </p:sp>
    </p:spTree>
    <p:extLst>
      <p:ext uri="{BB962C8B-B14F-4D97-AF65-F5344CB8AC3E}">
        <p14:creationId xmlns:p14="http://schemas.microsoft.com/office/powerpoint/2010/main" val="139510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Implementation</a:t>
            </a:r>
          </a:p>
        </p:txBody>
      </p:sp>
      <p:sp>
        <p:nvSpPr>
          <p:cNvPr id="3" name="Content Placeholder 2"/>
          <p:cNvSpPr>
            <a:spLocks noGrp="1"/>
          </p:cNvSpPr>
          <p:nvPr>
            <p:ph idx="1"/>
          </p:nvPr>
        </p:nvSpPr>
        <p:spPr/>
        <p:txBody>
          <a:bodyPr/>
          <a:lstStyle/>
          <a:p>
            <a:r>
              <a:rPr lang="en-US" dirty="0"/>
              <a:t>Delegates &amp; events can be used to implement callbacks</a:t>
            </a:r>
          </a:p>
          <a:p>
            <a:r>
              <a:rPr lang="en-US" dirty="0"/>
              <a:t>In this case, the command object is invoked through an event </a:t>
            </a:r>
          </a:p>
          <a:p>
            <a:r>
              <a:rPr lang="en-US" dirty="0"/>
              <a:t>Simple to implement</a:t>
            </a:r>
          </a:p>
          <a:p>
            <a:endParaRPr lang="en-US" dirty="0"/>
          </a:p>
        </p:txBody>
      </p:sp>
      <p:sp>
        <p:nvSpPr>
          <p:cNvPr id="4" name="Slide Number Placeholder 3"/>
          <p:cNvSpPr>
            <a:spLocks noGrp="1"/>
          </p:cNvSpPr>
          <p:nvPr>
            <p:ph type="sldNum" sz="quarter" idx="12"/>
          </p:nvPr>
        </p:nvSpPr>
        <p:spPr/>
        <p:txBody>
          <a:bodyPr/>
          <a:lstStyle/>
          <a:p>
            <a:fld id="{6CA6930D-BBCC-4B60-B588-351AC06BFA93}" type="slidenum">
              <a:rPr lang="en-US" smtClean="0"/>
              <a:t>71</a:t>
            </a:fld>
            <a:endParaRPr lang="en-US"/>
          </a:p>
        </p:txBody>
      </p:sp>
    </p:spTree>
    <p:extLst>
      <p:ext uri="{BB962C8B-B14F-4D97-AF65-F5344CB8AC3E}">
        <p14:creationId xmlns:p14="http://schemas.microsoft.com/office/powerpoint/2010/main" val="2229117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Consquences</a:t>
            </a:r>
            <a:endParaRPr lang="en-IN" dirty="0"/>
          </a:p>
        </p:txBody>
      </p:sp>
      <p:sp>
        <p:nvSpPr>
          <p:cNvPr id="3" name="Content Placeholder 2"/>
          <p:cNvSpPr>
            <a:spLocks noGrp="1"/>
          </p:cNvSpPr>
          <p:nvPr>
            <p:ph idx="1"/>
          </p:nvPr>
        </p:nvSpPr>
        <p:spPr/>
        <p:txBody>
          <a:bodyPr>
            <a:normAutofit fontScale="92500" lnSpcReduction="20000"/>
          </a:bodyPr>
          <a:lstStyle/>
          <a:p>
            <a:r>
              <a:rPr lang="en-IN" dirty="0"/>
              <a:t>The invoker and the handler are loosely coupled through the command object</a:t>
            </a:r>
          </a:p>
          <a:p>
            <a:pPr lvl="1"/>
            <a:r>
              <a:rPr lang="en-IN" dirty="0"/>
              <a:t>reduces dependency</a:t>
            </a:r>
          </a:p>
          <a:p>
            <a:r>
              <a:rPr lang="en-IN" dirty="0"/>
              <a:t>Can be manipulated and extended like any other object</a:t>
            </a:r>
          </a:p>
          <a:p>
            <a:pPr lvl="1"/>
            <a:r>
              <a:rPr lang="en-IN" dirty="0"/>
              <a:t>create variations of commands</a:t>
            </a:r>
          </a:p>
          <a:p>
            <a:r>
              <a:rPr lang="en-IN" dirty="0"/>
              <a:t>Command objects can be assembled</a:t>
            </a:r>
          </a:p>
          <a:p>
            <a:pPr lvl="1"/>
            <a:r>
              <a:rPr lang="en-IN" dirty="0"/>
              <a:t>macros</a:t>
            </a:r>
          </a:p>
          <a:p>
            <a:r>
              <a:rPr lang="en-IN" dirty="0"/>
              <a:t>It's easy to add new Commands, because you don't have to change existing classes</a:t>
            </a:r>
          </a:p>
          <a:p>
            <a:endParaRPr lang="en-IN" dirty="0"/>
          </a:p>
        </p:txBody>
      </p:sp>
      <p:sp>
        <p:nvSpPr>
          <p:cNvPr id="4" name="Slide Number Placeholder 3"/>
          <p:cNvSpPr>
            <a:spLocks noGrp="1"/>
          </p:cNvSpPr>
          <p:nvPr>
            <p:ph type="sldNum" sz="quarter" idx="12"/>
          </p:nvPr>
        </p:nvSpPr>
        <p:spPr/>
        <p:txBody>
          <a:bodyPr/>
          <a:lstStyle/>
          <a:p>
            <a:fld id="{6CA6930D-BBCC-4B60-B588-351AC06BFA93}" type="slidenum">
              <a:rPr lang="en-US" smtClean="0"/>
              <a:t>72</a:t>
            </a:fld>
            <a:endParaRPr lang="en-US"/>
          </a:p>
        </p:txBody>
      </p:sp>
    </p:spTree>
    <p:extLst>
      <p:ext uri="{BB962C8B-B14F-4D97-AF65-F5344CB8AC3E}">
        <p14:creationId xmlns:p14="http://schemas.microsoft.com/office/powerpoint/2010/main" val="432728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Applicability</a:t>
            </a:r>
            <a:endParaRPr lang="en-IN" dirty="0"/>
          </a:p>
        </p:txBody>
      </p:sp>
      <p:sp>
        <p:nvSpPr>
          <p:cNvPr id="3" name="Content Placeholder 2"/>
          <p:cNvSpPr>
            <a:spLocks noGrp="1"/>
          </p:cNvSpPr>
          <p:nvPr>
            <p:ph idx="1"/>
          </p:nvPr>
        </p:nvSpPr>
        <p:spPr/>
        <p:txBody>
          <a:bodyPr>
            <a:normAutofit fontScale="85000" lnSpcReduction="10000"/>
          </a:bodyPr>
          <a:lstStyle/>
          <a:p>
            <a:r>
              <a:rPr lang="en-US" dirty="0"/>
              <a:t>Commands are object oriented replacement for callbacks</a:t>
            </a:r>
          </a:p>
          <a:p>
            <a:r>
              <a:rPr lang="en-US" dirty="0"/>
              <a:t>Use for queuing requests to be executed at different times</a:t>
            </a:r>
          </a:p>
          <a:p>
            <a:r>
              <a:rPr lang="en-US" dirty="0"/>
              <a:t>Create macro commands</a:t>
            </a:r>
          </a:p>
          <a:p>
            <a:r>
              <a:rPr lang="en-US" dirty="0"/>
              <a:t>Use for implementing undo and redo</a:t>
            </a:r>
          </a:p>
          <a:p>
            <a:pPr lvl="1"/>
            <a:r>
              <a:rPr lang="en-US" dirty="0"/>
              <a:t>command object can store undo &amp; redo state</a:t>
            </a:r>
          </a:p>
          <a:p>
            <a:r>
              <a:rPr lang="en-US" dirty="0"/>
              <a:t>Can be used for transactions</a:t>
            </a:r>
          </a:p>
          <a:p>
            <a:pPr lvl="1"/>
            <a:r>
              <a:rPr lang="en-US" dirty="0"/>
              <a:t>In case of a failure, the system can be reverted to original state</a:t>
            </a:r>
          </a:p>
          <a:p>
            <a:endParaRPr lang="en-IN" dirty="0"/>
          </a:p>
        </p:txBody>
      </p:sp>
      <p:sp>
        <p:nvSpPr>
          <p:cNvPr id="4" name="Slide Number Placeholder 3"/>
          <p:cNvSpPr>
            <a:spLocks noGrp="1"/>
          </p:cNvSpPr>
          <p:nvPr>
            <p:ph type="sldNum" sz="quarter" idx="12"/>
          </p:nvPr>
        </p:nvSpPr>
        <p:spPr/>
        <p:txBody>
          <a:bodyPr/>
          <a:lstStyle/>
          <a:p>
            <a:fld id="{6CA6930D-BBCC-4B60-B588-351AC06BFA93}" type="slidenum">
              <a:rPr lang="en-US" smtClean="0"/>
              <a:t>73</a:t>
            </a:fld>
            <a:endParaRPr lang="en-US"/>
          </a:p>
        </p:txBody>
      </p:sp>
    </p:spTree>
    <p:extLst>
      <p:ext uri="{BB962C8B-B14F-4D97-AF65-F5344CB8AC3E}">
        <p14:creationId xmlns:p14="http://schemas.microsoft.com/office/powerpoint/2010/main" val="135604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Known Uses</a:t>
            </a:r>
          </a:p>
        </p:txBody>
      </p:sp>
      <p:sp>
        <p:nvSpPr>
          <p:cNvPr id="3" name="Content Placeholder 2"/>
          <p:cNvSpPr>
            <a:spLocks noGrp="1"/>
          </p:cNvSpPr>
          <p:nvPr>
            <p:ph idx="1"/>
          </p:nvPr>
        </p:nvSpPr>
        <p:spPr/>
        <p:txBody>
          <a:bodyPr>
            <a:normAutofit lnSpcReduction="10000"/>
          </a:bodyPr>
          <a:lstStyle/>
          <a:p>
            <a:r>
              <a:rPr lang="en-US" dirty="0"/>
              <a:t>Command is extensively used in UI programming while handling callbacks from controls</a:t>
            </a:r>
          </a:p>
          <a:p>
            <a:r>
              <a:rPr lang="en-US" dirty="0"/>
              <a:t>MFC uses message maps to handle the commands</a:t>
            </a:r>
          </a:p>
          <a:p>
            <a:r>
              <a:rPr lang="en-US" dirty="0"/>
              <a:t>C# uses events &amp; delegates as commands</a:t>
            </a:r>
          </a:p>
          <a:p>
            <a:pPr lvl="1"/>
            <a:r>
              <a:rPr lang="en-US" dirty="0"/>
              <a:t>provides </a:t>
            </a:r>
            <a:r>
              <a:rPr lang="en-US" dirty="0" err="1"/>
              <a:t>EventHandler</a:t>
            </a:r>
            <a:r>
              <a:rPr lang="en-US" dirty="0"/>
              <a:t> delegate for handling events</a:t>
            </a:r>
          </a:p>
          <a:p>
            <a:r>
              <a:rPr lang="en-US" dirty="0"/>
              <a:t>Java uses </a:t>
            </a:r>
            <a:r>
              <a:rPr lang="en-US" i="1" dirty="0" err="1"/>
              <a:t>ActionListener</a:t>
            </a:r>
            <a:r>
              <a:rPr lang="en-US" dirty="0"/>
              <a:t> as a command object</a:t>
            </a:r>
          </a:p>
          <a:p>
            <a:r>
              <a:rPr lang="en-US" dirty="0"/>
              <a:t>Boost &amp; QT use signals &amp; slots for commands</a:t>
            </a:r>
          </a:p>
        </p:txBody>
      </p:sp>
      <p:sp>
        <p:nvSpPr>
          <p:cNvPr id="4" name="Slide Number Placeholder 3"/>
          <p:cNvSpPr>
            <a:spLocks noGrp="1"/>
          </p:cNvSpPr>
          <p:nvPr>
            <p:ph type="sldNum" sz="quarter" idx="12"/>
          </p:nvPr>
        </p:nvSpPr>
        <p:spPr/>
        <p:txBody>
          <a:bodyPr/>
          <a:lstStyle/>
          <a:p>
            <a:fld id="{6CA6930D-BBCC-4B60-B588-351AC06BFA93}" type="slidenum">
              <a:rPr lang="en-US" smtClean="0"/>
              <a:t>74</a:t>
            </a:fld>
            <a:endParaRPr lang="en-US"/>
          </a:p>
        </p:txBody>
      </p:sp>
    </p:spTree>
    <p:extLst>
      <p:ext uri="{BB962C8B-B14F-4D97-AF65-F5344CB8AC3E}">
        <p14:creationId xmlns:p14="http://schemas.microsoft.com/office/powerpoint/2010/main" val="361990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Strategy Pattern</a:t>
            </a:r>
            <a:endParaRPr lang="en-IN" dirty="0"/>
          </a:p>
        </p:txBody>
      </p:sp>
      <p:sp>
        <p:nvSpPr>
          <p:cNvPr id="3" name="Content Placeholder 2"/>
          <p:cNvSpPr>
            <a:spLocks noGrp="1"/>
          </p:cNvSpPr>
          <p:nvPr>
            <p:ph idx="1"/>
          </p:nvPr>
        </p:nvSpPr>
        <p:spPr/>
        <p:txBody>
          <a:bodyPr>
            <a:normAutofit fontScale="85000" lnSpcReduction="10000"/>
          </a:bodyPr>
          <a:lstStyle/>
          <a:p>
            <a:pPr>
              <a:buNone/>
            </a:pPr>
            <a:r>
              <a:rPr lang="en-US" dirty="0"/>
              <a:t>	</a:t>
            </a:r>
            <a:r>
              <a:rPr lang="en-IN" sz="2400" i="1" dirty="0"/>
              <a:t>Define a family of algorithms, encapsulate each one, and make them interchangeable. Strategy lets the algorithm vary independently from clients that use it.</a:t>
            </a:r>
          </a:p>
          <a:p>
            <a:r>
              <a:rPr lang="en-US" dirty="0"/>
              <a:t>Replacement for conditional statements</a:t>
            </a:r>
          </a:p>
          <a:p>
            <a:r>
              <a:rPr lang="en-US" dirty="0"/>
              <a:t>Algorithms that have the same behavior are encapsulated inside separate classes</a:t>
            </a:r>
          </a:p>
          <a:p>
            <a:r>
              <a:rPr lang="en-US" dirty="0"/>
              <a:t>These classes are parented by a common </a:t>
            </a:r>
            <a:r>
              <a:rPr lang="en-US"/>
              <a:t>class </a:t>
            </a:r>
          </a:p>
          <a:p>
            <a:pPr lvl="1"/>
            <a:r>
              <a:rPr lang="en-US"/>
              <a:t>common </a:t>
            </a:r>
            <a:r>
              <a:rPr lang="en-US" dirty="0"/>
              <a:t>parent ensures the algorithm can be changed at runtime</a:t>
            </a:r>
          </a:p>
          <a:p>
            <a:r>
              <a:rPr lang="en-US" dirty="0"/>
              <a:t>Also known as a </a:t>
            </a:r>
            <a:r>
              <a:rPr lang="en-US" i="1" dirty="0"/>
              <a:t>policy</a:t>
            </a:r>
          </a:p>
          <a:p>
            <a:pPr lvl="1"/>
            <a:endParaRPr lang="en-IN" dirty="0"/>
          </a:p>
        </p:txBody>
      </p:sp>
      <p:sp>
        <p:nvSpPr>
          <p:cNvPr id="4" name="Slide Number Placeholder 3"/>
          <p:cNvSpPr>
            <a:spLocks noGrp="1"/>
          </p:cNvSpPr>
          <p:nvPr>
            <p:ph type="sldNum" sz="quarter" idx="12"/>
          </p:nvPr>
        </p:nvSpPr>
        <p:spPr/>
        <p:txBody>
          <a:bodyPr/>
          <a:lstStyle/>
          <a:p>
            <a:fld id="{6CA6930D-BBCC-4B60-B588-351AC06BFA93}" type="slidenum">
              <a:rPr lang="en-US" smtClean="0"/>
              <a:t>75</a:t>
            </a:fld>
            <a:endParaRPr lang="en-US"/>
          </a:p>
        </p:txBody>
      </p:sp>
    </p:spTree>
    <p:extLst>
      <p:ext uri="{BB962C8B-B14F-4D97-AF65-F5344CB8AC3E}">
        <p14:creationId xmlns:p14="http://schemas.microsoft.com/office/powerpoint/2010/main" val="1409616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a:t>
            </a:r>
            <a:endParaRPr lang="en-IN" dirty="0"/>
          </a:p>
        </p:txBody>
      </p:sp>
      <p:sp>
        <p:nvSpPr>
          <p:cNvPr id="3" name="Slide Number Placeholder 2"/>
          <p:cNvSpPr>
            <a:spLocks noGrp="1"/>
          </p:cNvSpPr>
          <p:nvPr>
            <p:ph type="sldNum" sz="quarter" idx="12"/>
          </p:nvPr>
        </p:nvSpPr>
        <p:spPr/>
        <p:txBody>
          <a:bodyPr/>
          <a:lstStyle/>
          <a:p>
            <a:fld id="{6CA6930D-BBCC-4B60-B588-351AC06BFA93}" type="slidenum">
              <a:rPr lang="en-US" smtClean="0"/>
              <a:t>76</a:t>
            </a:fld>
            <a:endParaRPr lang="en-US"/>
          </a:p>
        </p:txBody>
      </p:sp>
      <p:sp>
        <p:nvSpPr>
          <p:cNvPr id="8" name="TextBox 10"/>
          <p:cNvSpPr txBox="1"/>
          <p:nvPr/>
        </p:nvSpPr>
        <p:spPr>
          <a:xfrm>
            <a:off x="1079472" y="1460500"/>
            <a:ext cx="8072430" cy="3631432"/>
          </a:xfrm>
          <a:prstGeom prst="rect">
            <a:avLst/>
          </a:prstGeom>
          <a:solidFill>
            <a:schemeClr val="bg1">
              <a:lumMod val="95000"/>
            </a:schemeClr>
          </a:solidFill>
          <a:ln>
            <a:solidFill>
              <a:schemeClr val="bg1">
                <a:lumMod val="85000"/>
              </a:schemeClr>
            </a:solidFill>
          </a:ln>
        </p:spPr>
        <p:style>
          <a:lnRef idx="1">
            <a:schemeClr val="accent4"/>
          </a:lnRef>
          <a:fillRef idx="2">
            <a:schemeClr val="accent4"/>
          </a:fillRef>
          <a:effectRef idx="1">
            <a:schemeClr val="accent4"/>
          </a:effectRef>
          <a:fontRef idx="minor">
            <a:schemeClr val="dk1"/>
          </a:fontRef>
        </p:style>
        <p:txBody>
          <a:bodyPr wrap="square" rtlCol="0">
            <a:noAutofit/>
          </a:bodyPr>
          <a:lstStyle/>
          <a:p>
            <a:pPr algn="r">
              <a:lnSpc>
                <a:spcPct val="90000"/>
              </a:lnSpc>
              <a:defRPr/>
            </a:pPr>
            <a:endParaRPr lang="en-US" sz="1600" b="1" dirty="0">
              <a:solidFill>
                <a:schemeClr val="tx1"/>
              </a:solidFill>
              <a:latin typeface="Calibri" pitchFamily="34" charset="0"/>
              <a:cs typeface="Times New Roman" pitchFamily="18" charset="0"/>
            </a:endParaRPr>
          </a:p>
        </p:txBody>
      </p:sp>
      <p:sp>
        <p:nvSpPr>
          <p:cNvPr id="9" name="Rectangle 15"/>
          <p:cNvSpPr/>
          <p:nvPr/>
        </p:nvSpPr>
        <p:spPr>
          <a:xfrm>
            <a:off x="1293754" y="2262184"/>
            <a:ext cx="1857388" cy="297658"/>
          </a:xfrm>
          <a:prstGeom prst="rect">
            <a:avLst/>
          </a:prstGeom>
          <a:ln w="12700"/>
        </p:spPr>
        <p:style>
          <a:lnRef idx="1">
            <a:schemeClr val="dk1"/>
          </a:lnRef>
          <a:fillRef idx="2">
            <a:schemeClr val="dk1"/>
          </a:fillRef>
          <a:effectRef idx="1">
            <a:schemeClr val="dk1"/>
          </a:effectRef>
          <a:fontRef idx="minor">
            <a:schemeClr val="dk1"/>
          </a:fontRef>
        </p:style>
        <p:txBody>
          <a:bodyPr rtlCol="0" anchor="ctr"/>
          <a:lstStyle/>
          <a:p>
            <a:pPr algn="ctr"/>
            <a:r>
              <a:rPr lang="en-US" b="1" dirty="0"/>
              <a:t>Context</a:t>
            </a:r>
            <a:endParaRPr lang="en-IN" sz="2000" b="1" dirty="0"/>
          </a:p>
        </p:txBody>
      </p:sp>
      <p:sp>
        <p:nvSpPr>
          <p:cNvPr id="10" name="Diamond 9"/>
          <p:cNvSpPr/>
          <p:nvPr/>
        </p:nvSpPr>
        <p:spPr>
          <a:xfrm>
            <a:off x="3167138" y="2336812"/>
            <a:ext cx="198318" cy="178595"/>
          </a:xfrm>
          <a:prstGeom prst="diamond">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effectLst>
                <a:outerShdw blurRad="38100" dist="38100" dir="2700000" algn="tl">
                  <a:srgbClr val="000000">
                    <a:alpha val="43137"/>
                  </a:srgbClr>
                </a:outerShdw>
              </a:effectLst>
            </a:endParaRPr>
          </a:p>
        </p:txBody>
      </p:sp>
      <p:cxnSp>
        <p:nvCxnSpPr>
          <p:cNvPr id="11" name="Straight Connector 10"/>
          <p:cNvCxnSpPr/>
          <p:nvPr/>
        </p:nvCxnSpPr>
        <p:spPr>
          <a:xfrm>
            <a:off x="3365456" y="2425447"/>
            <a:ext cx="1000132" cy="1323"/>
          </a:xfrm>
          <a:prstGeom prst="line">
            <a:avLst/>
          </a:prstGeom>
          <a:ln w="12700">
            <a:solidFill>
              <a:schemeClr val="tx1"/>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Isosceles Triangle 11"/>
          <p:cNvSpPr/>
          <p:nvPr/>
        </p:nvSpPr>
        <p:spPr>
          <a:xfrm>
            <a:off x="5222844" y="2917033"/>
            <a:ext cx="214314" cy="178595"/>
          </a:xfrm>
          <a:prstGeom prst="triangle">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Connector 12"/>
          <p:cNvCxnSpPr/>
          <p:nvPr/>
        </p:nvCxnSpPr>
        <p:spPr>
          <a:xfrm>
            <a:off x="3151142" y="3391963"/>
            <a:ext cx="4572032" cy="1323"/>
          </a:xfrm>
          <a:prstGeom prst="line">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flipV="1">
            <a:off x="7543454" y="3571417"/>
            <a:ext cx="357852" cy="1588"/>
          </a:xfrm>
          <a:prstGeom prst="line">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flipH="1" flipV="1">
            <a:off x="2971819" y="3571814"/>
            <a:ext cx="357852" cy="794"/>
          </a:xfrm>
          <a:prstGeom prst="line">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 name="Group 26"/>
          <p:cNvGrpSpPr/>
          <p:nvPr/>
        </p:nvGrpSpPr>
        <p:grpSpPr>
          <a:xfrm>
            <a:off x="4365588" y="2143120"/>
            <a:ext cx="2143140" cy="773912"/>
            <a:chOff x="4643438" y="2000240"/>
            <a:chExt cx="1928826" cy="928694"/>
          </a:xfrm>
        </p:grpSpPr>
        <p:sp>
          <p:nvSpPr>
            <p:cNvPr id="28" name="Rectangle 15"/>
            <p:cNvSpPr/>
            <p:nvPr/>
          </p:nvSpPr>
          <p:spPr>
            <a:xfrm>
              <a:off x="4643438" y="2000240"/>
              <a:ext cx="1928826" cy="357190"/>
            </a:xfrm>
            <a:prstGeom prst="rect">
              <a:avLst/>
            </a:prstGeom>
            <a:ln w="12700"/>
          </p:spPr>
          <p:style>
            <a:lnRef idx="1">
              <a:schemeClr val="dk1"/>
            </a:lnRef>
            <a:fillRef idx="2">
              <a:schemeClr val="dk1"/>
            </a:fillRef>
            <a:effectRef idx="1">
              <a:schemeClr val="dk1"/>
            </a:effectRef>
            <a:fontRef idx="minor">
              <a:schemeClr val="dk1"/>
            </a:fontRef>
          </p:style>
          <p:txBody>
            <a:bodyPr rtlCol="0" anchor="ctr"/>
            <a:lstStyle/>
            <a:p>
              <a:pPr algn="ctr"/>
              <a:r>
                <a:rPr lang="en-US" b="1" i="1" dirty="0"/>
                <a:t>Strategy</a:t>
              </a:r>
              <a:endParaRPr lang="en-IN" sz="2000" b="1" i="1" dirty="0"/>
            </a:p>
          </p:txBody>
        </p:sp>
        <p:sp>
          <p:nvSpPr>
            <p:cNvPr id="29" name="Rectangle 15"/>
            <p:cNvSpPr/>
            <p:nvPr/>
          </p:nvSpPr>
          <p:spPr>
            <a:xfrm>
              <a:off x="4643438" y="2357430"/>
              <a:ext cx="1928826" cy="571504"/>
            </a:xfrm>
            <a:prstGeom prst="rect">
              <a:avLst/>
            </a:prstGeom>
            <a:ln w="12700"/>
          </p:spPr>
          <p:style>
            <a:lnRef idx="1">
              <a:schemeClr val="dk1"/>
            </a:lnRef>
            <a:fillRef idx="2">
              <a:schemeClr val="dk1"/>
            </a:fillRef>
            <a:effectRef idx="1">
              <a:schemeClr val="dk1"/>
            </a:effectRef>
            <a:fontRef idx="minor">
              <a:schemeClr val="dk1"/>
            </a:fontRef>
          </p:style>
          <p:txBody>
            <a:bodyPr rtlCol="0" anchor="ctr"/>
            <a:lstStyle/>
            <a:p>
              <a:pPr algn="ctr"/>
              <a:r>
                <a:rPr lang="en-US" sz="1600" b="1" i="1" dirty="0" err="1"/>
                <a:t>AlgorithmInterface</a:t>
              </a:r>
              <a:r>
                <a:rPr lang="en-US" sz="1600" b="1" i="1" dirty="0"/>
                <a:t>()</a:t>
              </a:r>
              <a:endParaRPr lang="en-IN" b="1" i="1" dirty="0"/>
            </a:p>
          </p:txBody>
        </p:sp>
      </p:grpSp>
      <p:grpSp>
        <p:nvGrpSpPr>
          <p:cNvPr id="16" name="Group 27"/>
          <p:cNvGrpSpPr/>
          <p:nvPr/>
        </p:nvGrpSpPr>
        <p:grpSpPr>
          <a:xfrm>
            <a:off x="2008134" y="3750475"/>
            <a:ext cx="2071702" cy="773912"/>
            <a:chOff x="4643438" y="2000240"/>
            <a:chExt cx="1928826" cy="928694"/>
          </a:xfrm>
        </p:grpSpPr>
        <p:sp>
          <p:nvSpPr>
            <p:cNvPr id="26" name="Rectangle 15"/>
            <p:cNvSpPr/>
            <p:nvPr/>
          </p:nvSpPr>
          <p:spPr>
            <a:xfrm>
              <a:off x="4643438" y="2000240"/>
              <a:ext cx="1928826" cy="357190"/>
            </a:xfrm>
            <a:prstGeom prst="rect">
              <a:avLst/>
            </a:prstGeom>
            <a:ln w="12700"/>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err="1"/>
                <a:t>ConcreteStrategyA</a:t>
              </a:r>
              <a:endParaRPr lang="en-IN" b="1" dirty="0"/>
            </a:p>
          </p:txBody>
        </p:sp>
        <p:sp>
          <p:nvSpPr>
            <p:cNvPr id="27" name="Rectangle 15"/>
            <p:cNvSpPr/>
            <p:nvPr/>
          </p:nvSpPr>
          <p:spPr>
            <a:xfrm>
              <a:off x="4643438" y="2357430"/>
              <a:ext cx="1928826" cy="571504"/>
            </a:xfrm>
            <a:prstGeom prst="rect">
              <a:avLst/>
            </a:prstGeom>
            <a:ln w="12700"/>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err="1"/>
                <a:t>AlgorithmInterface</a:t>
              </a:r>
              <a:r>
                <a:rPr lang="en-US" sz="1600" b="1" dirty="0"/>
                <a:t>()</a:t>
              </a:r>
              <a:endParaRPr lang="en-IN" b="1" dirty="0"/>
            </a:p>
          </p:txBody>
        </p:sp>
      </p:grpSp>
      <p:grpSp>
        <p:nvGrpSpPr>
          <p:cNvPr id="17" name="Group 31"/>
          <p:cNvGrpSpPr/>
          <p:nvPr/>
        </p:nvGrpSpPr>
        <p:grpSpPr>
          <a:xfrm>
            <a:off x="4365588" y="3750475"/>
            <a:ext cx="2071702" cy="773912"/>
            <a:chOff x="4643438" y="2000240"/>
            <a:chExt cx="1928826" cy="928694"/>
          </a:xfrm>
        </p:grpSpPr>
        <p:sp>
          <p:nvSpPr>
            <p:cNvPr id="24" name="Rectangle 15"/>
            <p:cNvSpPr/>
            <p:nvPr/>
          </p:nvSpPr>
          <p:spPr>
            <a:xfrm>
              <a:off x="4643438" y="2000240"/>
              <a:ext cx="1928826" cy="357190"/>
            </a:xfrm>
            <a:prstGeom prst="rect">
              <a:avLst/>
            </a:prstGeom>
            <a:ln w="12700"/>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err="1"/>
                <a:t>ConcreteStrategyB</a:t>
              </a:r>
              <a:endParaRPr lang="en-IN" b="1" dirty="0"/>
            </a:p>
          </p:txBody>
        </p:sp>
        <p:sp>
          <p:nvSpPr>
            <p:cNvPr id="25" name="Rectangle 15"/>
            <p:cNvSpPr/>
            <p:nvPr/>
          </p:nvSpPr>
          <p:spPr>
            <a:xfrm>
              <a:off x="4643438" y="2357430"/>
              <a:ext cx="1928826" cy="571504"/>
            </a:xfrm>
            <a:prstGeom prst="rect">
              <a:avLst/>
            </a:prstGeom>
            <a:ln w="12700"/>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err="1"/>
                <a:t>AlgorithmInterface</a:t>
              </a:r>
              <a:r>
                <a:rPr lang="en-US" sz="1600" b="1" dirty="0"/>
                <a:t>()</a:t>
              </a:r>
              <a:endParaRPr lang="en-IN" b="1" dirty="0"/>
            </a:p>
          </p:txBody>
        </p:sp>
      </p:grpSp>
      <p:grpSp>
        <p:nvGrpSpPr>
          <p:cNvPr id="18" name="Group 34"/>
          <p:cNvGrpSpPr/>
          <p:nvPr/>
        </p:nvGrpSpPr>
        <p:grpSpPr>
          <a:xfrm>
            <a:off x="6865918" y="3750475"/>
            <a:ext cx="2071702" cy="773912"/>
            <a:chOff x="4643438" y="2000240"/>
            <a:chExt cx="1928826" cy="928694"/>
          </a:xfrm>
        </p:grpSpPr>
        <p:sp>
          <p:nvSpPr>
            <p:cNvPr id="22" name="Rectangle 15"/>
            <p:cNvSpPr/>
            <p:nvPr/>
          </p:nvSpPr>
          <p:spPr>
            <a:xfrm>
              <a:off x="4643438" y="2000240"/>
              <a:ext cx="1928826" cy="357190"/>
            </a:xfrm>
            <a:prstGeom prst="rect">
              <a:avLst/>
            </a:prstGeom>
            <a:ln w="12700"/>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err="1"/>
                <a:t>ConcreteStrategyC</a:t>
              </a:r>
              <a:endParaRPr lang="en-IN" b="1" dirty="0"/>
            </a:p>
          </p:txBody>
        </p:sp>
        <p:sp>
          <p:nvSpPr>
            <p:cNvPr id="23" name="Rectangle 15"/>
            <p:cNvSpPr/>
            <p:nvPr/>
          </p:nvSpPr>
          <p:spPr>
            <a:xfrm>
              <a:off x="4643438" y="2357430"/>
              <a:ext cx="1928826" cy="571504"/>
            </a:xfrm>
            <a:prstGeom prst="rect">
              <a:avLst/>
            </a:prstGeom>
            <a:ln w="12700"/>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err="1"/>
                <a:t>AlgorithmInterface</a:t>
              </a:r>
              <a:r>
                <a:rPr lang="en-US" sz="1600" b="1" dirty="0"/>
                <a:t>()</a:t>
              </a:r>
              <a:endParaRPr lang="en-IN" b="1" dirty="0"/>
            </a:p>
          </p:txBody>
        </p:sp>
      </p:grpSp>
      <p:cxnSp>
        <p:nvCxnSpPr>
          <p:cNvPr id="20" name="Straight Connector 19"/>
          <p:cNvCxnSpPr/>
          <p:nvPr/>
        </p:nvCxnSpPr>
        <p:spPr>
          <a:xfrm rot="5400000" flipH="1" flipV="1">
            <a:off x="5003105" y="3422919"/>
            <a:ext cx="654848" cy="1588"/>
          </a:xfrm>
          <a:prstGeom prst="line">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1" name="Rectangle 15"/>
          <p:cNvSpPr/>
          <p:nvPr/>
        </p:nvSpPr>
        <p:spPr>
          <a:xfrm>
            <a:off x="1293754" y="2559842"/>
            <a:ext cx="1857388" cy="357190"/>
          </a:xfrm>
          <a:prstGeom prst="rect">
            <a:avLst/>
          </a:prstGeom>
          <a:ln w="12700"/>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err="1"/>
              <a:t>ContextInterface</a:t>
            </a:r>
            <a:r>
              <a:rPr lang="en-US" sz="1600" b="1" dirty="0"/>
              <a:t>()</a:t>
            </a:r>
            <a:endParaRPr lang="en-IN" b="1" dirty="0"/>
          </a:p>
        </p:txBody>
      </p:sp>
    </p:spTree>
    <p:extLst>
      <p:ext uri="{BB962C8B-B14F-4D97-AF65-F5344CB8AC3E}">
        <p14:creationId xmlns:p14="http://schemas.microsoft.com/office/powerpoint/2010/main" val="819571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Non-software Example</a:t>
            </a:r>
          </a:p>
        </p:txBody>
      </p:sp>
      <p:sp>
        <p:nvSpPr>
          <p:cNvPr id="3" name="Content Placeholder 2"/>
          <p:cNvSpPr>
            <a:spLocks noGrp="1"/>
          </p:cNvSpPr>
          <p:nvPr>
            <p:ph idx="1"/>
          </p:nvPr>
        </p:nvSpPr>
        <p:spPr/>
        <p:txBody>
          <a:bodyPr>
            <a:normAutofit/>
          </a:bodyPr>
          <a:lstStyle/>
          <a:p>
            <a:r>
              <a:rPr lang="en-US" sz="1800" dirty="0"/>
              <a:t>Modes of transportation to an airport is an example of a </a:t>
            </a:r>
            <a:r>
              <a:rPr lang="en-US" sz="1800" i="1" dirty="0"/>
              <a:t>Strategy. </a:t>
            </a:r>
            <a:r>
              <a:rPr lang="en-US" sz="1800" dirty="0"/>
              <a:t>Several options exist, such as driving one's own car, taking a taxi, an airport shuttle, a city bus, or a limousine service. For some airports, subways and helicopters are also available as a mode of transportation to the airport. Any of these modes of transportation will get a traveler to the airport, and they can be used interchangeably. The traveler must chose the </a:t>
            </a:r>
            <a:r>
              <a:rPr lang="en-US" sz="1800" i="1" dirty="0"/>
              <a:t>Strategy</a:t>
            </a:r>
            <a:r>
              <a:rPr lang="en-US" sz="1800" dirty="0"/>
              <a:t> based on tradeoffs between cost, convenience, and time</a:t>
            </a:r>
          </a:p>
        </p:txBody>
      </p:sp>
      <p:sp>
        <p:nvSpPr>
          <p:cNvPr id="4" name="Slide Number Placeholder 3"/>
          <p:cNvSpPr>
            <a:spLocks noGrp="1"/>
          </p:cNvSpPr>
          <p:nvPr>
            <p:ph type="sldNum" sz="quarter" idx="12"/>
          </p:nvPr>
        </p:nvSpPr>
        <p:spPr/>
        <p:txBody>
          <a:bodyPr/>
          <a:lstStyle/>
          <a:p>
            <a:fld id="{6CA6930D-BBCC-4B60-B588-351AC06BFA93}" type="slidenum">
              <a:rPr lang="en-US" smtClean="0"/>
              <a:t>77</a:t>
            </a:fld>
            <a:endParaRPr lang="en-US"/>
          </a:p>
        </p:txBody>
      </p:sp>
      <p:pic>
        <p:nvPicPr>
          <p:cNvPr id="4997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3656" y="3097527"/>
            <a:ext cx="6267754" cy="2273122"/>
          </a:xfrm>
          <a:prstGeom prst="rect">
            <a:avLst/>
          </a:prstGeom>
          <a:noFill/>
          <a:ln>
            <a:noFill/>
          </a:ln>
          <a:effectLst>
            <a:outerShdw dist="35921" dir="2700000" algn="ctr" rotWithShape="0">
              <a:schemeClr val="bg2"/>
            </a:outerShdw>
            <a:reflection blurRad="6350" stA="50000" endA="300" endPos="38500" dist="50800" dir="5400000" sy="-100000" algn="bl" rotWithShape="0"/>
            <a:softEdge rad="31750"/>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44030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endParaRPr lang="en-IN" dirty="0"/>
          </a:p>
        </p:txBody>
      </p:sp>
      <p:sp>
        <p:nvSpPr>
          <p:cNvPr id="3" name="Content Placeholder 2"/>
          <p:cNvSpPr>
            <a:spLocks noGrp="1"/>
          </p:cNvSpPr>
          <p:nvPr>
            <p:ph idx="1"/>
          </p:nvPr>
        </p:nvSpPr>
        <p:spPr/>
        <p:txBody>
          <a:bodyPr>
            <a:normAutofit fontScale="92500" lnSpcReduction="10000"/>
          </a:bodyPr>
          <a:lstStyle/>
          <a:p>
            <a:r>
              <a:rPr lang="en-US" dirty="0"/>
              <a:t>Strategies might require data to operate on from the Context</a:t>
            </a:r>
          </a:p>
          <a:p>
            <a:pPr lvl="1"/>
            <a:r>
              <a:rPr lang="en-US" dirty="0"/>
              <a:t>Context can push the data to the strategy</a:t>
            </a:r>
          </a:p>
          <a:p>
            <a:pPr lvl="1"/>
            <a:r>
              <a:rPr lang="en-US" dirty="0"/>
              <a:t>Strategy may pull the data from Context</a:t>
            </a:r>
          </a:p>
          <a:p>
            <a:r>
              <a:rPr lang="en-US" dirty="0"/>
              <a:t>A strategy may not always be available</a:t>
            </a:r>
          </a:p>
          <a:p>
            <a:r>
              <a:rPr lang="en-US" dirty="0"/>
              <a:t>Context class can implement a default behavior </a:t>
            </a:r>
          </a:p>
          <a:p>
            <a:pPr lvl="1"/>
            <a:r>
              <a:rPr lang="en-US" dirty="0"/>
              <a:t>requires a null check</a:t>
            </a:r>
          </a:p>
          <a:p>
            <a:pPr lvl="1"/>
            <a:r>
              <a:rPr lang="en-US" dirty="0"/>
              <a:t>alternatively use Null Object pattern</a:t>
            </a:r>
          </a:p>
        </p:txBody>
      </p:sp>
      <p:sp>
        <p:nvSpPr>
          <p:cNvPr id="4" name="Slide Number Placeholder 3"/>
          <p:cNvSpPr>
            <a:spLocks noGrp="1"/>
          </p:cNvSpPr>
          <p:nvPr>
            <p:ph type="sldNum" sz="quarter" idx="12"/>
          </p:nvPr>
        </p:nvSpPr>
        <p:spPr/>
        <p:txBody>
          <a:bodyPr/>
          <a:lstStyle/>
          <a:p>
            <a:fld id="{6CA6930D-BBCC-4B60-B588-351AC06BFA93}" type="slidenum">
              <a:rPr lang="en-US" smtClean="0"/>
              <a:t>78</a:t>
            </a:fld>
            <a:endParaRPr lang="en-US"/>
          </a:p>
        </p:txBody>
      </p:sp>
    </p:spTree>
    <p:extLst>
      <p:ext uri="{BB962C8B-B14F-4D97-AF65-F5344CB8AC3E}">
        <p14:creationId xmlns:p14="http://schemas.microsoft.com/office/powerpoint/2010/main" val="306055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 Object Pattern</a:t>
            </a:r>
          </a:p>
        </p:txBody>
      </p:sp>
      <p:sp>
        <p:nvSpPr>
          <p:cNvPr id="3" name="Content Placeholder 2"/>
          <p:cNvSpPr>
            <a:spLocks noGrp="1"/>
          </p:cNvSpPr>
          <p:nvPr>
            <p:ph idx="1"/>
          </p:nvPr>
        </p:nvSpPr>
        <p:spPr/>
        <p:txBody>
          <a:bodyPr>
            <a:normAutofit/>
          </a:bodyPr>
          <a:lstStyle/>
          <a:p>
            <a:r>
              <a:rPr lang="en-US" dirty="0"/>
              <a:t>Alternative to null check</a:t>
            </a:r>
          </a:p>
          <a:p>
            <a:r>
              <a:rPr lang="en-US" dirty="0"/>
              <a:t>A strategy is used automatically when the clients don’t specify a custom strategy</a:t>
            </a:r>
          </a:p>
          <a:p>
            <a:r>
              <a:rPr lang="en-US" dirty="0"/>
              <a:t>Has a do-nothing behavior</a:t>
            </a:r>
          </a:p>
          <a:p>
            <a:r>
              <a:rPr lang="en-US" dirty="0"/>
              <a:t>Simplifies the code &amp; makes it readable</a:t>
            </a:r>
          </a:p>
          <a:p>
            <a:r>
              <a:rPr lang="en-US" dirty="0"/>
              <a:t>Will often be singleton as it does not have a state</a:t>
            </a:r>
          </a:p>
          <a:p>
            <a:endParaRPr lang="en-US" dirty="0"/>
          </a:p>
          <a:p>
            <a:endParaRPr lang="en-US" dirty="0"/>
          </a:p>
        </p:txBody>
      </p:sp>
      <p:sp>
        <p:nvSpPr>
          <p:cNvPr id="4" name="Slide Number Placeholder 3"/>
          <p:cNvSpPr>
            <a:spLocks noGrp="1"/>
          </p:cNvSpPr>
          <p:nvPr>
            <p:ph type="sldNum" sz="quarter" idx="12"/>
          </p:nvPr>
        </p:nvSpPr>
        <p:spPr/>
        <p:txBody>
          <a:bodyPr/>
          <a:lstStyle/>
          <a:p>
            <a:fld id="{6CA6930D-BBCC-4B60-B588-351AC06BFA93}" type="slidenum">
              <a:rPr lang="en-US" smtClean="0"/>
              <a:t>79</a:t>
            </a:fld>
            <a:endParaRPr lang="en-US"/>
          </a:p>
        </p:txBody>
      </p:sp>
    </p:spTree>
    <p:extLst>
      <p:ext uri="{BB962C8B-B14F-4D97-AF65-F5344CB8AC3E}">
        <p14:creationId xmlns:p14="http://schemas.microsoft.com/office/powerpoint/2010/main" val="957856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Algorithmic Decomposition</a:t>
            </a:r>
          </a:p>
        </p:txBody>
      </p:sp>
      <p:sp>
        <p:nvSpPr>
          <p:cNvPr id="4" name="Rectangle: Rounded Corners 3"/>
          <p:cNvSpPr/>
          <p:nvPr/>
        </p:nvSpPr>
        <p:spPr>
          <a:xfrm>
            <a:off x="1867055" y="1345333"/>
            <a:ext cx="1468443" cy="1726536"/>
          </a:xfrm>
          <a:prstGeom prst="roundRect">
            <a:avLst>
              <a:gd name="adj" fmla="val 2508"/>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ALGORITHM A</a:t>
            </a:r>
          </a:p>
        </p:txBody>
      </p:sp>
      <p:sp>
        <p:nvSpPr>
          <p:cNvPr id="5" name="Rectangle: Rounded Corners 4"/>
          <p:cNvSpPr/>
          <p:nvPr/>
        </p:nvSpPr>
        <p:spPr>
          <a:xfrm>
            <a:off x="4265481" y="1345332"/>
            <a:ext cx="1468443" cy="1726536"/>
          </a:xfrm>
          <a:prstGeom prst="roundRect">
            <a:avLst>
              <a:gd name="adj" fmla="val 2508"/>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ALGORITHM B</a:t>
            </a:r>
          </a:p>
        </p:txBody>
      </p:sp>
      <p:sp>
        <p:nvSpPr>
          <p:cNvPr id="6" name="Rectangle: Rounded Corners 5"/>
          <p:cNvSpPr/>
          <p:nvPr/>
        </p:nvSpPr>
        <p:spPr>
          <a:xfrm>
            <a:off x="6673605" y="1345332"/>
            <a:ext cx="1468443" cy="1726536"/>
          </a:xfrm>
          <a:prstGeom prst="roundRect">
            <a:avLst>
              <a:gd name="adj" fmla="val 2508"/>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ALGORITHM C</a:t>
            </a:r>
          </a:p>
        </p:txBody>
      </p:sp>
      <p:sp>
        <p:nvSpPr>
          <p:cNvPr id="7" name="Rectangle: Rounded Corners 6"/>
          <p:cNvSpPr/>
          <p:nvPr/>
        </p:nvSpPr>
        <p:spPr>
          <a:xfrm>
            <a:off x="1881628" y="3758916"/>
            <a:ext cx="6236149" cy="1186723"/>
          </a:xfrm>
          <a:prstGeom prst="roundRect">
            <a:avLst>
              <a:gd name="adj" fmla="val 2508"/>
            </a:avLst>
          </a:prstGeom>
          <a:solidFill>
            <a:schemeClr val="bg1">
              <a:lumMod val="50000"/>
            </a:schemeClr>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3000" dirty="0"/>
              <a:t>DATA</a:t>
            </a:r>
          </a:p>
        </p:txBody>
      </p:sp>
      <p:cxnSp>
        <p:nvCxnSpPr>
          <p:cNvPr id="9" name="Straight Connector 8"/>
          <p:cNvCxnSpPr>
            <a:stCxn id="6" idx="2"/>
            <a:endCxn id="7" idx="0"/>
          </p:cNvCxnSpPr>
          <p:nvPr/>
        </p:nvCxnSpPr>
        <p:spPr>
          <a:xfrm flipH="1">
            <a:off x="4999703" y="3071867"/>
            <a:ext cx="2408123" cy="687048"/>
          </a:xfrm>
          <a:prstGeom prst="line">
            <a:avLst/>
          </a:prstGeom>
          <a:ln w="28575">
            <a:solidFill>
              <a:schemeClr val="tx1">
                <a:lumMod val="65000"/>
                <a:lumOff val="35000"/>
              </a:schemeClr>
            </a:solidFill>
            <a:headEnd type="none" w="med" len="med"/>
            <a:tailEnd type="none" w="med" len="me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2"/>
            <a:endCxn id="7" idx="0"/>
          </p:cNvCxnSpPr>
          <p:nvPr/>
        </p:nvCxnSpPr>
        <p:spPr>
          <a:xfrm>
            <a:off x="4999703" y="3071867"/>
            <a:ext cx="0" cy="687048"/>
          </a:xfrm>
          <a:prstGeom prst="line">
            <a:avLst/>
          </a:prstGeom>
          <a:ln w="28575">
            <a:solidFill>
              <a:schemeClr val="tx1">
                <a:lumMod val="65000"/>
                <a:lumOff val="35000"/>
              </a:schemeClr>
            </a:solidFill>
            <a:headEnd type="none" w="med" len="med"/>
            <a:tailEnd type="none" w="med" len="me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 idx="2"/>
            <a:endCxn id="7" idx="0"/>
          </p:cNvCxnSpPr>
          <p:nvPr/>
        </p:nvCxnSpPr>
        <p:spPr>
          <a:xfrm>
            <a:off x="2601276" y="3071868"/>
            <a:ext cx="2398427" cy="687048"/>
          </a:xfrm>
          <a:prstGeom prst="line">
            <a:avLst/>
          </a:prstGeom>
          <a:ln w="28575">
            <a:solidFill>
              <a:schemeClr val="tx1">
                <a:lumMod val="65000"/>
                <a:lumOff val="35000"/>
              </a:schemeClr>
            </a:solidFill>
            <a:headEnd type="none" w="med" len="med"/>
            <a:tailEnd type="none" w="med" len="me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a:stCxn id="4" idx="3"/>
            <a:endCxn id="5" idx="1"/>
          </p:cNvCxnSpPr>
          <p:nvPr/>
        </p:nvCxnSpPr>
        <p:spPr>
          <a:xfrm flipV="1">
            <a:off x="3335498" y="2208600"/>
            <a:ext cx="929983" cy="1"/>
          </a:xfrm>
          <a:prstGeom prst="straightConnector1">
            <a:avLst/>
          </a:prstGeom>
          <a:ln w="28575">
            <a:solidFill>
              <a:schemeClr val="tx1">
                <a:lumMod val="65000"/>
                <a:lumOff val="35000"/>
              </a:schemeClr>
            </a:solidFill>
            <a:tailEnd type="triangle" w="lg" len="lg"/>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p:cNvCxnSpPr>
          <p:nvPr/>
        </p:nvCxnSpPr>
        <p:spPr>
          <a:xfrm flipV="1">
            <a:off x="5738773" y="2194773"/>
            <a:ext cx="929983" cy="1"/>
          </a:xfrm>
          <a:prstGeom prst="straightConnector1">
            <a:avLst/>
          </a:prstGeom>
          <a:ln w="28575">
            <a:solidFill>
              <a:schemeClr val="tx1">
                <a:lumMod val="65000"/>
                <a:lumOff val="35000"/>
              </a:schemeClr>
            </a:solidFill>
            <a:tailEnd type="triangle" w="lg" len="lg"/>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0BEB20B9-5860-4DFA-8C43-52606B6D6E7D}"/>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Object Oriented Analysis, Design &amp; Programming in UML</a:t>
            </a:r>
          </a:p>
        </p:txBody>
      </p:sp>
      <p:sp>
        <p:nvSpPr>
          <p:cNvPr id="8" name="Slide Number Placeholder 7">
            <a:extLst>
              <a:ext uri="{FF2B5EF4-FFF2-40B4-BE49-F238E27FC236}">
                <a16:creationId xmlns:a16="http://schemas.microsoft.com/office/drawing/2014/main" id="{DEBA124E-FB7D-4E98-B41B-0632323237F2}"/>
              </a:ext>
            </a:extLst>
          </p:cNvPr>
          <p:cNvSpPr>
            <a:spLocks noGrp="1"/>
          </p:cNvSpPr>
          <p:nvPr>
            <p:ph type="sldNum" sz="quarter" idx="12"/>
          </p:nvPr>
        </p:nvSpPr>
        <p:spPr/>
        <p:txBody>
          <a:bodyPr/>
          <a:lstStyle/>
          <a:p>
            <a:fld id="{E234554E-772B-4FC5-96DA-FB5414D9535C}" type="slidenum">
              <a:rPr lang="en-IN" smtClean="0"/>
              <a:t>8</a:t>
            </a:fld>
            <a:endParaRPr lang="en-IN"/>
          </a:p>
        </p:txBody>
      </p:sp>
    </p:spTree>
    <p:extLst>
      <p:ext uri="{BB962C8B-B14F-4D97-AF65-F5344CB8AC3E}">
        <p14:creationId xmlns:p14="http://schemas.microsoft.com/office/powerpoint/2010/main" val="2133094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Implementation</a:t>
            </a:r>
            <a:endParaRPr lang="en-IN" dirty="0"/>
          </a:p>
        </p:txBody>
      </p:sp>
      <p:sp>
        <p:nvSpPr>
          <p:cNvPr id="3" name="Content Placeholder 2"/>
          <p:cNvSpPr>
            <a:spLocks noGrp="1"/>
          </p:cNvSpPr>
          <p:nvPr>
            <p:ph idx="1"/>
          </p:nvPr>
        </p:nvSpPr>
        <p:spPr/>
        <p:txBody>
          <a:bodyPr>
            <a:normAutofit/>
          </a:bodyPr>
          <a:lstStyle/>
          <a:p>
            <a:r>
              <a:rPr lang="en-US" dirty="0"/>
              <a:t>Templates &amp; function objects can be used to configure a Context with a Strategy. </a:t>
            </a:r>
          </a:p>
          <a:p>
            <a:r>
              <a:rPr lang="en-US" dirty="0"/>
              <a:t>Only if</a:t>
            </a:r>
          </a:p>
          <a:p>
            <a:pPr lvl="1"/>
            <a:r>
              <a:rPr lang="en-US" dirty="0"/>
              <a:t>the strategy can be selected at compile time</a:t>
            </a:r>
          </a:p>
          <a:p>
            <a:pPr lvl="1"/>
            <a:r>
              <a:rPr lang="en-US" dirty="0"/>
              <a:t>it does not have to be changed at run time</a:t>
            </a:r>
          </a:p>
          <a:p>
            <a:r>
              <a:rPr lang="en-US" dirty="0"/>
              <a:t>Advantage of using templates is that you can use any callable type as a strategy</a:t>
            </a:r>
          </a:p>
        </p:txBody>
      </p:sp>
      <p:sp>
        <p:nvSpPr>
          <p:cNvPr id="4" name="Slide Number Placeholder 3"/>
          <p:cNvSpPr>
            <a:spLocks noGrp="1"/>
          </p:cNvSpPr>
          <p:nvPr>
            <p:ph type="sldNum" sz="quarter" idx="12"/>
          </p:nvPr>
        </p:nvSpPr>
        <p:spPr/>
        <p:txBody>
          <a:bodyPr/>
          <a:lstStyle/>
          <a:p>
            <a:fld id="{6CA6930D-BBCC-4B60-B588-351AC06BFA93}" type="slidenum">
              <a:rPr lang="en-US" smtClean="0"/>
              <a:t>80</a:t>
            </a:fld>
            <a:endParaRPr lang="en-US"/>
          </a:p>
        </p:txBody>
      </p:sp>
    </p:spTree>
    <p:extLst>
      <p:ext uri="{BB962C8B-B14F-4D97-AF65-F5344CB8AC3E}">
        <p14:creationId xmlns:p14="http://schemas.microsoft.com/office/powerpoint/2010/main" val="3479031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Implementation</a:t>
            </a:r>
            <a:endParaRPr lang="en-IN" dirty="0"/>
          </a:p>
        </p:txBody>
      </p:sp>
      <p:sp>
        <p:nvSpPr>
          <p:cNvPr id="3" name="Content Placeholder 2"/>
          <p:cNvSpPr>
            <a:spLocks noGrp="1"/>
          </p:cNvSpPr>
          <p:nvPr>
            <p:ph idx="1"/>
          </p:nvPr>
        </p:nvSpPr>
        <p:spPr/>
        <p:txBody>
          <a:bodyPr>
            <a:normAutofit/>
          </a:bodyPr>
          <a:lstStyle/>
          <a:p>
            <a:r>
              <a:rPr lang="en-US" dirty="0"/>
              <a:t>Lambda expressions &amp; function pointers can be used as one-shot strategies</a:t>
            </a:r>
          </a:p>
          <a:p>
            <a:pPr lvl="1"/>
            <a:r>
              <a:rPr lang="en-US" dirty="0"/>
              <a:t>No need to have a hierarchy of classes</a:t>
            </a:r>
          </a:p>
          <a:p>
            <a:pPr lvl="1"/>
            <a:r>
              <a:rPr lang="en-US" dirty="0"/>
              <a:t>But no OO advantage with function pointers</a:t>
            </a:r>
          </a:p>
          <a:p>
            <a:r>
              <a:rPr lang="en-US" dirty="0"/>
              <a:t>Use </a:t>
            </a:r>
            <a:r>
              <a:rPr lang="en-US" i="1" dirty="0" err="1"/>
              <a:t>std</a:t>
            </a:r>
            <a:r>
              <a:rPr lang="en-US" i="1" dirty="0"/>
              <a:t>::function&lt;&gt; </a:t>
            </a:r>
            <a:r>
              <a:rPr lang="en-US" dirty="0"/>
              <a:t>to wrap any callable for flexibility without relying on templates explicitly</a:t>
            </a:r>
          </a:p>
          <a:p>
            <a:endParaRPr lang="en-US" dirty="0"/>
          </a:p>
        </p:txBody>
      </p:sp>
      <p:sp>
        <p:nvSpPr>
          <p:cNvPr id="4" name="Slide Number Placeholder 3"/>
          <p:cNvSpPr>
            <a:spLocks noGrp="1"/>
          </p:cNvSpPr>
          <p:nvPr>
            <p:ph type="sldNum" sz="quarter" idx="12"/>
          </p:nvPr>
        </p:nvSpPr>
        <p:spPr/>
        <p:txBody>
          <a:bodyPr/>
          <a:lstStyle/>
          <a:p>
            <a:fld id="{6CA6930D-BBCC-4B60-B588-351AC06BFA93}" type="slidenum">
              <a:rPr lang="en-US" smtClean="0"/>
              <a:t>81</a:t>
            </a:fld>
            <a:endParaRPr lang="en-US"/>
          </a:p>
        </p:txBody>
      </p:sp>
    </p:spTree>
    <p:extLst>
      <p:ext uri="{BB962C8B-B14F-4D97-AF65-F5344CB8AC3E}">
        <p14:creationId xmlns:p14="http://schemas.microsoft.com/office/powerpoint/2010/main" val="437682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a:t>
            </a:r>
          </a:p>
        </p:txBody>
      </p:sp>
      <p:sp>
        <p:nvSpPr>
          <p:cNvPr id="3" name="Content Placeholder 2"/>
          <p:cNvSpPr>
            <a:spLocks noGrp="1"/>
          </p:cNvSpPr>
          <p:nvPr>
            <p:ph idx="1"/>
          </p:nvPr>
        </p:nvSpPr>
        <p:spPr/>
        <p:txBody>
          <a:bodyPr>
            <a:normAutofit lnSpcReduction="10000"/>
          </a:bodyPr>
          <a:lstStyle/>
          <a:p>
            <a:r>
              <a:rPr lang="en-US" dirty="0"/>
              <a:t>Using templates for strategies is preferable in C++</a:t>
            </a:r>
          </a:p>
          <a:p>
            <a:r>
              <a:rPr lang="en-US" dirty="0"/>
              <a:t>Templates are instantiated at compile time</a:t>
            </a:r>
          </a:p>
          <a:p>
            <a:r>
              <a:rPr lang="en-US" dirty="0"/>
              <a:t>Compiler can apply optimizations e.g. a function object can be </a:t>
            </a:r>
            <a:r>
              <a:rPr lang="en-US" dirty="0" err="1"/>
              <a:t>inlined</a:t>
            </a:r>
            <a:r>
              <a:rPr lang="en-US" dirty="0"/>
              <a:t> when instantiated as a template</a:t>
            </a:r>
          </a:p>
          <a:p>
            <a:r>
              <a:rPr lang="en-US" dirty="0"/>
              <a:t>The C++ standard library uses templates as strategies in most algorithms</a:t>
            </a:r>
          </a:p>
        </p:txBody>
      </p:sp>
      <p:sp>
        <p:nvSpPr>
          <p:cNvPr id="4" name="Slide Number Placeholder 3"/>
          <p:cNvSpPr>
            <a:spLocks noGrp="1"/>
          </p:cNvSpPr>
          <p:nvPr>
            <p:ph type="sldNum" sz="quarter" idx="12"/>
          </p:nvPr>
        </p:nvSpPr>
        <p:spPr/>
        <p:txBody>
          <a:bodyPr/>
          <a:lstStyle/>
          <a:p>
            <a:fld id="{6CA6930D-BBCC-4B60-B588-351AC06BFA93}" type="slidenum">
              <a:rPr lang="en-US" smtClean="0"/>
              <a:t>82</a:t>
            </a:fld>
            <a:endParaRPr lang="en-US"/>
          </a:p>
        </p:txBody>
      </p:sp>
    </p:spTree>
    <p:extLst>
      <p:ext uri="{BB962C8B-B14F-4D97-AF65-F5344CB8AC3E}">
        <p14:creationId xmlns:p14="http://schemas.microsoft.com/office/powerpoint/2010/main" val="208739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 Implementation</a:t>
            </a:r>
          </a:p>
        </p:txBody>
      </p:sp>
      <p:sp>
        <p:nvSpPr>
          <p:cNvPr id="3" name="Content Placeholder 2"/>
          <p:cNvSpPr>
            <a:spLocks noGrp="1"/>
          </p:cNvSpPr>
          <p:nvPr>
            <p:ph idx="1"/>
          </p:nvPr>
        </p:nvSpPr>
        <p:spPr/>
        <p:txBody>
          <a:bodyPr/>
          <a:lstStyle/>
          <a:p>
            <a:r>
              <a:rPr lang="en-GB" dirty="0"/>
              <a:t>You can use an anonymous class wherever a strategy is required</a:t>
            </a:r>
          </a:p>
          <a:p>
            <a:r>
              <a:rPr lang="en-GB" dirty="0"/>
              <a:t>If the strategy interface is a functional interface, then a lambda expression can be used instead of a class</a:t>
            </a:r>
          </a:p>
          <a:p>
            <a:pPr lvl="1"/>
            <a:r>
              <a:rPr lang="en-GB" dirty="0"/>
              <a:t>better than anonymous classes if fields or initialization is not required </a:t>
            </a:r>
          </a:p>
        </p:txBody>
      </p:sp>
      <p:sp>
        <p:nvSpPr>
          <p:cNvPr id="4" name="Slide Number Placeholder 3"/>
          <p:cNvSpPr>
            <a:spLocks noGrp="1"/>
          </p:cNvSpPr>
          <p:nvPr>
            <p:ph type="sldNum" sz="quarter" idx="12"/>
          </p:nvPr>
        </p:nvSpPr>
        <p:spPr/>
        <p:txBody>
          <a:bodyPr/>
          <a:lstStyle/>
          <a:p>
            <a:fld id="{6CA6930D-BBCC-4B60-B588-351AC06BFA93}" type="slidenum">
              <a:rPr lang="en-US" smtClean="0"/>
              <a:t>83</a:t>
            </a:fld>
            <a:endParaRPr lang="en-US"/>
          </a:p>
        </p:txBody>
      </p:sp>
    </p:spTree>
    <p:extLst>
      <p:ext uri="{BB962C8B-B14F-4D97-AF65-F5344CB8AC3E}">
        <p14:creationId xmlns:p14="http://schemas.microsoft.com/office/powerpoint/2010/main" val="2930176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Implementation</a:t>
            </a:r>
          </a:p>
        </p:txBody>
      </p:sp>
      <p:sp>
        <p:nvSpPr>
          <p:cNvPr id="3" name="Content Placeholder 2"/>
          <p:cNvSpPr>
            <a:spLocks noGrp="1"/>
          </p:cNvSpPr>
          <p:nvPr>
            <p:ph idx="1"/>
          </p:nvPr>
        </p:nvSpPr>
        <p:spPr/>
        <p:txBody>
          <a:bodyPr>
            <a:normAutofit fontScale="92500"/>
          </a:bodyPr>
          <a:lstStyle/>
          <a:p>
            <a:r>
              <a:rPr lang="en-US" dirty="0"/>
              <a:t>C# supports delegates that are similar to function objects in C++</a:t>
            </a:r>
          </a:p>
          <a:p>
            <a:r>
              <a:rPr lang="en-US" dirty="0"/>
              <a:t>No need to create a hierarchy of classes</a:t>
            </a:r>
          </a:p>
          <a:p>
            <a:r>
              <a:rPr lang="en-US" dirty="0"/>
              <a:t>More  aligned with C# syntax and is still object oriented</a:t>
            </a:r>
          </a:p>
          <a:p>
            <a:pPr lvl="1"/>
            <a:r>
              <a:rPr lang="en-US" dirty="0"/>
              <a:t>supports all OO features </a:t>
            </a:r>
          </a:p>
          <a:p>
            <a:r>
              <a:rPr lang="en-US" dirty="0"/>
              <a:t>Anonymous delegates can be used as well</a:t>
            </a:r>
          </a:p>
          <a:p>
            <a:r>
              <a:rPr lang="en-US" dirty="0"/>
              <a:t>Alternatively, use lambda expressions</a:t>
            </a:r>
          </a:p>
        </p:txBody>
      </p:sp>
      <p:sp>
        <p:nvSpPr>
          <p:cNvPr id="4" name="Slide Number Placeholder 3"/>
          <p:cNvSpPr>
            <a:spLocks noGrp="1"/>
          </p:cNvSpPr>
          <p:nvPr>
            <p:ph type="sldNum" sz="quarter" idx="12"/>
          </p:nvPr>
        </p:nvSpPr>
        <p:spPr/>
        <p:txBody>
          <a:bodyPr/>
          <a:lstStyle/>
          <a:p>
            <a:fld id="{6CA6930D-BBCC-4B60-B588-351AC06BFA93}" type="slidenum">
              <a:rPr lang="en-US" smtClean="0"/>
              <a:t>84</a:t>
            </a:fld>
            <a:endParaRPr lang="en-US"/>
          </a:p>
        </p:txBody>
      </p:sp>
    </p:spTree>
    <p:extLst>
      <p:ext uri="{BB962C8B-B14F-4D97-AF65-F5344CB8AC3E}">
        <p14:creationId xmlns:p14="http://schemas.microsoft.com/office/powerpoint/2010/main" val="408946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Consequence</a:t>
            </a:r>
            <a:endParaRPr lang="en-IN" dirty="0"/>
          </a:p>
        </p:txBody>
      </p:sp>
      <p:sp>
        <p:nvSpPr>
          <p:cNvPr id="3" name="Content Placeholder 2"/>
          <p:cNvSpPr>
            <a:spLocks noGrp="1"/>
          </p:cNvSpPr>
          <p:nvPr>
            <p:ph idx="1"/>
          </p:nvPr>
        </p:nvSpPr>
        <p:spPr/>
        <p:txBody>
          <a:bodyPr>
            <a:normAutofit/>
          </a:bodyPr>
          <a:lstStyle/>
          <a:p>
            <a:r>
              <a:rPr lang="en-US" dirty="0"/>
              <a:t>Alternative to inheritance</a:t>
            </a:r>
          </a:p>
          <a:p>
            <a:pPr lvl="1"/>
            <a:r>
              <a:rPr lang="en-US" dirty="0"/>
              <a:t>instead of adding new behavior to Context class through inheritance, use Strategy</a:t>
            </a:r>
          </a:p>
          <a:p>
            <a:r>
              <a:rPr lang="en-US" dirty="0"/>
              <a:t>Alternative to conditional statements</a:t>
            </a:r>
          </a:p>
          <a:p>
            <a:pPr lvl="1"/>
            <a:r>
              <a:rPr lang="en-IN" dirty="0"/>
              <a:t>Code containing many conditional statements often indicates the need to apply the Strategy pattern</a:t>
            </a:r>
          </a:p>
          <a:p>
            <a:pPr lvl="1"/>
            <a:r>
              <a:rPr lang="en-IN" dirty="0"/>
              <a:t>existing code need not be modified</a:t>
            </a:r>
          </a:p>
        </p:txBody>
      </p:sp>
      <p:sp>
        <p:nvSpPr>
          <p:cNvPr id="4" name="Slide Number Placeholder 3"/>
          <p:cNvSpPr>
            <a:spLocks noGrp="1"/>
          </p:cNvSpPr>
          <p:nvPr>
            <p:ph type="sldNum" sz="quarter" idx="12"/>
          </p:nvPr>
        </p:nvSpPr>
        <p:spPr/>
        <p:txBody>
          <a:bodyPr/>
          <a:lstStyle/>
          <a:p>
            <a:fld id="{6CA6930D-BBCC-4B60-B588-351AC06BFA93}" type="slidenum">
              <a:rPr lang="en-US" smtClean="0"/>
              <a:t>85</a:t>
            </a:fld>
            <a:endParaRPr lang="en-US"/>
          </a:p>
        </p:txBody>
      </p:sp>
    </p:spTree>
    <p:extLst>
      <p:ext uri="{BB962C8B-B14F-4D97-AF65-F5344CB8AC3E}">
        <p14:creationId xmlns:p14="http://schemas.microsoft.com/office/powerpoint/2010/main" val="3756374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Consequence</a:t>
            </a:r>
          </a:p>
        </p:txBody>
      </p:sp>
      <p:sp>
        <p:nvSpPr>
          <p:cNvPr id="3" name="Content Placeholder 2"/>
          <p:cNvSpPr>
            <a:spLocks noGrp="1"/>
          </p:cNvSpPr>
          <p:nvPr>
            <p:ph idx="1"/>
          </p:nvPr>
        </p:nvSpPr>
        <p:spPr/>
        <p:txBody>
          <a:bodyPr>
            <a:normAutofit fontScale="85000" lnSpcReduction="20000"/>
          </a:bodyPr>
          <a:lstStyle/>
          <a:p>
            <a:r>
              <a:rPr lang="en-US" dirty="0"/>
              <a:t>Strategies provide different implementations of the same behavior. </a:t>
            </a:r>
          </a:p>
          <a:p>
            <a:pPr lvl="1"/>
            <a:r>
              <a:rPr lang="en-US" dirty="0"/>
              <a:t>A client </a:t>
            </a:r>
            <a:r>
              <a:rPr lang="en-IN" dirty="0"/>
              <a:t>can choose among strategies with different time and space trade-offs</a:t>
            </a:r>
          </a:p>
          <a:p>
            <a:r>
              <a:rPr lang="en-US" dirty="0"/>
              <a:t>The number of classes increase in the application</a:t>
            </a:r>
          </a:p>
          <a:p>
            <a:r>
              <a:rPr lang="en-US" dirty="0"/>
              <a:t>The client must understand how the strategies differ and which one to choose, </a:t>
            </a:r>
          </a:p>
          <a:p>
            <a:pPr lvl="1"/>
            <a:r>
              <a:rPr lang="en-US" dirty="0"/>
              <a:t>may have to understand the implementation of each</a:t>
            </a:r>
          </a:p>
          <a:p>
            <a:r>
              <a:rPr lang="en-US" dirty="0"/>
              <a:t>The class code becomes distributed that makes it harder to understand the system</a:t>
            </a:r>
          </a:p>
        </p:txBody>
      </p:sp>
      <p:sp>
        <p:nvSpPr>
          <p:cNvPr id="4" name="Slide Number Placeholder 3"/>
          <p:cNvSpPr>
            <a:spLocks noGrp="1"/>
          </p:cNvSpPr>
          <p:nvPr>
            <p:ph type="sldNum" sz="quarter" idx="12"/>
          </p:nvPr>
        </p:nvSpPr>
        <p:spPr/>
        <p:txBody>
          <a:bodyPr/>
          <a:lstStyle/>
          <a:p>
            <a:fld id="{6CA6930D-BBCC-4B60-B588-351AC06BFA93}" type="slidenum">
              <a:rPr lang="en-US" smtClean="0"/>
              <a:t>86</a:t>
            </a:fld>
            <a:endParaRPr lang="en-US"/>
          </a:p>
        </p:txBody>
      </p:sp>
    </p:spTree>
    <p:extLst>
      <p:ext uri="{BB962C8B-B14F-4D97-AF65-F5344CB8AC3E}">
        <p14:creationId xmlns:p14="http://schemas.microsoft.com/office/powerpoint/2010/main" val="125981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Applicability</a:t>
            </a:r>
            <a:endParaRPr lang="en-IN" dirty="0"/>
          </a:p>
        </p:txBody>
      </p:sp>
      <p:sp>
        <p:nvSpPr>
          <p:cNvPr id="3" name="Content Placeholder 2"/>
          <p:cNvSpPr>
            <a:spLocks noGrp="1"/>
          </p:cNvSpPr>
          <p:nvPr>
            <p:ph idx="1"/>
          </p:nvPr>
        </p:nvSpPr>
        <p:spPr/>
        <p:txBody>
          <a:bodyPr>
            <a:normAutofit fontScale="92500" lnSpcReduction="10000"/>
          </a:bodyPr>
          <a:lstStyle/>
          <a:p>
            <a:r>
              <a:rPr lang="en-IN" dirty="0"/>
              <a:t>Use the Strategy pattern when</a:t>
            </a:r>
          </a:p>
          <a:p>
            <a:pPr lvl="1"/>
            <a:r>
              <a:rPr lang="en-IN" dirty="0"/>
              <a:t>classes differ only in their behaviour and you want to configure an application with one of many behaviours</a:t>
            </a:r>
          </a:p>
          <a:p>
            <a:pPr lvl="1"/>
            <a:r>
              <a:rPr lang="en-IN" dirty="0"/>
              <a:t>you need different variants of an algorithm</a:t>
            </a:r>
          </a:p>
          <a:p>
            <a:pPr lvl="1"/>
            <a:r>
              <a:rPr lang="en-IN" dirty="0"/>
              <a:t>many behaviours of a class are represented through</a:t>
            </a:r>
          </a:p>
          <a:p>
            <a:pPr lvl="2"/>
            <a:r>
              <a:rPr lang="en-IN" dirty="0"/>
              <a:t>conditional statements</a:t>
            </a:r>
          </a:p>
          <a:p>
            <a:pPr lvl="2"/>
            <a:r>
              <a:rPr lang="en-IN" dirty="0"/>
              <a:t>inherited classes</a:t>
            </a:r>
          </a:p>
          <a:p>
            <a:pPr lvl="1"/>
            <a:r>
              <a:rPr lang="en-IN" dirty="0"/>
              <a:t>a class is tightly coupled with different classes that provide same behaviour with different implementations</a:t>
            </a:r>
          </a:p>
          <a:p>
            <a:endParaRPr lang="en-IN" dirty="0"/>
          </a:p>
        </p:txBody>
      </p:sp>
      <p:sp>
        <p:nvSpPr>
          <p:cNvPr id="4" name="Slide Number Placeholder 3"/>
          <p:cNvSpPr>
            <a:spLocks noGrp="1"/>
          </p:cNvSpPr>
          <p:nvPr>
            <p:ph type="sldNum" sz="quarter" idx="12"/>
          </p:nvPr>
        </p:nvSpPr>
        <p:spPr/>
        <p:txBody>
          <a:bodyPr/>
          <a:lstStyle/>
          <a:p>
            <a:fld id="{6CA6930D-BBCC-4B60-B588-351AC06BFA93}" type="slidenum">
              <a:rPr lang="en-US" smtClean="0"/>
              <a:t>87</a:t>
            </a:fld>
            <a:endParaRPr lang="en-US"/>
          </a:p>
        </p:txBody>
      </p:sp>
    </p:spTree>
    <p:extLst>
      <p:ext uri="{BB962C8B-B14F-4D97-AF65-F5344CB8AC3E}">
        <p14:creationId xmlns:p14="http://schemas.microsoft.com/office/powerpoint/2010/main" val="1436370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Known Uses</a:t>
            </a:r>
          </a:p>
        </p:txBody>
      </p:sp>
      <p:sp>
        <p:nvSpPr>
          <p:cNvPr id="3" name="Content Placeholder 2"/>
          <p:cNvSpPr>
            <a:spLocks noGrp="1"/>
          </p:cNvSpPr>
          <p:nvPr>
            <p:ph idx="1"/>
          </p:nvPr>
        </p:nvSpPr>
        <p:spPr/>
        <p:txBody>
          <a:bodyPr>
            <a:normAutofit fontScale="70000" lnSpcReduction="20000"/>
          </a:bodyPr>
          <a:lstStyle/>
          <a:p>
            <a:r>
              <a:rPr lang="en-US" dirty="0"/>
              <a:t>The </a:t>
            </a:r>
            <a:r>
              <a:rPr lang="en-US" i="1" dirty="0" err="1"/>
              <a:t>CListCtrl</a:t>
            </a:r>
            <a:r>
              <a:rPr lang="en-US" dirty="0"/>
              <a:t> in MFC uses a a callback function to sort elements</a:t>
            </a:r>
          </a:p>
          <a:p>
            <a:r>
              <a:rPr lang="en-US" dirty="0"/>
              <a:t>ACE Library &amp; ATL use Strategy with Null Object Pattern for choosing synchronization primitives through templates</a:t>
            </a:r>
          </a:p>
          <a:p>
            <a:r>
              <a:rPr lang="en-US" dirty="0"/>
              <a:t>STL provides algorithms that can be customized through function objects or function pointers</a:t>
            </a:r>
          </a:p>
          <a:p>
            <a:r>
              <a:rPr lang="en-US" dirty="0"/>
              <a:t>In C#, a client can implement custom sorting for any class through </a:t>
            </a:r>
            <a:r>
              <a:rPr lang="en-US" i="1" dirty="0" err="1"/>
              <a:t>IComparer</a:t>
            </a:r>
            <a:r>
              <a:rPr lang="en-US" dirty="0"/>
              <a:t> interface. </a:t>
            </a:r>
            <a:r>
              <a:rPr lang="en-US" i="1" dirty="0" err="1"/>
              <a:t>IComparer</a:t>
            </a:r>
            <a:r>
              <a:rPr lang="en-US" dirty="0"/>
              <a:t> is a Strategy interface</a:t>
            </a:r>
          </a:p>
          <a:p>
            <a:r>
              <a:rPr lang="en-US" dirty="0"/>
              <a:t>Java provides a similar interface called </a:t>
            </a:r>
            <a:r>
              <a:rPr lang="en-US" i="1" dirty="0"/>
              <a:t>Comparable</a:t>
            </a:r>
            <a:r>
              <a:rPr lang="en-US" dirty="0"/>
              <a:t> for providing alternative comparisons between objects</a:t>
            </a:r>
          </a:p>
          <a:p>
            <a:r>
              <a:rPr lang="en-US" dirty="0"/>
              <a:t>In Java, </a:t>
            </a:r>
            <a:r>
              <a:rPr lang="en-US" i="1" dirty="0" err="1"/>
              <a:t>CheckInputStream</a:t>
            </a:r>
            <a:r>
              <a:rPr lang="en-US" dirty="0"/>
              <a:t> and </a:t>
            </a:r>
            <a:r>
              <a:rPr lang="en-US" i="1" dirty="0" err="1"/>
              <a:t>CheckOutputStream</a:t>
            </a:r>
            <a:r>
              <a:rPr lang="en-US" dirty="0"/>
              <a:t> classes can compute checksums through strategy classes </a:t>
            </a:r>
            <a:r>
              <a:rPr lang="en-US" i="1" dirty="0"/>
              <a:t>Adler32</a:t>
            </a:r>
            <a:r>
              <a:rPr lang="en-US" dirty="0"/>
              <a:t> and </a:t>
            </a:r>
            <a:r>
              <a:rPr lang="en-US" i="1" dirty="0"/>
              <a:t>CRC32</a:t>
            </a:r>
            <a:r>
              <a:rPr lang="en-US" dirty="0"/>
              <a:t> that are represented by </a:t>
            </a:r>
            <a:r>
              <a:rPr lang="en-US" i="1" dirty="0" err="1"/>
              <a:t>CheckSum</a:t>
            </a:r>
            <a:r>
              <a:rPr lang="en-US" dirty="0"/>
              <a:t> base class</a:t>
            </a:r>
            <a:endParaRPr lang="en-IN" dirty="0"/>
          </a:p>
        </p:txBody>
      </p:sp>
      <p:sp>
        <p:nvSpPr>
          <p:cNvPr id="4" name="Slide Number Placeholder 3"/>
          <p:cNvSpPr>
            <a:spLocks noGrp="1"/>
          </p:cNvSpPr>
          <p:nvPr>
            <p:ph type="sldNum" sz="quarter" idx="12"/>
          </p:nvPr>
        </p:nvSpPr>
        <p:spPr/>
        <p:txBody>
          <a:bodyPr/>
          <a:lstStyle/>
          <a:p>
            <a:fld id="{6CA6930D-BBCC-4B60-B588-351AC06BFA93}" type="slidenum">
              <a:rPr lang="en-US" smtClean="0"/>
              <a:t>88</a:t>
            </a:fld>
            <a:endParaRPr lang="en-US"/>
          </a:p>
        </p:txBody>
      </p:sp>
    </p:spTree>
    <p:extLst>
      <p:ext uri="{BB962C8B-B14F-4D97-AF65-F5344CB8AC3E}">
        <p14:creationId xmlns:p14="http://schemas.microsoft.com/office/powerpoint/2010/main" val="2272943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4" name="Content Placeholder 3"/>
          <p:cNvSpPr>
            <a:spLocks noGrp="1"/>
          </p:cNvSpPr>
          <p:nvPr>
            <p:ph idx="1"/>
          </p:nvPr>
        </p:nvSpPr>
        <p:spPr/>
        <p:txBody>
          <a:bodyPr>
            <a:normAutofit/>
          </a:bodyPr>
          <a:lstStyle/>
          <a:p>
            <a:r>
              <a:rPr lang="en-US" dirty="0"/>
              <a:t>In an application, how to modularize user interface functionality, data persistence, </a:t>
            </a:r>
            <a:r>
              <a:rPr lang="en-US" dirty="0" err="1"/>
              <a:t>etc</a:t>
            </a:r>
            <a:r>
              <a:rPr lang="en-US" dirty="0"/>
              <a:t>, so that the individual parts can be modified separately?</a:t>
            </a:r>
          </a:p>
          <a:p>
            <a:r>
              <a:rPr lang="en-US" dirty="0"/>
              <a:t>For example, in a web application, the UI changes frequently than the business logic</a:t>
            </a:r>
          </a:p>
          <a:p>
            <a:pPr lvl="1"/>
            <a:r>
              <a:rPr lang="en-US" dirty="0"/>
              <a:t>Pages may be shuffled around or new pages may be added</a:t>
            </a:r>
          </a:p>
        </p:txBody>
      </p:sp>
      <p:sp>
        <p:nvSpPr>
          <p:cNvPr id="3" name="Slide Number Placeholder 2"/>
          <p:cNvSpPr>
            <a:spLocks noGrp="1"/>
          </p:cNvSpPr>
          <p:nvPr>
            <p:ph type="sldNum" sz="quarter" idx="12"/>
          </p:nvPr>
        </p:nvSpPr>
        <p:spPr/>
        <p:txBody>
          <a:bodyPr/>
          <a:lstStyle/>
          <a:p>
            <a:fld id="{6CA6930D-BBCC-4B60-B588-351AC06BFA93}" type="slidenum">
              <a:rPr lang="en-US" smtClean="0"/>
              <a:t>89</a:t>
            </a:fld>
            <a:endParaRPr lang="en-US"/>
          </a:p>
        </p:txBody>
      </p:sp>
    </p:spTree>
    <p:extLst>
      <p:ext uri="{BB962C8B-B14F-4D97-AF65-F5344CB8AC3E}">
        <p14:creationId xmlns:p14="http://schemas.microsoft.com/office/powerpoint/2010/main" val="38703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Disadvantages</a:t>
            </a:r>
          </a:p>
        </p:txBody>
      </p:sp>
      <p:sp>
        <p:nvSpPr>
          <p:cNvPr id="3" name="Content Placeholder 2"/>
          <p:cNvSpPr>
            <a:spLocks noGrp="1"/>
          </p:cNvSpPr>
          <p:nvPr>
            <p:ph idx="1"/>
          </p:nvPr>
        </p:nvSpPr>
        <p:spPr/>
        <p:txBody>
          <a:bodyPr>
            <a:normAutofit lnSpcReduction="10000"/>
          </a:bodyPr>
          <a:lstStyle/>
          <a:p>
            <a:r>
              <a:rPr lang="en-IN" dirty="0"/>
              <a:t>Development based on the high-level specification</a:t>
            </a:r>
          </a:p>
          <a:p>
            <a:pPr lvl="1"/>
            <a:r>
              <a:rPr lang="en-IN" dirty="0"/>
              <a:t>Often changes over time</a:t>
            </a:r>
          </a:p>
          <a:p>
            <a:pPr lvl="1"/>
            <a:r>
              <a:rPr lang="en-IN" dirty="0"/>
              <a:t>parts have to be rewritten</a:t>
            </a:r>
          </a:p>
          <a:p>
            <a:r>
              <a:rPr lang="en-IN" dirty="0"/>
              <a:t>Algorithms are very specific to the application, thus, difficult to reuse</a:t>
            </a:r>
          </a:p>
          <a:p>
            <a:r>
              <a:rPr lang="en-IN" dirty="0"/>
              <a:t>Difficult to add new features</a:t>
            </a:r>
          </a:p>
          <a:p>
            <a:pPr lvl="1"/>
            <a:r>
              <a:rPr lang="en-IN" dirty="0"/>
              <a:t>algorithms are wired to work together</a:t>
            </a:r>
          </a:p>
          <a:p>
            <a:endParaRPr lang="en-IN" dirty="0"/>
          </a:p>
          <a:p>
            <a:endParaRPr lang="en-IN" dirty="0"/>
          </a:p>
        </p:txBody>
      </p:sp>
      <p:sp>
        <p:nvSpPr>
          <p:cNvPr id="4" name="Footer Placeholder 3">
            <a:extLst>
              <a:ext uri="{FF2B5EF4-FFF2-40B4-BE49-F238E27FC236}">
                <a16:creationId xmlns:a16="http://schemas.microsoft.com/office/drawing/2014/main" id="{8FAA5EEB-0DE6-43E5-8A20-B932F7D4FC33}"/>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Object Oriented Analysis, Design &amp; Programming in UML</a:t>
            </a:r>
          </a:p>
        </p:txBody>
      </p:sp>
      <p:sp>
        <p:nvSpPr>
          <p:cNvPr id="5" name="Slide Number Placeholder 4">
            <a:extLst>
              <a:ext uri="{FF2B5EF4-FFF2-40B4-BE49-F238E27FC236}">
                <a16:creationId xmlns:a16="http://schemas.microsoft.com/office/drawing/2014/main" id="{B11C1E90-91CC-413A-987C-258F5B8A21B6}"/>
              </a:ext>
            </a:extLst>
          </p:cNvPr>
          <p:cNvSpPr>
            <a:spLocks noGrp="1"/>
          </p:cNvSpPr>
          <p:nvPr>
            <p:ph type="sldNum" sz="quarter" idx="12"/>
          </p:nvPr>
        </p:nvSpPr>
        <p:spPr/>
        <p:txBody>
          <a:bodyPr/>
          <a:lstStyle/>
          <a:p>
            <a:fld id="{E234554E-772B-4FC5-96DA-FB5414D9535C}" type="slidenum">
              <a:rPr lang="en-IN" smtClean="0"/>
              <a:t>9</a:t>
            </a:fld>
            <a:endParaRPr lang="en-IN"/>
          </a:p>
        </p:txBody>
      </p:sp>
    </p:spTree>
    <p:extLst>
      <p:ext uri="{BB962C8B-B14F-4D97-AF65-F5344CB8AC3E}">
        <p14:creationId xmlns:p14="http://schemas.microsoft.com/office/powerpoint/2010/main" val="166132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Forces</a:t>
            </a:r>
          </a:p>
        </p:txBody>
      </p:sp>
      <p:sp>
        <p:nvSpPr>
          <p:cNvPr id="3" name="Content Placeholder 2"/>
          <p:cNvSpPr>
            <a:spLocks noGrp="1"/>
          </p:cNvSpPr>
          <p:nvPr>
            <p:ph idx="1"/>
          </p:nvPr>
        </p:nvSpPr>
        <p:spPr/>
        <p:txBody>
          <a:bodyPr/>
          <a:lstStyle/>
          <a:p>
            <a:r>
              <a:rPr lang="en-US" dirty="0"/>
              <a:t>The same data may be presented in different forms</a:t>
            </a:r>
          </a:p>
          <a:p>
            <a:r>
              <a:rPr lang="en-US" dirty="0"/>
              <a:t>Designing UI requires a different skillset than designing business logic and rarely one person has both skillsets</a:t>
            </a:r>
          </a:p>
          <a:p>
            <a:r>
              <a:rPr lang="en-US" dirty="0"/>
              <a:t>UI code tends to be device dependent than business logic </a:t>
            </a:r>
          </a:p>
        </p:txBody>
      </p:sp>
      <p:sp>
        <p:nvSpPr>
          <p:cNvPr id="4" name="Slide Number Placeholder 3"/>
          <p:cNvSpPr>
            <a:spLocks noGrp="1"/>
          </p:cNvSpPr>
          <p:nvPr>
            <p:ph type="sldNum" sz="quarter" idx="12"/>
          </p:nvPr>
        </p:nvSpPr>
        <p:spPr/>
        <p:txBody>
          <a:bodyPr/>
          <a:lstStyle/>
          <a:p>
            <a:fld id="{6CA6930D-BBCC-4B60-B588-351AC06BFA93}" type="slidenum">
              <a:rPr lang="en-US" smtClean="0"/>
              <a:t>90</a:t>
            </a:fld>
            <a:endParaRPr lang="en-US"/>
          </a:p>
        </p:txBody>
      </p:sp>
    </p:spTree>
    <p:extLst>
      <p:ext uri="{BB962C8B-B14F-4D97-AF65-F5344CB8AC3E}">
        <p14:creationId xmlns:p14="http://schemas.microsoft.com/office/powerpoint/2010/main" val="2894426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View Controller</a:t>
            </a:r>
          </a:p>
        </p:txBody>
      </p:sp>
      <p:sp>
        <p:nvSpPr>
          <p:cNvPr id="3" name="Content Placeholder 2"/>
          <p:cNvSpPr>
            <a:spLocks noGrp="1"/>
          </p:cNvSpPr>
          <p:nvPr>
            <p:ph idx="1"/>
          </p:nvPr>
        </p:nvSpPr>
        <p:spPr/>
        <p:txBody>
          <a:bodyPr>
            <a:normAutofit/>
          </a:bodyPr>
          <a:lstStyle/>
          <a:p>
            <a:r>
              <a:rPr lang="en-US" dirty="0"/>
              <a:t>Invented by Smalltalk programmers</a:t>
            </a:r>
          </a:p>
          <a:p>
            <a:r>
              <a:rPr lang="en-US" dirty="0"/>
              <a:t>Used by applications that present data to the user</a:t>
            </a:r>
          </a:p>
          <a:p>
            <a:r>
              <a:rPr lang="en-US" dirty="0"/>
              <a:t>Uses the principle of “separation of concerns”</a:t>
            </a:r>
          </a:p>
          <a:p>
            <a:r>
              <a:rPr lang="en-US" dirty="0"/>
              <a:t>Basically, the responsibility is divided into different components instead of being defined into one</a:t>
            </a:r>
          </a:p>
        </p:txBody>
      </p:sp>
      <p:sp>
        <p:nvSpPr>
          <p:cNvPr id="4" name="TextBox 3"/>
          <p:cNvSpPr txBox="1"/>
          <p:nvPr/>
        </p:nvSpPr>
        <p:spPr>
          <a:xfrm>
            <a:off x="10817496" y="102626"/>
            <a:ext cx="184666" cy="369332"/>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2308589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View Controller</a:t>
            </a:r>
          </a:p>
        </p:txBody>
      </p:sp>
      <p:sp>
        <p:nvSpPr>
          <p:cNvPr id="3" name="Content Placeholder 2"/>
          <p:cNvSpPr>
            <a:spLocks noGrp="1"/>
          </p:cNvSpPr>
          <p:nvPr>
            <p:ph idx="1"/>
          </p:nvPr>
        </p:nvSpPr>
        <p:spPr/>
        <p:txBody>
          <a:bodyPr>
            <a:normAutofit fontScale="92500" lnSpcReduction="20000"/>
          </a:bodyPr>
          <a:lstStyle/>
          <a:p>
            <a:r>
              <a:rPr lang="en-US" dirty="0"/>
              <a:t>An application that presents data to the user has to handle the following tasks:</a:t>
            </a:r>
          </a:p>
          <a:p>
            <a:pPr lvl="1"/>
            <a:r>
              <a:rPr lang="en-US" dirty="0"/>
              <a:t>Take data from the user</a:t>
            </a:r>
          </a:p>
          <a:p>
            <a:pPr lvl="1"/>
            <a:r>
              <a:rPr lang="en-US" dirty="0"/>
              <a:t>Present data to the user</a:t>
            </a:r>
          </a:p>
          <a:p>
            <a:pPr lvl="1"/>
            <a:r>
              <a:rPr lang="en-US" dirty="0"/>
              <a:t>Save the data into a data store (e.g. database)</a:t>
            </a:r>
          </a:p>
          <a:p>
            <a:r>
              <a:rPr lang="en-US" dirty="0"/>
              <a:t>Implementing all functionality in one component will make the code complex and difficult to maintain</a:t>
            </a:r>
          </a:p>
          <a:p>
            <a:r>
              <a:rPr lang="en-US" dirty="0"/>
              <a:t>MVC suggests a design that breaks down the responsibilities into different components</a:t>
            </a:r>
          </a:p>
        </p:txBody>
      </p:sp>
    </p:spTree>
    <p:extLst>
      <p:ext uri="{BB962C8B-B14F-4D97-AF65-F5344CB8AC3E}">
        <p14:creationId xmlns:p14="http://schemas.microsoft.com/office/powerpoint/2010/main" val="1315071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a:t>
            </a:r>
          </a:p>
        </p:txBody>
      </p:sp>
      <p:sp>
        <p:nvSpPr>
          <p:cNvPr id="3" name="Content Placeholder 2"/>
          <p:cNvSpPr>
            <a:spLocks noGrp="1"/>
          </p:cNvSpPr>
          <p:nvPr>
            <p:ph idx="1"/>
          </p:nvPr>
        </p:nvSpPr>
        <p:spPr/>
        <p:txBody>
          <a:bodyPr>
            <a:normAutofit fontScale="92500" lnSpcReduction="10000"/>
          </a:bodyPr>
          <a:lstStyle/>
          <a:p>
            <a:r>
              <a:rPr lang="en-US" dirty="0"/>
              <a:t>MVC proposes three main components</a:t>
            </a:r>
          </a:p>
          <a:p>
            <a:pPr lvl="1"/>
            <a:r>
              <a:rPr lang="en-US" b="1" dirty="0"/>
              <a:t>Model</a:t>
            </a:r>
            <a:r>
              <a:rPr lang="en-US" dirty="0"/>
              <a:t> : manages the behavior and data of the application and </a:t>
            </a:r>
          </a:p>
          <a:p>
            <a:pPr lvl="2"/>
            <a:r>
              <a:rPr lang="en-US" dirty="0"/>
              <a:t>responds to requests for information (usually from the view)</a:t>
            </a:r>
          </a:p>
          <a:p>
            <a:pPr lvl="2"/>
            <a:r>
              <a:rPr lang="en-US" dirty="0"/>
              <a:t>responds to instructions for change in state(usually from the controller)</a:t>
            </a:r>
          </a:p>
          <a:p>
            <a:pPr lvl="1"/>
            <a:r>
              <a:rPr lang="en-US" b="1" dirty="0"/>
              <a:t>View</a:t>
            </a:r>
            <a:r>
              <a:rPr lang="en-US" dirty="0"/>
              <a:t> : manages the display of information</a:t>
            </a:r>
          </a:p>
          <a:p>
            <a:pPr lvl="1"/>
            <a:r>
              <a:rPr lang="en-US" b="1" dirty="0"/>
              <a:t>Controller</a:t>
            </a:r>
            <a:r>
              <a:rPr lang="en-US" dirty="0"/>
              <a:t> : accepts input from the user and informs the model or view to change</a:t>
            </a:r>
          </a:p>
        </p:txBody>
      </p:sp>
    </p:spTree>
    <p:extLst>
      <p:ext uri="{BB962C8B-B14F-4D97-AF65-F5344CB8AC3E}">
        <p14:creationId xmlns:p14="http://schemas.microsoft.com/office/powerpoint/2010/main" val="1825877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MVC</a:t>
            </a:r>
          </a:p>
        </p:txBody>
      </p:sp>
      <p:sp>
        <p:nvSpPr>
          <p:cNvPr id="5" name="Rounded Rectangle 4"/>
          <p:cNvSpPr/>
          <p:nvPr/>
        </p:nvSpPr>
        <p:spPr>
          <a:xfrm>
            <a:off x="4215904" y="1489348"/>
            <a:ext cx="1224136" cy="72008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Controller</a:t>
            </a:r>
          </a:p>
        </p:txBody>
      </p:sp>
      <p:sp>
        <p:nvSpPr>
          <p:cNvPr id="6" name="Rounded Rectangle 5"/>
          <p:cNvSpPr/>
          <p:nvPr/>
        </p:nvSpPr>
        <p:spPr>
          <a:xfrm>
            <a:off x="5656064" y="2857500"/>
            <a:ext cx="1224136" cy="72008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View</a:t>
            </a:r>
          </a:p>
        </p:txBody>
      </p:sp>
      <p:sp>
        <p:nvSpPr>
          <p:cNvPr id="7" name="Rounded Rectangle 6"/>
          <p:cNvSpPr/>
          <p:nvPr/>
        </p:nvSpPr>
        <p:spPr>
          <a:xfrm>
            <a:off x="2775744" y="2857500"/>
            <a:ext cx="1224136" cy="72008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Model</a:t>
            </a:r>
          </a:p>
        </p:txBody>
      </p:sp>
      <p:cxnSp>
        <p:nvCxnSpPr>
          <p:cNvPr id="9" name="Straight Arrow Connector 8"/>
          <p:cNvCxnSpPr/>
          <p:nvPr/>
        </p:nvCxnSpPr>
        <p:spPr>
          <a:xfrm>
            <a:off x="6232128" y="1849388"/>
            <a:ext cx="0" cy="10081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5" idx="3"/>
          </p:cNvCxnSpPr>
          <p:nvPr/>
        </p:nvCxnSpPr>
        <p:spPr>
          <a:xfrm>
            <a:off x="5440040" y="1849388"/>
            <a:ext cx="79208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3423816" y="1849388"/>
            <a:ext cx="0" cy="10081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423816" y="1849388"/>
            <a:ext cx="79208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6" idx="1"/>
            <a:endCxn id="7" idx="3"/>
          </p:cNvCxnSpPr>
          <p:nvPr/>
        </p:nvCxnSpPr>
        <p:spPr>
          <a:xfrm flipH="1">
            <a:off x="3999880" y="3217540"/>
            <a:ext cx="165618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2919760" y="3865612"/>
            <a:ext cx="936104" cy="369332"/>
          </a:xfrm>
          <a:prstGeom prst="rect">
            <a:avLst/>
          </a:prstGeom>
          <a:noFill/>
        </p:spPr>
        <p:txBody>
          <a:bodyPr wrap="square" rtlCol="0">
            <a:spAutoFit/>
          </a:bodyPr>
          <a:lstStyle/>
          <a:p>
            <a:pPr algn="ctr"/>
            <a:r>
              <a:rPr lang="en-US" dirty="0"/>
              <a:t>Data</a:t>
            </a:r>
          </a:p>
        </p:txBody>
      </p:sp>
      <p:sp>
        <p:nvSpPr>
          <p:cNvPr id="26" name="TextBox 25"/>
          <p:cNvSpPr txBox="1"/>
          <p:nvPr/>
        </p:nvSpPr>
        <p:spPr>
          <a:xfrm>
            <a:off x="5584056" y="3865612"/>
            <a:ext cx="1368152" cy="369332"/>
          </a:xfrm>
          <a:prstGeom prst="rect">
            <a:avLst/>
          </a:prstGeom>
          <a:noFill/>
        </p:spPr>
        <p:txBody>
          <a:bodyPr wrap="square" rtlCol="0">
            <a:spAutoFit/>
          </a:bodyPr>
          <a:lstStyle/>
          <a:p>
            <a:pPr algn="ctr"/>
            <a:r>
              <a:rPr lang="en-US" dirty="0"/>
              <a:t>Presentation</a:t>
            </a:r>
          </a:p>
        </p:txBody>
      </p:sp>
      <p:sp>
        <p:nvSpPr>
          <p:cNvPr id="27" name="TextBox 26"/>
          <p:cNvSpPr txBox="1"/>
          <p:nvPr/>
        </p:nvSpPr>
        <p:spPr>
          <a:xfrm>
            <a:off x="5368032" y="1201316"/>
            <a:ext cx="1368152" cy="369332"/>
          </a:xfrm>
          <a:prstGeom prst="rect">
            <a:avLst/>
          </a:prstGeom>
          <a:noFill/>
        </p:spPr>
        <p:txBody>
          <a:bodyPr wrap="square" rtlCol="0">
            <a:spAutoFit/>
          </a:bodyPr>
          <a:lstStyle/>
          <a:p>
            <a:pPr algn="ctr"/>
            <a:r>
              <a:rPr lang="en-US" dirty="0"/>
              <a:t>Manager</a:t>
            </a:r>
          </a:p>
        </p:txBody>
      </p:sp>
    </p:spTree>
    <p:extLst>
      <p:ext uri="{BB962C8B-B14F-4D97-AF65-F5344CB8AC3E}">
        <p14:creationId xmlns:p14="http://schemas.microsoft.com/office/powerpoint/2010/main" val="283913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Models</a:t>
            </a:r>
          </a:p>
        </p:txBody>
      </p:sp>
      <p:sp>
        <p:nvSpPr>
          <p:cNvPr id="3" name="Content Placeholder 2"/>
          <p:cNvSpPr>
            <a:spLocks noGrp="1"/>
          </p:cNvSpPr>
          <p:nvPr>
            <p:ph idx="1"/>
          </p:nvPr>
        </p:nvSpPr>
        <p:spPr/>
        <p:txBody>
          <a:bodyPr>
            <a:normAutofit fontScale="92500"/>
          </a:bodyPr>
          <a:lstStyle/>
          <a:p>
            <a:r>
              <a:rPr lang="en-US" dirty="0"/>
              <a:t>MVC has two variations</a:t>
            </a:r>
          </a:p>
          <a:p>
            <a:pPr lvl="1"/>
            <a:r>
              <a:rPr lang="en-US" dirty="0"/>
              <a:t>Passive Model : Here the controller manipulates the model exclusively and then informs the view about the change. The model is completely independent of the view</a:t>
            </a:r>
          </a:p>
          <a:p>
            <a:pPr lvl="1"/>
            <a:r>
              <a:rPr lang="en-US" dirty="0"/>
              <a:t>Active Model : This model is used when the model changes the state without controller’s involvement. The model may change from some other source and has to inform the view of the change</a:t>
            </a:r>
          </a:p>
        </p:txBody>
      </p:sp>
    </p:spTree>
    <p:extLst>
      <p:ext uri="{BB962C8B-B14F-4D97-AF65-F5344CB8AC3E}">
        <p14:creationId xmlns:p14="http://schemas.microsoft.com/office/powerpoint/2010/main" val="2655238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Consequences</a:t>
            </a:r>
          </a:p>
        </p:txBody>
      </p:sp>
      <p:sp>
        <p:nvSpPr>
          <p:cNvPr id="3" name="Content Placeholder 2"/>
          <p:cNvSpPr>
            <a:spLocks noGrp="1"/>
          </p:cNvSpPr>
          <p:nvPr>
            <p:ph idx="1"/>
          </p:nvPr>
        </p:nvSpPr>
        <p:spPr/>
        <p:txBody>
          <a:bodyPr>
            <a:normAutofit/>
          </a:bodyPr>
          <a:lstStyle/>
          <a:p>
            <a:r>
              <a:rPr lang="en-US" dirty="0"/>
              <a:t>Multiple representation of the same data without any dependencies from model to view</a:t>
            </a:r>
          </a:p>
          <a:p>
            <a:r>
              <a:rPr lang="en-US" dirty="0"/>
              <a:t>UI changes do not percolate to other components and are independent</a:t>
            </a:r>
          </a:p>
          <a:p>
            <a:r>
              <a:rPr lang="en-US" dirty="0"/>
              <a:t>New UI can be added for different devices</a:t>
            </a:r>
          </a:p>
          <a:p>
            <a:r>
              <a:rPr lang="en-US" dirty="0"/>
              <a:t>Maintenance is easier</a:t>
            </a:r>
          </a:p>
        </p:txBody>
      </p:sp>
      <p:sp>
        <p:nvSpPr>
          <p:cNvPr id="4" name="Slide Number Placeholder 3"/>
          <p:cNvSpPr>
            <a:spLocks noGrp="1"/>
          </p:cNvSpPr>
          <p:nvPr>
            <p:ph type="sldNum" sz="quarter" idx="12"/>
          </p:nvPr>
        </p:nvSpPr>
        <p:spPr/>
        <p:txBody>
          <a:bodyPr/>
          <a:lstStyle/>
          <a:p>
            <a:fld id="{6CA6930D-BBCC-4B60-B588-351AC06BFA93}" type="slidenum">
              <a:rPr lang="en-US" smtClean="0"/>
              <a:t>96</a:t>
            </a:fld>
            <a:endParaRPr lang="en-US"/>
          </a:p>
        </p:txBody>
      </p:sp>
    </p:spTree>
    <p:extLst>
      <p:ext uri="{BB962C8B-B14F-4D97-AF65-F5344CB8AC3E}">
        <p14:creationId xmlns:p14="http://schemas.microsoft.com/office/powerpoint/2010/main" val="3702691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Consequences</a:t>
            </a:r>
          </a:p>
        </p:txBody>
      </p:sp>
      <p:sp>
        <p:nvSpPr>
          <p:cNvPr id="3" name="Content Placeholder 2"/>
          <p:cNvSpPr>
            <a:spLocks noGrp="1"/>
          </p:cNvSpPr>
          <p:nvPr>
            <p:ph idx="1"/>
          </p:nvPr>
        </p:nvSpPr>
        <p:spPr/>
        <p:txBody>
          <a:bodyPr>
            <a:normAutofit lnSpcReduction="10000"/>
          </a:bodyPr>
          <a:lstStyle/>
          <a:p>
            <a:r>
              <a:rPr lang="en-US" dirty="0"/>
              <a:t>Introduces new levels of indirection</a:t>
            </a:r>
          </a:p>
          <a:p>
            <a:r>
              <a:rPr lang="en-US" dirty="0"/>
              <a:t>Complexity increases</a:t>
            </a:r>
          </a:p>
          <a:p>
            <a:r>
              <a:rPr lang="en-US" dirty="0"/>
              <a:t>Code becomes harder to debug due to increased nature of event-driven nature of UI</a:t>
            </a:r>
          </a:p>
          <a:p>
            <a:r>
              <a:rPr lang="en-US" dirty="0"/>
              <a:t>Frequent updates if the model is changing often. May lead to flood of unnecessary updates on the views</a:t>
            </a:r>
          </a:p>
          <a:p>
            <a:endParaRPr lang="en-US" dirty="0"/>
          </a:p>
        </p:txBody>
      </p:sp>
      <p:sp>
        <p:nvSpPr>
          <p:cNvPr id="4" name="Slide Number Placeholder 3"/>
          <p:cNvSpPr>
            <a:spLocks noGrp="1"/>
          </p:cNvSpPr>
          <p:nvPr>
            <p:ph type="sldNum" sz="quarter" idx="12"/>
          </p:nvPr>
        </p:nvSpPr>
        <p:spPr/>
        <p:txBody>
          <a:bodyPr/>
          <a:lstStyle/>
          <a:p>
            <a:fld id="{6CA6930D-BBCC-4B60-B588-351AC06BFA93}" type="slidenum">
              <a:rPr lang="en-US" smtClean="0"/>
              <a:t>97</a:t>
            </a:fld>
            <a:endParaRPr lang="en-US"/>
          </a:p>
        </p:txBody>
      </p:sp>
    </p:spTree>
    <p:extLst>
      <p:ext uri="{BB962C8B-B14F-4D97-AF65-F5344CB8AC3E}">
        <p14:creationId xmlns:p14="http://schemas.microsoft.com/office/powerpoint/2010/main" val="270618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MVC Using Observer Pattern</a:t>
            </a:r>
          </a:p>
        </p:txBody>
      </p:sp>
      <p:sp>
        <p:nvSpPr>
          <p:cNvPr id="5" name="Rounded Rectangle 4"/>
          <p:cNvSpPr/>
          <p:nvPr/>
        </p:nvSpPr>
        <p:spPr>
          <a:xfrm>
            <a:off x="4503936" y="1489348"/>
            <a:ext cx="1224136" cy="72008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Controller</a:t>
            </a:r>
          </a:p>
        </p:txBody>
      </p:sp>
      <p:sp>
        <p:nvSpPr>
          <p:cNvPr id="6" name="Rounded Rectangle 5"/>
          <p:cNvSpPr/>
          <p:nvPr/>
        </p:nvSpPr>
        <p:spPr>
          <a:xfrm>
            <a:off x="6520160" y="3433564"/>
            <a:ext cx="1224136" cy="72008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View</a:t>
            </a:r>
          </a:p>
        </p:txBody>
      </p:sp>
      <p:sp>
        <p:nvSpPr>
          <p:cNvPr id="7" name="Rounded Rectangle 6"/>
          <p:cNvSpPr/>
          <p:nvPr/>
        </p:nvSpPr>
        <p:spPr>
          <a:xfrm>
            <a:off x="2559720" y="3433564"/>
            <a:ext cx="1224136" cy="72008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Model</a:t>
            </a:r>
          </a:p>
        </p:txBody>
      </p:sp>
      <p:cxnSp>
        <p:nvCxnSpPr>
          <p:cNvPr id="8" name="Straight Arrow Connector 7"/>
          <p:cNvCxnSpPr/>
          <p:nvPr/>
        </p:nvCxnSpPr>
        <p:spPr>
          <a:xfrm>
            <a:off x="7096224" y="1849388"/>
            <a:ext cx="0" cy="15841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5" idx="3"/>
          </p:cNvCxnSpPr>
          <p:nvPr/>
        </p:nvCxnSpPr>
        <p:spPr>
          <a:xfrm>
            <a:off x="5728072" y="1849388"/>
            <a:ext cx="136815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3207792" y="1849388"/>
            <a:ext cx="0" cy="15841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endCxn id="5" idx="1"/>
          </p:cNvCxnSpPr>
          <p:nvPr/>
        </p:nvCxnSpPr>
        <p:spPr>
          <a:xfrm>
            <a:off x="3207792" y="1849388"/>
            <a:ext cx="129614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6" idx="1"/>
            <a:endCxn id="7" idx="3"/>
          </p:cNvCxnSpPr>
          <p:nvPr/>
        </p:nvCxnSpPr>
        <p:spPr>
          <a:xfrm flipH="1">
            <a:off x="3783856" y="3793604"/>
            <a:ext cx="273630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Rounded Rectangle 18"/>
          <p:cNvSpPr/>
          <p:nvPr/>
        </p:nvSpPr>
        <p:spPr>
          <a:xfrm>
            <a:off x="4359920" y="2569468"/>
            <a:ext cx="1512168" cy="6480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&lt;&lt;interface&gt;&gt;</a:t>
            </a:r>
          </a:p>
          <a:p>
            <a:pPr algn="ctr"/>
            <a:r>
              <a:rPr lang="en-US" sz="1600" dirty="0"/>
              <a:t>Observer</a:t>
            </a:r>
          </a:p>
        </p:txBody>
      </p:sp>
      <p:cxnSp>
        <p:nvCxnSpPr>
          <p:cNvPr id="27" name="Straight Arrow Connector 26"/>
          <p:cNvCxnSpPr/>
          <p:nvPr/>
        </p:nvCxnSpPr>
        <p:spPr>
          <a:xfrm>
            <a:off x="3495824" y="2857500"/>
            <a:ext cx="8640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V="1">
            <a:off x="3495824" y="2857500"/>
            <a:ext cx="0" cy="576064"/>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V="1">
            <a:off x="5152008" y="3217540"/>
            <a:ext cx="0" cy="432048"/>
          </a:xfrm>
          <a:prstGeom prst="straightConnector1">
            <a:avLst/>
          </a:prstGeom>
          <a:ln>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152008" y="3649588"/>
            <a:ext cx="136815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235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Known Uses</a:t>
            </a:r>
          </a:p>
        </p:txBody>
      </p:sp>
      <p:sp>
        <p:nvSpPr>
          <p:cNvPr id="3" name="Content Placeholder 2"/>
          <p:cNvSpPr>
            <a:spLocks noGrp="1"/>
          </p:cNvSpPr>
          <p:nvPr>
            <p:ph idx="1"/>
          </p:nvPr>
        </p:nvSpPr>
        <p:spPr/>
        <p:txBody>
          <a:bodyPr>
            <a:normAutofit fontScale="92500" lnSpcReduction="20000"/>
          </a:bodyPr>
          <a:lstStyle/>
          <a:p>
            <a:r>
              <a:rPr lang="en-US" dirty="0"/>
              <a:t>MVC is implemented in most of the frameworks that have to display data to the user</a:t>
            </a:r>
          </a:p>
          <a:p>
            <a:r>
              <a:rPr lang="en-US" dirty="0"/>
              <a:t>MFC uses a variation called Document-View architecture</a:t>
            </a:r>
          </a:p>
          <a:p>
            <a:r>
              <a:rPr lang="en-US" dirty="0"/>
              <a:t>Microsoft provides a framework called MVC for creating web applications and also has variations calls MVVM and MVP</a:t>
            </a:r>
          </a:p>
          <a:p>
            <a:r>
              <a:rPr lang="en-US" dirty="0"/>
              <a:t>Apple’s iOS SDK uses MVC for it’s GUI applications</a:t>
            </a:r>
          </a:p>
          <a:p>
            <a:r>
              <a:rPr lang="en-US" dirty="0"/>
              <a:t>Android also uses MVC for GUI applications</a:t>
            </a:r>
          </a:p>
        </p:txBody>
      </p:sp>
    </p:spTree>
    <p:extLst>
      <p:ext uri="{BB962C8B-B14F-4D97-AF65-F5344CB8AC3E}">
        <p14:creationId xmlns:p14="http://schemas.microsoft.com/office/powerpoint/2010/main" val="2971758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Company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oash">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Poash">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Poash">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241567</TotalTime>
  <Words>6073</Words>
  <Application>Microsoft Office PowerPoint</Application>
  <PresentationFormat>Custom</PresentationFormat>
  <Paragraphs>976</Paragraphs>
  <Slides>112</Slides>
  <Notes>24</Notes>
  <HiddenSlides>3</HiddenSlides>
  <MMClips>0</MMClips>
  <ScaleCrop>false</ScaleCrop>
  <HeadingPairs>
    <vt:vector size="8" baseType="variant">
      <vt:variant>
        <vt:lpstr>Fonts Used</vt:lpstr>
      </vt:variant>
      <vt:variant>
        <vt:i4>2</vt:i4>
      </vt:variant>
      <vt:variant>
        <vt:lpstr>Theme</vt:lpstr>
      </vt:variant>
      <vt:variant>
        <vt:i4>4</vt:i4>
      </vt:variant>
      <vt:variant>
        <vt:lpstr>Embedded OLE Servers</vt:lpstr>
      </vt:variant>
      <vt:variant>
        <vt:i4>1</vt:i4>
      </vt:variant>
      <vt:variant>
        <vt:lpstr>Slide Titles</vt:lpstr>
      </vt:variant>
      <vt:variant>
        <vt:i4>112</vt:i4>
      </vt:variant>
    </vt:vector>
  </HeadingPairs>
  <TitlesOfParts>
    <vt:vector size="119" baseType="lpstr">
      <vt:lpstr>Arial</vt:lpstr>
      <vt:lpstr>Calibri</vt:lpstr>
      <vt:lpstr>Company Template</vt:lpstr>
      <vt:lpstr>Poash</vt:lpstr>
      <vt:lpstr>1_Poash</vt:lpstr>
      <vt:lpstr>2_Poash</vt:lpstr>
      <vt:lpstr>Visio</vt:lpstr>
      <vt:lpstr>Purpose of Software</vt:lpstr>
      <vt:lpstr>PowerPoint Presentation</vt:lpstr>
      <vt:lpstr>Why Software Is Complex?</vt:lpstr>
      <vt:lpstr>Complexity</vt:lpstr>
      <vt:lpstr>How To Resolve Complexity</vt:lpstr>
      <vt:lpstr>Resolving Complexity</vt:lpstr>
      <vt:lpstr>Algorithmic Decomposition</vt:lpstr>
      <vt:lpstr>Algorithmic Decomposition</vt:lpstr>
      <vt:lpstr>Disadvantages</vt:lpstr>
      <vt:lpstr>Disadvantages</vt:lpstr>
      <vt:lpstr>Object Oriented Decomposition</vt:lpstr>
      <vt:lpstr>Object Oriented Decomposition</vt:lpstr>
      <vt:lpstr>Object Oriented Decomposition</vt:lpstr>
      <vt:lpstr>Object Oriented Decomposition</vt:lpstr>
      <vt:lpstr>Advantages</vt:lpstr>
      <vt:lpstr>Evolution </vt:lpstr>
      <vt:lpstr>Object Definition</vt:lpstr>
      <vt:lpstr>Characteristics</vt:lpstr>
      <vt:lpstr>State</vt:lpstr>
      <vt:lpstr>Foundations Of Object Model</vt:lpstr>
      <vt:lpstr>Object Oriented Analysis</vt:lpstr>
      <vt:lpstr>Object-Oriented Design</vt:lpstr>
      <vt:lpstr>Object-Oriented Programming</vt:lpstr>
      <vt:lpstr>OO Languages</vt:lpstr>
      <vt:lpstr>Abstraction</vt:lpstr>
      <vt:lpstr>Abstraction</vt:lpstr>
      <vt:lpstr>Abstraction Example</vt:lpstr>
      <vt:lpstr>Example</vt:lpstr>
      <vt:lpstr>Discussion</vt:lpstr>
      <vt:lpstr>Abstraction</vt:lpstr>
      <vt:lpstr>Encapsulation</vt:lpstr>
      <vt:lpstr>Abstraction</vt:lpstr>
      <vt:lpstr>Encapsulation</vt:lpstr>
      <vt:lpstr>Advantages</vt:lpstr>
      <vt:lpstr>Example</vt:lpstr>
      <vt:lpstr>Hierarchy</vt:lpstr>
      <vt:lpstr>Inheritance</vt:lpstr>
      <vt:lpstr>Inheritance</vt:lpstr>
      <vt:lpstr>Hierarchy: "is a" Relationship</vt:lpstr>
      <vt:lpstr>Discussion</vt:lpstr>
      <vt:lpstr>Inheritance</vt:lpstr>
      <vt:lpstr>Abstract Class</vt:lpstr>
      <vt:lpstr>Example</vt:lpstr>
      <vt:lpstr>Interface</vt:lpstr>
      <vt:lpstr>Interface</vt:lpstr>
      <vt:lpstr>Abstract Class Vs. Interface</vt:lpstr>
      <vt:lpstr>Containment</vt:lpstr>
      <vt:lpstr>Containment</vt:lpstr>
      <vt:lpstr>Composition</vt:lpstr>
      <vt:lpstr>Example</vt:lpstr>
      <vt:lpstr>Aggregation</vt:lpstr>
      <vt:lpstr>Example</vt:lpstr>
      <vt:lpstr>Association</vt:lpstr>
      <vt:lpstr>Example</vt:lpstr>
      <vt:lpstr>Containment</vt:lpstr>
      <vt:lpstr>Containment</vt:lpstr>
      <vt:lpstr>How to use inheritance?</vt:lpstr>
      <vt:lpstr>Containment Vs. Inheritance</vt:lpstr>
      <vt:lpstr>Polymorphism</vt:lpstr>
      <vt:lpstr>Polymorphism</vt:lpstr>
      <vt:lpstr>Example</vt:lpstr>
      <vt:lpstr>Advantage</vt:lpstr>
      <vt:lpstr>Modularity</vt:lpstr>
      <vt:lpstr>Discussion</vt:lpstr>
      <vt:lpstr>Command Pattern</vt:lpstr>
      <vt:lpstr>Non-software Example</vt:lpstr>
      <vt:lpstr>Structure</vt:lpstr>
      <vt:lpstr>Implementation</vt:lpstr>
      <vt:lpstr>Implementation</vt:lpstr>
      <vt:lpstr>C++ Implementation</vt:lpstr>
      <vt:lpstr>C# Implementation</vt:lpstr>
      <vt:lpstr>Consquences</vt:lpstr>
      <vt:lpstr>Applicability</vt:lpstr>
      <vt:lpstr>Known Uses</vt:lpstr>
      <vt:lpstr>Strategy Pattern</vt:lpstr>
      <vt:lpstr>Structure</vt:lpstr>
      <vt:lpstr>Non-software Example</vt:lpstr>
      <vt:lpstr>Implementation</vt:lpstr>
      <vt:lpstr>Null Object Pattern</vt:lpstr>
      <vt:lpstr>C++ Implementation</vt:lpstr>
      <vt:lpstr>C++ Implementation</vt:lpstr>
      <vt:lpstr>Performance</vt:lpstr>
      <vt:lpstr>Java Implementation</vt:lpstr>
      <vt:lpstr>C# Implementation</vt:lpstr>
      <vt:lpstr>Consequence</vt:lpstr>
      <vt:lpstr>Consequence</vt:lpstr>
      <vt:lpstr>Applicability</vt:lpstr>
      <vt:lpstr>Known Uses</vt:lpstr>
      <vt:lpstr>Problem</vt:lpstr>
      <vt:lpstr>Forces</vt:lpstr>
      <vt:lpstr>Model View Controller</vt:lpstr>
      <vt:lpstr>Model View Controller</vt:lpstr>
      <vt:lpstr>MVC</vt:lpstr>
      <vt:lpstr>MVC</vt:lpstr>
      <vt:lpstr>MVC Models</vt:lpstr>
      <vt:lpstr>Consequences</vt:lpstr>
      <vt:lpstr>Consequences</vt:lpstr>
      <vt:lpstr>MVC Using Observer Pattern</vt:lpstr>
      <vt:lpstr>Known Uses</vt:lpstr>
      <vt:lpstr>Observer Pattern</vt:lpstr>
      <vt:lpstr>Structure</vt:lpstr>
      <vt:lpstr>Non-Software Example</vt:lpstr>
      <vt:lpstr>Implementation</vt:lpstr>
      <vt:lpstr>Implementation</vt:lpstr>
      <vt:lpstr>Push Model</vt:lpstr>
      <vt:lpstr>Pull Model</vt:lpstr>
      <vt:lpstr>Language Specific Implementation</vt:lpstr>
      <vt:lpstr>Consequences</vt:lpstr>
      <vt:lpstr>Consequences</vt:lpstr>
      <vt:lpstr>Consequences</vt:lpstr>
      <vt:lpstr>Applicability</vt:lpstr>
      <vt:lpstr>Known Uses</vt:lpstr>
    </vt:vector>
  </TitlesOfParts>
  <Manager/>
  <Company>Poash Technologies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GoF Design Patterns</dc:title>
  <dc:subject/>
  <dc:creator>Umar Majid Lone</dc:creator>
  <cp:keywords/>
  <dc:description/>
  <cp:lastModifiedBy>Umar Lone</cp:lastModifiedBy>
  <cp:revision>2755</cp:revision>
  <dcterms:created xsi:type="dcterms:W3CDTF">2007-10-30T01:26:38Z</dcterms:created>
  <dcterms:modified xsi:type="dcterms:W3CDTF">2019-03-07T14:57:08Z</dcterms:modified>
  <cp:category/>
</cp:coreProperties>
</file>