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1" r:id="rId1"/>
  </p:sldMasterIdLst>
  <p:notesMasterIdLst>
    <p:notesMasterId r:id="rId41"/>
  </p:notesMasterIdLst>
  <p:sldIdLst>
    <p:sldId id="292" r:id="rId2"/>
    <p:sldId id="261" r:id="rId3"/>
    <p:sldId id="257" r:id="rId4"/>
    <p:sldId id="258" r:id="rId5"/>
    <p:sldId id="259" r:id="rId6"/>
    <p:sldId id="260" r:id="rId7"/>
    <p:sldId id="29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94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9" r:id="rId34"/>
    <p:sldId id="286" r:id="rId35"/>
    <p:sldId id="287" r:id="rId36"/>
    <p:sldId id="290" r:id="rId37"/>
    <p:sldId id="291" r:id="rId38"/>
    <p:sldId id="295" r:id="rId39"/>
    <p:sldId id="296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al" id="{9763C3C1-799E-461D-BDAF-638C580FE13E}">
          <p14:sldIdLst>
            <p14:sldId id="292"/>
            <p14:sldId id="261"/>
            <p14:sldId id="257"/>
            <p14:sldId id="258"/>
            <p14:sldId id="259"/>
            <p14:sldId id="260"/>
            <p14:sldId id="293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94"/>
            <p14:sldId id="271"/>
            <p14:sldId id="272"/>
            <p14:sldId id="273"/>
          </p14:sldIdLst>
        </p14:section>
        <p14:section name="Move Sematics" id="{489F9E82-129A-490B-B34F-552CB94442F6}">
          <p14:sldIdLst>
            <p14:sldId id="274"/>
            <p14:sldId id="275"/>
            <p14:sldId id="276"/>
            <p14:sldId id="277"/>
            <p14:sldId id="278"/>
          </p14:sldIdLst>
        </p14:section>
        <p14:section name="Lamda Expression" id="{0AA8E3F7-A666-4457-9B77-7C07A3FE2B42}">
          <p14:sldIdLst>
            <p14:sldId id="279"/>
            <p14:sldId id="280"/>
            <p14:sldId id="281"/>
            <p14:sldId id="282"/>
            <p14:sldId id="283"/>
          </p14:sldIdLst>
        </p14:section>
        <p14:section name="Smart Pointer" id="{68220D74-2EF8-4ABD-A013-75060A19B80B}">
          <p14:sldIdLst>
            <p14:sldId id="284"/>
            <p14:sldId id="285"/>
            <p14:sldId id="289"/>
            <p14:sldId id="286"/>
            <p14:sldId id="287"/>
            <p14:sldId id="290"/>
            <p14:sldId id="291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5274" autoAdjust="0"/>
  </p:normalViewPr>
  <p:slideViewPr>
    <p:cSldViewPr snapToGrid="0">
      <p:cViewPr varScale="1">
        <p:scale>
          <a:sx n="87" d="100"/>
          <a:sy n="87" d="100"/>
        </p:scale>
        <p:origin x="4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D4899-17C6-440A-BD13-3C30E8AB028A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A3CCD-FF9C-43A3-87F0-3F905F32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9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A3CCD-FF9C-43A3-87F0-3F905F32B3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24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A3CCD-FF9C-43A3-87F0-3F905F32B3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48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final and override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A3CCD-FF9C-43A3-87F0-3F905F32B3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76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default and delete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A3CCD-FF9C-43A3-87F0-3F905F32B3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err="1"/>
              <a:t>byteSwap</a:t>
            </a:r>
            <a:r>
              <a:rPr lang="en-US" dirty="0"/>
              <a:t> function and use explicit specialization</a:t>
            </a:r>
          </a:p>
          <a:p>
            <a:r>
              <a:rPr lang="en-US" dirty="0"/>
              <a:t>Add </a:t>
            </a:r>
            <a:r>
              <a:rPr lang="en-US" dirty="0" err="1"/>
              <a:t>isSwapable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A3CCD-FF9C-43A3-87F0-3F905F32B3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7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Isinteraltrait.cpp: Use </a:t>
            </a:r>
            <a:r>
              <a:rPr lang="en-US" dirty="0" err="1"/>
              <a:t>is_integral</a:t>
            </a:r>
            <a:r>
              <a:rPr lang="en-US" dirty="0"/>
              <a:t> in last program</a:t>
            </a:r>
          </a:p>
          <a:p>
            <a:r>
              <a:rPr lang="en-US" dirty="0"/>
              <a:t>typetrait.cpp : use </a:t>
            </a:r>
            <a:r>
              <a:rPr lang="en-US" dirty="0" err="1"/>
              <a:t>is_scaler</a:t>
            </a:r>
            <a:r>
              <a:rPr lang="en-US" dirty="0"/>
              <a:t>, </a:t>
            </a:r>
            <a:r>
              <a:rPr lang="en-US" dirty="0" err="1"/>
              <a:t>is_pointer</a:t>
            </a:r>
            <a:r>
              <a:rPr lang="en-US" dirty="0"/>
              <a:t>, </a:t>
            </a:r>
            <a:r>
              <a:rPr lang="en-US" dirty="0" err="1"/>
              <a:t>is_class</a:t>
            </a:r>
            <a:r>
              <a:rPr lang="en-US" dirty="0"/>
              <a:t>(</a:t>
            </a:r>
            <a:r>
              <a:rPr lang="en-US" dirty="0" err="1"/>
              <a:t>is_trivial</a:t>
            </a:r>
            <a:r>
              <a:rPr lang="en-US" dirty="0"/>
              <a:t>, </a:t>
            </a:r>
            <a:r>
              <a:rPr lang="en-US" dirty="0" err="1"/>
              <a:t>is_standard_layout</a:t>
            </a:r>
            <a:r>
              <a:rPr lang="en-US" dirty="0"/>
              <a:t>, </a:t>
            </a:r>
            <a:r>
              <a:rPr lang="en-US" dirty="0" err="1"/>
              <a:t>is_pod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A3CCD-FF9C-43A3-87F0-3F905F32B3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62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IO::SM::Memory, IO::</a:t>
            </a:r>
            <a:r>
              <a:rPr lang="en-US" dirty="0" err="1"/>
              <a:t>SMNew</a:t>
            </a:r>
            <a:r>
              <a:rPr lang="en-US" dirty="0"/>
              <a:t>::Memory</a:t>
            </a:r>
          </a:p>
          <a:p>
            <a:r>
              <a:rPr lang="en-US" dirty="0"/>
              <a:t>Add </a:t>
            </a:r>
            <a:r>
              <a:rPr lang="en-US" dirty="0" err="1"/>
              <a:t>SetMemory</a:t>
            </a:r>
            <a:r>
              <a:rPr lang="en-US" dirty="0"/>
              <a:t>(Memory*)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A3CCD-FF9C-43A3-87F0-3F905F32B31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68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readFile</a:t>
            </a:r>
            <a:r>
              <a:rPr lang="en-US" dirty="0"/>
              <a:t>(), </a:t>
            </a:r>
            <a:r>
              <a:rPr lang="en-US" dirty="0" err="1"/>
              <a:t>writeFile</a:t>
            </a:r>
            <a:endParaRPr lang="en-US" dirty="0"/>
          </a:p>
          <a:p>
            <a:r>
              <a:rPr lang="en-US" dirty="0"/>
              <a:t>Show use of R”()” “…”s, R”DATA(…)DATA”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A3CCD-FF9C-43A3-87F0-3F905F32B31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92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A3CCD-FF9C-43A3-87F0-3F905F32B3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51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with literal 10</a:t>
            </a:r>
          </a:p>
          <a:p>
            <a:r>
              <a:rPr lang="en-US" dirty="0"/>
              <a:t>Use with </a:t>
            </a:r>
            <a:r>
              <a:rPr lang="en-US" dirty="0" err="1"/>
              <a:t>refrence</a:t>
            </a:r>
            <a:endParaRPr lang="en-US" dirty="0"/>
          </a:p>
          <a:p>
            <a:r>
              <a:rPr lang="en-US" dirty="0"/>
              <a:t>Use with </a:t>
            </a:r>
            <a:r>
              <a:rPr lang="en-US" dirty="0" err="1"/>
              <a:t>preincrement</a:t>
            </a:r>
            <a:r>
              <a:rPr lang="en-US" dirty="0"/>
              <a:t> and post increment</a:t>
            </a:r>
          </a:p>
          <a:p>
            <a:r>
              <a:rPr lang="en-US" dirty="0" err="1"/>
              <a:t>getNum</a:t>
            </a:r>
            <a:r>
              <a:rPr lang="en-US" dirty="0"/>
              <a:t> returns normal, ref, </a:t>
            </a:r>
            <a:r>
              <a:rPr lang="en-US" dirty="0" err="1"/>
              <a:t>rvalue</a:t>
            </a:r>
            <a:r>
              <a:rPr lang="en-US" dirty="0"/>
              <a:t> ref</a:t>
            </a:r>
          </a:p>
          <a:p>
            <a:r>
              <a:rPr lang="en-US" dirty="0" err="1"/>
              <a:t>setNum</a:t>
            </a:r>
            <a:r>
              <a:rPr lang="en-US" dirty="0"/>
              <a:t>(&amp;) </a:t>
            </a:r>
            <a:r>
              <a:rPr lang="en-US" dirty="0" err="1"/>
              <a:t>setNum</a:t>
            </a:r>
            <a:r>
              <a:rPr lang="en-US" dirty="0"/>
              <a:t>(&amp;&amp;)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A3CCD-FF9C-43A3-87F0-3F905F32B3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582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A{10};</a:t>
            </a:r>
          </a:p>
          <a:p>
            <a:r>
              <a:rPr lang="en-US" dirty="0"/>
              <a:t>Number B = A;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A3CCD-FF9C-43A3-87F0-3F905F32B3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04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A3CCD-FF9C-43A3-87F0-3F905F32B3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768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template function void </a:t>
            </a:r>
            <a:r>
              <a:rPr lang="en-US" dirty="0" err="1"/>
              <a:t>setNum</a:t>
            </a:r>
            <a:r>
              <a:rPr lang="en-US" dirty="0"/>
              <a:t>(T&amp;&amp; value) and its explicit specialization - void </a:t>
            </a:r>
            <a:r>
              <a:rPr lang="en-US" dirty="0" err="1"/>
              <a:t>setNum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&amp;&amp; value)</a:t>
            </a:r>
          </a:p>
          <a:p>
            <a:r>
              <a:rPr lang="en-US" dirty="0"/>
              <a:t>Test with </a:t>
            </a:r>
            <a:r>
              <a:rPr lang="en-US" dirty="0" err="1"/>
              <a:t>num</a:t>
            </a:r>
            <a:r>
              <a:rPr lang="en-US" dirty="0"/>
              <a:t> and 10</a:t>
            </a:r>
          </a:p>
          <a:p>
            <a:r>
              <a:rPr lang="en-US" dirty="0"/>
              <a:t>Show use with &amp;&amp; &amp; and &amp;&amp; &amp;&amp; using typedef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A3CCD-FF9C-43A3-87F0-3F905F32B31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07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number from </a:t>
            </a:r>
            <a:r>
              <a:rPr lang="en-US" dirty="0" err="1"/>
              <a:t>int</a:t>
            </a:r>
            <a:r>
              <a:rPr lang="en-US" dirty="0"/>
              <a:t> vector</a:t>
            </a:r>
          </a:p>
          <a:p>
            <a:r>
              <a:rPr lang="en-US" dirty="0"/>
              <a:t>Find Number object from Number vector (uses operator==)</a:t>
            </a:r>
          </a:p>
          <a:p>
            <a:r>
              <a:rPr lang="en-US" dirty="0"/>
              <a:t>Find all the Numbers above 5 using </a:t>
            </a:r>
            <a:r>
              <a:rPr lang="en-US" dirty="0" err="1"/>
              <a:t>find_if</a:t>
            </a:r>
            <a:r>
              <a:rPr lang="en-US" dirty="0"/>
              <a:t> (use function pointer) – Hardcoded 5  : sort it first</a:t>
            </a:r>
          </a:p>
          <a:p>
            <a:r>
              <a:rPr lang="en-US" dirty="0"/>
              <a:t>Find all the Numbers above given Number (use Function Object)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A3CCD-FF9C-43A3-87F0-3F905F32B31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890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Lamda</a:t>
            </a:r>
            <a:r>
              <a:rPr lang="en-US" dirty="0"/>
              <a:t> without </a:t>
            </a:r>
            <a:r>
              <a:rPr lang="en-US" dirty="0" err="1"/>
              <a:t>arg</a:t>
            </a:r>
            <a:r>
              <a:rPr lang="en-US" dirty="0"/>
              <a:t>, without return</a:t>
            </a:r>
          </a:p>
          <a:p>
            <a:r>
              <a:rPr lang="en-US" dirty="0"/>
              <a:t>Lambda without </a:t>
            </a:r>
            <a:r>
              <a:rPr lang="en-US" dirty="0" err="1"/>
              <a:t>arg</a:t>
            </a:r>
            <a:r>
              <a:rPr lang="en-US" dirty="0"/>
              <a:t>, return value</a:t>
            </a:r>
          </a:p>
          <a:p>
            <a:r>
              <a:rPr lang="en-US" dirty="0"/>
              <a:t>Lambda with </a:t>
            </a:r>
            <a:r>
              <a:rPr lang="en-US" dirty="0" err="1"/>
              <a:t>arg</a:t>
            </a:r>
            <a:r>
              <a:rPr lang="en-US" dirty="0"/>
              <a:t>, return value</a:t>
            </a:r>
          </a:p>
          <a:p>
            <a:r>
              <a:rPr lang="en-US" dirty="0" err="1"/>
              <a:t>Lamda</a:t>
            </a:r>
            <a:r>
              <a:rPr lang="en-US" dirty="0"/>
              <a:t> with </a:t>
            </a:r>
            <a:r>
              <a:rPr lang="en-US" dirty="0" err="1"/>
              <a:t>arg</a:t>
            </a:r>
            <a:r>
              <a:rPr lang="en-US" dirty="0"/>
              <a:t>, return value (trailing return type)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A3CCD-FF9C-43A3-87F0-3F905F32B31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42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 above modes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A3CCD-FF9C-43A3-87F0-3F905F32B31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167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A3CCD-FF9C-43A3-87F0-3F905F32B31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521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factory</a:t>
            </a:r>
          </a:p>
          <a:p>
            <a:r>
              <a:rPr lang="en-US" dirty="0"/>
              <a:t>With </a:t>
            </a:r>
            <a:r>
              <a:rPr lang="en-US" dirty="0" err="1"/>
              <a:t>Excetpion</a:t>
            </a:r>
            <a:endParaRPr lang="en-US" dirty="0"/>
          </a:p>
          <a:p>
            <a:r>
              <a:rPr lang="en-US" dirty="0"/>
              <a:t>With dump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A3CCD-FF9C-43A3-87F0-3F905F32B31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063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factory</a:t>
            </a:r>
          </a:p>
          <a:p>
            <a:r>
              <a:rPr lang="en-US" dirty="0"/>
              <a:t>With </a:t>
            </a:r>
            <a:r>
              <a:rPr lang="en-US" dirty="0" err="1"/>
              <a:t>Excetpion</a:t>
            </a:r>
            <a:endParaRPr lang="en-US" dirty="0"/>
          </a:p>
          <a:p>
            <a:r>
              <a:rPr lang="en-US" dirty="0"/>
              <a:t>With dump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A3CCD-FF9C-43A3-87F0-3F905F32B31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57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Pointer assignment</a:t>
            </a:r>
          </a:p>
          <a:p>
            <a:r>
              <a:rPr lang="en-US" dirty="0"/>
              <a:t>Use reset and release</a:t>
            </a:r>
          </a:p>
          <a:p>
            <a:r>
              <a:rPr lang="en-US" dirty="0" err="1"/>
              <a:t>FactoryMethod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A3CCD-FF9C-43A3-87F0-3F905F32B31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016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Initialize </a:t>
            </a:r>
            <a:r>
              <a:rPr lang="en-US" dirty="0" err="1"/>
              <a:t>weak_ptr</a:t>
            </a:r>
            <a:endParaRPr lang="en-US" dirty="0"/>
          </a:p>
          <a:p>
            <a:r>
              <a:rPr lang="en-US" dirty="0" err="1"/>
              <a:t>use_count</a:t>
            </a:r>
            <a:endParaRPr lang="en-US" dirty="0"/>
          </a:p>
          <a:p>
            <a:r>
              <a:rPr lang="en-US" dirty="0"/>
              <a:t>expired() and lock()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A3CCD-FF9C-43A3-87F0-3F905F32B31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02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A3CCD-FF9C-43A3-87F0-3F905F32B31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54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A3CCD-FF9C-43A3-87F0-3F905F32B3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48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A3CCD-FF9C-43A3-87F0-3F905F32B3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25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A3CCD-FF9C-43A3-87F0-3F905F32B3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02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A3CCD-FF9C-43A3-87F0-3F905F32B3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74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A3CCD-FF9C-43A3-87F0-3F905F32B3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84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A3CCD-FF9C-43A3-87F0-3F905F32B3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93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Declare </a:t>
            </a:r>
            <a:r>
              <a:rPr lang="en-US" dirty="0" err="1"/>
              <a:t>enum</a:t>
            </a:r>
            <a:r>
              <a:rPr lang="en-US" dirty="0"/>
              <a:t> color and signal and convert them as scoped </a:t>
            </a:r>
            <a:r>
              <a:rPr lang="en-US" dirty="0" err="1"/>
              <a:t>enum</a:t>
            </a:r>
            <a:endParaRPr lang="en-US" dirty="0"/>
          </a:p>
          <a:p>
            <a:r>
              <a:rPr lang="en-US" dirty="0"/>
              <a:t>Show casting issue</a:t>
            </a:r>
          </a:p>
          <a:p>
            <a:r>
              <a:rPr lang="en-US" dirty="0"/>
              <a:t>Change </a:t>
            </a:r>
            <a:r>
              <a:rPr lang="en-US" dirty="0" err="1"/>
              <a:t>enum</a:t>
            </a:r>
            <a:r>
              <a:rPr lang="en-US" dirty="0"/>
              <a:t> type to char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A3CCD-FF9C-43A3-87F0-3F905F32B3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40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CA11-4FE7-4BEF-B002-E91DC1CCC412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EF6F686-BE83-48C2-B572-3CC4AA52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5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CA11-4FE7-4BEF-B002-E91DC1CCC412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F6F686-BE83-48C2-B572-3CC4AA52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0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CA11-4FE7-4BEF-B002-E91DC1CCC412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F6F686-BE83-48C2-B572-3CC4AA52B23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5847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CA11-4FE7-4BEF-B002-E91DC1CCC412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F6F686-BE83-48C2-B572-3CC4AA52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68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CA11-4FE7-4BEF-B002-E91DC1CCC412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F6F686-BE83-48C2-B572-3CC4AA52B23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3719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CA11-4FE7-4BEF-B002-E91DC1CCC412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F6F686-BE83-48C2-B572-3CC4AA52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25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CA11-4FE7-4BEF-B002-E91DC1CCC412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F686-BE83-48C2-B572-3CC4AA52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27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CA11-4FE7-4BEF-B002-E91DC1CCC412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F686-BE83-48C2-B572-3CC4AA52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8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CA11-4FE7-4BEF-B002-E91DC1CCC412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F686-BE83-48C2-B572-3CC4AA52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3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CA11-4FE7-4BEF-B002-E91DC1CCC412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F6F686-BE83-48C2-B572-3CC4AA52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3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CA11-4FE7-4BEF-B002-E91DC1CCC412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EF6F686-BE83-48C2-B572-3CC4AA52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5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CA11-4FE7-4BEF-B002-E91DC1CCC412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EF6F686-BE83-48C2-B572-3CC4AA52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3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CA11-4FE7-4BEF-B002-E91DC1CCC412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F686-BE83-48C2-B572-3CC4AA52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0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CA11-4FE7-4BEF-B002-E91DC1CCC412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F686-BE83-48C2-B572-3CC4AA52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2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CA11-4FE7-4BEF-B002-E91DC1CCC412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F686-BE83-48C2-B572-3CC4AA52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5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CA11-4FE7-4BEF-B002-E91DC1CCC412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F6F686-BE83-48C2-B572-3CC4AA52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1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FCA11-4FE7-4BEF-B002-E91DC1CCC412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EF6F686-BE83-48C2-B572-3CC4AA52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0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  <p:sldLayoutId id="2147484013" r:id="rId12"/>
    <p:sldLayoutId id="2147484014" r:id="rId13"/>
    <p:sldLayoutId id="2147484015" r:id="rId14"/>
    <p:sldLayoutId id="2147484016" r:id="rId15"/>
    <p:sldLayoutId id="21474840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ay1/attributes.cp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ay1/scopedenum.cp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ay1/classfeatures.cp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ay1/classfeatures.cp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ay1/classfeatures.cp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ay2/customtraits.cp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ay2/isintegraltrait.cp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day2/typetraits.cpp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ay2/inlinenamepace.cp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ay2/literals.cp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ay2/noexcept.cp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day2/valuetypes.cpp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ay2/movesemantics.cp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day2/refcollapsing.cpp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day2/stdmove.cpp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day2/stdforward.cp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day3/callableobjects.cpp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day3/simplelamdas.cpp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day3/lambdacapturelist.cpp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day3/lambdatypes.cp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day1/nullptr.cp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day3/stdfunction.cpp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day3/simplesmartpointer.cp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day3/sharedptr.cpp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day3/understandsharedptr.cpp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day3/uniqueptr.cpp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day3/weakptr.cpp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day3/stdarray.cpp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y1/listinitialization.cp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1/initializerlist.cp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ay1/constexprandchrono.c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day1/constexprandchrono.cp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y1/auto.cp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day1/autotype.cp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ay1/rangebasedloop.cp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day1/rblwithcustomarray.cpp" TargetMode="External"/><Relationship Id="rId4" Type="http://schemas.openxmlformats.org/officeDocument/2006/relationships/hyperlink" Target="day1/customarray.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00F6-684C-481C-AE13-B8510B9FE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0421" y="2514600"/>
            <a:ext cx="8915399" cy="2262781"/>
          </a:xfrm>
        </p:spPr>
        <p:txBody>
          <a:bodyPr/>
          <a:lstStyle/>
          <a:p>
            <a:r>
              <a:rPr lang="en-US" dirty="0"/>
              <a:t>C++11 and 14</a:t>
            </a:r>
            <a:br>
              <a:rPr lang="en-US" dirty="0"/>
            </a:br>
            <a:r>
              <a:rPr lang="en-US" b="1" dirty="0"/>
              <a:t> </a:t>
            </a:r>
            <a:r>
              <a:rPr lang="en-US" sz="2000" b="1" dirty="0"/>
              <a:t>Mithun Shinde</a:t>
            </a:r>
          </a:p>
        </p:txBody>
      </p:sp>
    </p:spTree>
    <p:extLst>
      <p:ext uri="{BB962C8B-B14F-4D97-AF65-F5344CB8AC3E}">
        <p14:creationId xmlns:p14="http://schemas.microsoft.com/office/powerpoint/2010/main" val="3851933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2F6D0-5258-49C0-8707-085691EB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[[attributes]]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EF893-AEE9-46B2-BECC-34D8BCFFC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/>
          <a:lstStyle/>
          <a:p>
            <a:r>
              <a:rPr lang="en-US" dirty="0"/>
              <a:t>Annotate C++ functions and classes using attributes</a:t>
            </a:r>
          </a:p>
          <a:p>
            <a:r>
              <a:rPr lang="en-US" dirty="0"/>
              <a:t>Compiler </a:t>
            </a:r>
          </a:p>
          <a:p>
            <a:pPr lvl="1"/>
            <a:r>
              <a:rPr lang="en-US" dirty="0"/>
              <a:t>uses attributes to report better warnings</a:t>
            </a:r>
          </a:p>
          <a:p>
            <a:pPr lvl="1"/>
            <a:r>
              <a:rPr lang="en-US" dirty="0"/>
              <a:t>Ignores unrecognized attributes</a:t>
            </a:r>
          </a:p>
          <a:p>
            <a:r>
              <a:rPr lang="en-US" dirty="0"/>
              <a:t>[[deprecated]]</a:t>
            </a:r>
          </a:p>
          <a:p>
            <a:pPr lvl="1"/>
            <a:r>
              <a:rPr lang="en-US" dirty="0"/>
              <a:t>Entity declared with this attribute is deprecated</a:t>
            </a:r>
          </a:p>
          <a:p>
            <a:r>
              <a:rPr lang="en-US" dirty="0"/>
              <a:t>[[</a:t>
            </a:r>
            <a:r>
              <a:rPr lang="en-US" dirty="0" err="1"/>
              <a:t>noreturn</a:t>
            </a:r>
            <a:r>
              <a:rPr lang="en-US" dirty="0"/>
              <a:t>]]</a:t>
            </a:r>
          </a:p>
          <a:p>
            <a:pPr lvl="1"/>
            <a:r>
              <a:rPr lang="en-US" dirty="0"/>
              <a:t>Indicates that that function does not return</a:t>
            </a:r>
          </a:p>
          <a:p>
            <a:r>
              <a:rPr lang="en-US" dirty="0">
                <a:hlinkClick r:id="rId3" action="ppaction://hlinkfile"/>
              </a:rPr>
              <a:t>day1\attributes.cpp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455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EC67F-AA83-4E3E-9F70-118853E0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enum</a:t>
            </a:r>
            <a:r>
              <a:rPr lang="en-US" dirty="0"/>
              <a:t> class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3732E-DC90-4CA6-97B9-00DAF2C93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Scoped enumeration</a:t>
            </a:r>
          </a:p>
          <a:p>
            <a:pPr lvl="1"/>
            <a:r>
              <a:rPr lang="en-US" dirty="0"/>
              <a:t>Declare with class/struct keyword</a:t>
            </a:r>
          </a:p>
          <a:p>
            <a:pPr lvl="1"/>
            <a:r>
              <a:rPr lang="en-US" dirty="0"/>
              <a:t>Inaccessible outside the scope of the enumeration</a:t>
            </a:r>
          </a:p>
          <a:p>
            <a:pPr lvl="1"/>
            <a:r>
              <a:rPr lang="en-US" dirty="0"/>
              <a:t>Can not convert implicitly to other type</a:t>
            </a:r>
          </a:p>
          <a:p>
            <a:pPr lvl="1"/>
            <a:r>
              <a:rPr lang="en-US" dirty="0"/>
              <a:t>Can be created by any integral type</a:t>
            </a:r>
          </a:p>
          <a:p>
            <a:r>
              <a:rPr lang="en-US" dirty="0">
                <a:hlinkClick r:id="rId3" action="ppaction://hlinkfile"/>
              </a:rPr>
              <a:t>day1\scopedenum.cpp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50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F80D3-A0A2-4F9C-8C0F-3EEA378D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DA271-C551-45FB-93E8-283DD50A6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/>
          <a:lstStyle/>
          <a:p>
            <a:r>
              <a:rPr lang="en-US" dirty="0"/>
              <a:t>in-class member initializer</a:t>
            </a:r>
          </a:p>
          <a:p>
            <a:pPr lvl="1"/>
            <a:r>
              <a:rPr lang="en-US" dirty="0"/>
              <a:t>Allows data member initialization during declaration</a:t>
            </a:r>
          </a:p>
          <a:p>
            <a:pPr lvl="1"/>
            <a:r>
              <a:rPr lang="en-US" dirty="0"/>
              <a:t>Used for default value initialization</a:t>
            </a:r>
          </a:p>
          <a:p>
            <a:pPr lvl="1"/>
            <a:r>
              <a:rPr lang="en-US" dirty="0"/>
              <a:t>Use { } or = for initialization</a:t>
            </a:r>
          </a:p>
          <a:p>
            <a:r>
              <a:rPr lang="en-US" dirty="0"/>
              <a:t>delegating constructors</a:t>
            </a:r>
          </a:p>
          <a:p>
            <a:pPr lvl="1"/>
            <a:r>
              <a:rPr lang="en-US" dirty="0"/>
              <a:t>Uses another constructor from its own class to perform initialization</a:t>
            </a:r>
          </a:p>
          <a:p>
            <a:pPr lvl="1"/>
            <a:r>
              <a:rPr lang="en-US" dirty="0"/>
              <a:t>Helps to avoid code duplication</a:t>
            </a:r>
          </a:p>
          <a:p>
            <a:r>
              <a:rPr lang="en-US" dirty="0"/>
              <a:t>inheriting constructors</a:t>
            </a:r>
          </a:p>
          <a:p>
            <a:pPr lvl="1"/>
            <a:r>
              <a:rPr lang="en-US" dirty="0"/>
              <a:t>Derived class uses the direct base class constructor</a:t>
            </a:r>
          </a:p>
          <a:p>
            <a:pPr lvl="1"/>
            <a:r>
              <a:rPr lang="en-US" dirty="0"/>
              <a:t>Uses using declarative</a:t>
            </a:r>
          </a:p>
          <a:p>
            <a:pPr lvl="1"/>
            <a:endParaRPr lang="en-US" dirty="0"/>
          </a:p>
          <a:p>
            <a:r>
              <a:rPr lang="en-US" dirty="0">
                <a:hlinkClick r:id="rId3" action="ppaction://hlinkfile"/>
              </a:rPr>
              <a:t>day1\classfeatures.cpp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701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0C931-522A-4B65-81AA-893E7049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final and override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135A9-3D33-45FA-95C5-0BE895948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/>
          <a:lstStyle/>
          <a:p>
            <a:r>
              <a:rPr lang="en-US" dirty="0"/>
              <a:t>final specifier</a:t>
            </a:r>
          </a:p>
          <a:p>
            <a:pPr lvl="1"/>
            <a:r>
              <a:rPr lang="en-US" dirty="0"/>
              <a:t>Can be applied to virtual function and class</a:t>
            </a:r>
          </a:p>
          <a:p>
            <a:pPr lvl="1"/>
            <a:r>
              <a:rPr lang="en-US" dirty="0"/>
              <a:t>Compile time error </a:t>
            </a:r>
          </a:p>
          <a:p>
            <a:pPr lvl="2"/>
            <a:r>
              <a:rPr lang="en-US" dirty="0"/>
              <a:t>If attempts to override final virtual method</a:t>
            </a:r>
          </a:p>
          <a:p>
            <a:pPr lvl="2"/>
            <a:r>
              <a:rPr lang="en-US" dirty="0"/>
              <a:t>If attempts to inherit final class</a:t>
            </a:r>
          </a:p>
          <a:p>
            <a:r>
              <a:rPr lang="en-US" dirty="0"/>
              <a:t>override specifier</a:t>
            </a:r>
          </a:p>
          <a:p>
            <a:pPr lvl="1"/>
            <a:r>
              <a:rPr lang="en-US" dirty="0"/>
              <a:t>Can be applied to virtual function</a:t>
            </a:r>
          </a:p>
          <a:p>
            <a:pPr lvl="1"/>
            <a:r>
              <a:rPr lang="en-US" dirty="0"/>
              <a:t>Compile time error</a:t>
            </a:r>
          </a:p>
          <a:p>
            <a:pPr lvl="2"/>
            <a:r>
              <a:rPr lang="en-US" dirty="0"/>
              <a:t>If the compiler couldn’t find override method in the base class</a:t>
            </a:r>
          </a:p>
          <a:p>
            <a:pPr lvl="1"/>
            <a:r>
              <a:rPr lang="en-US" dirty="0"/>
              <a:t>Helps to avoid tricky bugs</a:t>
            </a:r>
          </a:p>
          <a:p>
            <a:pPr lvl="1"/>
            <a:endParaRPr lang="en-US" dirty="0"/>
          </a:p>
          <a:p>
            <a:r>
              <a:rPr lang="en-US" dirty="0">
                <a:hlinkClick r:id="rId3" action="ppaction://hlinkfile"/>
              </a:rPr>
              <a:t>day1\classfeatures.cpp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07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BCDAF-0B67-4019-B8EF-6561349C7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default and delete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6BA32-81DB-4BE3-8710-E6EACA358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= default specifier</a:t>
            </a:r>
          </a:p>
          <a:p>
            <a:pPr lvl="1"/>
            <a:r>
              <a:rPr lang="en-US" dirty="0"/>
              <a:t>Synthesize default implementation of special function(like constructor)</a:t>
            </a:r>
          </a:p>
          <a:p>
            <a:pPr lvl="1"/>
            <a:r>
              <a:rPr lang="en-US" dirty="0"/>
              <a:t>Can be applied to constructor, destructor, assignment operator</a:t>
            </a:r>
          </a:p>
          <a:p>
            <a:pPr lvl="1"/>
            <a:r>
              <a:rPr lang="en-US" dirty="0"/>
              <a:t>Should apply on empty function</a:t>
            </a:r>
          </a:p>
          <a:p>
            <a:pPr lvl="1"/>
            <a:r>
              <a:rPr lang="en-US" dirty="0"/>
              <a:t>Make code more readable and uniform</a:t>
            </a:r>
          </a:p>
          <a:p>
            <a:pPr lvl="1"/>
            <a:r>
              <a:rPr lang="en-US" dirty="0"/>
              <a:t>Clearly specifies the intent</a:t>
            </a:r>
          </a:p>
          <a:p>
            <a:pPr lvl="1"/>
            <a:r>
              <a:rPr lang="en-US" dirty="0"/>
              <a:t>Class still remains trivial type(no user defined constructor, destructor,…,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= delete specifier</a:t>
            </a:r>
          </a:p>
          <a:p>
            <a:pPr lvl="1"/>
            <a:r>
              <a:rPr lang="en-US" dirty="0"/>
              <a:t>Compile time error if a deleted function is invoked</a:t>
            </a:r>
          </a:p>
          <a:p>
            <a:pPr lvl="1"/>
            <a:r>
              <a:rPr lang="en-US" dirty="0"/>
              <a:t>Mostly used with copy constructor and copy assignment operator</a:t>
            </a:r>
          </a:p>
          <a:p>
            <a:pPr lvl="2"/>
            <a:r>
              <a:rPr lang="en-US" dirty="0"/>
              <a:t>To prevent copies</a:t>
            </a:r>
          </a:p>
          <a:p>
            <a:r>
              <a:rPr lang="en-US" dirty="0">
                <a:hlinkClick r:id="rId3" action="ppaction://hlinkfile"/>
              </a:rPr>
              <a:t>day1\classfeatures.cpp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24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0E22-F757-4F6E-AE3A-5597223B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Custom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0DEF1-AD6E-4384-93FA-CDFB79E02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in template metaprogramming</a:t>
            </a:r>
          </a:p>
          <a:p>
            <a:pPr lvl="1"/>
            <a:r>
              <a:rPr lang="en-US" dirty="0"/>
              <a:t>To get information about the types passed in as template argument</a:t>
            </a:r>
          </a:p>
          <a:p>
            <a:r>
              <a:rPr lang="en-US" dirty="0"/>
              <a:t>Implemented as structs</a:t>
            </a:r>
          </a:p>
          <a:p>
            <a:r>
              <a:rPr lang="en-US" dirty="0"/>
              <a:t>Allows to have more fine-tuned control over template programming</a:t>
            </a:r>
          </a:p>
          <a:p>
            <a:r>
              <a:rPr lang="en-US" dirty="0">
                <a:hlinkClick r:id="rId3" action="ppaction://hlinkfile"/>
              </a:rPr>
              <a:t>day2\customtraits.cpp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497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AFC5E-4A1C-4281-B374-BEAAA3137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type_traits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D162D-EC00-4662-94AC-CAC1EA859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724400"/>
          </a:xfrm>
        </p:spPr>
        <p:txBody>
          <a:bodyPr>
            <a:normAutofit/>
          </a:bodyPr>
          <a:lstStyle/>
          <a:p>
            <a:r>
              <a:rPr lang="en-US" dirty="0"/>
              <a:t>It’s a STL header which exposes type traits to</a:t>
            </a:r>
          </a:p>
          <a:p>
            <a:pPr lvl="1"/>
            <a:r>
              <a:rPr lang="en-US" dirty="0"/>
              <a:t>Know basic data types</a:t>
            </a:r>
          </a:p>
          <a:p>
            <a:pPr lvl="1"/>
            <a:r>
              <a:rPr lang="en-US" dirty="0"/>
              <a:t>Know pointer, array, reference, </a:t>
            </a:r>
            <a:r>
              <a:rPr lang="en-US" dirty="0" err="1"/>
              <a:t>const</a:t>
            </a:r>
            <a:r>
              <a:rPr lang="en-US" dirty="0"/>
              <a:t> types</a:t>
            </a:r>
          </a:p>
          <a:p>
            <a:pPr lvl="1"/>
            <a:r>
              <a:rPr lang="en-US" dirty="0"/>
              <a:t>Remove traits e.g. turn a pointer type into value type</a:t>
            </a:r>
          </a:p>
          <a:p>
            <a:pPr lvl="1"/>
            <a:r>
              <a:rPr lang="en-US" dirty="0"/>
              <a:t>Know lots of other information about the types</a:t>
            </a:r>
          </a:p>
          <a:p>
            <a:pPr lvl="1"/>
            <a:r>
              <a:rPr lang="en-US" dirty="0"/>
              <a:t>Boost library also provides many type traits</a:t>
            </a:r>
          </a:p>
          <a:p>
            <a:endParaRPr lang="en-US" dirty="0"/>
          </a:p>
          <a:p>
            <a:r>
              <a:rPr lang="en-US" dirty="0">
                <a:hlinkClick r:id="rId3" action="ppaction://hlinkfile"/>
              </a:rPr>
              <a:t>day2\isintegraltrait.cpp</a:t>
            </a:r>
            <a:endParaRPr lang="en-US" dirty="0"/>
          </a:p>
          <a:p>
            <a:r>
              <a:rPr lang="en-US" dirty="0">
                <a:hlinkClick r:id="rId4" action="ppaction://hlinkfile"/>
              </a:rPr>
              <a:t>day2\typetraits.cpp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48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48A5-B459-49B1-97BB-01ADDA0D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Memory Layout type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495C2-ED2F-40C2-ACE0-D558D4336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724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Memory Layout</a:t>
            </a:r>
          </a:p>
          <a:p>
            <a:pPr lvl="1"/>
            <a:r>
              <a:rPr lang="en-US" dirty="0"/>
              <a:t>Compiler decides, how the member of an object of class are arranged in memory</a:t>
            </a:r>
          </a:p>
          <a:p>
            <a:pPr lvl="1"/>
            <a:r>
              <a:rPr lang="en-US" dirty="0"/>
              <a:t>Knowing memory layout becomes helpful in case,</a:t>
            </a:r>
          </a:p>
          <a:p>
            <a:pPr lvl="2"/>
            <a:r>
              <a:rPr lang="en-US" dirty="0"/>
              <a:t>A C++ program want to share object with other language like ‘C’</a:t>
            </a:r>
          </a:p>
          <a:p>
            <a:pPr lvl="2"/>
            <a:r>
              <a:rPr lang="en-US" dirty="0"/>
              <a:t>To decide if fast </a:t>
            </a:r>
            <a:r>
              <a:rPr lang="en-US" dirty="0" err="1"/>
              <a:t>memcopy</a:t>
            </a:r>
            <a:r>
              <a:rPr lang="en-US" dirty="0"/>
              <a:t> should be used for copying the objects</a:t>
            </a:r>
          </a:p>
          <a:p>
            <a:pPr lvl="2"/>
            <a:r>
              <a:rPr lang="en-US" dirty="0"/>
              <a:t>…</a:t>
            </a:r>
          </a:p>
          <a:p>
            <a:r>
              <a:rPr lang="en-US" dirty="0" err="1"/>
              <a:t>is_trivial</a:t>
            </a:r>
            <a:endParaRPr lang="en-US" dirty="0"/>
          </a:p>
          <a:p>
            <a:pPr lvl="1"/>
            <a:r>
              <a:rPr lang="en-US" dirty="0"/>
              <a:t>Class with all compiler synthesized functions. Data members can have different access </a:t>
            </a:r>
            <a:r>
              <a:rPr lang="en-US" dirty="0" err="1"/>
              <a:t>sepcifier</a:t>
            </a:r>
            <a:endParaRPr lang="en-US" dirty="0"/>
          </a:p>
          <a:p>
            <a:pPr lvl="2"/>
            <a:r>
              <a:rPr lang="en-US" dirty="0"/>
              <a:t>No Virtual function, No static members</a:t>
            </a:r>
          </a:p>
          <a:p>
            <a:pPr lvl="2"/>
            <a:r>
              <a:rPr lang="en-US" dirty="0" err="1"/>
              <a:t>Contigious</a:t>
            </a:r>
            <a:r>
              <a:rPr lang="en-US" dirty="0"/>
              <a:t> memory</a:t>
            </a:r>
          </a:p>
          <a:p>
            <a:pPr lvl="2"/>
            <a:r>
              <a:rPr lang="en-US" dirty="0" err="1"/>
              <a:t>Memcopy</a:t>
            </a:r>
            <a:r>
              <a:rPr lang="en-US" dirty="0"/>
              <a:t>-able but doesn’t work with C program</a:t>
            </a:r>
          </a:p>
          <a:p>
            <a:r>
              <a:rPr lang="en-US" dirty="0" err="1"/>
              <a:t>Is_standard_layout</a:t>
            </a:r>
            <a:endParaRPr lang="en-US" dirty="0"/>
          </a:p>
          <a:p>
            <a:pPr lvl="1"/>
            <a:r>
              <a:rPr lang="en-US" dirty="0"/>
              <a:t>Class with all data members having same access control</a:t>
            </a:r>
          </a:p>
          <a:p>
            <a:pPr lvl="2"/>
            <a:r>
              <a:rPr lang="en-US" dirty="0"/>
              <a:t>No Virtual function, No static members</a:t>
            </a:r>
          </a:p>
          <a:p>
            <a:pPr lvl="2"/>
            <a:r>
              <a:rPr lang="en-US" dirty="0" err="1"/>
              <a:t>Memcopy</a:t>
            </a:r>
            <a:r>
              <a:rPr lang="en-US" dirty="0"/>
              <a:t>-able, Works with C program</a:t>
            </a:r>
          </a:p>
          <a:p>
            <a:r>
              <a:rPr lang="en-US" dirty="0" err="1"/>
              <a:t>is_pod</a:t>
            </a:r>
            <a:endParaRPr lang="en-US" dirty="0"/>
          </a:p>
          <a:p>
            <a:pPr lvl="1"/>
            <a:r>
              <a:rPr lang="en-US" dirty="0"/>
              <a:t>Class is both trivial and standard-layout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291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F989-D250-4926-9784-606869B1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inline 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11C44-BCCC-43D1-9D6E-1258D9E8D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namespace with inline keyword</a:t>
            </a:r>
          </a:p>
          <a:p>
            <a:r>
              <a:rPr lang="en-US" dirty="0"/>
              <a:t>Inline namespace allows</a:t>
            </a:r>
          </a:p>
          <a:p>
            <a:pPr lvl="1"/>
            <a:r>
              <a:rPr lang="en-US" dirty="0"/>
              <a:t>To treat its members as members of parent namespace</a:t>
            </a:r>
          </a:p>
          <a:p>
            <a:r>
              <a:rPr lang="en-US" dirty="0"/>
              <a:t>Used for better versioning of code</a:t>
            </a:r>
          </a:p>
          <a:p>
            <a:r>
              <a:rPr lang="en-US" dirty="0"/>
              <a:t>Works with Argument Dependent Lookup (ADL)</a:t>
            </a:r>
          </a:p>
          <a:p>
            <a:r>
              <a:rPr lang="en-US" dirty="0">
                <a:hlinkClick r:id="rId3" action="ppaction://hlinkfile"/>
              </a:rPr>
              <a:t>day2\inlinenamepace.cpp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335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772F-C05D-4EDB-97E0-E30B2343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4509B-7A89-4E62-84F5-3C3BE8A5F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Literals are the values that</a:t>
            </a:r>
          </a:p>
          <a:p>
            <a:pPr lvl="1"/>
            <a:r>
              <a:rPr lang="en-US" dirty="0"/>
              <a:t>Can not be change</a:t>
            </a:r>
          </a:p>
          <a:p>
            <a:pPr lvl="1"/>
            <a:r>
              <a:rPr lang="en-US" dirty="0"/>
              <a:t>Has fix memory layout</a:t>
            </a:r>
          </a:p>
          <a:p>
            <a:r>
              <a:rPr lang="en-US" dirty="0"/>
              <a:t>Row string literal</a:t>
            </a:r>
          </a:p>
          <a:p>
            <a:pPr lvl="1"/>
            <a:r>
              <a:rPr lang="en-US" dirty="0"/>
              <a:t>It’s a string in which the escape characters(\n,\t,\...) are not processed.</a:t>
            </a:r>
          </a:p>
          <a:p>
            <a:pPr lvl="1"/>
            <a:r>
              <a:rPr lang="en-US" dirty="0"/>
              <a:t>Syntax: </a:t>
            </a:r>
            <a:r>
              <a:rPr lang="en-US" dirty="0" err="1"/>
              <a:t>R”delim</a:t>
            </a:r>
            <a:r>
              <a:rPr lang="en-US" dirty="0"/>
              <a:t>(string)</a:t>
            </a:r>
            <a:r>
              <a:rPr lang="en-US" dirty="0" err="1"/>
              <a:t>delim</a:t>
            </a:r>
            <a:r>
              <a:rPr lang="en-US" dirty="0"/>
              <a:t>”</a:t>
            </a:r>
          </a:p>
          <a:p>
            <a:pPr lvl="2"/>
            <a:r>
              <a:rPr lang="en-US" dirty="0" err="1"/>
              <a:t>delim</a:t>
            </a:r>
            <a:r>
              <a:rPr lang="en-US" dirty="0"/>
              <a:t> is a sequence of any characters except backslash, whitespace, parentheses</a:t>
            </a:r>
          </a:p>
          <a:p>
            <a:r>
              <a:rPr lang="en-US" dirty="0" err="1"/>
              <a:t>std</a:t>
            </a:r>
            <a:r>
              <a:rPr lang="en-US" dirty="0"/>
              <a:t>::string literal</a:t>
            </a:r>
          </a:p>
          <a:p>
            <a:pPr lvl="1"/>
            <a:r>
              <a:rPr lang="en-US" dirty="0"/>
              <a:t>Define row string as </a:t>
            </a:r>
            <a:r>
              <a:rPr lang="en-US" dirty="0" err="1"/>
              <a:t>std</a:t>
            </a:r>
            <a:r>
              <a:rPr lang="en-US" dirty="0"/>
              <a:t>::string</a:t>
            </a:r>
          </a:p>
          <a:p>
            <a:pPr lvl="1"/>
            <a:r>
              <a:rPr lang="en-US" dirty="0"/>
              <a:t>Syntax: “</a:t>
            </a:r>
            <a:r>
              <a:rPr lang="en-US" dirty="0" err="1"/>
              <a:t>string”s</a:t>
            </a:r>
            <a:endParaRPr lang="en-US" dirty="0"/>
          </a:p>
          <a:p>
            <a:r>
              <a:rPr lang="en-US" dirty="0"/>
              <a:t>User defined literals</a:t>
            </a:r>
          </a:p>
          <a:p>
            <a:pPr lvl="1"/>
            <a:r>
              <a:rPr lang="en-US" dirty="0"/>
              <a:t>Define user suffixes for </a:t>
            </a:r>
            <a:r>
              <a:rPr lang="en-US" dirty="0" err="1"/>
              <a:t>int</a:t>
            </a:r>
            <a:r>
              <a:rPr lang="en-US" dirty="0"/>
              <a:t>, float, char and string</a:t>
            </a:r>
          </a:p>
          <a:p>
            <a:pPr lvl="1"/>
            <a:r>
              <a:rPr lang="en-US" dirty="0"/>
              <a:t>Starts with _(underscore) followed by name</a:t>
            </a:r>
          </a:p>
          <a:p>
            <a:r>
              <a:rPr lang="en-US" dirty="0">
                <a:hlinkClick r:id="rId3" action="ppaction://hlinkfile"/>
              </a:rPr>
              <a:t>day2\literals.cpp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2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CCECC-B14E-4667-9436-C6CB154F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C++ History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47E9184D-F265-40B2-9607-9B714D51B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62783"/>
            <a:ext cx="9602788" cy="469521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1983 (C++)</a:t>
            </a:r>
          </a:p>
          <a:p>
            <a:pPr lvl="1"/>
            <a:r>
              <a:rPr lang="en-US" dirty="0"/>
              <a:t>virtual function, function overloading, references, single line comments, safe memory allocation,…</a:t>
            </a:r>
          </a:p>
          <a:p>
            <a:r>
              <a:rPr lang="en-US" dirty="0"/>
              <a:t>1989 (C++ 2.0)</a:t>
            </a:r>
          </a:p>
          <a:p>
            <a:pPr lvl="1"/>
            <a:r>
              <a:rPr lang="en-US" dirty="0"/>
              <a:t>Multiple inheritance, abstract classes, static and protected members,…</a:t>
            </a:r>
          </a:p>
          <a:p>
            <a:r>
              <a:rPr lang="en-US" dirty="0"/>
              <a:t>1998 (C++98)</a:t>
            </a:r>
          </a:p>
          <a:p>
            <a:pPr lvl="1"/>
            <a:r>
              <a:rPr lang="en-US" dirty="0"/>
              <a:t>STL, Exceptions, namespaces, new casts,…</a:t>
            </a:r>
          </a:p>
          <a:p>
            <a:r>
              <a:rPr lang="en-US" dirty="0"/>
              <a:t>2003 (C++03)</a:t>
            </a:r>
          </a:p>
          <a:p>
            <a:pPr lvl="1"/>
            <a:r>
              <a:rPr lang="en-US" dirty="0"/>
              <a:t>Bug fixes…</a:t>
            </a:r>
          </a:p>
          <a:p>
            <a:r>
              <a:rPr lang="en-US" dirty="0"/>
              <a:t>2011(C++11)</a:t>
            </a:r>
          </a:p>
          <a:p>
            <a:pPr lvl="1"/>
            <a:r>
              <a:rPr lang="en-US" dirty="0"/>
              <a:t>auto, new for loop, new container classes, class features like final, override etc., </a:t>
            </a:r>
            <a:r>
              <a:rPr lang="en-US" dirty="0" err="1"/>
              <a:t>rvalue</a:t>
            </a:r>
            <a:r>
              <a:rPr lang="en-US" dirty="0"/>
              <a:t> references, move semantics, lambda expression…</a:t>
            </a:r>
          </a:p>
          <a:p>
            <a:r>
              <a:rPr lang="en-US" dirty="0"/>
              <a:t>2014(C++14)</a:t>
            </a:r>
          </a:p>
          <a:p>
            <a:pPr lvl="1"/>
            <a:r>
              <a:rPr lang="en-US" dirty="0"/>
              <a:t>Bug fixes and minor enhancement to C++11 features</a:t>
            </a:r>
          </a:p>
        </p:txBody>
      </p:sp>
    </p:spTree>
    <p:extLst>
      <p:ext uri="{BB962C8B-B14F-4D97-AF65-F5344CB8AC3E}">
        <p14:creationId xmlns:p14="http://schemas.microsoft.com/office/powerpoint/2010/main" val="874542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476B4-F85D-4DAB-B5A1-4217972C7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noexcept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7F813-3F96-4719-8B16-40F5A4695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/>
          <a:lstStyle/>
          <a:p>
            <a:r>
              <a:rPr lang="en-US" dirty="0"/>
              <a:t>Specifies whether a function might throw exceptions.</a:t>
            </a:r>
          </a:p>
          <a:p>
            <a:r>
              <a:rPr lang="en-US" dirty="0"/>
              <a:t>A function declared with </a:t>
            </a:r>
            <a:r>
              <a:rPr lang="en-US" b="1" dirty="0" err="1"/>
              <a:t>noexcept</a:t>
            </a:r>
            <a:endParaRPr lang="en-US" b="1" dirty="0"/>
          </a:p>
          <a:p>
            <a:pPr lvl="1"/>
            <a:r>
              <a:rPr lang="en-US" dirty="0"/>
              <a:t>enables the compiler to generate more efficient code in various contexts.</a:t>
            </a:r>
          </a:p>
          <a:p>
            <a:pPr lvl="1"/>
            <a:r>
              <a:rPr lang="en-US" dirty="0"/>
              <a:t>If throws an exception, </a:t>
            </a:r>
            <a:r>
              <a:rPr lang="en-US" dirty="0" err="1"/>
              <a:t>std</a:t>
            </a:r>
            <a:r>
              <a:rPr lang="en-US" dirty="0"/>
              <a:t>::terminate gets invoked</a:t>
            </a:r>
          </a:p>
          <a:p>
            <a:r>
              <a:rPr lang="en-US" dirty="0" err="1"/>
              <a:t>noexcept</a:t>
            </a:r>
            <a:r>
              <a:rPr lang="en-US" dirty="0"/>
              <a:t> and </a:t>
            </a:r>
            <a:r>
              <a:rPr lang="en-US" dirty="0" err="1"/>
              <a:t>noexcept</a:t>
            </a:r>
            <a:r>
              <a:rPr lang="en-US" dirty="0"/>
              <a:t>(true) both are same</a:t>
            </a:r>
          </a:p>
          <a:p>
            <a:r>
              <a:rPr lang="en-US" dirty="0" err="1"/>
              <a:t>noexcept</a:t>
            </a:r>
            <a:r>
              <a:rPr lang="en-US" dirty="0"/>
              <a:t> parameter can be any </a:t>
            </a:r>
            <a:r>
              <a:rPr lang="en-US" dirty="0" err="1"/>
              <a:t>const</a:t>
            </a:r>
            <a:r>
              <a:rPr lang="en-US" dirty="0"/>
              <a:t> expression that returns true</a:t>
            </a:r>
          </a:p>
          <a:p>
            <a:r>
              <a:rPr lang="en-US" dirty="0">
                <a:hlinkClick r:id="rId3" action="ppaction://hlinkfile"/>
              </a:rPr>
              <a:t>day2\noexcept.cpp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830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DE554-E34B-4CE2-92A5-D68E9CBE5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value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75727-8581-48AC-BDA5-AA670286B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Every expression in C++ is either an </a:t>
            </a:r>
            <a:r>
              <a:rPr lang="en-US" dirty="0" err="1"/>
              <a:t>rvalue</a:t>
            </a:r>
            <a:r>
              <a:rPr lang="en-US" dirty="0"/>
              <a:t> or an </a:t>
            </a:r>
            <a:r>
              <a:rPr lang="en-US" dirty="0" err="1"/>
              <a:t>lvalue</a:t>
            </a:r>
            <a:endParaRPr lang="en-US" dirty="0"/>
          </a:p>
          <a:p>
            <a:r>
              <a:rPr lang="en-US" dirty="0" err="1"/>
              <a:t>lvalues</a:t>
            </a:r>
            <a:endParaRPr lang="en-US" dirty="0"/>
          </a:p>
          <a:p>
            <a:pPr lvl="1"/>
            <a:r>
              <a:rPr lang="en-US" dirty="0"/>
              <a:t>Can use on left-hand side of an assignment (C language)</a:t>
            </a:r>
          </a:p>
          <a:p>
            <a:pPr lvl="1"/>
            <a:r>
              <a:rPr lang="en-US" dirty="0"/>
              <a:t>Can be referred by address</a:t>
            </a:r>
          </a:p>
          <a:p>
            <a:pPr lvl="1"/>
            <a:r>
              <a:rPr lang="en-US" dirty="0"/>
              <a:t>Can use an </a:t>
            </a:r>
            <a:r>
              <a:rPr lang="en-US" dirty="0" err="1"/>
              <a:t>lvalue</a:t>
            </a:r>
            <a:r>
              <a:rPr lang="en-US" dirty="0"/>
              <a:t> when an </a:t>
            </a:r>
            <a:r>
              <a:rPr lang="en-US" dirty="0" err="1"/>
              <a:t>rvalue</a:t>
            </a:r>
            <a:r>
              <a:rPr lang="en-US" dirty="0"/>
              <a:t> is required</a:t>
            </a:r>
          </a:p>
          <a:p>
            <a:pPr lvl="1"/>
            <a:r>
              <a:rPr lang="en-US" dirty="0"/>
              <a:t>Reference to </a:t>
            </a:r>
            <a:r>
              <a:rPr lang="en-US" dirty="0" err="1"/>
              <a:t>lvalue</a:t>
            </a:r>
            <a:r>
              <a:rPr lang="en-US" dirty="0"/>
              <a:t> is called </a:t>
            </a:r>
            <a:r>
              <a:rPr lang="en-US" dirty="0" err="1"/>
              <a:t>lvalue</a:t>
            </a:r>
            <a:r>
              <a:rPr lang="en-US" dirty="0"/>
              <a:t> reference (&amp;)</a:t>
            </a:r>
          </a:p>
          <a:p>
            <a:r>
              <a:rPr lang="en-US" dirty="0" err="1"/>
              <a:t>rvalues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Can’t use on left-hand side of an assignment (C language)</a:t>
            </a:r>
          </a:p>
          <a:p>
            <a:pPr lvl="1"/>
            <a:r>
              <a:rPr lang="en-US" dirty="0"/>
              <a:t>Can only be referred by value (temporary objects)</a:t>
            </a:r>
          </a:p>
          <a:p>
            <a:pPr lvl="1"/>
            <a:r>
              <a:rPr lang="en-US" dirty="0"/>
              <a:t>cannot use an </a:t>
            </a:r>
            <a:r>
              <a:rPr lang="en-US" dirty="0" err="1"/>
              <a:t>rvalue</a:t>
            </a:r>
            <a:r>
              <a:rPr lang="en-US" dirty="0"/>
              <a:t> when an </a:t>
            </a:r>
            <a:r>
              <a:rPr lang="en-US" dirty="0" err="1"/>
              <a:t>lvalue</a:t>
            </a:r>
            <a:r>
              <a:rPr lang="en-US" dirty="0"/>
              <a:t> is required</a:t>
            </a:r>
          </a:p>
          <a:p>
            <a:pPr lvl="1"/>
            <a:r>
              <a:rPr lang="en-US" dirty="0"/>
              <a:t>Reference to </a:t>
            </a:r>
            <a:r>
              <a:rPr lang="en-US" dirty="0" err="1"/>
              <a:t>rvalue</a:t>
            </a:r>
            <a:r>
              <a:rPr lang="en-US" dirty="0"/>
              <a:t> is called </a:t>
            </a:r>
            <a:r>
              <a:rPr lang="en-US" dirty="0" err="1"/>
              <a:t>rvalue</a:t>
            </a:r>
            <a:r>
              <a:rPr lang="en-US" dirty="0"/>
              <a:t> reference (&amp;&amp;)</a:t>
            </a:r>
          </a:p>
          <a:p>
            <a:pPr lvl="2"/>
            <a:r>
              <a:rPr lang="en-US" dirty="0" err="1"/>
              <a:t>rvalue</a:t>
            </a:r>
            <a:r>
              <a:rPr lang="en-US" dirty="0"/>
              <a:t> references are used for move semantics, perfect forwarding</a:t>
            </a:r>
          </a:p>
          <a:p>
            <a:pPr lvl="1"/>
            <a:r>
              <a:rPr lang="en-US" dirty="0">
                <a:hlinkClick r:id="rId3" action="ppaction://hlinkfile"/>
              </a:rPr>
              <a:t>day2\valuetypes.cpp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789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EE19-1176-4911-81DF-FD903B1D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move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84A8A-86F9-45C8-9EF4-F197717FE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move semantics</a:t>
            </a:r>
          </a:p>
          <a:p>
            <a:pPr lvl="1"/>
            <a:r>
              <a:rPr lang="en-US" dirty="0"/>
              <a:t>Allows to avoid unnecessary copies of temporary objects</a:t>
            </a:r>
          </a:p>
          <a:p>
            <a:pPr lvl="1"/>
            <a:r>
              <a:rPr lang="en-US" dirty="0"/>
              <a:t>Allows to take resources of temporary </a:t>
            </a:r>
            <a:r>
              <a:rPr lang="en-US" dirty="0" err="1"/>
              <a:t>objecs</a:t>
            </a:r>
            <a:endParaRPr lang="en-US" dirty="0"/>
          </a:p>
          <a:p>
            <a:pPr lvl="1"/>
            <a:r>
              <a:rPr lang="en-US" dirty="0"/>
              <a:t>Improves performance in</a:t>
            </a:r>
          </a:p>
          <a:p>
            <a:pPr lvl="2"/>
            <a:r>
              <a:rPr lang="en-US" dirty="0"/>
              <a:t>Container operations</a:t>
            </a:r>
          </a:p>
          <a:p>
            <a:pPr lvl="2"/>
            <a:r>
              <a:rPr lang="en-US" dirty="0"/>
              <a:t>Returning a container by value</a:t>
            </a:r>
          </a:p>
          <a:p>
            <a:r>
              <a:rPr lang="en-US" dirty="0"/>
              <a:t>Relies on </a:t>
            </a:r>
            <a:r>
              <a:rPr lang="en-US" dirty="0" err="1"/>
              <a:t>rvalue</a:t>
            </a:r>
            <a:r>
              <a:rPr lang="en-US" dirty="0"/>
              <a:t> references</a:t>
            </a:r>
          </a:p>
          <a:p>
            <a:r>
              <a:rPr lang="en-US" dirty="0"/>
              <a:t>Can be implemented by</a:t>
            </a:r>
          </a:p>
          <a:p>
            <a:pPr lvl="1"/>
            <a:r>
              <a:rPr lang="en-US" dirty="0"/>
              <a:t>Adding move constructor and move assignment operator</a:t>
            </a:r>
          </a:p>
          <a:p>
            <a:r>
              <a:rPr lang="en-US" dirty="0"/>
              <a:t>Compiler can synthesizes </a:t>
            </a:r>
          </a:p>
          <a:p>
            <a:pPr lvl="1"/>
            <a:r>
              <a:rPr lang="en-US" dirty="0"/>
              <a:t>move constructor and move assignment operator </a:t>
            </a:r>
          </a:p>
          <a:p>
            <a:pPr lvl="2"/>
            <a:r>
              <a:rPr lang="en-US" dirty="0"/>
              <a:t>Only in the absence of </a:t>
            </a:r>
          </a:p>
          <a:p>
            <a:pPr lvl="3"/>
            <a:r>
              <a:rPr lang="en-US" dirty="0"/>
              <a:t>copy </a:t>
            </a:r>
            <a:r>
              <a:rPr lang="en-US" dirty="0" err="1"/>
              <a:t>contructor</a:t>
            </a:r>
            <a:r>
              <a:rPr lang="en-US" dirty="0"/>
              <a:t> and copy assignment</a:t>
            </a:r>
          </a:p>
          <a:p>
            <a:pPr lvl="3"/>
            <a:r>
              <a:rPr lang="en-US" dirty="0"/>
              <a:t>move constructor and move assignment</a:t>
            </a:r>
          </a:p>
          <a:p>
            <a:pPr lvl="3"/>
            <a:r>
              <a:rPr lang="en-US" dirty="0"/>
              <a:t>destructor</a:t>
            </a:r>
          </a:p>
          <a:p>
            <a:r>
              <a:rPr lang="en-US" dirty="0">
                <a:hlinkClick r:id="rId3" action="ppaction://hlinkfile"/>
              </a:rPr>
              <a:t>day2\movesemantics.cpp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912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0F12-2AE1-41F8-BAAE-BD4F9E3D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 Collapsing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3CF3D-2421-4027-86EF-E19113672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Reference Collapsing rules</a:t>
            </a:r>
          </a:p>
          <a:p>
            <a:pPr lvl="1"/>
            <a:r>
              <a:rPr lang="en-US" dirty="0"/>
              <a:t>Added to support move semantics</a:t>
            </a:r>
          </a:p>
          <a:p>
            <a:pPr lvl="1"/>
            <a:r>
              <a:rPr lang="en-US" dirty="0"/>
              <a:t>Allows to pass </a:t>
            </a:r>
            <a:r>
              <a:rPr lang="en-US" dirty="0" err="1"/>
              <a:t>lvalue</a:t>
            </a:r>
            <a:r>
              <a:rPr lang="en-US" dirty="0"/>
              <a:t> to </a:t>
            </a:r>
            <a:r>
              <a:rPr lang="en-US" dirty="0" err="1"/>
              <a:t>rvalue</a:t>
            </a:r>
            <a:r>
              <a:rPr lang="en-US" dirty="0"/>
              <a:t> reference parameter of a function template</a:t>
            </a:r>
          </a:p>
          <a:p>
            <a:r>
              <a:rPr lang="en-US" dirty="0"/>
              <a:t>Because of Reference Collapsing</a:t>
            </a:r>
          </a:p>
          <a:p>
            <a:pPr lvl="1"/>
            <a:r>
              <a:rPr lang="en-US" dirty="0" err="1"/>
              <a:t>lvalue</a:t>
            </a:r>
            <a:r>
              <a:rPr lang="en-US" dirty="0"/>
              <a:t> reference to </a:t>
            </a:r>
            <a:r>
              <a:rPr lang="en-US" dirty="0" err="1"/>
              <a:t>lvalue</a:t>
            </a:r>
            <a:r>
              <a:rPr lang="en-US" dirty="0"/>
              <a:t> reference becomes </a:t>
            </a:r>
            <a:r>
              <a:rPr lang="en-US" dirty="0" err="1"/>
              <a:t>lvalue</a:t>
            </a:r>
            <a:r>
              <a:rPr lang="en-US" dirty="0"/>
              <a:t> reference</a:t>
            </a:r>
          </a:p>
          <a:p>
            <a:pPr lvl="2"/>
            <a:r>
              <a:rPr lang="en-US" dirty="0"/>
              <a:t>T&amp; &amp; becomes T&amp;</a:t>
            </a:r>
          </a:p>
          <a:p>
            <a:pPr lvl="1"/>
            <a:r>
              <a:rPr lang="en-US" dirty="0" err="1"/>
              <a:t>rvalue</a:t>
            </a:r>
            <a:r>
              <a:rPr lang="en-US" dirty="0"/>
              <a:t> reference to </a:t>
            </a:r>
            <a:r>
              <a:rPr lang="en-US" dirty="0" err="1"/>
              <a:t>lvalue</a:t>
            </a:r>
            <a:r>
              <a:rPr lang="en-US" dirty="0"/>
              <a:t> reference becomes </a:t>
            </a:r>
            <a:r>
              <a:rPr lang="en-US" dirty="0" err="1"/>
              <a:t>lvalue</a:t>
            </a:r>
            <a:r>
              <a:rPr lang="en-US" dirty="0"/>
              <a:t> reference</a:t>
            </a:r>
          </a:p>
          <a:p>
            <a:pPr lvl="2"/>
            <a:r>
              <a:rPr lang="en-US" dirty="0"/>
              <a:t>T&amp;&amp; &amp; becomes T&amp;</a:t>
            </a:r>
          </a:p>
          <a:p>
            <a:pPr lvl="1"/>
            <a:r>
              <a:rPr lang="en-US" dirty="0" err="1"/>
              <a:t>lvalue</a:t>
            </a:r>
            <a:r>
              <a:rPr lang="en-US" dirty="0"/>
              <a:t> reference to </a:t>
            </a:r>
            <a:r>
              <a:rPr lang="en-US" dirty="0" err="1"/>
              <a:t>rvalue</a:t>
            </a:r>
            <a:r>
              <a:rPr lang="en-US" dirty="0"/>
              <a:t> reference becomes </a:t>
            </a:r>
            <a:r>
              <a:rPr lang="en-US" dirty="0" err="1"/>
              <a:t>lvalue</a:t>
            </a:r>
            <a:r>
              <a:rPr lang="en-US" dirty="0"/>
              <a:t> reference</a:t>
            </a:r>
          </a:p>
          <a:p>
            <a:pPr lvl="2"/>
            <a:r>
              <a:rPr lang="en-US" dirty="0"/>
              <a:t>T&amp; &amp;&amp; becomes T&amp;</a:t>
            </a:r>
          </a:p>
          <a:p>
            <a:pPr lvl="1"/>
            <a:r>
              <a:rPr lang="en-US" dirty="0" err="1"/>
              <a:t>rvalue</a:t>
            </a:r>
            <a:r>
              <a:rPr lang="en-US" dirty="0"/>
              <a:t> reference to </a:t>
            </a:r>
            <a:r>
              <a:rPr lang="en-US" dirty="0" err="1"/>
              <a:t>rvalue</a:t>
            </a:r>
            <a:r>
              <a:rPr lang="en-US" dirty="0"/>
              <a:t> reference becomes </a:t>
            </a:r>
            <a:r>
              <a:rPr lang="en-US" dirty="0" err="1"/>
              <a:t>rvalue</a:t>
            </a:r>
            <a:r>
              <a:rPr lang="en-US" dirty="0"/>
              <a:t> reference</a:t>
            </a:r>
          </a:p>
          <a:p>
            <a:pPr lvl="2"/>
            <a:r>
              <a:rPr lang="en-US" dirty="0"/>
              <a:t>T&amp;&amp; &amp;&amp; becomes T&amp;&amp;</a:t>
            </a:r>
          </a:p>
          <a:p>
            <a:r>
              <a:rPr lang="en-US" dirty="0">
                <a:hlinkClick r:id="rId3" action="ppaction://hlinkfile"/>
              </a:rPr>
              <a:t>day2\refcollapsing.cpp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170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65A4A-75C5-44EC-9853-96F087397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std</a:t>
            </a:r>
            <a:r>
              <a:rPr lang="en-US" dirty="0"/>
              <a:t>::move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F011C-C15B-4F9D-BB33-236DF55E6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::move is a library function</a:t>
            </a:r>
          </a:p>
          <a:p>
            <a:pPr lvl="1"/>
            <a:r>
              <a:rPr lang="en-US" dirty="0"/>
              <a:t>It converts </a:t>
            </a:r>
            <a:r>
              <a:rPr lang="en-US" dirty="0" err="1"/>
              <a:t>lvalue</a:t>
            </a:r>
            <a:r>
              <a:rPr lang="en-US" dirty="0"/>
              <a:t> to </a:t>
            </a:r>
            <a:r>
              <a:rPr lang="en-US" dirty="0" err="1"/>
              <a:t>rvalue</a:t>
            </a:r>
            <a:endParaRPr lang="en-US" dirty="0"/>
          </a:p>
          <a:p>
            <a:pPr lvl="1"/>
            <a:r>
              <a:rPr lang="en-US" dirty="0"/>
              <a:t>Allows to use move semantic for </a:t>
            </a:r>
            <a:r>
              <a:rPr lang="en-US" dirty="0" err="1"/>
              <a:t>lvalue</a:t>
            </a:r>
            <a:endParaRPr lang="en-US" dirty="0"/>
          </a:p>
          <a:p>
            <a:pPr lvl="1"/>
            <a:r>
              <a:rPr lang="en-US" dirty="0"/>
              <a:t>(move semantics works with </a:t>
            </a:r>
            <a:r>
              <a:rPr lang="en-US" dirty="0" err="1"/>
              <a:t>rvalue</a:t>
            </a:r>
            <a:r>
              <a:rPr lang="en-US" dirty="0"/>
              <a:t>)</a:t>
            </a:r>
          </a:p>
          <a:p>
            <a:r>
              <a:rPr lang="en-US" dirty="0" err="1"/>
              <a:t>std</a:t>
            </a:r>
            <a:r>
              <a:rPr lang="en-US" dirty="0"/>
              <a:t>::move works because of reference collapsing rules</a:t>
            </a:r>
          </a:p>
          <a:p>
            <a:r>
              <a:rPr lang="en-US" dirty="0"/>
              <a:t>STL container classes uses </a:t>
            </a:r>
            <a:r>
              <a:rPr lang="en-US" dirty="0" err="1"/>
              <a:t>std</a:t>
            </a:r>
            <a:r>
              <a:rPr lang="en-US" dirty="0"/>
              <a:t>::move during memory reallocation</a:t>
            </a:r>
          </a:p>
          <a:p>
            <a:pPr lvl="1"/>
            <a:r>
              <a:rPr lang="en-US" dirty="0"/>
              <a:t>This helps to improve performance</a:t>
            </a:r>
          </a:p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move_if_noexcept</a:t>
            </a:r>
            <a:endParaRPr lang="en-US" dirty="0"/>
          </a:p>
          <a:p>
            <a:pPr lvl="1"/>
            <a:r>
              <a:rPr lang="en-US" dirty="0"/>
              <a:t>obtains an </a:t>
            </a:r>
            <a:r>
              <a:rPr lang="en-US" dirty="0" err="1"/>
              <a:t>rvalue</a:t>
            </a:r>
            <a:r>
              <a:rPr lang="en-US" dirty="0"/>
              <a:t> reference to its argument if</a:t>
            </a:r>
          </a:p>
          <a:p>
            <a:pPr lvl="2"/>
            <a:r>
              <a:rPr lang="en-US" dirty="0"/>
              <a:t>its move constructor does not throw exceptions</a:t>
            </a:r>
          </a:p>
          <a:p>
            <a:pPr lvl="2"/>
            <a:r>
              <a:rPr lang="en-US" dirty="0"/>
              <a:t>if there is no copy constructor (move-only type)</a:t>
            </a:r>
          </a:p>
          <a:p>
            <a:r>
              <a:rPr lang="en-US" dirty="0">
                <a:hlinkClick r:id="rId2" action="ppaction://hlinkfile"/>
              </a:rPr>
              <a:t>day2\stdmove.cpp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22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5F9B-D5F2-4691-AE0E-3050123BC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std</a:t>
            </a:r>
            <a:r>
              <a:rPr lang="en-US" dirty="0"/>
              <a:t>::forward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E2904-8858-4E68-A3B7-432503807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/>
          <a:lstStyle/>
          <a:p>
            <a:r>
              <a:rPr lang="en-US" dirty="0"/>
              <a:t>Perfect forwarding</a:t>
            </a:r>
          </a:p>
          <a:p>
            <a:pPr lvl="1"/>
            <a:r>
              <a:rPr lang="en-US" dirty="0"/>
              <a:t> Allows to preserve an argument’s value category i.e.</a:t>
            </a:r>
          </a:p>
          <a:p>
            <a:pPr lvl="2"/>
            <a:r>
              <a:rPr lang="en-US" dirty="0" err="1"/>
              <a:t>lvalue</a:t>
            </a:r>
            <a:r>
              <a:rPr lang="en-US" dirty="0"/>
              <a:t> / </a:t>
            </a:r>
            <a:r>
              <a:rPr lang="en-US" dirty="0" err="1"/>
              <a:t>rvalue</a:t>
            </a:r>
            <a:endParaRPr lang="en-US" dirty="0"/>
          </a:p>
          <a:p>
            <a:pPr lvl="2"/>
            <a:r>
              <a:rPr lang="en-US" dirty="0" err="1"/>
              <a:t>const</a:t>
            </a:r>
            <a:r>
              <a:rPr lang="en-US" dirty="0"/>
              <a:t> volatile modifiers.</a:t>
            </a:r>
          </a:p>
          <a:p>
            <a:pPr lvl="1"/>
            <a:r>
              <a:rPr lang="en-US" dirty="0"/>
              <a:t>Often used with variadic templates</a:t>
            </a:r>
          </a:p>
          <a:p>
            <a:pPr lvl="1"/>
            <a:r>
              <a:rPr lang="en-US" dirty="0"/>
              <a:t>It can be achieved by using </a:t>
            </a:r>
            <a:r>
              <a:rPr lang="en-US" dirty="0" err="1"/>
              <a:t>std</a:t>
            </a:r>
            <a:r>
              <a:rPr lang="en-US" dirty="0"/>
              <a:t>::forward library function</a:t>
            </a:r>
          </a:p>
          <a:p>
            <a:r>
              <a:rPr lang="en-US" dirty="0">
                <a:hlinkClick r:id="rId2" action="ppaction://hlinkfile"/>
              </a:rPr>
              <a:t>day2\stdforward.cpp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431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D1AE-7E36-43F9-AB3A-A7FC9B208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Callable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64893-9849-41AC-AF60-BB483A110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callable object is something that can be called like a function</a:t>
            </a:r>
          </a:p>
          <a:p>
            <a:r>
              <a:rPr lang="en-US" dirty="0"/>
              <a:t>Callable objects in C++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Function pointers</a:t>
            </a:r>
          </a:p>
          <a:p>
            <a:pPr lvl="1"/>
            <a:r>
              <a:rPr lang="en-US" dirty="0"/>
              <a:t>Function objects</a:t>
            </a:r>
          </a:p>
          <a:p>
            <a:pPr lvl="1"/>
            <a:r>
              <a:rPr lang="en-US" dirty="0"/>
              <a:t>Objects created by bind()</a:t>
            </a:r>
          </a:p>
          <a:p>
            <a:pPr lvl="1"/>
            <a:r>
              <a:rPr lang="en-US" dirty="0"/>
              <a:t>Lambdas (C++11)</a:t>
            </a:r>
          </a:p>
          <a:p>
            <a:r>
              <a:rPr lang="en-US" dirty="0"/>
              <a:t>Predicates</a:t>
            </a:r>
          </a:p>
          <a:p>
            <a:pPr lvl="1"/>
            <a:r>
              <a:rPr lang="en-US" dirty="0"/>
              <a:t>It is an expression that can be called</a:t>
            </a:r>
          </a:p>
          <a:p>
            <a:pPr lvl="1"/>
            <a:r>
              <a:rPr lang="en-US" dirty="0"/>
              <a:t>It returns a value that can be used as a condition</a:t>
            </a:r>
          </a:p>
          <a:p>
            <a:pPr lvl="1"/>
            <a:r>
              <a:rPr lang="en-US" dirty="0"/>
              <a:t>Unary predicates – accepts single parameter</a:t>
            </a:r>
          </a:p>
          <a:p>
            <a:pPr lvl="1"/>
            <a:r>
              <a:rPr lang="en-US" dirty="0"/>
              <a:t>Binary predicates – accepts two parameter</a:t>
            </a:r>
          </a:p>
          <a:p>
            <a:pPr lvl="1"/>
            <a:r>
              <a:rPr lang="en-US" dirty="0"/>
              <a:t>Used by STL algorithms like sort, </a:t>
            </a:r>
            <a:r>
              <a:rPr lang="en-US" dirty="0" err="1"/>
              <a:t>find_if</a:t>
            </a:r>
            <a:r>
              <a:rPr lang="en-US" dirty="0"/>
              <a:t>, </a:t>
            </a:r>
            <a:r>
              <a:rPr lang="en-US" dirty="0" err="1"/>
              <a:t>for_each</a:t>
            </a:r>
            <a:r>
              <a:rPr lang="en-US" dirty="0"/>
              <a:t> etc.</a:t>
            </a:r>
          </a:p>
          <a:p>
            <a:r>
              <a:rPr lang="en-US" dirty="0">
                <a:hlinkClick r:id="rId3" action="ppaction://hlinkfile"/>
              </a:rPr>
              <a:t>day3\callableobjects.cpp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88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FFCF-0917-408D-9A9B-A67C6056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Lambda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50DD7-3FDE-4427-A852-5CC727E08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724400"/>
          </a:xfrm>
        </p:spPr>
        <p:txBody>
          <a:bodyPr/>
          <a:lstStyle/>
          <a:p>
            <a:r>
              <a:rPr lang="en-US" dirty="0"/>
              <a:t>Lambda expression</a:t>
            </a:r>
          </a:p>
          <a:p>
            <a:pPr lvl="1"/>
            <a:r>
              <a:rPr lang="en-US" dirty="0"/>
              <a:t>It is a callable object</a:t>
            </a:r>
          </a:p>
          <a:p>
            <a:pPr lvl="1"/>
            <a:r>
              <a:rPr lang="en-US" dirty="0"/>
              <a:t>Similar to unnamed, inline function</a:t>
            </a:r>
          </a:p>
          <a:p>
            <a:pPr lvl="1"/>
            <a:r>
              <a:rPr lang="en-US" dirty="0"/>
              <a:t>Can be defined inside a function</a:t>
            </a:r>
          </a:p>
          <a:p>
            <a:r>
              <a:rPr lang="en-US" dirty="0"/>
              <a:t>Syntax</a:t>
            </a:r>
          </a:p>
          <a:p>
            <a:pPr lvl="1"/>
            <a:r>
              <a:rPr lang="en-US" dirty="0"/>
              <a:t>Lambda with no capture list, no argument, no return type</a:t>
            </a:r>
          </a:p>
          <a:p>
            <a:pPr lvl="2"/>
            <a:r>
              <a:rPr lang="en-US" dirty="0"/>
              <a:t>[ ] { expr; }</a:t>
            </a:r>
          </a:p>
          <a:p>
            <a:pPr lvl="1"/>
            <a:r>
              <a:rPr lang="en-US" dirty="0"/>
              <a:t>Lambda with no capture list, takes single argument, no return type</a:t>
            </a:r>
          </a:p>
          <a:p>
            <a:pPr lvl="2"/>
            <a:r>
              <a:rPr lang="en-US" dirty="0"/>
              <a:t>[ ] (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</a:t>
            </a:r>
            <a:r>
              <a:rPr lang="en-US" dirty="0"/>
              <a:t> ) { expr; }</a:t>
            </a:r>
          </a:p>
          <a:p>
            <a:pPr lvl="1"/>
            <a:r>
              <a:rPr lang="en-US" dirty="0"/>
              <a:t>Lambda with no capture list, takes two ref argument and returns float value</a:t>
            </a:r>
          </a:p>
          <a:p>
            <a:pPr lvl="2"/>
            <a:r>
              <a:rPr lang="en-US" dirty="0"/>
              <a:t>[ ] ( </a:t>
            </a:r>
            <a:r>
              <a:rPr lang="en-US" dirty="0" err="1"/>
              <a:t>int</a:t>
            </a:r>
            <a:r>
              <a:rPr lang="en-US" dirty="0"/>
              <a:t>&amp; arg1, </a:t>
            </a:r>
            <a:r>
              <a:rPr lang="en-US" dirty="0" err="1"/>
              <a:t>int</a:t>
            </a:r>
            <a:r>
              <a:rPr lang="en-US" dirty="0"/>
              <a:t>&amp; arg2 ) -&gt; float { expr1, expr2 }</a:t>
            </a:r>
          </a:p>
          <a:p>
            <a:pPr lvl="1"/>
            <a:r>
              <a:rPr lang="en-US" dirty="0">
                <a:hlinkClick r:id="rId3" action="ppaction://hlinkfile"/>
              </a:rPr>
              <a:t>day3\simplelamdas.cpp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12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4DAA-5E1E-4647-8DCB-4E8B12CE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Lambda Capture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67348-9307-4533-9975-CFC004AB4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724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capture list is a portion of lambda expression</a:t>
            </a:r>
          </a:p>
          <a:p>
            <a:pPr lvl="1"/>
            <a:r>
              <a:rPr lang="en-US" dirty="0"/>
              <a:t>Specifies the variables from surrounding context the lambda expression may access</a:t>
            </a:r>
          </a:p>
          <a:p>
            <a:r>
              <a:rPr lang="en-US" dirty="0"/>
              <a:t>capture list modes</a:t>
            </a:r>
          </a:p>
          <a:p>
            <a:pPr lvl="1"/>
            <a:r>
              <a:rPr lang="en-US" dirty="0"/>
              <a:t>capture by value</a:t>
            </a:r>
          </a:p>
          <a:p>
            <a:pPr lvl="2"/>
            <a:r>
              <a:rPr lang="en-US" dirty="0"/>
              <a:t>e.g. [ </a:t>
            </a:r>
            <a:r>
              <a:rPr lang="en-US" dirty="0" err="1"/>
              <a:t>num</a:t>
            </a:r>
            <a:r>
              <a:rPr lang="en-US" dirty="0"/>
              <a:t> ] or [ var1, var2 ]</a:t>
            </a:r>
          </a:p>
          <a:p>
            <a:pPr lvl="1"/>
            <a:r>
              <a:rPr lang="en-US" dirty="0"/>
              <a:t>capture all by value</a:t>
            </a:r>
          </a:p>
          <a:p>
            <a:pPr lvl="2"/>
            <a:r>
              <a:rPr lang="en-US" dirty="0"/>
              <a:t>[ = ]</a:t>
            </a:r>
          </a:p>
          <a:p>
            <a:pPr lvl="1"/>
            <a:r>
              <a:rPr lang="en-US" dirty="0"/>
              <a:t>capture by reference</a:t>
            </a:r>
          </a:p>
          <a:p>
            <a:pPr lvl="2"/>
            <a:r>
              <a:rPr lang="en-US" dirty="0"/>
              <a:t>e.g. [ &amp;</a:t>
            </a:r>
            <a:r>
              <a:rPr lang="en-US" dirty="0" err="1"/>
              <a:t>num</a:t>
            </a:r>
            <a:r>
              <a:rPr lang="en-US" dirty="0"/>
              <a:t>] or [ &amp;var1, &amp;var2 ]</a:t>
            </a:r>
          </a:p>
          <a:p>
            <a:pPr lvl="1"/>
            <a:r>
              <a:rPr lang="en-US" dirty="0"/>
              <a:t>capture all by reference</a:t>
            </a:r>
          </a:p>
          <a:p>
            <a:pPr lvl="2"/>
            <a:r>
              <a:rPr lang="en-US" dirty="0"/>
              <a:t>[ &amp; ]</a:t>
            </a:r>
          </a:p>
          <a:p>
            <a:pPr lvl="1"/>
            <a:r>
              <a:rPr lang="en-US" dirty="0"/>
              <a:t>capture all by value but few by reference</a:t>
            </a:r>
          </a:p>
          <a:p>
            <a:pPr lvl="2"/>
            <a:r>
              <a:rPr lang="en-US" dirty="0"/>
              <a:t>e.g. [ =, &amp;var2]</a:t>
            </a:r>
          </a:p>
          <a:p>
            <a:pPr lvl="1"/>
            <a:r>
              <a:rPr lang="en-US" dirty="0"/>
              <a:t>capture all by reference but few by value</a:t>
            </a:r>
          </a:p>
          <a:p>
            <a:pPr lvl="2"/>
            <a:r>
              <a:rPr lang="en-US" dirty="0"/>
              <a:t>e.g. [ &amp;, var2]</a:t>
            </a:r>
          </a:p>
          <a:p>
            <a:r>
              <a:rPr lang="en-US" dirty="0">
                <a:hlinkClick r:id="rId3" action="ppaction://hlinkfile"/>
              </a:rPr>
              <a:t>day3\lambdacapturelist.cpp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319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17988-8E03-4196-A60C-4E6565851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Lambda Expression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D607D-4413-4903-A5C1-2DF2B1A4A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72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State less lambda</a:t>
            </a:r>
          </a:p>
          <a:p>
            <a:pPr lvl="1"/>
            <a:r>
              <a:rPr lang="en-US" dirty="0"/>
              <a:t>Empty capture list</a:t>
            </a:r>
          </a:p>
          <a:p>
            <a:pPr lvl="1"/>
            <a:r>
              <a:rPr lang="en-US" dirty="0"/>
              <a:t>Automatically decomposes into a function pointer</a:t>
            </a:r>
          </a:p>
          <a:p>
            <a:r>
              <a:rPr lang="en-US" dirty="0"/>
              <a:t>Mutable lambda</a:t>
            </a:r>
          </a:p>
          <a:p>
            <a:pPr lvl="1"/>
            <a:r>
              <a:rPr lang="en-US" dirty="0"/>
              <a:t>To allow to modify the capture list variables that captured by value</a:t>
            </a:r>
          </a:p>
          <a:p>
            <a:pPr lvl="1"/>
            <a:r>
              <a:rPr lang="en-US" dirty="0"/>
              <a:t>(By default, capture by value variables are </a:t>
            </a:r>
            <a:r>
              <a:rPr lang="en-US" dirty="0" err="1"/>
              <a:t>consts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Can be created by appending mutable keyword after the parameter list</a:t>
            </a:r>
          </a:p>
          <a:p>
            <a:pPr lvl="2"/>
            <a:r>
              <a:rPr lang="en-US" dirty="0"/>
              <a:t>e.g. [ var1] ( )mutable { var1++; }</a:t>
            </a:r>
          </a:p>
          <a:p>
            <a:r>
              <a:rPr lang="en-US" dirty="0"/>
              <a:t>Generic lambda</a:t>
            </a:r>
          </a:p>
          <a:p>
            <a:pPr lvl="1"/>
            <a:r>
              <a:rPr lang="en-US" dirty="0"/>
              <a:t>Can be used with any type</a:t>
            </a:r>
          </a:p>
          <a:p>
            <a:pPr lvl="1"/>
            <a:r>
              <a:rPr lang="en-US" dirty="0"/>
              <a:t>Lambda arguments are auto</a:t>
            </a:r>
          </a:p>
          <a:p>
            <a:pPr lvl="1"/>
            <a:r>
              <a:rPr lang="en-US" dirty="0"/>
              <a:t>C++14 feature</a:t>
            </a:r>
          </a:p>
          <a:p>
            <a:r>
              <a:rPr lang="en-US" dirty="0">
                <a:hlinkClick r:id="rId2" action="ppaction://hlinkfile"/>
              </a:rPr>
              <a:t>day3\lambdatypes.cpp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69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E0BF3-893E-4CE1-A42B-CC47922B3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nullptr</a:t>
            </a:r>
            <a:r>
              <a:rPr lang="en-US" dirty="0"/>
              <a:t> literal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ADDD4-F960-4636-9710-95111309A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/>
          <a:lstStyle/>
          <a:p>
            <a:r>
              <a:rPr lang="en-US" dirty="0"/>
              <a:t>New keyword – </a:t>
            </a:r>
            <a:r>
              <a:rPr lang="en-US" dirty="0" err="1"/>
              <a:t>nullptr</a:t>
            </a:r>
            <a:endParaRPr lang="en-US" dirty="0"/>
          </a:p>
          <a:p>
            <a:r>
              <a:rPr lang="en-US" dirty="0"/>
              <a:t>New Type </a:t>
            </a:r>
            <a:r>
              <a:rPr lang="en-US" dirty="0" err="1"/>
              <a:t>nullptr_t</a:t>
            </a:r>
            <a:endParaRPr lang="en-US" dirty="0"/>
          </a:p>
          <a:p>
            <a:r>
              <a:rPr lang="en-US" dirty="0"/>
              <a:t>Special type that can be converted to any other type</a:t>
            </a:r>
          </a:p>
          <a:p>
            <a:r>
              <a:rPr lang="en-US" dirty="0"/>
              <a:t>Better replacement for old NULL macro</a:t>
            </a:r>
          </a:p>
          <a:p>
            <a:r>
              <a:rPr lang="en-US" dirty="0">
                <a:hlinkClick r:id="rId3" action="ppaction://hlinkfile"/>
              </a:rPr>
              <a:t>day1\nullptr.cpp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039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2A5ED-6A24-4862-A70E-6ABC6391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std</a:t>
            </a:r>
            <a:r>
              <a:rPr lang="en-US" dirty="0"/>
              <a:t>::function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F3AF8-5AE7-4768-A660-CD3A9EDA7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/>
          <a:lstStyle/>
          <a:p>
            <a:r>
              <a:rPr lang="en-US" dirty="0"/>
              <a:t>It’s a template function</a:t>
            </a:r>
          </a:p>
          <a:p>
            <a:pPr lvl="1"/>
            <a:r>
              <a:rPr lang="en-US" dirty="0"/>
              <a:t>Defined in functional header</a:t>
            </a:r>
          </a:p>
          <a:p>
            <a:pPr lvl="1"/>
            <a:r>
              <a:rPr lang="en-US" dirty="0"/>
              <a:t>Used to hold any type of callable object</a:t>
            </a:r>
          </a:p>
          <a:p>
            <a:pPr lvl="2"/>
            <a:r>
              <a:rPr lang="en-US" dirty="0"/>
              <a:t>(All callable objects have their own type)</a:t>
            </a:r>
          </a:p>
          <a:p>
            <a:r>
              <a:rPr lang="en-US" dirty="0">
                <a:hlinkClick r:id="rId3" action="ppaction://hlinkfile"/>
              </a:rPr>
              <a:t>day3\stdfunction.cpp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674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A423-5203-47DB-B2FD-63447B521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Smart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0C88C-8191-488E-A641-1ECF9FDDE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class type that acts like a pointer</a:t>
            </a:r>
          </a:p>
          <a:p>
            <a:r>
              <a:rPr lang="en-US" dirty="0"/>
              <a:t>Smart pointer</a:t>
            </a:r>
          </a:p>
          <a:p>
            <a:pPr lvl="1"/>
            <a:r>
              <a:rPr lang="en-US" dirty="0"/>
              <a:t>Takes care of memory deletion when appropriate</a:t>
            </a:r>
          </a:p>
          <a:p>
            <a:pPr lvl="2"/>
            <a:r>
              <a:rPr lang="en-US" dirty="0"/>
              <a:t>Frees  the memory after an exception raised</a:t>
            </a:r>
          </a:p>
          <a:p>
            <a:pPr lvl="1"/>
            <a:r>
              <a:rPr lang="en-US" dirty="0"/>
              <a:t>Implemented by overloading</a:t>
            </a:r>
          </a:p>
          <a:p>
            <a:pPr lvl="2"/>
            <a:r>
              <a:rPr lang="en-US" dirty="0"/>
              <a:t>operator*</a:t>
            </a:r>
          </a:p>
          <a:p>
            <a:pPr lvl="2"/>
            <a:r>
              <a:rPr lang="en-US" dirty="0"/>
              <a:t>operator-&gt;</a:t>
            </a:r>
          </a:p>
          <a:p>
            <a:r>
              <a:rPr lang="en-US" dirty="0">
                <a:hlinkClick r:id="rId2" action="ppaction://hlinkfile"/>
              </a:rPr>
              <a:t>day3\simplesmartpointer.cpp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89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19E8-9356-4435-944D-F7D67BE36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shared_ptr</a:t>
            </a:r>
            <a:r>
              <a:rPr lang="en-US" dirty="0"/>
              <a:t>&lt;&gt;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C27-383B-48B2-8FDF-E7031082B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7313" y="2165499"/>
            <a:ext cx="8915400" cy="4724400"/>
          </a:xfrm>
        </p:spPr>
        <p:txBody>
          <a:bodyPr>
            <a:normAutofit/>
          </a:bodyPr>
          <a:lstStyle/>
          <a:p>
            <a:r>
              <a:rPr lang="en-US" dirty="0"/>
              <a:t>It’s a smart pointer that provides shared ownership</a:t>
            </a:r>
          </a:p>
          <a:p>
            <a:pPr lvl="1"/>
            <a:r>
              <a:rPr lang="en-US" dirty="0"/>
              <a:t>Declared in memory header</a:t>
            </a:r>
          </a:p>
          <a:p>
            <a:pPr lvl="1"/>
            <a:r>
              <a:rPr lang="en-US" dirty="0"/>
              <a:t>Can point to any class pointer</a:t>
            </a:r>
          </a:p>
          <a:p>
            <a:pPr lvl="1"/>
            <a:r>
              <a:rPr lang="en-US" dirty="0"/>
              <a:t>Allows multiple pointers to refer to the same object</a:t>
            </a:r>
          </a:p>
          <a:p>
            <a:pPr lvl="2"/>
            <a:r>
              <a:rPr lang="en-US" dirty="0"/>
              <a:t>Uses reference counting</a:t>
            </a:r>
          </a:p>
          <a:p>
            <a:pPr lvl="1"/>
            <a:r>
              <a:rPr lang="en-US" dirty="0"/>
              <a:t>By defaults it holds a null pointer</a:t>
            </a:r>
          </a:p>
          <a:p>
            <a:r>
              <a:rPr lang="en-US" dirty="0" err="1"/>
              <a:t>make_shared</a:t>
            </a:r>
            <a:r>
              <a:rPr lang="en-US" dirty="0"/>
              <a:t>&lt;&gt;</a:t>
            </a:r>
          </a:p>
          <a:p>
            <a:pPr lvl="1"/>
            <a:r>
              <a:rPr lang="en-US" dirty="0"/>
              <a:t>Template function to create </a:t>
            </a:r>
            <a:r>
              <a:rPr lang="en-US" dirty="0" err="1"/>
              <a:t>shared_ptr</a:t>
            </a:r>
            <a:endParaRPr lang="en-US" dirty="0"/>
          </a:p>
          <a:p>
            <a:pPr lvl="1"/>
            <a:r>
              <a:rPr lang="en-US" dirty="0"/>
              <a:t>Safe way to create </a:t>
            </a:r>
            <a:r>
              <a:rPr lang="en-US" dirty="0" err="1"/>
              <a:t>shared_ptr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 action="ppaction://hlinkfile"/>
              </a:rPr>
              <a:t>day3\sharedptr.cpp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953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19E8-9356-4435-944D-F7D67BE36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Understand </a:t>
            </a:r>
            <a:r>
              <a:rPr lang="en-US" dirty="0" err="1"/>
              <a:t>shared_ptr</a:t>
            </a:r>
            <a:r>
              <a:rPr lang="en-US" dirty="0"/>
              <a:t>&lt;&gt;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C27-383B-48B2-8FDF-E7031082B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shared_ptr</a:t>
            </a:r>
            <a:r>
              <a:rPr lang="en-US" dirty="0"/>
              <a:t>&lt;&gt; Reference count</a:t>
            </a:r>
          </a:p>
          <a:p>
            <a:pPr lvl="1"/>
            <a:r>
              <a:rPr lang="en-US" dirty="0"/>
              <a:t>Increments on copying \ assigning </a:t>
            </a:r>
            <a:r>
              <a:rPr lang="en-US" dirty="0" err="1"/>
              <a:t>shared_ptr</a:t>
            </a:r>
            <a:endParaRPr lang="en-US" dirty="0"/>
          </a:p>
          <a:p>
            <a:pPr lvl="1"/>
            <a:r>
              <a:rPr lang="en-US" dirty="0"/>
              <a:t>Decrements on </a:t>
            </a:r>
          </a:p>
          <a:p>
            <a:pPr lvl="2"/>
            <a:r>
              <a:rPr lang="en-US" dirty="0"/>
              <a:t>Destroying</a:t>
            </a:r>
          </a:p>
          <a:p>
            <a:pPr lvl="2"/>
            <a:r>
              <a:rPr lang="en-US" dirty="0"/>
              <a:t>Assigning new value</a:t>
            </a:r>
          </a:p>
          <a:p>
            <a:pPr lvl="2"/>
            <a:r>
              <a:rPr lang="en-US" dirty="0"/>
              <a:t>Resetting </a:t>
            </a:r>
          </a:p>
          <a:p>
            <a:pPr lvl="1"/>
            <a:r>
              <a:rPr lang="en-US" dirty="0"/>
              <a:t>Deletes the pointer when reference count becomes 0</a:t>
            </a:r>
          </a:p>
          <a:p>
            <a:r>
              <a:rPr lang="en-US" dirty="0" err="1"/>
              <a:t>shared_ptr</a:t>
            </a:r>
            <a:r>
              <a:rPr lang="en-US" dirty="0"/>
              <a:t>&lt;&gt; member functions</a:t>
            </a:r>
          </a:p>
          <a:p>
            <a:pPr lvl="1"/>
            <a:r>
              <a:rPr lang="en-US" dirty="0" err="1"/>
              <a:t>use_count</a:t>
            </a:r>
            <a:r>
              <a:rPr lang="en-US" dirty="0"/>
              <a:t>() – Get the reference count</a:t>
            </a:r>
          </a:p>
          <a:p>
            <a:pPr lvl="1"/>
            <a:r>
              <a:rPr lang="en-US" dirty="0"/>
              <a:t>reset() – Decrements the ref count</a:t>
            </a:r>
          </a:p>
          <a:p>
            <a:pPr lvl="1"/>
            <a:r>
              <a:rPr lang="en-US" dirty="0"/>
              <a:t>get() – Access row pointer</a:t>
            </a:r>
          </a:p>
          <a:p>
            <a:pPr lvl="1"/>
            <a:r>
              <a:rPr lang="en-US" dirty="0"/>
              <a:t>unique() – Returns true if reference count is 1</a:t>
            </a:r>
          </a:p>
          <a:p>
            <a:r>
              <a:rPr lang="en-US" dirty="0" err="1"/>
              <a:t>deleter</a:t>
            </a:r>
            <a:endParaRPr lang="en-US" dirty="0"/>
          </a:p>
          <a:p>
            <a:pPr lvl="1"/>
            <a:r>
              <a:rPr lang="en-US" dirty="0"/>
              <a:t>It’s a callable object which </a:t>
            </a:r>
            <a:r>
              <a:rPr lang="en-US" dirty="0" err="1"/>
              <a:t>shared_ptr</a:t>
            </a:r>
            <a:r>
              <a:rPr lang="en-US" dirty="0"/>
              <a:t> can call while destroying the object</a:t>
            </a:r>
          </a:p>
          <a:p>
            <a:pPr lvl="1"/>
            <a:r>
              <a:rPr lang="en-US" dirty="0"/>
              <a:t>Helpful to work with dumb classes (Not implemented destructor)</a:t>
            </a:r>
          </a:p>
          <a:p>
            <a:r>
              <a:rPr lang="en-US" dirty="0">
                <a:hlinkClick r:id="rId3" action="ppaction://hlinkfile"/>
              </a:rPr>
              <a:t>day3\understandsharedptr.cpp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1057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ECEB-7E4C-443A-A98B-9EC7DE192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unique_ptr</a:t>
            </a:r>
            <a:r>
              <a:rPr lang="en-US" dirty="0"/>
              <a:t>&lt;&gt;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7976-F28F-4051-9D28-040FB09EC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It’s a smart pointer with exclusive ownership on the resource</a:t>
            </a:r>
          </a:p>
          <a:p>
            <a:pPr lvl="1"/>
            <a:r>
              <a:rPr lang="en-US" dirty="0"/>
              <a:t>Doesn’t allow multiple pointers to refer the same object</a:t>
            </a:r>
          </a:p>
          <a:p>
            <a:pPr lvl="2"/>
            <a:r>
              <a:rPr lang="en-US" dirty="0"/>
              <a:t>No reference counting</a:t>
            </a:r>
          </a:p>
          <a:p>
            <a:pPr lvl="1"/>
            <a:r>
              <a:rPr lang="en-US" dirty="0"/>
              <a:t>By default it holds null pointer</a:t>
            </a:r>
          </a:p>
          <a:p>
            <a:pPr lvl="1"/>
            <a:r>
              <a:rPr lang="en-US" dirty="0"/>
              <a:t>Can not create copy (deleted operator=() )</a:t>
            </a:r>
          </a:p>
          <a:p>
            <a:pPr lvl="1"/>
            <a:r>
              <a:rPr lang="en-US" dirty="0"/>
              <a:t>Ownership can be transferred</a:t>
            </a:r>
          </a:p>
          <a:p>
            <a:pPr lvl="2"/>
            <a:r>
              <a:rPr lang="en-US" dirty="0"/>
              <a:t>By releasing the object</a:t>
            </a:r>
          </a:p>
          <a:p>
            <a:pPr lvl="2"/>
            <a:r>
              <a:rPr lang="en-US" dirty="0"/>
              <a:t>By using </a:t>
            </a:r>
            <a:r>
              <a:rPr lang="en-US" dirty="0" err="1"/>
              <a:t>std</a:t>
            </a:r>
            <a:r>
              <a:rPr lang="en-US" dirty="0"/>
              <a:t>::move</a:t>
            </a:r>
          </a:p>
          <a:p>
            <a:pPr lvl="1"/>
            <a:r>
              <a:rPr lang="en-US" dirty="0"/>
              <a:t>It’s a successor of </a:t>
            </a:r>
            <a:r>
              <a:rPr lang="en-US" dirty="0" err="1"/>
              <a:t>auto_ptr</a:t>
            </a:r>
            <a:endParaRPr lang="en-US" dirty="0"/>
          </a:p>
          <a:p>
            <a:pPr lvl="1"/>
            <a:r>
              <a:rPr lang="en-US" dirty="0"/>
              <a:t>Can use delete function for releasing the resources</a:t>
            </a:r>
          </a:p>
          <a:p>
            <a:r>
              <a:rPr lang="en-US" dirty="0" err="1"/>
              <a:t>make_unique</a:t>
            </a:r>
            <a:r>
              <a:rPr lang="en-US" dirty="0"/>
              <a:t>&lt;&gt;</a:t>
            </a:r>
          </a:p>
          <a:p>
            <a:pPr lvl="1"/>
            <a:r>
              <a:rPr lang="en-US" dirty="0"/>
              <a:t>Template function to create </a:t>
            </a:r>
            <a:r>
              <a:rPr lang="en-US" dirty="0" err="1"/>
              <a:t>unique_ptr</a:t>
            </a:r>
            <a:r>
              <a:rPr lang="en-US" dirty="0"/>
              <a:t> (safe way)</a:t>
            </a:r>
          </a:p>
          <a:p>
            <a:pPr lvl="1"/>
            <a:endParaRPr lang="en-US" dirty="0"/>
          </a:p>
          <a:p>
            <a:r>
              <a:rPr lang="en-US" dirty="0">
                <a:hlinkClick r:id="rId3" action="ppaction://hlinkfile"/>
              </a:rPr>
              <a:t>day3\uniqueptr.cpp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097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4E3B-9851-4954-B337-563FFB78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weak_ptr</a:t>
            </a:r>
            <a:r>
              <a:rPr lang="en-US" dirty="0"/>
              <a:t>&lt;&gt;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871C0-3695-40ED-A069-A0969FD05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/>
          <a:lstStyle/>
          <a:p>
            <a:r>
              <a:rPr lang="en-US" dirty="0"/>
              <a:t>It’s a smart pointer that </a:t>
            </a:r>
          </a:p>
          <a:p>
            <a:pPr lvl="1"/>
            <a:r>
              <a:rPr lang="en-US" dirty="0"/>
              <a:t>does not control the lifetime of the object</a:t>
            </a:r>
          </a:p>
          <a:p>
            <a:pPr lvl="1"/>
            <a:r>
              <a:rPr lang="en-US" dirty="0"/>
              <a:t>points to an object that is managed by a </a:t>
            </a:r>
            <a:r>
              <a:rPr lang="en-US" dirty="0" err="1"/>
              <a:t>shared_ptr</a:t>
            </a:r>
            <a:endParaRPr lang="en-US" dirty="0"/>
          </a:p>
          <a:p>
            <a:pPr lvl="1"/>
            <a:r>
              <a:rPr lang="en-US" dirty="0"/>
              <a:t>Binding a </a:t>
            </a:r>
            <a:r>
              <a:rPr lang="en-US" dirty="0" err="1"/>
              <a:t>weak_ptr</a:t>
            </a:r>
            <a:r>
              <a:rPr lang="en-US" dirty="0"/>
              <a:t> to a </a:t>
            </a:r>
            <a:r>
              <a:rPr lang="en-US" dirty="0" err="1"/>
              <a:t>shared_ptr</a:t>
            </a:r>
            <a:r>
              <a:rPr lang="en-US" dirty="0"/>
              <a:t> does not change the reference count</a:t>
            </a:r>
          </a:p>
          <a:p>
            <a:r>
              <a:rPr lang="en-US" dirty="0"/>
              <a:t>Why the name </a:t>
            </a:r>
            <a:r>
              <a:rPr lang="en-US" dirty="0" err="1"/>
              <a:t>weak_ptr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shared_ptr</a:t>
            </a:r>
            <a:r>
              <a:rPr lang="en-US" dirty="0"/>
              <a:t> can be deleted even if there are </a:t>
            </a:r>
            <a:r>
              <a:rPr lang="en-US" dirty="0" err="1"/>
              <a:t>weak_ptrs</a:t>
            </a:r>
            <a:r>
              <a:rPr lang="en-US" dirty="0"/>
              <a:t> pointing to it</a:t>
            </a:r>
          </a:p>
          <a:p>
            <a:pPr lvl="1"/>
            <a:r>
              <a:rPr lang="en-US" dirty="0"/>
              <a:t>Means, it shares the resources ‘weakly’</a:t>
            </a:r>
          </a:p>
          <a:p>
            <a:r>
              <a:rPr lang="en-US" dirty="0"/>
              <a:t>lock function of </a:t>
            </a:r>
            <a:r>
              <a:rPr lang="en-US" dirty="0" err="1"/>
              <a:t>weak_ptr</a:t>
            </a:r>
            <a:endParaRPr lang="en-US" dirty="0"/>
          </a:p>
          <a:p>
            <a:pPr lvl="1"/>
            <a:r>
              <a:rPr lang="en-US" dirty="0"/>
              <a:t>To checks whether the object to which the </a:t>
            </a:r>
            <a:r>
              <a:rPr lang="en-US" dirty="0" err="1"/>
              <a:t>weak_ptr</a:t>
            </a:r>
            <a:r>
              <a:rPr lang="en-US" dirty="0"/>
              <a:t> points still exists.</a:t>
            </a:r>
          </a:p>
          <a:p>
            <a:r>
              <a:rPr lang="en-US" dirty="0">
                <a:hlinkClick r:id="rId3" action="ppaction://hlinkfile"/>
              </a:rPr>
              <a:t>day3\weakptr.cpp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8620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B9E34-CCB4-43C2-9DFF-F779ACDDE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New Container Library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B8515-71A4-4B0E-A32D-B54225973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1738" y="2133600"/>
            <a:ext cx="8915400" cy="4724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New algorithms</a:t>
            </a:r>
          </a:p>
          <a:p>
            <a:r>
              <a:rPr lang="en-US" dirty="0"/>
              <a:t>Effects of move:</a:t>
            </a:r>
          </a:p>
          <a:p>
            <a:pPr lvl="1"/>
            <a:r>
              <a:rPr lang="en-US" dirty="0"/>
              <a:t>Move based operations </a:t>
            </a:r>
            <a:r>
              <a:rPr lang="en-US" dirty="0" err="1"/>
              <a:t>std</a:t>
            </a:r>
            <a:r>
              <a:rPr lang="en-US" dirty="0"/>
              <a:t>::sort, and </a:t>
            </a:r>
            <a:r>
              <a:rPr lang="en-US" dirty="0" err="1"/>
              <a:t>std</a:t>
            </a:r>
            <a:r>
              <a:rPr lang="en-US" dirty="0"/>
              <a:t>::insert becomes 15 times faster than copy based versions</a:t>
            </a:r>
          </a:p>
          <a:p>
            <a:pPr lvl="1"/>
            <a:r>
              <a:rPr lang="en-US" dirty="0"/>
              <a:t>Vector’s new </a:t>
            </a:r>
            <a:r>
              <a:rPr lang="en-US" dirty="0" err="1"/>
              <a:t>push_back</a:t>
            </a:r>
            <a:r>
              <a:rPr lang="en-US" dirty="0"/>
              <a:t> version which takes </a:t>
            </a:r>
            <a:r>
              <a:rPr lang="en-US" dirty="0" err="1"/>
              <a:t>rvalue</a:t>
            </a:r>
            <a:r>
              <a:rPr lang="en-US" dirty="0"/>
              <a:t> reference</a:t>
            </a:r>
          </a:p>
          <a:p>
            <a:pPr lvl="1"/>
            <a:r>
              <a:rPr lang="en-US" dirty="0"/>
              <a:t>Container operation becomes faster</a:t>
            </a:r>
          </a:p>
          <a:p>
            <a:r>
              <a:rPr lang="en-US" dirty="0"/>
              <a:t>New Containers</a:t>
            </a:r>
          </a:p>
          <a:p>
            <a:pPr lvl="1"/>
            <a:r>
              <a:rPr lang="en-US" dirty="0"/>
              <a:t>array, </a:t>
            </a:r>
            <a:r>
              <a:rPr lang="en-US" dirty="0" err="1"/>
              <a:t>forward_list</a:t>
            </a:r>
            <a:r>
              <a:rPr lang="en-US" dirty="0"/>
              <a:t>, unordered containers(</a:t>
            </a:r>
            <a:r>
              <a:rPr lang="en-US" dirty="0" err="1"/>
              <a:t>unordered_map</a:t>
            </a:r>
            <a:r>
              <a:rPr lang="en-US" dirty="0"/>
              <a:t>, </a:t>
            </a:r>
            <a:r>
              <a:rPr lang="en-US" dirty="0" err="1"/>
              <a:t>unordered_set</a:t>
            </a:r>
            <a:r>
              <a:rPr lang="en-US" dirty="0"/>
              <a:t>, </a:t>
            </a:r>
            <a:r>
              <a:rPr lang="en-US" dirty="0" err="1"/>
              <a:t>unordered_multimap</a:t>
            </a:r>
            <a:r>
              <a:rPr lang="en-US" dirty="0"/>
              <a:t>, </a:t>
            </a:r>
            <a:r>
              <a:rPr lang="en-US" dirty="0" err="1"/>
              <a:t>unordered_multiset</a:t>
            </a:r>
            <a:r>
              <a:rPr lang="en-US" dirty="0"/>
              <a:t>), </a:t>
            </a:r>
          </a:p>
          <a:p>
            <a:r>
              <a:rPr lang="en-US" dirty="0"/>
              <a:t>emplace member functions</a:t>
            </a:r>
          </a:p>
          <a:p>
            <a:pPr lvl="1"/>
            <a:r>
              <a:rPr lang="en-US" dirty="0"/>
              <a:t>Call emplace members instead of insert and </a:t>
            </a:r>
            <a:r>
              <a:rPr lang="en-US" dirty="0" err="1"/>
              <a:t>push_back</a:t>
            </a:r>
            <a:r>
              <a:rPr lang="en-US" dirty="0"/>
              <a:t> members of a vector</a:t>
            </a:r>
          </a:p>
          <a:p>
            <a:pPr lvl="2"/>
            <a:r>
              <a:rPr lang="en-US" dirty="0"/>
              <a:t>to construct an object in the container directly</a:t>
            </a:r>
          </a:p>
          <a:p>
            <a:pPr lvl="2"/>
            <a:r>
              <a:rPr lang="en-US" dirty="0"/>
              <a:t>emplace and </a:t>
            </a:r>
            <a:r>
              <a:rPr lang="en-US" dirty="0" err="1"/>
              <a:t>emplace_back</a:t>
            </a:r>
            <a:r>
              <a:rPr lang="en-US" dirty="0"/>
              <a:t> </a:t>
            </a:r>
          </a:p>
          <a:p>
            <a:r>
              <a:rPr lang="en-US" dirty="0"/>
              <a:t>variadic templates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::tuple</a:t>
            </a:r>
          </a:p>
          <a:p>
            <a:r>
              <a:rPr lang="en-US" dirty="0">
                <a:hlinkClick r:id="rId3" action="ppaction://hlinkfile"/>
              </a:rPr>
              <a:t>day3\stdarray.cpp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645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44A8C-3BE5-4DEC-9F85-38CCB07D2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6DE17-4B17-42A9-820A-6CC26BAEC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&lt;chrono&gt;</a:t>
            </a:r>
          </a:p>
          <a:p>
            <a:pPr lvl="1"/>
            <a:r>
              <a:rPr lang="en-US" dirty="0"/>
              <a:t>Time library</a:t>
            </a:r>
          </a:p>
          <a:p>
            <a:r>
              <a:rPr lang="en-US" dirty="0"/>
              <a:t>&lt;</a:t>
            </a:r>
            <a:r>
              <a:rPr lang="en-US" dirty="0" err="1"/>
              <a:t>codecvt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Unicode conversion</a:t>
            </a:r>
          </a:p>
          <a:p>
            <a:r>
              <a:rPr lang="en-US" dirty="0"/>
              <a:t>&lt;random&gt;</a:t>
            </a:r>
          </a:p>
          <a:p>
            <a:pPr lvl="1"/>
            <a:r>
              <a:rPr lang="en-US" dirty="0"/>
              <a:t>Random number generators</a:t>
            </a:r>
          </a:p>
          <a:p>
            <a:r>
              <a:rPr lang="en-US" dirty="0"/>
              <a:t>&lt;ratio&gt;</a:t>
            </a:r>
          </a:p>
          <a:p>
            <a:pPr lvl="1"/>
            <a:r>
              <a:rPr lang="en-US" dirty="0"/>
              <a:t>Works with ratios</a:t>
            </a:r>
          </a:p>
          <a:p>
            <a:r>
              <a:rPr lang="en-US" dirty="0"/>
              <a:t>&lt;regex&gt;</a:t>
            </a:r>
          </a:p>
          <a:p>
            <a:pPr lvl="1"/>
            <a:r>
              <a:rPr lang="en-US" dirty="0"/>
              <a:t>Regular Expressions</a:t>
            </a:r>
          </a:p>
          <a:p>
            <a:r>
              <a:rPr lang="en-US" dirty="0"/>
              <a:t>&lt;</a:t>
            </a:r>
            <a:r>
              <a:rPr lang="en-US" dirty="0" err="1"/>
              <a:t>system_error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Handles low level errors</a:t>
            </a:r>
          </a:p>
          <a:p>
            <a:r>
              <a:rPr lang="en-US" dirty="0"/>
              <a:t>Multi-threading</a:t>
            </a:r>
          </a:p>
          <a:p>
            <a:pPr lvl="1"/>
            <a:r>
              <a:rPr lang="en-US" dirty="0"/>
              <a:t>thread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9551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A303-D324-4283-9C3E-220240B4A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F1BD2-79E4-4FB2-90AF-BC0A3A140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Primer (Fifth Edition)</a:t>
            </a:r>
          </a:p>
          <a:p>
            <a:pPr lvl="1"/>
            <a:r>
              <a:rPr lang="en-US" dirty="0"/>
              <a:t>Stanley B. Lippman</a:t>
            </a:r>
          </a:p>
          <a:p>
            <a:r>
              <a:rPr lang="en-US" dirty="0"/>
              <a:t>Effective Modern C++</a:t>
            </a:r>
          </a:p>
          <a:p>
            <a:pPr lvl="1"/>
            <a:r>
              <a:rPr lang="en-US" dirty="0"/>
              <a:t>Scott Meyers</a:t>
            </a:r>
          </a:p>
        </p:txBody>
      </p:sp>
    </p:spTree>
    <p:extLst>
      <p:ext uri="{BB962C8B-B14F-4D97-AF65-F5344CB8AC3E}">
        <p14:creationId xmlns:p14="http://schemas.microsoft.com/office/powerpoint/2010/main" val="32081006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EB89B-946C-4906-8BC9-42755A29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F8ABD-FFE4-4C4E-B264-EF00D3D64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724400"/>
          </a:xfrm>
        </p:spPr>
        <p:txBody>
          <a:bodyPr/>
          <a:lstStyle/>
          <a:p>
            <a:r>
              <a:rPr lang="en-US" dirty="0"/>
              <a:t>Mithun Shinde</a:t>
            </a:r>
          </a:p>
          <a:p>
            <a:pPr lvl="1"/>
            <a:r>
              <a:rPr lang="en-US" dirty="0"/>
              <a:t>NX Platform Services</a:t>
            </a:r>
          </a:p>
          <a:p>
            <a:pPr lvl="1"/>
            <a:r>
              <a:rPr lang="en-US" dirty="0"/>
              <a:t>Email – mithun.shinde@siemens.com</a:t>
            </a:r>
          </a:p>
        </p:txBody>
      </p:sp>
    </p:spTree>
    <p:extLst>
      <p:ext uri="{BB962C8B-B14F-4D97-AF65-F5344CB8AC3E}">
        <p14:creationId xmlns:p14="http://schemas.microsoft.com/office/powerpoint/2010/main" val="24435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F045-6702-482E-85BD-D2CC86F5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List initialization {}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05F78-35F0-46A3-BBE0-8E7D6A077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855" y="2145957"/>
            <a:ext cx="8915400" cy="4724400"/>
          </a:xfrm>
        </p:spPr>
        <p:txBody>
          <a:bodyPr/>
          <a:lstStyle/>
          <a:p>
            <a:r>
              <a:rPr lang="en-US" dirty="0"/>
              <a:t>Uniform  way of initialization</a:t>
            </a:r>
          </a:p>
          <a:p>
            <a:r>
              <a:rPr lang="en-US" dirty="0"/>
              <a:t>Prevents narrowing</a:t>
            </a:r>
          </a:p>
          <a:p>
            <a:r>
              <a:rPr lang="en-US" dirty="0"/>
              <a:t>Avoids most vexing parse</a:t>
            </a:r>
          </a:p>
          <a:p>
            <a:r>
              <a:rPr lang="en-US" dirty="0"/>
              <a:t>Can be used to initialize STL containers</a:t>
            </a:r>
          </a:p>
          <a:p>
            <a:r>
              <a:rPr lang="en-US" dirty="0">
                <a:hlinkClick r:id="rId3" action="ppaction://hlinkfile"/>
              </a:rPr>
              <a:t>day1\listinitialization.cpp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3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3E2FF-7A03-41BB-AB1C-EAB231C1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initializer_list</a:t>
            </a:r>
            <a:r>
              <a:rPr lang="en-US" dirty="0"/>
              <a:t>&lt;&gt;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CFB7A-DAA4-47A5-B6F0-849C21C4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/>
          <a:lstStyle/>
          <a:p>
            <a:r>
              <a:rPr lang="en-US" dirty="0"/>
              <a:t>Library type to represents an array of values of specified type.</a:t>
            </a:r>
          </a:p>
          <a:p>
            <a:r>
              <a:rPr lang="en-US" dirty="0"/>
              <a:t>template class </a:t>
            </a:r>
            <a:r>
              <a:rPr lang="en-US" dirty="0" err="1"/>
              <a:t>initialializer_list</a:t>
            </a:r>
            <a:r>
              <a:rPr lang="en-US" dirty="0"/>
              <a:t>&lt;&gt;</a:t>
            </a:r>
          </a:p>
          <a:p>
            <a:r>
              <a:rPr lang="en-US" dirty="0"/>
              <a:t>Uses list initialization syntax</a:t>
            </a:r>
          </a:p>
          <a:p>
            <a:r>
              <a:rPr lang="en-US" dirty="0"/>
              <a:t>Used to define function with unknown number of arguments of same type</a:t>
            </a:r>
          </a:p>
          <a:p>
            <a:r>
              <a:rPr lang="en-US" dirty="0"/>
              <a:t>Defined in </a:t>
            </a:r>
            <a:r>
              <a:rPr lang="en-US" dirty="0" err="1"/>
              <a:t>initializer_list</a:t>
            </a:r>
            <a:r>
              <a:rPr lang="en-US" dirty="0"/>
              <a:t> header</a:t>
            </a:r>
          </a:p>
          <a:p>
            <a:r>
              <a:rPr lang="en-US" dirty="0"/>
              <a:t>Supports value iteration</a:t>
            </a:r>
          </a:p>
          <a:p>
            <a:r>
              <a:rPr lang="en-US" dirty="0"/>
              <a:t>Works with </a:t>
            </a:r>
            <a:r>
              <a:rPr lang="en-US" dirty="0" err="1"/>
              <a:t>const</a:t>
            </a:r>
            <a:r>
              <a:rPr lang="en-US" dirty="0"/>
              <a:t> values only</a:t>
            </a:r>
          </a:p>
          <a:p>
            <a:r>
              <a:rPr lang="en-US" dirty="0">
                <a:hlinkClick r:id="rId3" action="ppaction://hlinkfile"/>
              </a:rPr>
              <a:t>day1\initializerlist.cpp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09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F8479-CB26-485B-B96A-B6C33486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constexpr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A7A7E-9CE4-4C81-9905-D678ED7E2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r>
              <a:rPr lang="en-US" dirty="0"/>
              <a:t>It’s a constant expression</a:t>
            </a:r>
          </a:p>
          <a:p>
            <a:pPr lvl="1"/>
            <a:r>
              <a:rPr lang="en-US" dirty="0"/>
              <a:t>Value can not change</a:t>
            </a:r>
          </a:p>
          <a:p>
            <a:pPr lvl="1"/>
            <a:r>
              <a:rPr lang="en-US" dirty="0"/>
              <a:t>Value can be evaluated at compile time</a:t>
            </a:r>
          </a:p>
          <a:p>
            <a:r>
              <a:rPr lang="en-US" dirty="0"/>
              <a:t>Can be applied to</a:t>
            </a:r>
          </a:p>
          <a:p>
            <a:pPr lvl="1"/>
            <a:r>
              <a:rPr lang="en-US" dirty="0"/>
              <a:t>Variable declarations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Constructors</a:t>
            </a:r>
          </a:p>
          <a:p>
            <a:r>
              <a:rPr lang="en-US" dirty="0" err="1"/>
              <a:t>constexpr</a:t>
            </a:r>
            <a:r>
              <a:rPr lang="en-US" dirty="0"/>
              <a:t> variable must be initialized at compile time</a:t>
            </a:r>
          </a:p>
          <a:p>
            <a:r>
              <a:rPr lang="en-US" dirty="0" err="1"/>
              <a:t>constexpr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Can behave like a normal function</a:t>
            </a:r>
          </a:p>
          <a:p>
            <a:pPr lvl="1"/>
            <a:r>
              <a:rPr lang="en-US" dirty="0"/>
              <a:t>Implicitly inline</a:t>
            </a:r>
          </a:p>
          <a:p>
            <a:r>
              <a:rPr lang="en-US" dirty="0">
                <a:hlinkClick r:id="rId3" action="ppaction://hlinkfile"/>
              </a:rPr>
              <a:t>day1\constexprandchrono.cpp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12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5E74C-841A-4F68-8CBB-8F79F8BA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&lt;chrono&gt;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0AEAC-1D07-44ED-9526-54DB29BC4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Namespace and header for chrono library</a:t>
            </a:r>
          </a:p>
          <a:p>
            <a:r>
              <a:rPr lang="en-US" dirty="0"/>
              <a:t>Clocks</a:t>
            </a:r>
          </a:p>
          <a:p>
            <a:pPr lvl="1"/>
            <a:r>
              <a:rPr lang="en-US" dirty="0" err="1"/>
              <a:t>system_clock</a:t>
            </a:r>
            <a:endParaRPr lang="en-US" dirty="0"/>
          </a:p>
          <a:p>
            <a:pPr lvl="2"/>
            <a:r>
              <a:rPr lang="en-US" dirty="0"/>
              <a:t>It’s a real time clock</a:t>
            </a:r>
          </a:p>
          <a:p>
            <a:pPr lvl="2"/>
            <a:r>
              <a:rPr lang="en-US" dirty="0"/>
              <a:t>Time may change according to system clock</a:t>
            </a:r>
          </a:p>
          <a:p>
            <a:pPr lvl="2"/>
            <a:r>
              <a:rPr lang="en-US" dirty="0"/>
              <a:t>Use it to get real time information</a:t>
            </a:r>
          </a:p>
          <a:p>
            <a:pPr lvl="1"/>
            <a:r>
              <a:rPr lang="en-US" dirty="0" err="1"/>
              <a:t>steady_clock</a:t>
            </a:r>
            <a:endParaRPr lang="en-US" dirty="0"/>
          </a:p>
          <a:p>
            <a:pPr lvl="2"/>
            <a:r>
              <a:rPr lang="en-US" dirty="0"/>
              <a:t>It’s a monolithic clock</a:t>
            </a:r>
          </a:p>
          <a:p>
            <a:pPr lvl="2"/>
            <a:r>
              <a:rPr lang="en-US" dirty="0"/>
              <a:t>Time will not vary according to the change in system clock</a:t>
            </a:r>
          </a:p>
          <a:p>
            <a:pPr lvl="2"/>
            <a:r>
              <a:rPr lang="en-US" dirty="0"/>
              <a:t>Use it like stop watch</a:t>
            </a:r>
          </a:p>
          <a:p>
            <a:pPr lvl="1"/>
            <a:r>
              <a:rPr lang="en-US" dirty="0" err="1"/>
              <a:t>high_resolution_clock</a:t>
            </a:r>
            <a:endParaRPr lang="en-US" dirty="0"/>
          </a:p>
          <a:p>
            <a:pPr lvl="2"/>
            <a:r>
              <a:rPr lang="en-US" dirty="0"/>
              <a:t>represents the clock with the smallest tick period</a:t>
            </a:r>
          </a:p>
          <a:p>
            <a:pPr lvl="2"/>
            <a:r>
              <a:rPr lang="en-US" dirty="0"/>
              <a:t>It may be an </a:t>
            </a:r>
            <a:r>
              <a:rPr lang="en-US" dirty="0" err="1"/>
              <a:t>alies</a:t>
            </a:r>
            <a:r>
              <a:rPr lang="en-US" dirty="0"/>
              <a:t> of </a:t>
            </a:r>
            <a:r>
              <a:rPr lang="en-US" dirty="0" err="1"/>
              <a:t>system_clock</a:t>
            </a:r>
            <a:r>
              <a:rPr lang="en-US" dirty="0"/>
              <a:t> or </a:t>
            </a:r>
            <a:r>
              <a:rPr lang="en-US" dirty="0" err="1"/>
              <a:t>steady_clock</a:t>
            </a:r>
            <a:endParaRPr lang="en-US" dirty="0"/>
          </a:p>
          <a:p>
            <a:r>
              <a:rPr lang="en-US" dirty="0"/>
              <a:t>duration&lt;&gt;</a:t>
            </a:r>
          </a:p>
          <a:p>
            <a:pPr lvl="1"/>
            <a:r>
              <a:rPr lang="en-US" dirty="0"/>
              <a:t>Template class to expresses a time span by means of a count</a:t>
            </a:r>
          </a:p>
          <a:p>
            <a:r>
              <a:rPr lang="en-US" dirty="0" err="1"/>
              <a:t>time_point</a:t>
            </a:r>
            <a:r>
              <a:rPr lang="en-US" dirty="0"/>
              <a:t>&lt;&gt;</a:t>
            </a:r>
          </a:p>
          <a:p>
            <a:pPr lvl="1"/>
            <a:r>
              <a:rPr lang="en-US" dirty="0"/>
              <a:t>Template class to represents a point in time</a:t>
            </a:r>
          </a:p>
          <a:p>
            <a:r>
              <a:rPr lang="en-US" dirty="0">
                <a:hlinkClick r:id="rId2" action="ppaction://hlinkfile"/>
              </a:rPr>
              <a:t>day1\constexprandchrono.cpp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19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051D-4007-46EB-94AE-262B9FDA8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27B4E-CED3-46EE-8AE2-2A4A265A6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724401"/>
          </a:xfrm>
        </p:spPr>
        <p:txBody>
          <a:bodyPr>
            <a:normAutofit/>
          </a:bodyPr>
          <a:lstStyle/>
          <a:p>
            <a:r>
              <a:rPr lang="en-US" dirty="0"/>
              <a:t>It’s a type specifier</a:t>
            </a:r>
          </a:p>
          <a:p>
            <a:r>
              <a:rPr lang="en-US" dirty="0"/>
              <a:t>Compiler figure out the type</a:t>
            </a:r>
          </a:p>
          <a:p>
            <a:r>
              <a:rPr lang="en-US" dirty="0"/>
              <a:t>Variable declared using auto</a:t>
            </a:r>
          </a:p>
          <a:p>
            <a:pPr lvl="1"/>
            <a:r>
              <a:rPr lang="en-US" dirty="0"/>
              <a:t>Must have initializer</a:t>
            </a:r>
          </a:p>
          <a:p>
            <a:pPr lvl="1"/>
            <a:r>
              <a:rPr lang="en-US" dirty="0"/>
              <a:t>Can declare references, pointers</a:t>
            </a:r>
          </a:p>
          <a:p>
            <a:r>
              <a:rPr lang="en-US" dirty="0"/>
              <a:t>Can not be used for </a:t>
            </a:r>
          </a:p>
          <a:p>
            <a:pPr lvl="1"/>
            <a:r>
              <a:rPr lang="en-US" dirty="0"/>
              <a:t>Function arguments</a:t>
            </a:r>
          </a:p>
          <a:p>
            <a:pPr lvl="1"/>
            <a:r>
              <a:rPr lang="en-US" dirty="0"/>
              <a:t>Referring literal</a:t>
            </a:r>
          </a:p>
          <a:p>
            <a:pPr lvl="1"/>
            <a:r>
              <a:rPr lang="en-US" dirty="0"/>
              <a:t>Array declaration</a:t>
            </a:r>
          </a:p>
          <a:p>
            <a:r>
              <a:rPr lang="en-US" dirty="0"/>
              <a:t>Makes an easy declaration of complicated types</a:t>
            </a:r>
          </a:p>
          <a:p>
            <a:r>
              <a:rPr lang="en-US" dirty="0">
                <a:hlinkClick r:id="rId3" action="ppaction://hlinkfile"/>
              </a:rPr>
              <a:t>day1\auto.cpp</a:t>
            </a:r>
            <a:endParaRPr lang="en-US" dirty="0"/>
          </a:p>
          <a:p>
            <a:r>
              <a:rPr lang="en-US" dirty="0">
                <a:hlinkClick r:id="rId4" action="ppaction://hlinkfile"/>
              </a:rPr>
              <a:t>day1\autotype.cpp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0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6B43-95B4-4042-8616-19E645960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for(</a:t>
            </a:r>
            <a:r>
              <a:rPr lang="en-US" dirty="0" err="1"/>
              <a:t>decl</a:t>
            </a:r>
            <a:r>
              <a:rPr lang="en-US" dirty="0"/>
              <a:t> : expr)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6FAE3-6585-482C-9D31-6C26A84A4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51184"/>
            <a:ext cx="8915400" cy="4724400"/>
          </a:xfrm>
        </p:spPr>
        <p:txBody>
          <a:bodyPr/>
          <a:lstStyle/>
          <a:p>
            <a:r>
              <a:rPr lang="en-US" dirty="0"/>
              <a:t>Range based for loop</a:t>
            </a:r>
          </a:p>
          <a:p>
            <a:pPr lvl="1"/>
            <a:r>
              <a:rPr lang="en-US" dirty="0"/>
              <a:t>Iterates over a range</a:t>
            </a:r>
          </a:p>
          <a:p>
            <a:r>
              <a:rPr lang="en-US" dirty="0"/>
              <a:t>Less error prone</a:t>
            </a:r>
          </a:p>
          <a:p>
            <a:pPr lvl="1"/>
            <a:r>
              <a:rPr lang="en-US" dirty="0"/>
              <a:t>Doesn’t use counter variable</a:t>
            </a:r>
          </a:p>
          <a:p>
            <a:pPr lvl="1"/>
            <a:r>
              <a:rPr lang="en-US" dirty="0"/>
              <a:t>Doesn’t use end condition</a:t>
            </a:r>
          </a:p>
          <a:p>
            <a:r>
              <a:rPr lang="en-US" dirty="0"/>
              <a:t>Can be used with custom objects which provides</a:t>
            </a:r>
          </a:p>
          <a:p>
            <a:pPr lvl="1"/>
            <a:r>
              <a:rPr lang="en-US" dirty="0"/>
              <a:t>begin() and end() as member functions</a:t>
            </a:r>
          </a:p>
          <a:p>
            <a:pPr lvl="1"/>
            <a:r>
              <a:rPr lang="en-US" dirty="0"/>
              <a:t>An iterator that supports operator*, operator !=, operator++</a:t>
            </a:r>
          </a:p>
          <a:p>
            <a:r>
              <a:rPr lang="en-US" dirty="0">
                <a:hlinkClick r:id="rId3" action="ppaction://hlinkfile"/>
              </a:rPr>
              <a:t>day1\rangebasedloop.cpp</a:t>
            </a:r>
            <a:endParaRPr lang="en-US" dirty="0"/>
          </a:p>
          <a:p>
            <a:r>
              <a:rPr lang="en-US" dirty="0">
                <a:hlinkClick r:id="rId4" action="ppaction://hlinkfile"/>
              </a:rPr>
              <a:t>day1\</a:t>
            </a:r>
            <a:r>
              <a:rPr lang="en-US" dirty="0" err="1">
                <a:hlinkClick r:id="rId4" action="ppaction://hlinkfile"/>
              </a:rPr>
              <a:t>customarray.h</a:t>
            </a:r>
            <a:endParaRPr lang="en-US" dirty="0"/>
          </a:p>
          <a:p>
            <a:r>
              <a:rPr lang="en-US" dirty="0">
                <a:hlinkClick r:id="rId5" action="ppaction://hlinkfile"/>
              </a:rPr>
              <a:t>day1\rblwithcustomarray.cpp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2559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18458</TotalTime>
  <Words>2878</Words>
  <Application>Microsoft Office PowerPoint</Application>
  <PresentationFormat>Widescreen</PresentationFormat>
  <Paragraphs>532</Paragraphs>
  <Slides>39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Century Gothic</vt:lpstr>
      <vt:lpstr>Wingdings 3</vt:lpstr>
      <vt:lpstr>Wisp</vt:lpstr>
      <vt:lpstr>C++11 and 14  Mithun Shinde</vt:lpstr>
      <vt:lpstr>C++ History</vt:lpstr>
      <vt:lpstr>nullptr literal</vt:lpstr>
      <vt:lpstr>List initialization {}</vt:lpstr>
      <vt:lpstr>initializer_list&lt;&gt;</vt:lpstr>
      <vt:lpstr>constexpr</vt:lpstr>
      <vt:lpstr>&lt;chrono&gt;</vt:lpstr>
      <vt:lpstr>auto</vt:lpstr>
      <vt:lpstr>for(decl : expr)</vt:lpstr>
      <vt:lpstr>[[attributes]]</vt:lpstr>
      <vt:lpstr>enum class </vt:lpstr>
      <vt:lpstr>class features</vt:lpstr>
      <vt:lpstr>final and override</vt:lpstr>
      <vt:lpstr>default and delete </vt:lpstr>
      <vt:lpstr>Custom traits</vt:lpstr>
      <vt:lpstr>type_traits</vt:lpstr>
      <vt:lpstr>Memory Layout type traits</vt:lpstr>
      <vt:lpstr>inline namespace</vt:lpstr>
      <vt:lpstr>literals</vt:lpstr>
      <vt:lpstr>noexcept</vt:lpstr>
      <vt:lpstr>value types</vt:lpstr>
      <vt:lpstr>move semantics</vt:lpstr>
      <vt:lpstr>Reference Collapsing</vt:lpstr>
      <vt:lpstr>std::move</vt:lpstr>
      <vt:lpstr>std::forward</vt:lpstr>
      <vt:lpstr>Callable Objects</vt:lpstr>
      <vt:lpstr>Lambda Expressions</vt:lpstr>
      <vt:lpstr>Lambda Capture List</vt:lpstr>
      <vt:lpstr>Lambda Expression Types</vt:lpstr>
      <vt:lpstr>std::function</vt:lpstr>
      <vt:lpstr>Smart pointer</vt:lpstr>
      <vt:lpstr>shared_ptr&lt;&gt;</vt:lpstr>
      <vt:lpstr>Understand shared_ptr&lt;&gt;</vt:lpstr>
      <vt:lpstr>unique_ptr&lt;&gt;</vt:lpstr>
      <vt:lpstr>weak_ptr&lt;&gt;</vt:lpstr>
      <vt:lpstr>New Container Library Features</vt:lpstr>
      <vt:lpstr>Other Features</vt:lpstr>
      <vt:lpstr>References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Shinde, Mithun (DI SW PE PLA PSE CS)</dc:creator>
  <cp:keywords>C_Unrestricted</cp:keywords>
  <cp:lastModifiedBy>Shinde, Mithun (DI SW PE PLA PSE CS)</cp:lastModifiedBy>
  <cp:revision>228</cp:revision>
  <dcterms:created xsi:type="dcterms:W3CDTF">2019-06-05T08:14:01Z</dcterms:created>
  <dcterms:modified xsi:type="dcterms:W3CDTF">2019-06-20T16:43:51Z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sodocoClasLang">
    <vt:lpwstr>Unrestricted</vt:lpwstr>
  </property>
  <property fmtid="{D5CDD505-2E9C-101B-9397-08002B2CF9AE}" pid="4" name="sodocoClasLangId">
    <vt:i4>0</vt:i4>
  </property>
  <property fmtid="{D5CDD505-2E9C-101B-9397-08002B2CF9AE}" pid="5" name="sodocoClasId">
    <vt:i4>0</vt:i4>
  </property>
</Properties>
</file>