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Montserrat"/>
      <p:regular r:id="rId22"/>
      <p:bold r:id="rId23"/>
      <p:italic r:id="rId24"/>
      <p:boldItalic r:id="rId25"/>
    </p:embeddedFon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8WCuYvpnoX64uEpXhfEgyFkCY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Montserrat-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6.xml"/><Relationship Id="rId33" Type="http://schemas.openxmlformats.org/officeDocument/2006/relationships/font" Target="fonts/HelveticaNeueLight-boldItalic.fntdata"/><Relationship Id="rId10" Type="http://schemas.openxmlformats.org/officeDocument/2006/relationships/slide" Target="slides/slide5.xml"/><Relationship Id="rId32"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9aa83a377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50" name="Google Shape;250;gf9aa83a37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p:nvPr>
            <p:ph idx="2" type="pic"/>
          </p:nvPr>
        </p:nvSpPr>
        <p:spPr>
          <a:xfrm>
            <a:off x="5183188" y="987425"/>
            <a:ext cx="6172200" cy="4873625"/>
          </a:xfrm>
          <a:prstGeom prst="rect">
            <a:avLst/>
          </a:prstGeom>
          <a:noFill/>
          <a:ln>
            <a:noFill/>
          </a:ln>
        </p:spPr>
      </p:sp>
      <p:sp>
        <p:nvSpPr>
          <p:cNvPr id="66" name="Google Shape;66;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gf9aa83a377_1_9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6900"/>
              <a:buFont typeface="Helvetica Neue Light"/>
              <a:buNone/>
              <a:defRPr sz="6900">
                <a:solidFill>
                  <a:srgbClr val="365F91"/>
                </a:solidFill>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90" name="Google Shape;90;gf9aa83a377_1_9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rgbClr val="039BE5"/>
              </a:buClr>
              <a:buSzPts val="3700"/>
              <a:buNone/>
              <a:defRPr sz="3700">
                <a:solidFill>
                  <a:srgbClr val="039BE5"/>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1" name="Google Shape;91;gf9aa83a377_1_9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gf9aa83a377_1_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4" name="Google Shape;94;gf9aa83a377_1_9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95" name="Google Shape;95;gf9aa83a377_1_9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6" name="Shape 96"/>
        <p:cNvGrpSpPr/>
        <p:nvPr/>
      </p:nvGrpSpPr>
      <p:grpSpPr>
        <a:xfrm>
          <a:off x="0" y="0"/>
          <a:ext cx="0" cy="0"/>
          <a:chOff x="0" y="0"/>
          <a:chExt cx="0" cy="0"/>
        </a:xfrm>
      </p:grpSpPr>
      <p:sp>
        <p:nvSpPr>
          <p:cNvPr id="97" name="Google Shape;97;gf9aa83a377_1_10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98" name="Google Shape;98;gf9aa83a377_1_10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9" name="Shape 99"/>
        <p:cNvGrpSpPr/>
        <p:nvPr/>
      </p:nvGrpSpPr>
      <p:grpSpPr>
        <a:xfrm>
          <a:off x="0" y="0"/>
          <a:ext cx="0" cy="0"/>
          <a:chOff x="0" y="0"/>
          <a:chExt cx="0" cy="0"/>
        </a:xfrm>
      </p:grpSpPr>
      <p:sp>
        <p:nvSpPr>
          <p:cNvPr id="100" name="Google Shape;100;gf9aa83a377_1_103"/>
          <p:cNvSpPr txBox="1"/>
          <p:nvPr>
            <p:ph idx="1" type="body"/>
          </p:nvPr>
        </p:nvSpPr>
        <p:spPr>
          <a:xfrm>
            <a:off x="838200" y="1825625"/>
            <a:ext cx="10515600" cy="4351200"/>
          </a:xfrm>
          <a:prstGeom prst="rect">
            <a:avLst/>
          </a:prstGeom>
          <a:noFill/>
          <a:ln>
            <a:noFill/>
          </a:ln>
        </p:spPr>
        <p:txBody>
          <a:bodyPr anchorCtr="0" anchor="t" bIns="60925" lIns="121900" spcFirstLastPara="1" rIns="121900" wrap="square" tIns="60925">
            <a:normAutofit/>
          </a:bodyPr>
          <a:lstStyle>
            <a:lvl1pPr indent="-381000" lvl="0" marL="457200" rtl="0" algn="l">
              <a:lnSpc>
                <a:spcPct val="90000"/>
              </a:lnSpc>
              <a:spcBef>
                <a:spcPts val="1000"/>
              </a:spcBef>
              <a:spcAft>
                <a:spcPts val="0"/>
              </a:spcAft>
              <a:buClr>
                <a:schemeClr val="dk1"/>
              </a:buClr>
              <a:buSzPts val="2400"/>
              <a:buChar char="•"/>
              <a:defRPr/>
            </a:lvl1pPr>
            <a:lvl2pPr indent="-381000" lvl="1" marL="914400" rtl="0" algn="l">
              <a:lnSpc>
                <a:spcPct val="90000"/>
              </a:lnSpc>
              <a:spcBef>
                <a:spcPts val="500"/>
              </a:spcBef>
              <a:spcAft>
                <a:spcPts val="0"/>
              </a:spcAft>
              <a:buClr>
                <a:schemeClr val="dk1"/>
              </a:buClr>
              <a:buSzPts val="2400"/>
              <a:buChar char="•"/>
              <a:defRPr/>
            </a:lvl2pPr>
            <a:lvl3pPr indent="-381000" lvl="2" marL="1371600" rtl="0" algn="l">
              <a:lnSpc>
                <a:spcPct val="90000"/>
              </a:lnSpc>
              <a:spcBef>
                <a:spcPts val="500"/>
              </a:spcBef>
              <a:spcAft>
                <a:spcPts val="0"/>
              </a:spcAft>
              <a:buClr>
                <a:schemeClr val="dk1"/>
              </a:buClr>
              <a:buSzPts val="2400"/>
              <a:buChar char="•"/>
              <a:defRPr/>
            </a:lvl3pPr>
            <a:lvl4pPr indent="-381000" lvl="3" marL="1828800" rtl="0" algn="l">
              <a:lnSpc>
                <a:spcPct val="90000"/>
              </a:lnSpc>
              <a:spcBef>
                <a:spcPts val="500"/>
              </a:spcBef>
              <a:spcAft>
                <a:spcPts val="0"/>
              </a:spcAft>
              <a:buClr>
                <a:schemeClr val="dk1"/>
              </a:buClr>
              <a:buSzPts val="2400"/>
              <a:buChar char="•"/>
              <a:defRPr/>
            </a:lvl4pPr>
            <a:lvl5pPr indent="-381000" lvl="4" marL="2286000" rtl="0" algn="l">
              <a:lnSpc>
                <a:spcPct val="90000"/>
              </a:lnSpc>
              <a:spcBef>
                <a:spcPts val="500"/>
              </a:spcBef>
              <a:spcAft>
                <a:spcPts val="0"/>
              </a:spcAft>
              <a:buClr>
                <a:schemeClr val="dk1"/>
              </a:buClr>
              <a:buSzPts val="2400"/>
              <a:buChar char="•"/>
              <a:defRPr/>
            </a:lvl5pPr>
            <a:lvl6pPr indent="-381000" lvl="5" marL="2743200" rtl="0" algn="l">
              <a:lnSpc>
                <a:spcPct val="90000"/>
              </a:lnSpc>
              <a:spcBef>
                <a:spcPts val="500"/>
              </a:spcBef>
              <a:spcAft>
                <a:spcPts val="0"/>
              </a:spcAft>
              <a:buClr>
                <a:schemeClr val="dk1"/>
              </a:buClr>
              <a:buSzPts val="2400"/>
              <a:buChar char="•"/>
              <a:defRPr/>
            </a:lvl6pPr>
            <a:lvl7pPr indent="-381000" lvl="6" marL="3200400" rtl="0" algn="l">
              <a:lnSpc>
                <a:spcPct val="90000"/>
              </a:lnSpc>
              <a:spcBef>
                <a:spcPts val="500"/>
              </a:spcBef>
              <a:spcAft>
                <a:spcPts val="0"/>
              </a:spcAft>
              <a:buClr>
                <a:schemeClr val="dk1"/>
              </a:buClr>
              <a:buSzPts val="2400"/>
              <a:buChar char="•"/>
              <a:defRPr/>
            </a:lvl7pPr>
            <a:lvl8pPr indent="-381000" lvl="7" marL="3657600" rtl="0" algn="l">
              <a:lnSpc>
                <a:spcPct val="90000"/>
              </a:lnSpc>
              <a:spcBef>
                <a:spcPts val="500"/>
              </a:spcBef>
              <a:spcAft>
                <a:spcPts val="0"/>
              </a:spcAft>
              <a:buClr>
                <a:schemeClr val="dk1"/>
              </a:buClr>
              <a:buSzPts val="2400"/>
              <a:buChar char="•"/>
              <a:defRPr/>
            </a:lvl8pPr>
            <a:lvl9pPr indent="-381000" lvl="8" marL="4114800" rtl="0" algn="l">
              <a:lnSpc>
                <a:spcPct val="90000"/>
              </a:lnSpc>
              <a:spcBef>
                <a:spcPts val="500"/>
              </a:spcBef>
              <a:spcAft>
                <a:spcPts val="0"/>
              </a:spcAft>
              <a:buClr>
                <a:schemeClr val="dk1"/>
              </a:buClr>
              <a:buSzPts val="2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gf9aa83a377_1_105"/>
          <p:cNvSpPr txBox="1"/>
          <p:nvPr>
            <p:ph type="ctrTitle"/>
          </p:nvPr>
        </p:nvSpPr>
        <p:spPr>
          <a:xfrm>
            <a:off x="415600" y="2947200"/>
            <a:ext cx="11360700" cy="9636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4800"/>
              <a:buNone/>
              <a:defRPr b="1" sz="4800">
                <a:solidFill>
                  <a:srgbClr val="365F91"/>
                </a:solidFill>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f9aa83a377_1_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5" name="Google Shape;105;gf9aa83a377_1_10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6" name="Google Shape;106;gf9aa83a377_1_10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7" name="Google Shape;107;gf9aa83a377_1_10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f9aa83a377_1_1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10" name="Google Shape;110;gf9aa83a377_1_11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111" name="Shape 111"/>
        <p:cNvGrpSpPr/>
        <p:nvPr/>
      </p:nvGrpSpPr>
      <p:grpSpPr>
        <a:xfrm>
          <a:off x="0" y="0"/>
          <a:ext cx="0" cy="0"/>
          <a:chOff x="0" y="0"/>
          <a:chExt cx="0" cy="0"/>
        </a:xfrm>
      </p:grpSpPr>
      <p:sp>
        <p:nvSpPr>
          <p:cNvPr id="112" name="Google Shape;112;gf9aa83a377_1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gf9aa83a377_1_115"/>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rgbClr val="000000"/>
                </a:solidFill>
                <a:latin typeface="Helvetica Neue"/>
                <a:ea typeface="Helvetica Neue"/>
                <a:cs typeface="Helvetica Neue"/>
                <a:sym typeface="Helvetica Neue"/>
              </a:rPr>
              <a:t>Agenda</a:t>
            </a:r>
            <a:endParaRPr b="0" i="0" sz="3700" u="none" cap="none" strike="noStrike">
              <a:solidFill>
                <a:srgbClr val="000000"/>
              </a:solidFill>
              <a:latin typeface="Helvetica Neue"/>
              <a:ea typeface="Helvetica Neue"/>
              <a:cs typeface="Helvetica Neue"/>
              <a:sym typeface="Helvetica Neue"/>
            </a:endParaRPr>
          </a:p>
        </p:txBody>
      </p:sp>
      <p:sp>
        <p:nvSpPr>
          <p:cNvPr id="114" name="Google Shape;114;gf9aa83a377_1_1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tages &amp; Disadvantages">
  <p:cSld name="TITLE_ONLY_1_1">
    <p:spTree>
      <p:nvGrpSpPr>
        <p:cNvPr id="115" name="Shape 115"/>
        <p:cNvGrpSpPr/>
        <p:nvPr/>
      </p:nvGrpSpPr>
      <p:grpSpPr>
        <a:xfrm>
          <a:off x="0" y="0"/>
          <a:ext cx="0" cy="0"/>
          <a:chOff x="0" y="0"/>
          <a:chExt cx="0" cy="0"/>
        </a:xfrm>
      </p:grpSpPr>
      <p:sp>
        <p:nvSpPr>
          <p:cNvPr id="116" name="Google Shape;116;gf9aa83a377_1_11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7" name="Google Shape;117;gf9aa83a377_1_119"/>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rgbClr val="000000"/>
                </a:solidFill>
                <a:latin typeface="Helvetica Neue"/>
                <a:ea typeface="Helvetica Neue"/>
                <a:cs typeface="Helvetica Neue"/>
                <a:sym typeface="Helvetica Neue"/>
              </a:rPr>
              <a:t>Advantages &amp; Disadvantages</a:t>
            </a:r>
            <a:endParaRPr b="0" i="0" sz="3700" u="none" cap="none" strike="noStrike">
              <a:solidFill>
                <a:srgbClr val="000000"/>
              </a:solidFill>
              <a:latin typeface="Helvetica Neue"/>
              <a:ea typeface="Helvetica Neue"/>
              <a:cs typeface="Helvetica Neue"/>
              <a:sym typeface="Helvetica Neue"/>
            </a:endParaRPr>
          </a:p>
        </p:txBody>
      </p:sp>
      <p:sp>
        <p:nvSpPr>
          <p:cNvPr id="118" name="Google Shape;118;gf9aa83a377_1_1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sp>
        <p:nvSpPr>
          <p:cNvPr id="120" name="Google Shape;120;gf9aa83a377_1_1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21" name="Google Shape;121;gf9aa83a377_1_12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2" name="Google Shape;122;gf9aa83a377_1_12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 name="Shape 123"/>
        <p:cNvGrpSpPr/>
        <p:nvPr/>
      </p:nvGrpSpPr>
      <p:grpSpPr>
        <a:xfrm>
          <a:off x="0" y="0"/>
          <a:ext cx="0" cy="0"/>
          <a:chOff x="0" y="0"/>
          <a:chExt cx="0" cy="0"/>
        </a:xfrm>
      </p:grpSpPr>
      <p:sp>
        <p:nvSpPr>
          <p:cNvPr id="124" name="Google Shape;124;gf9aa83a377_1_1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25" name="Google Shape;125;gf9aa83a377_1_12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 name="Shape 126"/>
        <p:cNvGrpSpPr/>
        <p:nvPr/>
      </p:nvGrpSpPr>
      <p:grpSpPr>
        <a:xfrm>
          <a:off x="0" y="0"/>
          <a:ext cx="0" cy="0"/>
          <a:chOff x="0" y="0"/>
          <a:chExt cx="0" cy="0"/>
        </a:xfrm>
      </p:grpSpPr>
      <p:sp>
        <p:nvSpPr>
          <p:cNvPr id="127" name="Google Shape;127;gf9aa83a377_1_1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8" name="Google Shape;128;gf9aa83a377_1_1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29" name="Google Shape;129;gf9aa83a377_1_1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gf9aa83a377_1_1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31" name="Google Shape;131;gf9aa83a377_1_13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p:cSld name="CUSTOM_1">
    <p:spTree>
      <p:nvGrpSpPr>
        <p:cNvPr id="132" name="Shape 132"/>
        <p:cNvGrpSpPr/>
        <p:nvPr/>
      </p:nvGrpSpPr>
      <p:grpSpPr>
        <a:xfrm>
          <a:off x="0" y="0"/>
          <a:ext cx="0" cy="0"/>
          <a:chOff x="0" y="0"/>
          <a:chExt cx="0" cy="0"/>
        </a:xfrm>
      </p:grpSpPr>
      <p:sp>
        <p:nvSpPr>
          <p:cNvPr id="133" name="Google Shape;133;gf9aa83a377_1_136"/>
          <p:cNvSpPr txBox="1"/>
          <p:nvPr>
            <p:ph idx="1" type="subTitle"/>
          </p:nvPr>
        </p:nvSpPr>
        <p:spPr>
          <a:xfrm>
            <a:off x="196400" y="6452633"/>
            <a:ext cx="2013300" cy="2157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800"/>
              <a:buNone/>
              <a:defRPr i="1" sz="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4" name="Shape 134"/>
        <p:cNvGrpSpPr/>
        <p:nvPr/>
      </p:nvGrpSpPr>
      <p:grpSpPr>
        <a:xfrm>
          <a:off x="0" y="0"/>
          <a:ext cx="0" cy="0"/>
          <a:chOff x="0" y="0"/>
          <a:chExt cx="0" cy="0"/>
        </a:xfrm>
      </p:grpSpPr>
      <p:sp>
        <p:nvSpPr>
          <p:cNvPr id="135" name="Google Shape;135;gf9aa83a377_1_13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 name="Shape 136"/>
        <p:cNvGrpSpPr/>
        <p:nvPr/>
      </p:nvGrpSpPr>
      <p:grpSpPr>
        <a:xfrm>
          <a:off x="0" y="0"/>
          <a:ext cx="0" cy="0"/>
          <a:chOff x="0" y="0"/>
          <a:chExt cx="0" cy="0"/>
        </a:xfrm>
      </p:grpSpPr>
      <p:sp>
        <p:nvSpPr>
          <p:cNvPr id="137" name="Google Shape;137;gf9aa83a377_1_14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38" name="Google Shape;138;gf9aa83a377_1_14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39" name="Google Shape;139;gf9aa83a377_1_14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type="blank">
  <p:cSld name="BLANK">
    <p:spTree>
      <p:nvGrpSpPr>
        <p:cNvPr id="140" name="Shape 140"/>
        <p:cNvGrpSpPr/>
        <p:nvPr/>
      </p:nvGrpSpPr>
      <p:grpSpPr>
        <a:xfrm>
          <a:off x="0" y="0"/>
          <a:ext cx="0" cy="0"/>
          <a:chOff x="0" y="0"/>
          <a:chExt cx="0" cy="0"/>
        </a:xfrm>
      </p:grpSpPr>
      <p:sp>
        <p:nvSpPr>
          <p:cNvPr id="141" name="Google Shape;141;gf9aa83a377_1_14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gf9aa83a377_1_144"/>
          <p:cNvSpPr txBox="1"/>
          <p:nvPr/>
        </p:nvSpPr>
        <p:spPr>
          <a:xfrm>
            <a:off x="415600" y="2060600"/>
            <a:ext cx="11360700" cy="2736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US" sz="6900" u="none" cap="none" strike="noStrike">
                <a:solidFill>
                  <a:srgbClr val="365F91"/>
                </a:solidFill>
                <a:latin typeface="Helvetica Neue"/>
                <a:ea typeface="Helvetica Neue"/>
                <a:cs typeface="Helvetica Neue"/>
                <a:sym typeface="Helvetica Neue"/>
              </a:rPr>
              <a:t>Any</a:t>
            </a:r>
            <a:r>
              <a:rPr b="0" i="0" lang="en-US" sz="6900" u="none" cap="none" strike="noStrike">
                <a:solidFill>
                  <a:srgbClr val="000000"/>
                </a:solidFill>
                <a:latin typeface="Helvetica Neue"/>
                <a:ea typeface="Helvetica Neue"/>
                <a:cs typeface="Helvetica Neue"/>
                <a:sym typeface="Helvetica Neue"/>
              </a:rPr>
              <a:t> </a:t>
            </a:r>
            <a:r>
              <a:rPr b="0" i="0" lang="en-US" sz="6900" u="none" cap="none" strike="noStrike">
                <a:solidFill>
                  <a:srgbClr val="039BE5"/>
                </a:solidFill>
                <a:latin typeface="Helvetica Neue Light"/>
                <a:ea typeface="Helvetica Neue Light"/>
                <a:cs typeface="Helvetica Neue Light"/>
                <a:sym typeface="Helvetica Neue Light"/>
              </a:rPr>
              <a:t>Questions?</a:t>
            </a:r>
            <a:endParaRPr b="0" i="0" sz="6900" u="none" cap="none" strike="noStrike">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
    <p:spTree>
      <p:nvGrpSpPr>
        <p:cNvPr id="143" name="Shape 143"/>
        <p:cNvGrpSpPr/>
        <p:nvPr/>
      </p:nvGrpSpPr>
      <p:grpSpPr>
        <a:xfrm>
          <a:off x="0" y="0"/>
          <a:ext cx="0" cy="0"/>
          <a:chOff x="0" y="0"/>
          <a:chExt cx="0" cy="0"/>
        </a:xfrm>
      </p:grpSpPr>
      <p:sp>
        <p:nvSpPr>
          <p:cNvPr id="144" name="Google Shape;144;gf9aa83a377_1_147"/>
          <p:cNvSpPr txBox="1"/>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US" sz="6900" u="none" cap="none" strike="noStrike">
                <a:solidFill>
                  <a:srgbClr val="365F91"/>
                </a:solidFill>
                <a:latin typeface="Helvetica Neue"/>
                <a:ea typeface="Helvetica Neue"/>
                <a:cs typeface="Helvetica Neue"/>
                <a:sym typeface="Helvetica Neue"/>
              </a:rPr>
              <a:t>Thank</a:t>
            </a:r>
            <a:r>
              <a:rPr b="0" i="0" lang="en-US" sz="6900" u="none" cap="none" strike="noStrike">
                <a:solidFill>
                  <a:srgbClr val="000000"/>
                </a:solidFill>
                <a:latin typeface="Helvetica Neue"/>
                <a:ea typeface="Helvetica Neue"/>
                <a:cs typeface="Helvetica Neue"/>
                <a:sym typeface="Helvetica Neue"/>
              </a:rPr>
              <a:t> </a:t>
            </a:r>
            <a:r>
              <a:rPr b="0" i="0" lang="en-US" sz="6900" u="none" cap="none" strike="noStrike">
                <a:solidFill>
                  <a:srgbClr val="039BE5"/>
                </a:solidFill>
                <a:latin typeface="Helvetica Neue Light"/>
                <a:ea typeface="Helvetica Neue Light"/>
                <a:cs typeface="Helvetica Neue Light"/>
                <a:sym typeface="Helvetica Neue Light"/>
              </a:rPr>
              <a:t>you!</a:t>
            </a:r>
            <a:endParaRPr b="0" i="0" sz="6900" u="none" cap="none" strike="noStrike">
              <a:solidFill>
                <a:srgbClr val="999999"/>
              </a:solidFill>
              <a:latin typeface="Helvetica Neue Light"/>
              <a:ea typeface="Helvetica Neue Light"/>
              <a:cs typeface="Helvetica Neue Light"/>
              <a:sym typeface="Helvetica Neue Light"/>
            </a:endParaRPr>
          </a:p>
        </p:txBody>
      </p:sp>
      <p:sp>
        <p:nvSpPr>
          <p:cNvPr id="145" name="Google Shape;145;gf9aa83a377_1_147"/>
          <p:cNvSpPr txBox="1"/>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700"/>
              <a:buFont typeface="Arial"/>
              <a:buNone/>
            </a:pPr>
            <a:r>
              <a:rPr b="0" i="0" lang="en-US" sz="3700" u="none" cap="none" strike="noStrike">
                <a:solidFill>
                  <a:srgbClr val="595959"/>
                </a:solidFill>
                <a:latin typeface="Helvetica Neue"/>
                <a:ea typeface="Helvetica Neue"/>
                <a:cs typeface="Helvetica Neue"/>
                <a:sym typeface="Helvetica Neue"/>
              </a:rPr>
              <a:t>Happy Learning :)</a:t>
            </a:r>
            <a:endParaRPr b="0" i="0" sz="3700" u="none" cap="none" strike="noStrik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2.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gf9aa83a377_1_8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Helvetica Neue"/>
              <a:buNone/>
              <a:defRPr b="0" i="0" sz="37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84" name="Google Shape;84;gf9aa83a377_1_8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Helvetica Neue"/>
              <a:buChar char="●"/>
              <a:defRPr b="0" i="0" sz="2400" u="none" cap="none" strike="noStrike">
                <a:solidFill>
                  <a:schemeClr val="dk2"/>
                </a:solidFill>
                <a:latin typeface="Helvetica Neue"/>
                <a:ea typeface="Helvetica Neue"/>
                <a:cs typeface="Helvetica Neue"/>
                <a:sym typeface="Helvetica Neue"/>
              </a:defRPr>
            </a:lvl1pPr>
            <a:lvl2pPr indent="-349250" lvl="1" marL="914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2pPr>
            <a:lvl3pPr indent="-349250" lvl="2" marL="1371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3pPr>
            <a:lvl4pPr indent="-349250" lvl="3" marL="18288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4pPr>
            <a:lvl5pPr indent="-349250" lvl="4" marL="22860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5pPr>
            <a:lvl6pPr indent="-349250" lvl="5" marL="27432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6pPr>
            <a:lvl7pPr indent="-349250" lvl="6" marL="3200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7pPr>
            <a:lvl8pPr indent="-349250" lvl="7" marL="3657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8pPr>
            <a:lvl9pPr indent="-349250" lvl="8" marL="4114800" marR="0" rtl="0" algn="l">
              <a:lnSpc>
                <a:spcPct val="115000"/>
              </a:lnSpc>
              <a:spcBef>
                <a:spcPts val="2100"/>
              </a:spcBef>
              <a:spcAft>
                <a:spcPts val="210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9pPr>
          </a:lstStyle>
          <a:p/>
        </p:txBody>
      </p:sp>
      <p:sp>
        <p:nvSpPr>
          <p:cNvPr id="85" name="Google Shape;85;gf9aa83a377_1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gf9aa83a377_1_86"/>
          <p:cNvSpPr txBox="1"/>
          <p:nvPr/>
        </p:nvSpPr>
        <p:spPr>
          <a:xfrm>
            <a:off x="2979200" y="6490400"/>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800"/>
              <a:buFont typeface="Arial"/>
              <a:buNone/>
            </a:pPr>
            <a:r>
              <a:rPr b="0" i="0" lang="en-US" sz="800" u="none" cap="none" strike="noStrike">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b="0" i="0" sz="800" u="none" cap="none" strike="noStrike">
              <a:solidFill>
                <a:srgbClr val="000000"/>
              </a:solidFill>
              <a:latin typeface="Helvetica Neue Light"/>
              <a:ea typeface="Helvetica Neue Light"/>
              <a:cs typeface="Helvetica Neue Light"/>
              <a:sym typeface="Helvetica Neue Light"/>
            </a:endParaRPr>
          </a:p>
        </p:txBody>
      </p:sp>
      <p:pic>
        <p:nvPicPr>
          <p:cNvPr id="87" name="Google Shape;87;gf9aa83a377_1_86"/>
          <p:cNvPicPr preferRelativeResize="0"/>
          <p:nvPr/>
        </p:nvPicPr>
        <p:blipFill rotWithShape="1">
          <a:blip r:embed="rId1">
            <a:alphaModFix/>
          </a:blip>
          <a:srcRect b="0" l="0" r="0" t="0"/>
          <a:stretch/>
        </p:blipFill>
        <p:spPr>
          <a:xfrm>
            <a:off x="10171308" y="190959"/>
            <a:ext cx="1762612" cy="346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None/>
            </a:pPr>
            <a:r>
              <a:rPr lang="en-US" sz="6000"/>
              <a:t>Intro to Supervised Learning </a:t>
            </a:r>
            <a:endParaRPr/>
          </a:p>
          <a:p>
            <a:pPr indent="0" lvl="0" marL="0" rtl="0" algn="ctr">
              <a:lnSpc>
                <a:spcPct val="90000"/>
              </a:lnSpc>
              <a:spcBef>
                <a:spcPts val="1000"/>
              </a:spcBef>
              <a:spcAft>
                <a:spcPts val="0"/>
              </a:spcAft>
              <a:buClr>
                <a:schemeClr val="dk1"/>
              </a:buClr>
              <a:buSzPts val="5400"/>
              <a:buNone/>
            </a:pPr>
            <a:r>
              <a:rPr lang="en-US" sz="5400"/>
              <a:t>Linear Regression</a:t>
            </a:r>
            <a:endParaRPr/>
          </a:p>
          <a:p>
            <a:pPr indent="0" lvl="0" marL="0" rtl="0" algn="l">
              <a:lnSpc>
                <a:spcPct val="90000"/>
              </a:lnSpc>
              <a:spcBef>
                <a:spcPts val="1000"/>
              </a:spcBef>
              <a:spcAft>
                <a:spcPts val="0"/>
              </a:spcAft>
              <a:buClr>
                <a:schemeClr val="dk1"/>
              </a:buClr>
              <a:buSzPts val="2800"/>
              <a:buNone/>
            </a:pPr>
            <a:r>
              <a:t/>
            </a:r>
            <a:endParaRPr/>
          </a:p>
        </p:txBody>
      </p:sp>
      <p:pic>
        <p:nvPicPr>
          <p:cNvPr id="151" name="Google Shape;151;p1"/>
          <p:cNvPicPr preferRelativeResize="0"/>
          <p:nvPr/>
        </p:nvPicPr>
        <p:blipFill rotWithShape="1">
          <a:blip r:embed="rId3">
            <a:alphaModFix/>
          </a:blip>
          <a:srcRect b="0" l="0" r="0" t="0"/>
          <a:stretch/>
        </p:blipFill>
        <p:spPr>
          <a:xfrm>
            <a:off x="9079618" y="38554"/>
            <a:ext cx="2977402" cy="60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Multiple regression</a:t>
            </a:r>
            <a:endParaRPr b="1" sz="3600">
              <a:latin typeface="Calibri"/>
              <a:ea typeface="Calibri"/>
              <a:cs typeface="Calibri"/>
              <a:sym typeface="Calibri"/>
            </a:endParaRPr>
          </a:p>
        </p:txBody>
      </p:sp>
      <p:sp>
        <p:nvSpPr>
          <p:cNvPr id="219" name="Google Shape;2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Till now we have seen a simple regression where we have one attribute or independent variable.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However, in the real world, a data point has various important attributes and they need to be catered to while developing a regression model.</a:t>
            </a:r>
            <a:endParaRPr/>
          </a:p>
          <a:p>
            <a:pPr indent="0" lvl="0" marL="0" rtl="0" algn="l">
              <a:lnSpc>
                <a:spcPct val="90000"/>
              </a:lnSpc>
              <a:spcBef>
                <a:spcPts val="1000"/>
              </a:spcBef>
              <a:spcAft>
                <a:spcPts val="0"/>
              </a:spcAft>
              <a:buClr>
                <a:schemeClr val="dk1"/>
              </a:buClr>
              <a:buSzPts val="2000"/>
              <a:buNone/>
            </a:pPr>
            <a:r>
              <a:t/>
            </a:r>
            <a:endParaRPr sz="2000"/>
          </a:p>
          <a:p>
            <a:pPr indent="-228600" lvl="1" marL="685800" rtl="0" algn="l">
              <a:lnSpc>
                <a:spcPct val="90000"/>
              </a:lnSpc>
              <a:spcBef>
                <a:spcPts val="500"/>
              </a:spcBef>
              <a:spcAft>
                <a:spcPts val="0"/>
              </a:spcAft>
              <a:buClr>
                <a:schemeClr val="dk1"/>
              </a:buClr>
              <a:buSzPts val="1600"/>
              <a:buFont typeface="Noto Sans Symbols"/>
              <a:buChar char="⮚"/>
            </a:pPr>
            <a:r>
              <a:rPr lang="en-US" sz="1600"/>
              <a:t>Ex: predicting price of a house, we need to consider various attributes related with this house. Such a regression problem is an example of a multiple regression.</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This can be represented by :  </a:t>
            </a:r>
            <a:r>
              <a:rPr lang="en-US" sz="1200"/>
              <a:t> </a:t>
            </a:r>
            <a:endParaRPr/>
          </a:p>
          <a:p>
            <a:pPr indent="-101600" lvl="1" marL="685800" rtl="0" algn="l">
              <a:lnSpc>
                <a:spcPct val="90000"/>
              </a:lnSpc>
              <a:spcBef>
                <a:spcPts val="500"/>
              </a:spcBef>
              <a:spcAft>
                <a:spcPts val="0"/>
              </a:spcAft>
              <a:buClr>
                <a:schemeClr val="dk1"/>
              </a:buClr>
              <a:buSzPts val="2000"/>
              <a:buFont typeface="Noto Sans Symbols"/>
              <a:buNone/>
            </a:pPr>
            <a:r>
              <a:t/>
            </a:r>
            <a:endParaRPr sz="2000"/>
          </a:p>
          <a:p>
            <a:pPr indent="0" lvl="1" marL="457200" rtl="0" algn="l">
              <a:lnSpc>
                <a:spcPct val="90000"/>
              </a:lnSpc>
              <a:spcBef>
                <a:spcPts val="500"/>
              </a:spcBef>
              <a:spcAft>
                <a:spcPts val="0"/>
              </a:spcAft>
              <a:buClr>
                <a:srgbClr val="0070C0"/>
              </a:buClr>
              <a:buSzPts val="2000"/>
              <a:buNone/>
            </a:pPr>
            <a:r>
              <a:rPr i="1" lang="en-US" sz="2000">
                <a:solidFill>
                  <a:srgbClr val="0070C0"/>
                </a:solidFill>
              </a:rPr>
              <a:t>target = constant1*feature1 + constant2*feature2 + constant3*feature3 + …..+ intercept</a:t>
            </a:r>
            <a:endParaRPr/>
          </a:p>
          <a:p>
            <a:pPr indent="0" lvl="1" marL="457200" rtl="0" algn="l">
              <a:lnSpc>
                <a:spcPct val="90000"/>
              </a:lnSpc>
              <a:spcBef>
                <a:spcPts val="5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2000"/>
              <a:buNone/>
            </a:pPr>
            <a:r>
              <a:rPr lang="en-US" sz="2000"/>
              <a:t>The model aims to find the constants and intercept such that this line is the best fit.</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Pros and Cons of Linear Regression</a:t>
            </a:r>
            <a:endParaRPr sz="3600">
              <a:latin typeface="Calibri"/>
              <a:ea typeface="Calibri"/>
              <a:cs typeface="Calibri"/>
              <a:sym typeface="Calibri"/>
            </a:endParaRPr>
          </a:p>
        </p:txBody>
      </p:sp>
      <p:sp>
        <p:nvSpPr>
          <p:cNvPr id="225" name="Google Shape;22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Advantages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 Simple to implement and easier to interpret the outputs coefficient.</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b="1" lang="en-US" sz="2400"/>
              <a:t>Disadvantages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Assumes a linear relationships between dependent and independent variables.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Outliers can have huge effects on regression.</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Linear Regression assume independence between attributes.</a:t>
            </a:r>
            <a:endParaRPr sz="2400"/>
          </a:p>
          <a:p>
            <a:pPr indent="0" lvl="0" marL="0" rtl="0" algn="l">
              <a:lnSpc>
                <a:spcPct val="90000"/>
              </a:lnSpc>
              <a:spcBef>
                <a:spcPts val="1000"/>
              </a:spcBef>
              <a:spcAft>
                <a:spcPts val="0"/>
              </a:spcAft>
              <a:buClr>
                <a:schemeClr val="dk1"/>
              </a:buClr>
              <a:buSzPts val="2400"/>
              <a:buNone/>
            </a:pPr>
            <a:r>
              <a:t/>
            </a:r>
            <a:endParaRPr sz="2400"/>
          </a:p>
        </p:txBody>
      </p:sp>
      <p:pic>
        <p:nvPicPr>
          <p:cNvPr id="226" name="Google Shape;226;p11"/>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Case Study</a:t>
            </a:r>
            <a:endParaRPr sz="3600">
              <a:latin typeface="Calibri"/>
              <a:ea typeface="Calibri"/>
              <a:cs typeface="Calibri"/>
              <a:sym typeface="Calibri"/>
            </a:endParaRPr>
          </a:p>
        </p:txBody>
      </p:sp>
      <p:sp>
        <p:nvSpPr>
          <p:cNvPr id="232" name="Google Shape;232;p12"/>
          <p:cNvSpPr txBox="1"/>
          <p:nvPr>
            <p:ph idx="1" type="body"/>
          </p:nvPr>
        </p:nvSpPr>
        <p:spPr>
          <a:xfrm>
            <a:off x="838200" y="1593669"/>
            <a:ext cx="10515600" cy="45832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b="1" sz="2000"/>
          </a:p>
          <a:p>
            <a:pPr indent="0" lvl="0" marL="0" rtl="0" algn="l">
              <a:lnSpc>
                <a:spcPct val="90000"/>
              </a:lnSpc>
              <a:spcBef>
                <a:spcPts val="1000"/>
              </a:spcBef>
              <a:spcAft>
                <a:spcPts val="0"/>
              </a:spcAft>
              <a:buClr>
                <a:schemeClr val="dk1"/>
              </a:buClr>
              <a:buSzPts val="2000"/>
              <a:buNone/>
            </a:pPr>
            <a:r>
              <a:rPr b="1" lang="en-US" sz="2000"/>
              <a:t>Problem :</a:t>
            </a:r>
            <a:endParaRPr/>
          </a:p>
          <a:p>
            <a:pPr indent="0" lvl="0" marL="0" rtl="0" algn="l">
              <a:lnSpc>
                <a:spcPct val="90000"/>
              </a:lnSpc>
              <a:spcBef>
                <a:spcPts val="1000"/>
              </a:spcBef>
              <a:spcAft>
                <a:spcPts val="0"/>
              </a:spcAft>
              <a:buClr>
                <a:schemeClr val="dk1"/>
              </a:buClr>
              <a:buSzPts val="2000"/>
              <a:buNone/>
            </a:pPr>
            <a:r>
              <a:rPr lang="en-US" sz="2000"/>
              <a:t>A certain bank wants to predict the credit loss based on the details provided by the customer while applying for loan. These details are Age, Years of Experience, Number of cars, Gender, Marital Status.</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The objective is to come up with a regression model which can predict the credit loss based on the above parameters . Here are the details about the data set.</a:t>
            </a:r>
            <a:endParaRPr sz="2000"/>
          </a:p>
        </p:txBody>
      </p:sp>
      <p:pic>
        <p:nvPicPr>
          <p:cNvPr id="233" name="Google Shape;233;p12"/>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Case Study Contd.</a:t>
            </a:r>
            <a:endParaRPr b="1" sz="3600"/>
          </a:p>
        </p:txBody>
      </p:sp>
      <p:sp>
        <p:nvSpPr>
          <p:cNvPr id="239" name="Google Shape;23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Data Attributes:</a:t>
            </a:r>
            <a:endParaRPr/>
          </a:p>
          <a:p>
            <a:pPr indent="-228600" lvl="0" marL="228600" rtl="0" algn="l">
              <a:lnSpc>
                <a:spcPct val="90000"/>
              </a:lnSpc>
              <a:spcBef>
                <a:spcPts val="1000"/>
              </a:spcBef>
              <a:spcAft>
                <a:spcPts val="0"/>
              </a:spcAft>
              <a:buClr>
                <a:schemeClr val="dk1"/>
              </a:buClr>
              <a:buSzPts val="2000"/>
              <a:buChar char="•"/>
            </a:pPr>
            <a:r>
              <a:rPr lang="en-US" sz="2000"/>
              <a:t>Ac_no: The account of customer used as identifier.</a:t>
            </a:r>
            <a:endParaRPr/>
          </a:p>
          <a:p>
            <a:pPr indent="-228600" lvl="0" marL="228600" rtl="0" algn="l">
              <a:lnSpc>
                <a:spcPct val="90000"/>
              </a:lnSpc>
              <a:spcBef>
                <a:spcPts val="1000"/>
              </a:spcBef>
              <a:spcAft>
                <a:spcPts val="0"/>
              </a:spcAft>
              <a:buClr>
                <a:schemeClr val="dk1"/>
              </a:buClr>
              <a:buSzPts val="2000"/>
              <a:buChar char="•"/>
            </a:pPr>
            <a:r>
              <a:rPr lang="en-US" sz="2000"/>
              <a:t>Age: Age of the borrower</a:t>
            </a:r>
            <a:endParaRPr/>
          </a:p>
          <a:p>
            <a:pPr indent="-228600" lvl="0" marL="228600" rtl="0" algn="l">
              <a:lnSpc>
                <a:spcPct val="90000"/>
              </a:lnSpc>
              <a:spcBef>
                <a:spcPts val="1000"/>
              </a:spcBef>
              <a:spcAft>
                <a:spcPts val="0"/>
              </a:spcAft>
              <a:buClr>
                <a:schemeClr val="dk1"/>
              </a:buClr>
              <a:buSzPts val="2000"/>
              <a:buChar char="•"/>
            </a:pPr>
            <a:r>
              <a:rPr lang="en-US" sz="2000"/>
              <a:t>Years of experience: Working experience</a:t>
            </a:r>
            <a:endParaRPr/>
          </a:p>
          <a:p>
            <a:pPr indent="-228600" lvl="0" marL="228600" rtl="0" algn="l">
              <a:lnSpc>
                <a:spcPct val="90000"/>
              </a:lnSpc>
              <a:spcBef>
                <a:spcPts val="1000"/>
              </a:spcBef>
              <a:spcAft>
                <a:spcPts val="0"/>
              </a:spcAft>
              <a:buClr>
                <a:schemeClr val="dk1"/>
              </a:buClr>
              <a:buSzPts val="2000"/>
              <a:buChar char="•"/>
            </a:pPr>
            <a:r>
              <a:rPr lang="en-US" sz="2000"/>
              <a:t>Number of vehicles: Number of cars possessed</a:t>
            </a:r>
            <a:endParaRPr/>
          </a:p>
          <a:p>
            <a:pPr indent="-228600" lvl="0" marL="228600" rtl="0" algn="l">
              <a:lnSpc>
                <a:spcPct val="90000"/>
              </a:lnSpc>
              <a:spcBef>
                <a:spcPts val="1000"/>
              </a:spcBef>
              <a:spcAft>
                <a:spcPts val="0"/>
              </a:spcAft>
              <a:buClr>
                <a:schemeClr val="dk1"/>
              </a:buClr>
              <a:buSzPts val="2000"/>
              <a:buChar char="•"/>
            </a:pPr>
            <a:r>
              <a:rPr lang="en-US" sz="2000"/>
              <a:t>Gender: M/F</a:t>
            </a:r>
            <a:endParaRPr/>
          </a:p>
          <a:p>
            <a:pPr indent="-228600" lvl="0" marL="228600" rtl="0" algn="l">
              <a:lnSpc>
                <a:spcPct val="90000"/>
              </a:lnSpc>
              <a:spcBef>
                <a:spcPts val="1000"/>
              </a:spcBef>
              <a:spcAft>
                <a:spcPts val="0"/>
              </a:spcAft>
              <a:buClr>
                <a:schemeClr val="dk1"/>
              </a:buClr>
              <a:buSzPts val="2000"/>
              <a:buChar char="•"/>
            </a:pPr>
            <a:r>
              <a:rPr lang="en-US" sz="2000"/>
              <a:t>Losses in thousands: Target variable</a:t>
            </a:r>
            <a:endParaRPr sz="2000"/>
          </a:p>
        </p:txBody>
      </p:sp>
      <p:pic>
        <p:nvPicPr>
          <p:cNvPr id="240" name="Google Shape;240;p13"/>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Case Study Contd.</a:t>
            </a:r>
            <a:endParaRPr b="1" sz="3600"/>
          </a:p>
        </p:txBody>
      </p:sp>
      <p:sp>
        <p:nvSpPr>
          <p:cNvPr id="246" name="Google Shape;24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Steps to follow:</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Import libraries</a:t>
            </a:r>
            <a:endParaRPr/>
          </a:p>
          <a:p>
            <a:pPr indent="-228600" lvl="0" marL="228600" rtl="0" algn="l">
              <a:lnSpc>
                <a:spcPct val="90000"/>
              </a:lnSpc>
              <a:spcBef>
                <a:spcPts val="1000"/>
              </a:spcBef>
              <a:spcAft>
                <a:spcPts val="0"/>
              </a:spcAft>
              <a:buClr>
                <a:schemeClr val="dk1"/>
              </a:buClr>
              <a:buSzPts val="2000"/>
              <a:buChar char="•"/>
            </a:pPr>
            <a:r>
              <a:rPr lang="en-US" sz="2000"/>
              <a:t>Get the data</a:t>
            </a:r>
            <a:endParaRPr/>
          </a:p>
          <a:p>
            <a:pPr indent="-228600" lvl="0" marL="228600" rtl="0" algn="l">
              <a:lnSpc>
                <a:spcPct val="90000"/>
              </a:lnSpc>
              <a:spcBef>
                <a:spcPts val="1000"/>
              </a:spcBef>
              <a:spcAft>
                <a:spcPts val="0"/>
              </a:spcAft>
              <a:buClr>
                <a:schemeClr val="dk1"/>
              </a:buClr>
              <a:buSzPts val="2000"/>
              <a:buChar char="•"/>
            </a:pPr>
            <a:r>
              <a:rPr lang="en-US" sz="2000"/>
              <a:t>Find top 5 headings from the data</a:t>
            </a:r>
            <a:endParaRPr/>
          </a:p>
          <a:p>
            <a:pPr indent="-228600" lvl="0" marL="228600" rtl="0" algn="l">
              <a:lnSpc>
                <a:spcPct val="90000"/>
              </a:lnSpc>
              <a:spcBef>
                <a:spcPts val="1000"/>
              </a:spcBef>
              <a:spcAft>
                <a:spcPts val="0"/>
              </a:spcAft>
              <a:buClr>
                <a:schemeClr val="dk1"/>
              </a:buClr>
              <a:buSzPts val="2000"/>
              <a:buChar char="•"/>
            </a:pPr>
            <a:r>
              <a:rPr lang="en-US" sz="2000"/>
              <a:t>Plot histograms</a:t>
            </a:r>
            <a:endParaRPr/>
          </a:p>
          <a:p>
            <a:pPr indent="-228600" lvl="0" marL="228600" rtl="0" algn="l">
              <a:lnSpc>
                <a:spcPct val="90000"/>
              </a:lnSpc>
              <a:spcBef>
                <a:spcPts val="1000"/>
              </a:spcBef>
              <a:spcAft>
                <a:spcPts val="0"/>
              </a:spcAft>
              <a:buClr>
                <a:schemeClr val="dk1"/>
              </a:buClr>
              <a:buSzPts val="2000"/>
              <a:buChar char="•"/>
            </a:pPr>
            <a:r>
              <a:rPr lang="en-US" sz="2000"/>
              <a:t>Find the correlation between variables.</a:t>
            </a:r>
            <a:endParaRPr/>
          </a:p>
          <a:p>
            <a:pPr indent="-228600" lvl="0" marL="228600" rtl="0" algn="l">
              <a:lnSpc>
                <a:spcPct val="90000"/>
              </a:lnSpc>
              <a:spcBef>
                <a:spcPts val="1000"/>
              </a:spcBef>
              <a:spcAft>
                <a:spcPts val="0"/>
              </a:spcAft>
              <a:buClr>
                <a:schemeClr val="dk1"/>
              </a:buClr>
              <a:buSzPts val="2000"/>
              <a:buChar char="•"/>
            </a:pPr>
            <a:r>
              <a:rPr lang="en-US" sz="2000"/>
              <a:t>Drop variables which are of no use to the model.</a:t>
            </a:r>
            <a:endParaRPr/>
          </a:p>
          <a:p>
            <a:pPr indent="-228600" lvl="0" marL="228600" rtl="0" algn="l">
              <a:lnSpc>
                <a:spcPct val="90000"/>
              </a:lnSpc>
              <a:spcBef>
                <a:spcPts val="1000"/>
              </a:spcBef>
              <a:spcAft>
                <a:spcPts val="0"/>
              </a:spcAft>
              <a:buClr>
                <a:schemeClr val="dk1"/>
              </a:buClr>
              <a:buSzPts val="2000"/>
              <a:buChar char="•"/>
            </a:pPr>
            <a:r>
              <a:rPr lang="en-US" sz="2000"/>
              <a:t>Find the model using coefficients</a:t>
            </a:r>
            <a:endParaRPr sz="2000"/>
          </a:p>
        </p:txBody>
      </p:sp>
      <p:pic>
        <p:nvPicPr>
          <p:cNvPr id="247" name="Google Shape;247;p14"/>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f9aa83a377_1_75"/>
          <p:cNvSpPr/>
          <p:nvPr/>
        </p:nvSpPr>
        <p:spPr>
          <a:xfrm>
            <a:off x="1" y="9911"/>
            <a:ext cx="12192000" cy="6895200"/>
          </a:xfrm>
          <a:prstGeom prst="rect">
            <a:avLst/>
          </a:prstGeom>
          <a:gradFill>
            <a:gsLst>
              <a:gs pos="0">
                <a:srgbClr val="051249"/>
              </a:gs>
              <a:gs pos="50000">
                <a:srgbClr val="040F47"/>
              </a:gs>
              <a:gs pos="100000">
                <a:srgbClr val="020842"/>
              </a:gs>
            </a:gsLst>
            <a:lin ang="5400012" scaled="0"/>
          </a:gra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53" name="Google Shape;253;gf9aa83a377_1_75"/>
          <p:cNvPicPr preferRelativeResize="0"/>
          <p:nvPr/>
        </p:nvPicPr>
        <p:blipFill rotWithShape="1">
          <a:blip r:embed="rId3">
            <a:alphaModFix/>
          </a:blip>
          <a:srcRect b="0" l="51444" r="7298" t="2458"/>
          <a:stretch/>
        </p:blipFill>
        <p:spPr>
          <a:xfrm>
            <a:off x="1" y="422031"/>
            <a:ext cx="4797087" cy="6483248"/>
          </a:xfrm>
          <a:prstGeom prst="rect">
            <a:avLst/>
          </a:prstGeom>
          <a:noFill/>
          <a:ln>
            <a:noFill/>
          </a:ln>
        </p:spPr>
      </p:pic>
      <p:pic>
        <p:nvPicPr>
          <p:cNvPr id="254" name="Google Shape;254;gf9aa83a377_1_75"/>
          <p:cNvPicPr preferRelativeResize="0"/>
          <p:nvPr/>
        </p:nvPicPr>
        <p:blipFill rotWithShape="1">
          <a:blip r:embed="rId4">
            <a:alphaModFix/>
          </a:blip>
          <a:srcRect b="0" l="0" r="0" t="0"/>
          <a:stretch/>
        </p:blipFill>
        <p:spPr>
          <a:xfrm>
            <a:off x="9893958" y="122455"/>
            <a:ext cx="2298040" cy="806015"/>
          </a:xfrm>
          <a:prstGeom prst="rect">
            <a:avLst/>
          </a:prstGeom>
          <a:noFill/>
          <a:ln>
            <a:noFill/>
          </a:ln>
        </p:spPr>
      </p:pic>
      <p:sp>
        <p:nvSpPr>
          <p:cNvPr id="255" name="Google Shape;255;gf9aa83a377_1_75"/>
          <p:cNvSpPr/>
          <p:nvPr/>
        </p:nvSpPr>
        <p:spPr>
          <a:xfrm>
            <a:off x="4538568" y="211073"/>
            <a:ext cx="5484300" cy="1600500"/>
          </a:xfrm>
          <a:prstGeom prst="rect">
            <a:avLst/>
          </a:prstGeom>
          <a:noFill/>
          <a:ln>
            <a:noFill/>
          </a:ln>
        </p:spPr>
        <p:txBody>
          <a:bodyPr anchorCtr="0" anchor="t" bIns="45700" lIns="91400" spcFirstLastPara="1" rIns="91400" wrap="square" tIns="45700">
            <a:noAutofit/>
          </a:bodyPr>
          <a:lstStyle/>
          <a:p>
            <a:pPr indent="0" lvl="0" marL="0" marR="0" rtl="0" algn="just">
              <a:lnSpc>
                <a:spcPct val="100000"/>
              </a:lnSpc>
              <a:spcBef>
                <a:spcPts val="0"/>
              </a:spcBef>
              <a:spcAft>
                <a:spcPts val="0"/>
              </a:spcAft>
              <a:buNone/>
            </a:pPr>
            <a:r>
              <a:rPr b="1" i="1" lang="en-US" sz="5400" u="none" cap="none" strike="noStrike">
                <a:solidFill>
                  <a:srgbClr val="FFFFFF"/>
                </a:solidFill>
                <a:latin typeface="Montserrat"/>
                <a:ea typeface="Montserrat"/>
                <a:cs typeface="Montserrat"/>
                <a:sym typeface="Montserrat"/>
              </a:rPr>
              <a:t>AIML @WORK</a:t>
            </a:r>
            <a:endParaRPr b="1" i="1" sz="5400" u="none" cap="none" strike="noStrike">
              <a:solidFill>
                <a:srgbClr val="FFFFFF"/>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0" i="1" lang="en-US" sz="4400" u="none" cap="none" strike="noStrike">
                <a:solidFill>
                  <a:schemeClr val="dk1"/>
                </a:solidFill>
                <a:latin typeface="Montserrat"/>
                <a:ea typeface="Montserrat"/>
                <a:cs typeface="Montserrat"/>
                <a:sym typeface="Montserrat"/>
              </a:rPr>
              <a:t> </a:t>
            </a:r>
            <a:r>
              <a:rPr b="1" i="1" lang="en-US" sz="2400" u="none" cap="none" strike="noStrike">
                <a:solidFill>
                  <a:srgbClr val="FFFFFF"/>
                </a:solidFill>
                <a:latin typeface="Montserrat"/>
                <a:ea typeface="Montserrat"/>
                <a:cs typeface="Montserrat"/>
                <a:sym typeface="Montserrat"/>
              </a:rPr>
              <a:t>PGPAIML @ Great Learning</a:t>
            </a:r>
            <a:r>
              <a:rPr b="1" i="1" lang="en-US" sz="1800" u="none" cap="none" strike="noStrike">
                <a:solidFill>
                  <a:srgbClr val="FFFFFF"/>
                </a:solidFill>
                <a:latin typeface="Montserrat"/>
                <a:ea typeface="Montserrat"/>
                <a:cs typeface="Montserrat"/>
                <a:sym typeface="Montserrat"/>
              </a:rPr>
              <a:t> </a:t>
            </a:r>
            <a:endParaRPr b="1" i="1" sz="1800" u="none" cap="none" strike="noStrike">
              <a:solidFill>
                <a:srgbClr val="FFFFFF"/>
              </a:solidFill>
              <a:latin typeface="Montserrat"/>
              <a:ea typeface="Montserrat"/>
              <a:cs typeface="Montserrat"/>
              <a:sym typeface="Montserrat"/>
            </a:endParaRPr>
          </a:p>
        </p:txBody>
      </p:sp>
      <p:sp>
        <p:nvSpPr>
          <p:cNvPr id="256" name="Google Shape;256;gf9aa83a377_1_75"/>
          <p:cNvSpPr/>
          <p:nvPr/>
        </p:nvSpPr>
        <p:spPr>
          <a:xfrm>
            <a:off x="4690474" y="1662279"/>
            <a:ext cx="6696000" cy="430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US" sz="1600" u="none" cap="none" strike="noStrike">
                <a:solidFill>
                  <a:srgbClr val="FFFFFF"/>
                </a:solidFill>
                <a:latin typeface="Montserrat"/>
                <a:ea typeface="Montserrat"/>
                <a:cs typeface="Montserrat"/>
                <a:sym typeface="Montserrat"/>
              </a:rPr>
              <a:t>Enabling Learners to Apply the AI/ML Concepts at Work</a:t>
            </a:r>
            <a:endParaRPr b="1" i="1" sz="1600" u="none" cap="none" strike="noStrike">
              <a:solidFill>
                <a:srgbClr val="FFFFFF"/>
              </a:solidFill>
              <a:latin typeface="Montserrat"/>
              <a:ea typeface="Montserrat"/>
              <a:cs typeface="Montserrat"/>
              <a:sym typeface="Montserrat"/>
            </a:endParaRPr>
          </a:p>
        </p:txBody>
      </p:sp>
      <p:sp>
        <p:nvSpPr>
          <p:cNvPr id="257" name="Google Shape;257;gf9aa83a377_1_75"/>
          <p:cNvSpPr/>
          <p:nvPr/>
        </p:nvSpPr>
        <p:spPr>
          <a:xfrm>
            <a:off x="9893958" y="6229763"/>
            <a:ext cx="2268300" cy="354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US" sz="1100" u="none" cap="none" strike="noStrike">
                <a:solidFill>
                  <a:srgbClr val="FFFFFF"/>
                </a:solidFill>
                <a:latin typeface="Montserrat"/>
                <a:ea typeface="Montserrat"/>
                <a:cs typeface="Montserrat"/>
                <a:sym typeface="Montserrat"/>
              </a:rPr>
              <a:t>AIML Operations | AIMLAW</a:t>
            </a:r>
            <a:endParaRPr b="1" i="1" sz="1100" u="none" cap="none" strike="noStrike">
              <a:solidFill>
                <a:srgbClr val="FFFFFF"/>
              </a:solidFill>
              <a:latin typeface="Montserrat"/>
              <a:ea typeface="Montserrat"/>
              <a:cs typeface="Montserrat"/>
              <a:sym typeface="Montserrat"/>
            </a:endParaRPr>
          </a:p>
        </p:txBody>
      </p:sp>
      <p:sp>
        <p:nvSpPr>
          <p:cNvPr id="258" name="Google Shape;258;gf9aa83a377_1_75"/>
          <p:cNvSpPr/>
          <p:nvPr/>
        </p:nvSpPr>
        <p:spPr>
          <a:xfrm>
            <a:off x="6508749" y="6502207"/>
            <a:ext cx="5683200" cy="307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US" sz="800" u="none" cap="none" strike="noStrike">
                <a:solidFill>
                  <a:srgbClr val="FFFFFF"/>
                </a:solidFill>
                <a:latin typeface="Montserrat"/>
                <a:ea typeface="Montserrat"/>
                <a:cs typeface="Montserrat"/>
                <a:sym typeface="Montserrat"/>
              </a:rPr>
              <a:t>@Great Learning Proprietary Content. All rights reserved. Unauthorized use or distribution prohibited</a:t>
            </a:r>
            <a:endParaRPr b="1" i="1" sz="800" u="none" cap="none" strike="noStrike">
              <a:solidFill>
                <a:srgbClr val="FFFFFF"/>
              </a:solidFill>
              <a:latin typeface="Montserrat"/>
              <a:ea typeface="Montserrat"/>
              <a:cs typeface="Montserrat"/>
              <a:sym typeface="Montserrat"/>
            </a:endParaRPr>
          </a:p>
        </p:txBody>
      </p:sp>
      <p:sp>
        <p:nvSpPr>
          <p:cNvPr id="259" name="Google Shape;259;gf9aa83a377_1_75"/>
          <p:cNvSpPr txBox="1"/>
          <p:nvPr/>
        </p:nvSpPr>
        <p:spPr>
          <a:xfrm>
            <a:off x="4690476" y="2065541"/>
            <a:ext cx="7608000" cy="5879700"/>
          </a:xfrm>
          <a:prstGeom prst="rect">
            <a:avLst/>
          </a:prstGeom>
          <a:noFill/>
          <a:ln>
            <a:noFill/>
          </a:ln>
        </p:spPr>
        <p:txBody>
          <a:bodyPr anchorCtr="0" anchor="t" bIns="60925" lIns="121900" spcFirstLastPara="1" rIns="121900" wrap="square" tIns="60925">
            <a:spAutoFit/>
          </a:bodyPr>
          <a:lstStyle/>
          <a:p>
            <a:pPr indent="0" lvl="0" marL="12700" marR="0" rtl="0" algn="l">
              <a:lnSpc>
                <a:spcPct val="150000"/>
              </a:lnSpc>
              <a:spcBef>
                <a:spcPts val="0"/>
              </a:spcBef>
              <a:spcAft>
                <a:spcPts val="0"/>
              </a:spcAft>
              <a:buNone/>
            </a:pPr>
            <a:r>
              <a:rPr b="1" i="1" lang="en-US" sz="1600" u="none" cap="none" strike="noStrike">
                <a:solidFill>
                  <a:srgbClr val="FFFFFF"/>
                </a:solidFill>
                <a:latin typeface="Montserrat"/>
                <a:ea typeface="Montserrat"/>
                <a:cs typeface="Montserrat"/>
                <a:sym typeface="Montserrat"/>
              </a:rPr>
              <a:t>Apply  </a:t>
            </a:r>
            <a:r>
              <a:rPr b="1" i="1" lang="en-US" sz="1600" u="none" cap="none" strike="noStrike">
                <a:solidFill>
                  <a:srgbClr val="FFFF00"/>
                </a:solidFill>
                <a:latin typeface="Montserrat"/>
                <a:ea typeface="Montserrat"/>
                <a:cs typeface="Montserrat"/>
                <a:sym typeface="Montserrat"/>
              </a:rPr>
              <a:t>AIML at your workplace </a:t>
            </a:r>
            <a:r>
              <a:rPr b="1" i="1" lang="en-US" sz="1600" u="none" cap="none" strike="noStrike">
                <a:solidFill>
                  <a:srgbClr val="FFFFFF"/>
                </a:solidFill>
                <a:latin typeface="Montserrat"/>
                <a:ea typeface="Montserrat"/>
                <a:cs typeface="Montserrat"/>
                <a:sym typeface="Montserrat"/>
              </a:rPr>
              <a:t>to gain some instant benefits:</a:t>
            </a:r>
            <a:endParaRPr sz="1900"/>
          </a:p>
          <a:p>
            <a:pPr indent="-571500" lvl="0" marL="584200" marR="171450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Get noticed by your management with your outstanding analysis backed by data  science.</a:t>
            </a:r>
            <a:endParaRPr sz="1900"/>
          </a:p>
          <a:p>
            <a:pPr indent="-571500" lvl="0" marL="584200" marR="107950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Create an impact in your organization by taking up small projects/initiatives to solve  critical issues using data science.</a:t>
            </a:r>
            <a:endParaRPr sz="1900"/>
          </a:p>
          <a:p>
            <a:pPr indent="-571500" lvl="0" marL="584200" marR="105410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Network with members from the data science vertical of your organization and seek  opportunities to contribute in small projects.</a:t>
            </a:r>
            <a:endParaRPr sz="1900"/>
          </a:p>
          <a:p>
            <a:pPr indent="-571500" lvl="0" marL="584200" marR="0" rtl="0" algn="l">
              <a:lnSpc>
                <a:spcPct val="150000"/>
              </a:lnSpc>
              <a:spcBef>
                <a:spcPts val="0"/>
              </a:spcBef>
              <a:spcAft>
                <a:spcPts val="0"/>
              </a:spcAft>
              <a:buClr>
                <a:schemeClr val="lt1"/>
              </a:buClr>
              <a:buSzPts val="3200"/>
              <a:buFont typeface="Arial"/>
              <a:buChar char="•"/>
            </a:pPr>
            <a:r>
              <a:rPr b="1" i="1" lang="en-US" sz="1600" u="none" cap="none" strike="noStrike">
                <a:solidFill>
                  <a:srgbClr val="FFFFFF"/>
                </a:solidFill>
                <a:latin typeface="Montserrat"/>
                <a:ea typeface="Montserrat"/>
                <a:cs typeface="Montserrat"/>
                <a:sym typeface="Montserrat"/>
              </a:rPr>
              <a:t>Share your success stories with us and the world to position yourself as a subject matter  expert in data science.</a:t>
            </a:r>
            <a:endParaRPr sz="19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5"/>
          <p:cNvPicPr preferRelativeResize="0"/>
          <p:nvPr/>
        </p:nvPicPr>
        <p:blipFill rotWithShape="1">
          <a:blip r:embed="rId3">
            <a:alphaModFix/>
          </a:blip>
          <a:srcRect b="0" l="0" r="0" t="0"/>
          <a:stretch/>
        </p:blipFill>
        <p:spPr>
          <a:xfrm>
            <a:off x="7435528" y="3907480"/>
            <a:ext cx="4359275" cy="2663825"/>
          </a:xfrm>
          <a:prstGeom prst="rect">
            <a:avLst/>
          </a:prstGeom>
          <a:noFill/>
          <a:ln>
            <a:noFill/>
          </a:ln>
        </p:spPr>
      </p:pic>
      <p:sp>
        <p:nvSpPr>
          <p:cNvPr id="265" name="Google Shape;265;p15"/>
          <p:cNvSpPr/>
          <p:nvPr/>
        </p:nvSpPr>
        <p:spPr>
          <a:xfrm>
            <a:off x="1602982" y="912297"/>
            <a:ext cx="321671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Questions if any…</a:t>
            </a:r>
            <a:endParaRPr b="1" i="0" sz="3200" u="none" cap="none" strike="noStrike">
              <a:solidFill>
                <a:schemeClr val="dk1"/>
              </a:solidFill>
              <a:latin typeface="Calibri"/>
              <a:ea typeface="Calibri"/>
              <a:cs typeface="Calibri"/>
              <a:sym typeface="Calibri"/>
            </a:endParaRPr>
          </a:p>
        </p:txBody>
      </p:sp>
      <p:pic>
        <p:nvPicPr>
          <p:cNvPr id="266" name="Google Shape;266;p15"/>
          <p:cNvPicPr preferRelativeResize="0"/>
          <p:nvPr/>
        </p:nvPicPr>
        <p:blipFill rotWithShape="1">
          <a:blip r:embed="rId4">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838200" y="365125"/>
            <a:ext cx="10515600" cy="20123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Intro to supervised learning and Linear Regression – Topics</a:t>
            </a:r>
            <a:br>
              <a:rPr b="1" lang="en-US" sz="3600"/>
            </a:br>
            <a:endParaRPr b="1" sz="3600"/>
          </a:p>
        </p:txBody>
      </p:sp>
      <p:sp>
        <p:nvSpPr>
          <p:cNvPr id="157" name="Google Shape;157;p2"/>
          <p:cNvSpPr txBox="1"/>
          <p:nvPr>
            <p:ph idx="1" type="body"/>
          </p:nvPr>
        </p:nvSpPr>
        <p:spPr>
          <a:xfrm>
            <a:off x="838200" y="1972490"/>
            <a:ext cx="10515600" cy="44544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Machine Learning:</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Intro to machine learning, learning from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Supervised and Unsupervised learning, , train - test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Overfitting and Under fitting</a:t>
            </a:r>
            <a:endParaRPr sz="2000"/>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0" lvl="0" marL="0" rtl="0" algn="l">
              <a:lnSpc>
                <a:spcPct val="90000"/>
              </a:lnSpc>
              <a:spcBef>
                <a:spcPts val="1000"/>
              </a:spcBef>
              <a:spcAft>
                <a:spcPts val="0"/>
              </a:spcAft>
              <a:buClr>
                <a:schemeClr val="dk1"/>
              </a:buClr>
              <a:buSzPts val="2400"/>
              <a:buNone/>
            </a:pPr>
            <a:r>
              <a:rPr lang="en-US" sz="2400"/>
              <a:t>Linear Regression: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Linear relation between two variables, measures of association – correlation and covariance.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A simple fit, best fit line – measure of a regression fit.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Multiple regression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R squared.</a:t>
            </a:r>
            <a:endParaRPr sz="2000"/>
          </a:p>
        </p:txBody>
      </p:sp>
      <p:pic>
        <p:nvPicPr>
          <p:cNvPr id="158" name="Google Shape;158;p2"/>
          <p:cNvPicPr preferRelativeResize="0"/>
          <p:nvPr/>
        </p:nvPicPr>
        <p:blipFill rotWithShape="1">
          <a:blip r:embed="rId3">
            <a:alphaModFix/>
          </a:blip>
          <a:srcRect b="0" l="0" r="0" t="0"/>
          <a:stretch/>
        </p:blipFill>
        <p:spPr>
          <a:xfrm>
            <a:off x="9214598" y="-5456"/>
            <a:ext cx="2977402" cy="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Machine Learning</a:t>
            </a:r>
            <a:endParaRPr b="1" sz="3600"/>
          </a:p>
        </p:txBody>
      </p:sp>
      <p:sp>
        <p:nvSpPr>
          <p:cNvPr id="164" name="Google Shape;164;p3"/>
          <p:cNvSpPr txBox="1"/>
          <p:nvPr>
            <p:ph idx="1" type="body"/>
          </p:nvPr>
        </p:nvSpPr>
        <p:spPr>
          <a:xfrm>
            <a:off x="838200" y="1567543"/>
            <a:ext cx="10515600" cy="46094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The ability of a computer to do some task without being explicitly programmed.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The ability to do the tasks come from the underlying model which is the result of the learning process.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The model is generated by learning from huge volume of data, huge both in breadth and depth reflecting the real world in which the processes are performed.</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0" lvl="0" marL="0" rtl="0" algn="l">
              <a:lnSpc>
                <a:spcPct val="90000"/>
              </a:lnSpc>
              <a:spcBef>
                <a:spcPts val="1000"/>
              </a:spcBef>
              <a:spcAft>
                <a:spcPts val="0"/>
              </a:spcAft>
              <a:buClr>
                <a:schemeClr val="dk1"/>
              </a:buClr>
              <a:buSzPts val="2600"/>
              <a:buNone/>
            </a:pPr>
            <a:r>
              <a:rPr lang="en-US" sz="2600"/>
              <a:t>What machine learning algorithms do?</a:t>
            </a:r>
            <a:endParaRPr/>
          </a:p>
          <a:p>
            <a:pPr indent="0" lvl="0" marL="0" rtl="0" algn="l">
              <a:lnSpc>
                <a:spcPct val="90000"/>
              </a:lnSpc>
              <a:spcBef>
                <a:spcPts val="1000"/>
              </a:spcBef>
              <a:spcAft>
                <a:spcPts val="0"/>
              </a:spcAft>
              <a:buClr>
                <a:schemeClr val="dk1"/>
              </a:buClr>
              <a:buSzPts val="1400"/>
              <a:buNone/>
            </a:pPr>
            <a:r>
              <a:t/>
            </a:r>
            <a:endParaRPr b="1" sz="1400"/>
          </a:p>
          <a:p>
            <a:pPr indent="-228600" lvl="0" marL="228600" rtl="0" algn="l">
              <a:lnSpc>
                <a:spcPct val="90000"/>
              </a:lnSpc>
              <a:spcBef>
                <a:spcPts val="1000"/>
              </a:spcBef>
              <a:spcAft>
                <a:spcPts val="0"/>
              </a:spcAft>
              <a:buClr>
                <a:schemeClr val="dk1"/>
              </a:buClr>
              <a:buSzPts val="2000"/>
              <a:buFont typeface="Noto Sans Symbols"/>
              <a:buChar char="⮚"/>
            </a:pPr>
            <a:r>
              <a:rPr lang="en-US" sz="2000"/>
              <a:t>Search through the data to look for patterns in form of trends, cycles, associations, etc.</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Express these patterns as mathematical structures.</a:t>
            </a:r>
            <a:endParaRPr sz="2000"/>
          </a:p>
          <a:p>
            <a:pPr indent="0" lvl="0" marL="0" rtl="0" algn="l">
              <a:lnSpc>
                <a:spcPct val="90000"/>
              </a:lnSpc>
              <a:spcBef>
                <a:spcPts val="1000"/>
              </a:spcBef>
              <a:spcAft>
                <a:spcPts val="0"/>
              </a:spcAft>
              <a:buClr>
                <a:schemeClr val="dk1"/>
              </a:buClr>
              <a:buSzPts val="2400"/>
              <a:buNone/>
            </a:pPr>
            <a:r>
              <a:t/>
            </a:r>
            <a:endParaRPr sz="2400"/>
          </a:p>
        </p:txBody>
      </p:sp>
      <p:pic>
        <p:nvPicPr>
          <p:cNvPr id="165" name="Google Shape;165;p3"/>
          <p:cNvPicPr preferRelativeResize="0"/>
          <p:nvPr/>
        </p:nvPicPr>
        <p:blipFill rotWithShape="1">
          <a:blip r:embed="rId3">
            <a:alphaModFix/>
          </a:blip>
          <a:srcRect b="0" l="0" r="0" t="0"/>
          <a:stretch/>
        </p:blipFill>
        <p:spPr>
          <a:xfrm>
            <a:off x="9214598" y="-5456"/>
            <a:ext cx="2977402" cy="60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838200" y="365126"/>
            <a:ext cx="10515600" cy="10397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Machine Learning Contd.</a:t>
            </a:r>
            <a:endParaRPr b="1" sz="3600"/>
          </a:p>
        </p:txBody>
      </p:sp>
      <p:pic>
        <p:nvPicPr>
          <p:cNvPr id="171" name="Google Shape;171;p4"/>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
        <p:nvSpPr>
          <p:cNvPr id="172" name="Google Shape;172;p4"/>
          <p:cNvSpPr txBox="1"/>
          <p:nvPr>
            <p:ph idx="1" type="body"/>
          </p:nvPr>
        </p:nvSpPr>
        <p:spPr>
          <a:xfrm>
            <a:off x="838200" y="1404900"/>
            <a:ext cx="10515600" cy="47720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A data point in a real world comprises of different attributes which identify it as an entity. Such data points come together to form a data set to be learned from in a mathematical space.</a:t>
            </a:r>
            <a:endParaRPr/>
          </a:p>
          <a:p>
            <a:pPr indent="0" lvl="0" marL="0" rtl="0" algn="l">
              <a:lnSpc>
                <a:spcPct val="90000"/>
              </a:lnSpc>
              <a:spcBef>
                <a:spcPts val="1000"/>
              </a:spcBef>
              <a:spcAft>
                <a:spcPts val="0"/>
              </a:spcAft>
              <a:buClr>
                <a:schemeClr val="dk1"/>
              </a:buClr>
              <a:buSzPts val="2800"/>
              <a:buNone/>
            </a:pPr>
            <a:r>
              <a:t/>
            </a:r>
            <a:endParaRPr/>
          </a:p>
        </p:txBody>
      </p:sp>
      <p:pic>
        <p:nvPicPr>
          <p:cNvPr id="173" name="Google Shape;173;p4"/>
          <p:cNvPicPr preferRelativeResize="0"/>
          <p:nvPr/>
        </p:nvPicPr>
        <p:blipFill rotWithShape="1">
          <a:blip r:embed="rId4">
            <a:alphaModFix/>
          </a:blip>
          <a:srcRect b="0" l="0" r="0" t="0"/>
          <a:stretch/>
        </p:blipFill>
        <p:spPr>
          <a:xfrm>
            <a:off x="838200" y="3111052"/>
            <a:ext cx="5172797" cy="2915057"/>
          </a:xfrm>
          <a:prstGeom prst="rect">
            <a:avLst/>
          </a:prstGeom>
          <a:noFill/>
          <a:ln>
            <a:noFill/>
          </a:ln>
        </p:spPr>
      </p:pic>
      <p:pic>
        <p:nvPicPr>
          <p:cNvPr id="174" name="Google Shape;174;p4"/>
          <p:cNvPicPr preferRelativeResize="0"/>
          <p:nvPr/>
        </p:nvPicPr>
        <p:blipFill rotWithShape="1">
          <a:blip r:embed="rId5">
            <a:alphaModFix/>
          </a:blip>
          <a:srcRect b="0" l="0" r="0" t="0"/>
          <a:stretch/>
        </p:blipFill>
        <p:spPr>
          <a:xfrm>
            <a:off x="6222802" y="3111052"/>
            <a:ext cx="5792008" cy="3486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838200" y="796200"/>
            <a:ext cx="10515600" cy="10848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Supervised Machine Learning</a:t>
            </a:r>
            <a:br>
              <a:rPr b="1" lang="en-US" sz="3600"/>
            </a:br>
            <a:endParaRPr b="1" sz="3600"/>
          </a:p>
        </p:txBody>
      </p:sp>
      <p:sp>
        <p:nvSpPr>
          <p:cNvPr id="180" name="Google Shape;180;p5"/>
          <p:cNvSpPr txBox="1"/>
          <p:nvPr>
            <p:ph idx="1" type="body"/>
          </p:nvPr>
        </p:nvSpPr>
        <p:spPr>
          <a:xfrm>
            <a:off x="838200" y="1789611"/>
            <a:ext cx="10515600" cy="438735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850"/>
              <a:buFont typeface="Noto Sans Symbols"/>
              <a:buChar char="⮚"/>
            </a:pPr>
            <a:r>
              <a:rPr lang="en-US" sz="1850"/>
              <a:t>Class of machine learning that work on externally supplied instances in form of predictor attributes and </a:t>
            </a:r>
            <a:r>
              <a:rPr b="1" lang="en-US" sz="1850"/>
              <a:t>associated target values</a:t>
            </a:r>
            <a:r>
              <a:rPr lang="en-US" sz="1850"/>
              <a:t>.</a:t>
            </a:r>
            <a:endParaRPr/>
          </a:p>
          <a:p>
            <a:pPr indent="-111125" lvl="0" marL="228600" rtl="0" algn="l">
              <a:lnSpc>
                <a:spcPct val="70000"/>
              </a:lnSpc>
              <a:spcBef>
                <a:spcPts val="1000"/>
              </a:spcBef>
              <a:spcAft>
                <a:spcPts val="0"/>
              </a:spcAft>
              <a:buClr>
                <a:schemeClr val="dk1"/>
              </a:buClr>
              <a:buSzPts val="1850"/>
              <a:buFont typeface="Noto Sans Symbols"/>
              <a:buNone/>
            </a:pPr>
            <a:r>
              <a:t/>
            </a:r>
            <a:endParaRPr sz="1850"/>
          </a:p>
          <a:p>
            <a:pPr indent="-228600" lvl="0" marL="228600" rtl="0" algn="l">
              <a:lnSpc>
                <a:spcPct val="70000"/>
              </a:lnSpc>
              <a:spcBef>
                <a:spcPts val="1000"/>
              </a:spcBef>
              <a:spcAft>
                <a:spcPts val="0"/>
              </a:spcAft>
              <a:buClr>
                <a:schemeClr val="dk1"/>
              </a:buClr>
              <a:buSzPts val="1850"/>
              <a:buFont typeface="Noto Sans Symbols"/>
              <a:buChar char="⮚"/>
            </a:pPr>
            <a:r>
              <a:rPr lang="en-US" sz="1850"/>
              <a:t>The target values are the ‘correct answers’ for the predictor model which can either be a regression model or a classification model (classifying data into classes.)</a:t>
            </a:r>
            <a:endParaRPr/>
          </a:p>
          <a:p>
            <a:pPr indent="-111125" lvl="0" marL="228600" rtl="0" algn="l">
              <a:lnSpc>
                <a:spcPct val="70000"/>
              </a:lnSpc>
              <a:spcBef>
                <a:spcPts val="1000"/>
              </a:spcBef>
              <a:spcAft>
                <a:spcPts val="0"/>
              </a:spcAft>
              <a:buClr>
                <a:schemeClr val="dk1"/>
              </a:buClr>
              <a:buSzPts val="1850"/>
              <a:buFont typeface="Noto Sans Symbols"/>
              <a:buNone/>
            </a:pPr>
            <a:r>
              <a:t/>
            </a:r>
            <a:endParaRPr sz="1850"/>
          </a:p>
          <a:p>
            <a:pPr indent="-228600" lvl="0" marL="228600" rtl="0" algn="l">
              <a:lnSpc>
                <a:spcPct val="70000"/>
              </a:lnSpc>
              <a:spcBef>
                <a:spcPts val="1000"/>
              </a:spcBef>
              <a:spcAft>
                <a:spcPts val="0"/>
              </a:spcAft>
              <a:buClr>
                <a:schemeClr val="dk1"/>
              </a:buClr>
              <a:buSzPts val="1850"/>
              <a:buFont typeface="Noto Sans Symbols"/>
              <a:buChar char="⮚"/>
            </a:pPr>
            <a:r>
              <a:rPr lang="en-US" sz="1850"/>
              <a:t>The model learns from the training data using these ‘correct answers/target variables’ as reference variables.</a:t>
            </a:r>
            <a:endParaRPr/>
          </a:p>
          <a:p>
            <a:pPr indent="-111125" lvl="0" marL="228600" rtl="0" algn="l">
              <a:lnSpc>
                <a:spcPct val="70000"/>
              </a:lnSpc>
              <a:spcBef>
                <a:spcPts val="1000"/>
              </a:spcBef>
              <a:spcAft>
                <a:spcPts val="0"/>
              </a:spcAft>
              <a:buClr>
                <a:schemeClr val="dk1"/>
              </a:buClr>
              <a:buSzPts val="1850"/>
              <a:buFont typeface="Noto Sans Symbols"/>
              <a:buNone/>
            </a:pPr>
            <a:r>
              <a:t/>
            </a:r>
            <a:endParaRPr sz="1850"/>
          </a:p>
          <a:p>
            <a:pPr indent="-228600" lvl="0" marL="228600" rtl="0" algn="l">
              <a:lnSpc>
                <a:spcPct val="70000"/>
              </a:lnSpc>
              <a:spcBef>
                <a:spcPts val="1000"/>
              </a:spcBef>
              <a:spcAft>
                <a:spcPts val="0"/>
              </a:spcAft>
              <a:buClr>
                <a:schemeClr val="dk1"/>
              </a:buClr>
              <a:buSzPts val="1850"/>
              <a:buFont typeface="Noto Sans Symbols"/>
              <a:buChar char="⮚"/>
            </a:pPr>
            <a:r>
              <a:rPr lang="en-US" sz="1850"/>
              <a:t>The model thus generated is used to make predictions about data not seen by the model before.</a:t>
            </a:r>
            <a:endParaRPr/>
          </a:p>
          <a:p>
            <a:pPr indent="-228600" lvl="1" marL="685800" rtl="0" algn="l">
              <a:lnSpc>
                <a:spcPct val="70000"/>
              </a:lnSpc>
              <a:spcBef>
                <a:spcPts val="500"/>
              </a:spcBef>
              <a:spcAft>
                <a:spcPts val="0"/>
              </a:spcAft>
              <a:buClr>
                <a:schemeClr val="dk1"/>
              </a:buClr>
              <a:buSzPts val="1480"/>
              <a:buFont typeface="Noto Sans Symbols"/>
              <a:buChar char="⮚"/>
            </a:pPr>
            <a:r>
              <a:rPr lang="en-US" sz="1480"/>
              <a:t>Ex1 : </a:t>
            </a:r>
            <a:r>
              <a:rPr i="1" lang="en-US" sz="1480"/>
              <a:t>model to predict the resale value of a car based on its mileage, age, color etc.</a:t>
            </a:r>
            <a:endParaRPr/>
          </a:p>
          <a:p>
            <a:pPr indent="-228600" lvl="1" marL="685800" rtl="0" algn="l">
              <a:lnSpc>
                <a:spcPct val="70000"/>
              </a:lnSpc>
              <a:spcBef>
                <a:spcPts val="500"/>
              </a:spcBef>
              <a:spcAft>
                <a:spcPts val="0"/>
              </a:spcAft>
              <a:buClr>
                <a:schemeClr val="dk1"/>
              </a:buClr>
              <a:buSzPts val="1480"/>
              <a:buFont typeface="Noto Sans Symbols"/>
              <a:buChar char="⮚"/>
            </a:pPr>
            <a:r>
              <a:rPr i="1" lang="en-US" sz="1480"/>
              <a:t>Ex2 : model to determine the type of a tumor.	</a:t>
            </a:r>
            <a:endParaRPr/>
          </a:p>
          <a:p>
            <a:pPr indent="0" lvl="1" marL="457200" rtl="0" algn="l">
              <a:lnSpc>
                <a:spcPct val="70000"/>
              </a:lnSpc>
              <a:spcBef>
                <a:spcPts val="500"/>
              </a:spcBef>
              <a:spcAft>
                <a:spcPts val="0"/>
              </a:spcAft>
              <a:buClr>
                <a:schemeClr val="dk1"/>
              </a:buClr>
              <a:buSzPts val="1480"/>
              <a:buNone/>
            </a:pPr>
            <a:r>
              <a:t/>
            </a:r>
            <a:endParaRPr sz="1480"/>
          </a:p>
          <a:p>
            <a:pPr indent="-228600" lvl="0" marL="228600" rtl="0" algn="l">
              <a:lnSpc>
                <a:spcPct val="70000"/>
              </a:lnSpc>
              <a:spcBef>
                <a:spcPts val="1000"/>
              </a:spcBef>
              <a:spcAft>
                <a:spcPts val="0"/>
              </a:spcAft>
              <a:buClr>
                <a:schemeClr val="dk1"/>
              </a:buClr>
              <a:buSzPts val="1850"/>
              <a:buFont typeface="Noto Sans Symbols"/>
              <a:buChar char="⮚"/>
            </a:pPr>
            <a:r>
              <a:rPr lang="en-US" sz="1850"/>
              <a:t>If the model does very well with the training data but fails with test data(unseen data), overfitting is said to have taken place. However, if the data does not capture the features of train data itself, we term it as under fitting.</a:t>
            </a:r>
            <a:endParaRPr sz="1850"/>
          </a:p>
          <a:p>
            <a:pPr indent="-134619" lvl="1" marL="685800" rtl="0" algn="l">
              <a:lnSpc>
                <a:spcPct val="70000"/>
              </a:lnSpc>
              <a:spcBef>
                <a:spcPts val="500"/>
              </a:spcBef>
              <a:spcAft>
                <a:spcPts val="0"/>
              </a:spcAft>
              <a:buClr>
                <a:schemeClr val="dk1"/>
              </a:buClr>
              <a:buSzPts val="1480"/>
              <a:buFont typeface="Noto Sans Symbols"/>
              <a:buNone/>
            </a:pPr>
            <a:r>
              <a:t/>
            </a:r>
            <a:endParaRPr i="1" sz="1480"/>
          </a:p>
          <a:p>
            <a:pPr indent="-134619" lvl="1" marL="685800" rtl="0" algn="l">
              <a:lnSpc>
                <a:spcPct val="70000"/>
              </a:lnSpc>
              <a:spcBef>
                <a:spcPts val="500"/>
              </a:spcBef>
              <a:spcAft>
                <a:spcPts val="0"/>
              </a:spcAft>
              <a:buClr>
                <a:schemeClr val="dk1"/>
              </a:buClr>
              <a:buSzPts val="1480"/>
              <a:buFont typeface="Noto Sans Symbols"/>
              <a:buNone/>
            </a:pPr>
            <a:r>
              <a:t/>
            </a:r>
            <a:endParaRPr i="1" sz="1480"/>
          </a:p>
          <a:p>
            <a:pPr indent="0" lvl="1" marL="457200" rtl="0" algn="l">
              <a:lnSpc>
                <a:spcPct val="70000"/>
              </a:lnSpc>
              <a:spcBef>
                <a:spcPts val="500"/>
              </a:spcBef>
              <a:spcAft>
                <a:spcPts val="0"/>
              </a:spcAft>
              <a:buClr>
                <a:schemeClr val="dk1"/>
              </a:buClr>
              <a:buSzPts val="1480"/>
              <a:buNone/>
            </a:pPr>
            <a:r>
              <a:t/>
            </a:r>
            <a:endParaRPr i="1" sz="1480"/>
          </a:p>
          <a:p>
            <a:pPr indent="0" lvl="1" marL="457200" rtl="0" algn="l">
              <a:lnSpc>
                <a:spcPct val="70000"/>
              </a:lnSpc>
              <a:spcBef>
                <a:spcPts val="500"/>
              </a:spcBef>
              <a:spcAft>
                <a:spcPts val="0"/>
              </a:spcAft>
              <a:buClr>
                <a:schemeClr val="dk1"/>
              </a:buClr>
              <a:buSzPts val="1480"/>
              <a:buNone/>
            </a:pPr>
            <a:r>
              <a:t/>
            </a:r>
            <a:endParaRPr i="1" sz="1480"/>
          </a:p>
          <a:p>
            <a:pPr indent="0" lvl="1" marL="457200" rtl="0" algn="l">
              <a:lnSpc>
                <a:spcPct val="70000"/>
              </a:lnSpc>
              <a:spcBef>
                <a:spcPts val="500"/>
              </a:spcBef>
              <a:spcAft>
                <a:spcPts val="0"/>
              </a:spcAft>
              <a:buClr>
                <a:schemeClr val="dk1"/>
              </a:buClr>
              <a:buSzPts val="1480"/>
              <a:buNone/>
            </a:pPr>
            <a:r>
              <a:t/>
            </a:r>
            <a:endParaRPr i="1" sz="1480"/>
          </a:p>
        </p:txBody>
      </p:sp>
      <p:pic>
        <p:nvPicPr>
          <p:cNvPr id="181" name="Google Shape;181;p5"/>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Measures of Association</a:t>
            </a:r>
            <a:endParaRPr sz="3600">
              <a:latin typeface="Calibri"/>
              <a:ea typeface="Calibri"/>
              <a:cs typeface="Calibri"/>
              <a:sym typeface="Calibri"/>
            </a:endParaRPr>
          </a:p>
        </p:txBody>
      </p:sp>
      <p:sp>
        <p:nvSpPr>
          <p:cNvPr id="187" name="Google Shape;187;p6"/>
          <p:cNvSpPr txBox="1"/>
          <p:nvPr>
            <p:ph idx="1" type="body"/>
          </p:nvPr>
        </p:nvSpPr>
        <p:spPr>
          <a:xfrm>
            <a:off x="838200" y="1502229"/>
            <a:ext cx="10515600" cy="5042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b="1" lang="en-US" sz="2000"/>
              <a:t>Covariance </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Covariance is a measure of association between two variables. </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It represents association in units of the two variables.</a:t>
            </a:r>
            <a:endParaRPr b="1" sz="2000"/>
          </a:p>
          <a:p>
            <a:pPr indent="-228600" lvl="0" marL="228600" rtl="0" algn="l">
              <a:lnSpc>
                <a:spcPct val="90000"/>
              </a:lnSpc>
              <a:spcBef>
                <a:spcPts val="1000"/>
              </a:spcBef>
              <a:spcAft>
                <a:spcPts val="0"/>
              </a:spcAft>
              <a:buClr>
                <a:schemeClr val="dk1"/>
              </a:buClr>
              <a:buSzPts val="2000"/>
              <a:buFont typeface="Noto Sans Symbols"/>
              <a:buChar char="⮚"/>
            </a:pPr>
            <a:r>
              <a:rPr b="1" lang="en-US" sz="2000"/>
              <a:t>Correlation</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Correlation is also a measure of association between two variables.</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Moreover, it is a dimensionless quantity and thus enables comparison beyond units</a:t>
            </a:r>
            <a:r>
              <a:rPr b="1" lang="en-US" sz="1600"/>
              <a:t>.</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Coefficient of correlation is also known as Pearson’s coefficient</a:t>
            </a:r>
            <a:endParaRPr/>
          </a:p>
          <a:p>
            <a:pPr indent="0" lvl="1" marL="457200" rtl="0" algn="l">
              <a:lnSpc>
                <a:spcPct val="90000"/>
              </a:lnSpc>
              <a:spcBef>
                <a:spcPts val="500"/>
              </a:spcBef>
              <a:spcAft>
                <a:spcPts val="0"/>
              </a:spcAft>
              <a:buClr>
                <a:schemeClr val="dk1"/>
              </a:buClr>
              <a:buSzPts val="1600"/>
              <a:buNone/>
            </a:pPr>
            <a:r>
              <a:t/>
            </a:r>
            <a:endParaRPr b="1" sz="1600"/>
          </a:p>
          <a:p>
            <a:pPr indent="-127000" lvl="1" marL="685800" rtl="0" algn="l">
              <a:lnSpc>
                <a:spcPct val="90000"/>
              </a:lnSpc>
              <a:spcBef>
                <a:spcPts val="500"/>
              </a:spcBef>
              <a:spcAft>
                <a:spcPts val="0"/>
              </a:spcAft>
              <a:buClr>
                <a:schemeClr val="dk1"/>
              </a:buClr>
              <a:buSzPts val="1600"/>
              <a:buFont typeface="Noto Sans Symbols"/>
              <a:buNone/>
            </a:pPr>
            <a:r>
              <a:t/>
            </a:r>
            <a:endParaRPr sz="1600"/>
          </a:p>
          <a:p>
            <a:pPr indent="0" lvl="1" marL="457200" rtl="0" algn="l">
              <a:lnSpc>
                <a:spcPct val="90000"/>
              </a:lnSpc>
              <a:spcBef>
                <a:spcPts val="500"/>
              </a:spcBef>
              <a:spcAft>
                <a:spcPts val="0"/>
              </a:spcAft>
              <a:buClr>
                <a:schemeClr val="dk1"/>
              </a:buClr>
              <a:buSzPts val="1200"/>
              <a:buNone/>
            </a:pPr>
            <a:r>
              <a:t/>
            </a:r>
            <a:endParaRPr sz="1200"/>
          </a:p>
          <a:p>
            <a:pPr indent="0" lvl="1" marL="457200" rtl="0" algn="l">
              <a:lnSpc>
                <a:spcPct val="90000"/>
              </a:lnSpc>
              <a:spcBef>
                <a:spcPts val="500"/>
              </a:spcBef>
              <a:spcAft>
                <a:spcPts val="0"/>
              </a:spcAft>
              <a:buClr>
                <a:schemeClr val="dk1"/>
              </a:buClr>
              <a:buSzPts val="1600"/>
              <a:buNone/>
            </a:pPr>
            <a:r>
              <a:t/>
            </a:r>
            <a:endParaRPr sz="1600"/>
          </a:p>
        </p:txBody>
      </p:sp>
      <p:pic>
        <p:nvPicPr>
          <p:cNvPr id="188" name="Google Shape;188;p6"/>
          <p:cNvPicPr preferRelativeResize="0"/>
          <p:nvPr/>
        </p:nvPicPr>
        <p:blipFill rotWithShape="1">
          <a:blip r:embed="rId3">
            <a:alphaModFix/>
          </a:blip>
          <a:srcRect b="0" l="0" r="0" t="0"/>
          <a:stretch/>
        </p:blipFill>
        <p:spPr>
          <a:xfrm>
            <a:off x="1293223" y="3778537"/>
            <a:ext cx="9757954" cy="2765953"/>
          </a:xfrm>
          <a:prstGeom prst="rect">
            <a:avLst/>
          </a:prstGeom>
          <a:noFill/>
          <a:ln>
            <a:noFill/>
          </a:ln>
        </p:spPr>
      </p:pic>
      <p:pic>
        <p:nvPicPr>
          <p:cNvPr id="189" name="Google Shape;189;p6"/>
          <p:cNvPicPr preferRelativeResize="0"/>
          <p:nvPr/>
        </p:nvPicPr>
        <p:blipFill rotWithShape="1">
          <a:blip r:embed="rId4">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Calibri"/>
                <a:ea typeface="Calibri"/>
                <a:cs typeface="Calibri"/>
                <a:sym typeface="Calibri"/>
              </a:rPr>
              <a:t>Linear Regression</a:t>
            </a:r>
            <a:endParaRPr sz="3600">
              <a:latin typeface="Calibri"/>
              <a:ea typeface="Calibri"/>
              <a:cs typeface="Calibri"/>
              <a:sym typeface="Calibri"/>
            </a:endParaRPr>
          </a:p>
        </p:txBody>
      </p:sp>
      <p:sp>
        <p:nvSpPr>
          <p:cNvPr id="195" name="Google Shape;19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The term “Regression” generally refers to predicting a target value, which is generally a real number, for a data point based on its attributes.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 The term “linear” in linear regression refers to the fact that the method models data with linear combination of the explanatory variables (attributes).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In case of linear regression with a single explanatory variable, the linear combination can be expressed as :</a:t>
            </a:r>
            <a:endParaRPr/>
          </a:p>
          <a:p>
            <a:pPr indent="-228600" lvl="1" marL="685800" rtl="0" algn="l">
              <a:lnSpc>
                <a:spcPct val="90000"/>
              </a:lnSpc>
              <a:spcBef>
                <a:spcPts val="500"/>
              </a:spcBef>
              <a:spcAft>
                <a:spcPts val="0"/>
              </a:spcAft>
              <a:buClr>
                <a:schemeClr val="dk1"/>
              </a:buClr>
              <a:buSzPts val="1600"/>
              <a:buFont typeface="Noto Sans Symbols"/>
              <a:buChar char="⮚"/>
            </a:pPr>
            <a:r>
              <a:rPr lang="en-US" sz="1600"/>
              <a:t> response  = intercept + constant*explanatory variable</a:t>
            </a:r>
            <a:endParaRPr/>
          </a:p>
          <a:p>
            <a:pPr indent="-127000" lvl="1" marL="685800" rtl="0" algn="l">
              <a:lnSpc>
                <a:spcPct val="90000"/>
              </a:lnSpc>
              <a:spcBef>
                <a:spcPts val="500"/>
              </a:spcBef>
              <a:spcAft>
                <a:spcPts val="0"/>
              </a:spcAft>
              <a:buClr>
                <a:schemeClr val="dk1"/>
              </a:buClr>
              <a:buSzPts val="1600"/>
              <a:buFont typeface="Noto Sans Symbols"/>
              <a:buNone/>
            </a:pPr>
            <a:r>
              <a:t/>
            </a:r>
            <a:endParaRPr sz="1600"/>
          </a:p>
          <a:p>
            <a:pPr indent="-152400" lvl="2" marL="1143000" rtl="0" algn="l">
              <a:lnSpc>
                <a:spcPct val="90000"/>
              </a:lnSpc>
              <a:spcBef>
                <a:spcPts val="500"/>
              </a:spcBef>
              <a:spcAft>
                <a:spcPts val="0"/>
              </a:spcAft>
              <a:buClr>
                <a:schemeClr val="dk1"/>
              </a:buClr>
              <a:buSzPts val="1200"/>
              <a:buFont typeface="Noto Sans Symbols"/>
              <a:buNone/>
            </a:pPr>
            <a:r>
              <a:t/>
            </a:r>
            <a:endParaRPr sz="1200"/>
          </a:p>
          <a:p>
            <a:pPr indent="0" lvl="2" marL="914400" rtl="0" algn="l">
              <a:lnSpc>
                <a:spcPct val="90000"/>
              </a:lnSpc>
              <a:spcBef>
                <a:spcPts val="500"/>
              </a:spcBef>
              <a:spcAft>
                <a:spcPts val="0"/>
              </a:spcAft>
              <a:buClr>
                <a:schemeClr val="dk1"/>
              </a:buClr>
              <a:buSzPts val="1200"/>
              <a:buNone/>
            </a:pPr>
            <a:r>
              <a:t/>
            </a:r>
            <a:endParaRPr sz="1200"/>
          </a:p>
          <a:p>
            <a:pPr indent="0" lvl="1" marL="457200" rtl="0" algn="l">
              <a:lnSpc>
                <a:spcPct val="90000"/>
              </a:lnSpc>
              <a:spcBef>
                <a:spcPts val="500"/>
              </a:spcBef>
              <a:spcAft>
                <a:spcPts val="0"/>
              </a:spcAft>
              <a:buClr>
                <a:schemeClr val="dk1"/>
              </a:buClr>
              <a:buSzPts val="1600"/>
              <a:buNone/>
            </a:pPr>
            <a:r>
              <a:t/>
            </a:r>
            <a:endParaRPr sz="1600"/>
          </a:p>
        </p:txBody>
      </p:sp>
      <p:pic>
        <p:nvPicPr>
          <p:cNvPr id="196" name="Google Shape;196;p7"/>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Best fit line</a:t>
            </a:r>
            <a:endParaRPr b="1" sz="3600"/>
          </a:p>
        </p:txBody>
      </p:sp>
      <p:sp>
        <p:nvSpPr>
          <p:cNvPr id="202" name="Google Shape;20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Learning from the data, the model generates a line that fits the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This line tries to explain the variance in the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Our aim is to find a regression line that best fits the data.</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In the diagram below, we see the regression line. The red dots are the data points which constitute our data set.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0" lvl="0" marL="0" rtl="0" algn="l">
              <a:lnSpc>
                <a:spcPct val="90000"/>
              </a:lnSpc>
              <a:spcBef>
                <a:spcPts val="1000"/>
              </a:spcBef>
              <a:spcAft>
                <a:spcPts val="0"/>
              </a:spcAft>
              <a:buClr>
                <a:schemeClr val="dk1"/>
              </a:buClr>
              <a:buSzPts val="2800"/>
              <a:buNone/>
            </a:pPr>
            <a:r>
              <a:t/>
            </a:r>
            <a:endParaRPr/>
          </a:p>
        </p:txBody>
      </p:sp>
      <p:pic>
        <p:nvPicPr>
          <p:cNvPr id="203" name="Google Shape;203;p8"/>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pic>
        <p:nvPicPr>
          <p:cNvPr id="204" name="Google Shape;204;p8"/>
          <p:cNvPicPr preferRelativeResize="0"/>
          <p:nvPr/>
        </p:nvPicPr>
        <p:blipFill rotWithShape="1">
          <a:blip r:embed="rId4">
            <a:alphaModFix/>
          </a:blip>
          <a:srcRect b="0" l="0" r="0" t="0"/>
          <a:stretch/>
        </p:blipFill>
        <p:spPr>
          <a:xfrm>
            <a:off x="3031899" y="4001294"/>
            <a:ext cx="4534533" cy="26102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Best Fit Line Contd</a:t>
            </a:r>
            <a:endParaRPr b="1" sz="3600"/>
          </a:p>
        </p:txBody>
      </p:sp>
      <p:sp>
        <p:nvSpPr>
          <p:cNvPr id="210" name="Google Shape;210;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t>The picture shows the different measures of a fit. </a:t>
            </a:r>
            <a:endParaRPr sz="2000"/>
          </a:p>
        </p:txBody>
      </p:sp>
      <p:pic>
        <p:nvPicPr>
          <p:cNvPr id="211" name="Google Shape;211;p9"/>
          <p:cNvPicPr preferRelativeResize="0"/>
          <p:nvPr/>
        </p:nvPicPr>
        <p:blipFill rotWithShape="1">
          <a:blip r:embed="rId3">
            <a:alphaModFix/>
          </a:blip>
          <a:srcRect b="0" l="0" r="0" t="0"/>
          <a:stretch/>
        </p:blipFill>
        <p:spPr>
          <a:xfrm>
            <a:off x="9118806" y="-5456"/>
            <a:ext cx="2977402" cy="606225"/>
          </a:xfrm>
          <a:prstGeom prst="rect">
            <a:avLst/>
          </a:prstGeom>
          <a:noFill/>
          <a:ln>
            <a:noFill/>
          </a:ln>
        </p:spPr>
      </p:pic>
      <p:pic>
        <p:nvPicPr>
          <p:cNvPr id="212" name="Google Shape;212;p9"/>
          <p:cNvPicPr preferRelativeResize="0"/>
          <p:nvPr/>
        </p:nvPicPr>
        <p:blipFill rotWithShape="1">
          <a:blip r:embed="rId4">
            <a:alphaModFix/>
          </a:blip>
          <a:srcRect b="0" l="0" r="0" t="0"/>
          <a:stretch/>
        </p:blipFill>
        <p:spPr>
          <a:xfrm>
            <a:off x="838200" y="2299747"/>
            <a:ext cx="6709015" cy="3877216"/>
          </a:xfrm>
          <a:prstGeom prst="rect">
            <a:avLst/>
          </a:prstGeom>
          <a:noFill/>
          <a:ln>
            <a:noFill/>
          </a:ln>
        </p:spPr>
      </p:pic>
      <p:sp>
        <p:nvSpPr>
          <p:cNvPr id="213" name="Google Shape;213;p9"/>
          <p:cNvSpPr txBox="1"/>
          <p:nvPr/>
        </p:nvSpPr>
        <p:spPr>
          <a:xfrm>
            <a:off x="7701644" y="1567543"/>
            <a:ext cx="402336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R SQUARED VALUE</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r squared is considered a measure of goodness of a fit.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 is the portion of the variance in data that is covered by the model. This is given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	R Squared = (SST-SSE)/SST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		  = SSR/SST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2019-08-06T11:06:38Z</dcterms:created>
  <dc:creator>Windows User</dc:creator>
</cp:coreProperties>
</file>