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6858000" cx="12192000"/>
  <p:notesSz cx="6858000" cy="9144000"/>
  <p:embeddedFontLst>
    <p:embeddedFont>
      <p:font typeface="Montserrat"/>
      <p:regular r:id="rId39"/>
      <p:bold r:id="rId40"/>
      <p:italic r:id="rId41"/>
      <p:boldItalic r:id="rId42"/>
    </p:embeddedFont>
    <p:embeddedFont>
      <p:font typeface="Corbel"/>
      <p:regular r:id="rId43"/>
      <p:bold r:id="rId44"/>
      <p:italic r:id="rId45"/>
      <p:boldItalic r:id="rId46"/>
    </p:embeddedFont>
    <p:embeddedFont>
      <p:font typeface="Candara"/>
      <p:regular r:id="rId47"/>
      <p:bold r:id="rId48"/>
      <p:italic r:id="rId49"/>
      <p:boldItalic r:id="rId50"/>
    </p:embeddedFont>
    <p:embeddedFont>
      <p:font typeface="Helvetica Neue"/>
      <p:regular r:id="rId51"/>
      <p:bold r:id="rId52"/>
      <p:italic r:id="rId53"/>
      <p:boldItalic r:id="rId54"/>
    </p:embeddedFont>
    <p:embeddedFont>
      <p:font typeface="Helvetica Neue Light"/>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59" roundtripDataSignature="AMtx7mjsH23runpOQqlv1vlKpDKc8mKS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077890-33A4-4B57-BD96-71E6927111E7}">
  <a:tblStyle styleId="{CB077890-33A4-4B57-BD96-71E6927111E7}"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42" Type="http://schemas.openxmlformats.org/officeDocument/2006/relationships/font" Target="fonts/Montserrat-boldItalic.fntdata"/><Relationship Id="rId41" Type="http://schemas.openxmlformats.org/officeDocument/2006/relationships/font" Target="fonts/Montserrat-italic.fntdata"/><Relationship Id="rId44" Type="http://schemas.openxmlformats.org/officeDocument/2006/relationships/font" Target="fonts/Corbel-bold.fntdata"/><Relationship Id="rId43" Type="http://schemas.openxmlformats.org/officeDocument/2006/relationships/font" Target="fonts/Corbel-regular.fntdata"/><Relationship Id="rId46" Type="http://schemas.openxmlformats.org/officeDocument/2006/relationships/font" Target="fonts/Corbel-boldItalic.fntdata"/><Relationship Id="rId45" Type="http://schemas.openxmlformats.org/officeDocument/2006/relationships/font" Target="fonts/Corbel-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Candara-bold.fntdata"/><Relationship Id="rId47" Type="http://schemas.openxmlformats.org/officeDocument/2006/relationships/font" Target="fonts/Candara-regular.fntdata"/><Relationship Id="rId49" Type="http://schemas.openxmlformats.org/officeDocument/2006/relationships/font" Target="fonts/Candara-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Montserrat-regular.fntdata"/><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HelveticaNeue-regular.fntdata"/><Relationship Id="rId50" Type="http://schemas.openxmlformats.org/officeDocument/2006/relationships/font" Target="fonts/Candara-boldItalic.fntdata"/><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4.xml"/><Relationship Id="rId55" Type="http://schemas.openxmlformats.org/officeDocument/2006/relationships/font" Target="fonts/HelveticaNeueLight-regular.fntdata"/><Relationship Id="rId10" Type="http://schemas.openxmlformats.org/officeDocument/2006/relationships/slide" Target="slides/slide3.xml"/><Relationship Id="rId54" Type="http://schemas.openxmlformats.org/officeDocument/2006/relationships/font" Target="fonts/HelveticaNeue-boldItalic.fntdata"/><Relationship Id="rId13" Type="http://schemas.openxmlformats.org/officeDocument/2006/relationships/slide" Target="slides/slide6.xml"/><Relationship Id="rId57" Type="http://schemas.openxmlformats.org/officeDocument/2006/relationships/font" Target="fonts/HelveticaNeueLight-italic.fntdata"/><Relationship Id="rId12" Type="http://schemas.openxmlformats.org/officeDocument/2006/relationships/slide" Target="slides/slide5.xml"/><Relationship Id="rId56" Type="http://schemas.openxmlformats.org/officeDocument/2006/relationships/font" Target="fonts/HelveticaNeueLight-bold.fntdata"/><Relationship Id="rId15" Type="http://schemas.openxmlformats.org/officeDocument/2006/relationships/slide" Target="slides/slide8.xml"/><Relationship Id="rId59" Type="http://customschemas.google.com/relationships/presentationmetadata" Target="metadata"/><Relationship Id="rId14" Type="http://schemas.openxmlformats.org/officeDocument/2006/relationships/slide" Target="slides/slide7.xml"/><Relationship Id="rId58" Type="http://schemas.openxmlformats.org/officeDocument/2006/relationships/font" Target="fonts/HelveticaNeueLight-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36" name="Google Shape;23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4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44" name="Google Shape;244;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4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52" name="Google Shape;252;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5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60" name="Google Shape;26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5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68" name="Google Shape;268;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5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76" name="Google Shape;27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5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9b0c709ab_1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84" name="Google Shape;284;gf9b0c709ab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21"/>
          <p:cNvSpPr txBox="1"/>
          <p:nvPr>
            <p:ph idx="11" type="ftr"/>
          </p:nvPr>
        </p:nvSpPr>
        <p:spPr>
          <a:xfrm>
            <a:off x="4165600" y="647700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1"/>
          <p:cNvSpPr txBox="1"/>
          <p:nvPr>
            <p:ph idx="12" type="sldNum"/>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ONLY_1">
    <p:spTree>
      <p:nvGrpSpPr>
        <p:cNvPr id="53" name="Shape 53"/>
        <p:cNvGrpSpPr/>
        <p:nvPr/>
      </p:nvGrpSpPr>
      <p:grpSpPr>
        <a:xfrm>
          <a:off x="0" y="0"/>
          <a:ext cx="0" cy="0"/>
          <a:chOff x="0" y="0"/>
          <a:chExt cx="0" cy="0"/>
        </a:xfrm>
      </p:grpSpPr>
      <p:sp>
        <p:nvSpPr>
          <p:cNvPr id="54" name="Google Shape;54;gf9b0c709ab_1_115"/>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55" name="Google Shape;55;gf9b0c709ab_1_115"/>
          <p:cNvSpPr txBox="1"/>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rgbClr val="000000"/>
                </a:solidFill>
                <a:latin typeface="Helvetica Neue"/>
                <a:ea typeface="Helvetica Neue"/>
                <a:cs typeface="Helvetica Neue"/>
                <a:sym typeface="Helvetica Neue"/>
              </a:rPr>
              <a:t>Agenda</a:t>
            </a:r>
            <a:endParaRPr b="0" i="0" sz="3700" u="none" cap="none" strike="noStrike">
              <a:solidFill>
                <a:srgbClr val="000000"/>
              </a:solidFill>
              <a:latin typeface="Helvetica Neue"/>
              <a:ea typeface="Helvetica Neue"/>
              <a:cs typeface="Helvetica Neue"/>
              <a:sym typeface="Helvetica Neue"/>
            </a:endParaRPr>
          </a:p>
        </p:txBody>
      </p:sp>
      <p:sp>
        <p:nvSpPr>
          <p:cNvPr id="56" name="Google Shape;56;gf9b0c709ab_1_11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dvantages &amp; Disadvantages">
  <p:cSld name="TITLE_ONLY_1_1">
    <p:spTree>
      <p:nvGrpSpPr>
        <p:cNvPr id="57" name="Shape 57"/>
        <p:cNvGrpSpPr/>
        <p:nvPr/>
      </p:nvGrpSpPr>
      <p:grpSpPr>
        <a:xfrm>
          <a:off x="0" y="0"/>
          <a:ext cx="0" cy="0"/>
          <a:chOff x="0" y="0"/>
          <a:chExt cx="0" cy="0"/>
        </a:xfrm>
      </p:grpSpPr>
      <p:sp>
        <p:nvSpPr>
          <p:cNvPr id="58" name="Google Shape;58;gf9b0c709ab_1_119"/>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59" name="Google Shape;59;gf9b0c709ab_1_119"/>
          <p:cNvSpPr txBox="1"/>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rgbClr val="000000"/>
                </a:solidFill>
                <a:latin typeface="Helvetica Neue"/>
                <a:ea typeface="Helvetica Neue"/>
                <a:cs typeface="Helvetica Neue"/>
                <a:sym typeface="Helvetica Neue"/>
              </a:rPr>
              <a:t>Advantages &amp; Disadvantages</a:t>
            </a:r>
            <a:endParaRPr b="0" i="0" sz="3700" u="none" cap="none" strike="noStrike">
              <a:solidFill>
                <a:srgbClr val="000000"/>
              </a:solidFill>
              <a:latin typeface="Helvetica Neue"/>
              <a:ea typeface="Helvetica Neue"/>
              <a:cs typeface="Helvetica Neue"/>
              <a:sym typeface="Helvetica Neue"/>
            </a:endParaRPr>
          </a:p>
        </p:txBody>
      </p:sp>
      <p:sp>
        <p:nvSpPr>
          <p:cNvPr id="60" name="Google Shape;60;gf9b0c709ab_1_11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gf9b0c709ab_1_123"/>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63" name="Google Shape;63;gf9b0c709ab_1_123"/>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rtl="0" algn="l">
              <a:lnSpc>
                <a:spcPct val="115000"/>
              </a:lnSpc>
              <a:spcBef>
                <a:spcPts val="0"/>
              </a:spcBef>
              <a:spcAft>
                <a:spcPts val="0"/>
              </a:spcAft>
              <a:buSzPts val="1600"/>
              <a:buChar char="●"/>
              <a:defRPr sz="16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64" name="Google Shape;64;gf9b0c709ab_1_123"/>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gf9b0c709ab_1_127"/>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6400"/>
              <a:buNone/>
              <a:defRPr sz="6400"/>
            </a:lvl1pPr>
            <a:lvl2pPr lvl="1" rtl="0" algn="l">
              <a:lnSpc>
                <a:spcPct val="100000"/>
              </a:lnSpc>
              <a:spcBef>
                <a:spcPts val="0"/>
              </a:spcBef>
              <a:spcAft>
                <a:spcPts val="0"/>
              </a:spcAft>
              <a:buSzPts val="6400"/>
              <a:buNone/>
              <a:defRPr sz="6400"/>
            </a:lvl2pPr>
            <a:lvl3pPr lvl="2" rtl="0" algn="l">
              <a:lnSpc>
                <a:spcPct val="100000"/>
              </a:lnSpc>
              <a:spcBef>
                <a:spcPts val="0"/>
              </a:spcBef>
              <a:spcAft>
                <a:spcPts val="0"/>
              </a:spcAft>
              <a:buSzPts val="6400"/>
              <a:buNone/>
              <a:defRPr sz="6400"/>
            </a:lvl3pPr>
            <a:lvl4pPr lvl="3" rtl="0" algn="l">
              <a:lnSpc>
                <a:spcPct val="100000"/>
              </a:lnSpc>
              <a:spcBef>
                <a:spcPts val="0"/>
              </a:spcBef>
              <a:spcAft>
                <a:spcPts val="0"/>
              </a:spcAft>
              <a:buSzPts val="6400"/>
              <a:buNone/>
              <a:defRPr sz="6400"/>
            </a:lvl4pPr>
            <a:lvl5pPr lvl="4" rtl="0" algn="l">
              <a:lnSpc>
                <a:spcPct val="100000"/>
              </a:lnSpc>
              <a:spcBef>
                <a:spcPts val="0"/>
              </a:spcBef>
              <a:spcAft>
                <a:spcPts val="0"/>
              </a:spcAft>
              <a:buSzPts val="6400"/>
              <a:buNone/>
              <a:defRPr sz="6400"/>
            </a:lvl5pPr>
            <a:lvl6pPr lvl="5" rtl="0" algn="l">
              <a:lnSpc>
                <a:spcPct val="100000"/>
              </a:lnSpc>
              <a:spcBef>
                <a:spcPts val="0"/>
              </a:spcBef>
              <a:spcAft>
                <a:spcPts val="0"/>
              </a:spcAft>
              <a:buSzPts val="6400"/>
              <a:buNone/>
              <a:defRPr sz="6400"/>
            </a:lvl6pPr>
            <a:lvl7pPr lvl="6" rtl="0" algn="l">
              <a:lnSpc>
                <a:spcPct val="100000"/>
              </a:lnSpc>
              <a:spcBef>
                <a:spcPts val="0"/>
              </a:spcBef>
              <a:spcAft>
                <a:spcPts val="0"/>
              </a:spcAft>
              <a:buSzPts val="6400"/>
              <a:buNone/>
              <a:defRPr sz="6400"/>
            </a:lvl7pPr>
            <a:lvl8pPr lvl="7" rtl="0" algn="l">
              <a:lnSpc>
                <a:spcPct val="100000"/>
              </a:lnSpc>
              <a:spcBef>
                <a:spcPts val="0"/>
              </a:spcBef>
              <a:spcAft>
                <a:spcPts val="0"/>
              </a:spcAft>
              <a:buSzPts val="6400"/>
              <a:buNone/>
              <a:defRPr sz="6400"/>
            </a:lvl8pPr>
            <a:lvl9pPr lvl="8" rtl="0" algn="l">
              <a:lnSpc>
                <a:spcPct val="100000"/>
              </a:lnSpc>
              <a:spcBef>
                <a:spcPts val="0"/>
              </a:spcBef>
              <a:spcAft>
                <a:spcPts val="0"/>
              </a:spcAft>
              <a:buSzPts val="6400"/>
              <a:buNone/>
              <a:defRPr sz="6400"/>
            </a:lvl9pPr>
          </a:lstStyle>
          <a:p/>
        </p:txBody>
      </p:sp>
      <p:sp>
        <p:nvSpPr>
          <p:cNvPr id="67" name="Google Shape;67;gf9b0c709ab_1_127"/>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gf9b0c709ab_1_1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0" name="Google Shape;70;gf9b0c709ab_1_130"/>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71" name="Google Shape;71;gf9b0c709ab_1_130"/>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 name="Google Shape;72;gf9b0c709ab_1_130"/>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73" name="Google Shape;73;gf9b0c709ab_1_13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urce">
  <p:cSld name="CUSTOM_1">
    <p:spTree>
      <p:nvGrpSpPr>
        <p:cNvPr id="74" name="Shape 74"/>
        <p:cNvGrpSpPr/>
        <p:nvPr/>
      </p:nvGrpSpPr>
      <p:grpSpPr>
        <a:xfrm>
          <a:off x="0" y="0"/>
          <a:ext cx="0" cy="0"/>
          <a:chOff x="0" y="0"/>
          <a:chExt cx="0" cy="0"/>
        </a:xfrm>
      </p:grpSpPr>
      <p:sp>
        <p:nvSpPr>
          <p:cNvPr id="75" name="Google Shape;75;gf9b0c709ab_1_136"/>
          <p:cNvSpPr txBox="1"/>
          <p:nvPr>
            <p:ph idx="1" type="subTitle"/>
          </p:nvPr>
        </p:nvSpPr>
        <p:spPr>
          <a:xfrm>
            <a:off x="196400" y="6452633"/>
            <a:ext cx="2013300" cy="2157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800"/>
              <a:buNone/>
              <a:defRPr i="1" sz="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gf9b0c709ab_1_138"/>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8" name="Shape 78"/>
        <p:cNvGrpSpPr/>
        <p:nvPr/>
      </p:nvGrpSpPr>
      <p:grpSpPr>
        <a:xfrm>
          <a:off x="0" y="0"/>
          <a:ext cx="0" cy="0"/>
          <a:chOff x="0" y="0"/>
          <a:chExt cx="0" cy="0"/>
        </a:xfrm>
      </p:grpSpPr>
      <p:sp>
        <p:nvSpPr>
          <p:cNvPr id="79" name="Google Shape;79;gf9b0c709ab_1_140"/>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16000"/>
              <a:buNone/>
              <a:defRPr sz="16000"/>
            </a:lvl1pPr>
            <a:lvl2pPr lvl="1" rtl="0" algn="ctr">
              <a:lnSpc>
                <a:spcPct val="100000"/>
              </a:lnSpc>
              <a:spcBef>
                <a:spcPts val="0"/>
              </a:spcBef>
              <a:spcAft>
                <a:spcPts val="0"/>
              </a:spcAft>
              <a:buSzPts val="16000"/>
              <a:buNone/>
              <a:defRPr sz="16000"/>
            </a:lvl2pPr>
            <a:lvl3pPr lvl="2" rtl="0" algn="ctr">
              <a:lnSpc>
                <a:spcPct val="100000"/>
              </a:lnSpc>
              <a:spcBef>
                <a:spcPts val="0"/>
              </a:spcBef>
              <a:spcAft>
                <a:spcPts val="0"/>
              </a:spcAft>
              <a:buSzPts val="16000"/>
              <a:buNone/>
              <a:defRPr sz="16000"/>
            </a:lvl3pPr>
            <a:lvl4pPr lvl="3" rtl="0" algn="ctr">
              <a:lnSpc>
                <a:spcPct val="100000"/>
              </a:lnSpc>
              <a:spcBef>
                <a:spcPts val="0"/>
              </a:spcBef>
              <a:spcAft>
                <a:spcPts val="0"/>
              </a:spcAft>
              <a:buSzPts val="16000"/>
              <a:buNone/>
              <a:defRPr sz="16000"/>
            </a:lvl4pPr>
            <a:lvl5pPr lvl="4" rtl="0" algn="ctr">
              <a:lnSpc>
                <a:spcPct val="100000"/>
              </a:lnSpc>
              <a:spcBef>
                <a:spcPts val="0"/>
              </a:spcBef>
              <a:spcAft>
                <a:spcPts val="0"/>
              </a:spcAft>
              <a:buSzPts val="16000"/>
              <a:buNone/>
              <a:defRPr sz="16000"/>
            </a:lvl5pPr>
            <a:lvl6pPr lvl="5" rtl="0" algn="ctr">
              <a:lnSpc>
                <a:spcPct val="100000"/>
              </a:lnSpc>
              <a:spcBef>
                <a:spcPts val="0"/>
              </a:spcBef>
              <a:spcAft>
                <a:spcPts val="0"/>
              </a:spcAft>
              <a:buSzPts val="16000"/>
              <a:buNone/>
              <a:defRPr sz="16000"/>
            </a:lvl6pPr>
            <a:lvl7pPr lvl="6" rtl="0" algn="ctr">
              <a:lnSpc>
                <a:spcPct val="100000"/>
              </a:lnSpc>
              <a:spcBef>
                <a:spcPts val="0"/>
              </a:spcBef>
              <a:spcAft>
                <a:spcPts val="0"/>
              </a:spcAft>
              <a:buSzPts val="16000"/>
              <a:buNone/>
              <a:defRPr sz="16000"/>
            </a:lvl7pPr>
            <a:lvl8pPr lvl="7" rtl="0" algn="ctr">
              <a:lnSpc>
                <a:spcPct val="100000"/>
              </a:lnSpc>
              <a:spcBef>
                <a:spcPts val="0"/>
              </a:spcBef>
              <a:spcAft>
                <a:spcPts val="0"/>
              </a:spcAft>
              <a:buSzPts val="16000"/>
              <a:buNone/>
              <a:defRPr sz="16000"/>
            </a:lvl8pPr>
            <a:lvl9pPr lvl="8" rtl="0" algn="ctr">
              <a:lnSpc>
                <a:spcPct val="100000"/>
              </a:lnSpc>
              <a:spcBef>
                <a:spcPts val="0"/>
              </a:spcBef>
              <a:spcAft>
                <a:spcPts val="0"/>
              </a:spcAft>
              <a:buSzPts val="16000"/>
              <a:buNone/>
              <a:defRPr sz="16000"/>
            </a:lvl9pPr>
          </a:lstStyle>
          <a:p>
            <a:r>
              <a:t>xx%</a:t>
            </a:r>
          </a:p>
        </p:txBody>
      </p:sp>
      <p:sp>
        <p:nvSpPr>
          <p:cNvPr id="80" name="Google Shape;80;gf9b0c709ab_1_140"/>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rtl="0" algn="ctr">
              <a:lnSpc>
                <a:spcPct val="115000"/>
              </a:lnSpc>
              <a:spcBef>
                <a:spcPts val="0"/>
              </a:spcBef>
              <a:spcAft>
                <a:spcPts val="0"/>
              </a:spcAft>
              <a:buSzPts val="2400"/>
              <a:buChar char="●"/>
              <a:defRPr/>
            </a:lvl1pPr>
            <a:lvl2pPr indent="-349250" lvl="1" marL="914400" rtl="0" algn="ctr">
              <a:lnSpc>
                <a:spcPct val="115000"/>
              </a:lnSpc>
              <a:spcBef>
                <a:spcPts val="2100"/>
              </a:spcBef>
              <a:spcAft>
                <a:spcPts val="0"/>
              </a:spcAft>
              <a:buSzPts val="1900"/>
              <a:buChar char="○"/>
              <a:defRPr/>
            </a:lvl2pPr>
            <a:lvl3pPr indent="-349250" lvl="2" marL="1371600" rtl="0" algn="ctr">
              <a:lnSpc>
                <a:spcPct val="115000"/>
              </a:lnSpc>
              <a:spcBef>
                <a:spcPts val="2100"/>
              </a:spcBef>
              <a:spcAft>
                <a:spcPts val="0"/>
              </a:spcAft>
              <a:buSzPts val="1900"/>
              <a:buChar char="■"/>
              <a:defRPr/>
            </a:lvl3pPr>
            <a:lvl4pPr indent="-349250" lvl="3" marL="1828800" rtl="0" algn="ctr">
              <a:lnSpc>
                <a:spcPct val="115000"/>
              </a:lnSpc>
              <a:spcBef>
                <a:spcPts val="2100"/>
              </a:spcBef>
              <a:spcAft>
                <a:spcPts val="0"/>
              </a:spcAft>
              <a:buSzPts val="1900"/>
              <a:buChar char="●"/>
              <a:defRPr/>
            </a:lvl4pPr>
            <a:lvl5pPr indent="-349250" lvl="4" marL="2286000" rtl="0" algn="ctr">
              <a:lnSpc>
                <a:spcPct val="115000"/>
              </a:lnSpc>
              <a:spcBef>
                <a:spcPts val="2100"/>
              </a:spcBef>
              <a:spcAft>
                <a:spcPts val="0"/>
              </a:spcAft>
              <a:buSzPts val="1900"/>
              <a:buChar char="○"/>
              <a:defRPr/>
            </a:lvl5pPr>
            <a:lvl6pPr indent="-349250" lvl="5" marL="2743200" rtl="0" algn="ctr">
              <a:lnSpc>
                <a:spcPct val="115000"/>
              </a:lnSpc>
              <a:spcBef>
                <a:spcPts val="2100"/>
              </a:spcBef>
              <a:spcAft>
                <a:spcPts val="0"/>
              </a:spcAft>
              <a:buSzPts val="1900"/>
              <a:buChar char="■"/>
              <a:defRPr/>
            </a:lvl6pPr>
            <a:lvl7pPr indent="-349250" lvl="6" marL="3200400" rtl="0" algn="ctr">
              <a:lnSpc>
                <a:spcPct val="115000"/>
              </a:lnSpc>
              <a:spcBef>
                <a:spcPts val="2100"/>
              </a:spcBef>
              <a:spcAft>
                <a:spcPts val="0"/>
              </a:spcAft>
              <a:buSzPts val="1900"/>
              <a:buChar char="●"/>
              <a:defRPr/>
            </a:lvl7pPr>
            <a:lvl8pPr indent="-349250" lvl="7" marL="3657600" rtl="0" algn="ctr">
              <a:lnSpc>
                <a:spcPct val="115000"/>
              </a:lnSpc>
              <a:spcBef>
                <a:spcPts val="2100"/>
              </a:spcBef>
              <a:spcAft>
                <a:spcPts val="0"/>
              </a:spcAft>
              <a:buSzPts val="1900"/>
              <a:buChar char="○"/>
              <a:defRPr/>
            </a:lvl8pPr>
            <a:lvl9pPr indent="-349250" lvl="8" marL="4114800" rtl="0" algn="ctr">
              <a:lnSpc>
                <a:spcPct val="115000"/>
              </a:lnSpc>
              <a:spcBef>
                <a:spcPts val="2100"/>
              </a:spcBef>
              <a:spcAft>
                <a:spcPts val="2100"/>
              </a:spcAft>
              <a:buSzPts val="1900"/>
              <a:buChar char="■"/>
              <a:defRPr/>
            </a:lvl9pPr>
          </a:lstStyle>
          <a:p/>
        </p:txBody>
      </p:sp>
      <p:sp>
        <p:nvSpPr>
          <p:cNvPr id="81" name="Google Shape;81;gf9b0c709ab_1_14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type="blank">
  <p:cSld name="BLANK">
    <p:spTree>
      <p:nvGrpSpPr>
        <p:cNvPr id="82" name="Shape 82"/>
        <p:cNvGrpSpPr/>
        <p:nvPr/>
      </p:nvGrpSpPr>
      <p:grpSpPr>
        <a:xfrm>
          <a:off x="0" y="0"/>
          <a:ext cx="0" cy="0"/>
          <a:chOff x="0" y="0"/>
          <a:chExt cx="0" cy="0"/>
        </a:xfrm>
      </p:grpSpPr>
      <p:sp>
        <p:nvSpPr>
          <p:cNvPr id="83" name="Google Shape;83;gf9b0c709ab_1_144"/>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84" name="Google Shape;84;gf9b0c709ab_1_144"/>
          <p:cNvSpPr txBox="1"/>
          <p:nvPr/>
        </p:nvSpPr>
        <p:spPr>
          <a:xfrm>
            <a:off x="415600" y="2060600"/>
            <a:ext cx="11360700" cy="27369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6900"/>
              <a:buFont typeface="Arial"/>
              <a:buNone/>
            </a:pPr>
            <a:r>
              <a:rPr b="0" i="0" lang="en-IN" sz="6900" u="none" cap="none" strike="noStrike">
                <a:solidFill>
                  <a:srgbClr val="365F91"/>
                </a:solidFill>
                <a:latin typeface="Helvetica Neue"/>
                <a:ea typeface="Helvetica Neue"/>
                <a:cs typeface="Helvetica Neue"/>
                <a:sym typeface="Helvetica Neue"/>
              </a:rPr>
              <a:t>Any</a:t>
            </a:r>
            <a:r>
              <a:rPr b="0" i="0" lang="en-IN" sz="6900" u="none" cap="none" strike="noStrike">
                <a:solidFill>
                  <a:srgbClr val="000000"/>
                </a:solidFill>
                <a:latin typeface="Helvetica Neue"/>
                <a:ea typeface="Helvetica Neue"/>
                <a:cs typeface="Helvetica Neue"/>
                <a:sym typeface="Helvetica Neue"/>
              </a:rPr>
              <a:t> </a:t>
            </a:r>
            <a:r>
              <a:rPr b="0" i="0" lang="en-IN" sz="6900" u="none" cap="none" strike="noStrike">
                <a:solidFill>
                  <a:srgbClr val="039BE5"/>
                </a:solidFill>
                <a:latin typeface="Helvetica Neue Light"/>
                <a:ea typeface="Helvetica Neue Light"/>
                <a:cs typeface="Helvetica Neue Light"/>
                <a:sym typeface="Helvetica Neue Light"/>
              </a:rPr>
              <a:t>Questions?</a:t>
            </a:r>
            <a:endParaRPr b="0" i="0" sz="6900" u="none" cap="none" strike="noStrike">
              <a:solidFill>
                <a:srgbClr val="999999"/>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CUSTOM">
    <p:spTree>
      <p:nvGrpSpPr>
        <p:cNvPr id="85" name="Shape 85"/>
        <p:cNvGrpSpPr/>
        <p:nvPr/>
      </p:nvGrpSpPr>
      <p:grpSpPr>
        <a:xfrm>
          <a:off x="0" y="0"/>
          <a:ext cx="0" cy="0"/>
          <a:chOff x="0" y="0"/>
          <a:chExt cx="0" cy="0"/>
        </a:xfrm>
      </p:grpSpPr>
      <p:sp>
        <p:nvSpPr>
          <p:cNvPr id="86" name="Google Shape;86;gf9b0c709ab_1_147"/>
          <p:cNvSpPr txBox="1"/>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6900"/>
              <a:buFont typeface="Arial"/>
              <a:buNone/>
            </a:pPr>
            <a:r>
              <a:rPr b="0" i="0" lang="en-IN" sz="6900" u="none" cap="none" strike="noStrike">
                <a:solidFill>
                  <a:srgbClr val="365F91"/>
                </a:solidFill>
                <a:latin typeface="Helvetica Neue"/>
                <a:ea typeface="Helvetica Neue"/>
                <a:cs typeface="Helvetica Neue"/>
                <a:sym typeface="Helvetica Neue"/>
              </a:rPr>
              <a:t>Thank</a:t>
            </a:r>
            <a:r>
              <a:rPr b="0" i="0" lang="en-IN" sz="6900" u="none" cap="none" strike="noStrike">
                <a:solidFill>
                  <a:srgbClr val="000000"/>
                </a:solidFill>
                <a:latin typeface="Helvetica Neue"/>
                <a:ea typeface="Helvetica Neue"/>
                <a:cs typeface="Helvetica Neue"/>
                <a:sym typeface="Helvetica Neue"/>
              </a:rPr>
              <a:t> </a:t>
            </a:r>
            <a:r>
              <a:rPr b="0" i="0" lang="en-IN" sz="6900" u="none" cap="none" strike="noStrike">
                <a:solidFill>
                  <a:srgbClr val="039BE5"/>
                </a:solidFill>
                <a:latin typeface="Helvetica Neue Light"/>
                <a:ea typeface="Helvetica Neue Light"/>
                <a:cs typeface="Helvetica Neue Light"/>
                <a:sym typeface="Helvetica Neue Light"/>
              </a:rPr>
              <a:t>you!</a:t>
            </a:r>
            <a:endParaRPr b="0" i="0" sz="6900" u="none" cap="none" strike="noStrike">
              <a:solidFill>
                <a:srgbClr val="999999"/>
              </a:solidFill>
              <a:latin typeface="Helvetica Neue Light"/>
              <a:ea typeface="Helvetica Neue Light"/>
              <a:cs typeface="Helvetica Neue Light"/>
              <a:sym typeface="Helvetica Neue Light"/>
            </a:endParaRPr>
          </a:p>
        </p:txBody>
      </p:sp>
      <p:sp>
        <p:nvSpPr>
          <p:cNvPr id="87" name="Google Shape;87;gf9b0c709ab_1_147"/>
          <p:cNvSpPr txBox="1"/>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700"/>
              <a:buFont typeface="Arial"/>
              <a:buNone/>
            </a:pPr>
            <a:r>
              <a:rPr b="0" i="0" lang="en-IN" sz="3700" u="none" cap="none" strike="noStrike">
                <a:solidFill>
                  <a:srgbClr val="595959"/>
                </a:solidFill>
                <a:latin typeface="Helvetica Neue"/>
                <a:ea typeface="Helvetica Neue"/>
                <a:cs typeface="Helvetica Neue"/>
                <a:sym typeface="Helvetica Neue"/>
              </a:rPr>
              <a:t>Happy Learning :)</a:t>
            </a:r>
            <a:endParaRPr b="0" i="0" sz="3700" u="none" cap="none" strike="noStrike">
              <a:solidFill>
                <a:srgbClr val="595959"/>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2" name="Shape 22"/>
        <p:cNvGrpSpPr/>
        <p:nvPr/>
      </p:nvGrpSpPr>
      <p:grpSpPr>
        <a:xfrm>
          <a:off x="0" y="0"/>
          <a:ext cx="0" cy="0"/>
          <a:chOff x="0" y="0"/>
          <a:chExt cx="0" cy="0"/>
        </a:xfrm>
      </p:grpSpPr>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gf9b0c709ab_1_92"/>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Clr>
                <a:srgbClr val="365F91"/>
              </a:buClr>
              <a:buSzPts val="6900"/>
              <a:buFont typeface="Helvetica Neue Light"/>
              <a:buNone/>
              <a:defRPr sz="6900">
                <a:solidFill>
                  <a:srgbClr val="365F91"/>
                </a:solidFill>
                <a:latin typeface="Helvetica Neue Light"/>
                <a:ea typeface="Helvetica Neue Light"/>
                <a:cs typeface="Helvetica Neue Light"/>
                <a:sym typeface="Helvetica Neue Light"/>
              </a:defRPr>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
        <p:nvSpPr>
          <p:cNvPr id="32" name="Google Shape;32;gf9b0c709ab_1_92"/>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Clr>
                <a:srgbClr val="039BE5"/>
              </a:buClr>
              <a:buSzPts val="3700"/>
              <a:buNone/>
              <a:defRPr sz="3700">
                <a:solidFill>
                  <a:srgbClr val="039BE5"/>
                </a:solidFill>
              </a:defRPr>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33" name="Google Shape;33;gf9b0c709ab_1_9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gf9b0c709ab_1_9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36" name="Google Shape;36;gf9b0c709ab_1_9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37" name="Google Shape;37;gf9b0c709ab_1_9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38" name="Shape 38"/>
        <p:cNvGrpSpPr/>
        <p:nvPr/>
      </p:nvGrpSpPr>
      <p:grpSpPr>
        <a:xfrm>
          <a:off x="0" y="0"/>
          <a:ext cx="0" cy="0"/>
          <a:chOff x="0" y="0"/>
          <a:chExt cx="0" cy="0"/>
        </a:xfrm>
      </p:grpSpPr>
      <p:sp>
        <p:nvSpPr>
          <p:cNvPr id="39" name="Google Shape;39;gf9b0c709ab_1_100"/>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40" name="Google Shape;40;gf9b0c709ab_1_10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1" name="Shape 41"/>
        <p:cNvGrpSpPr/>
        <p:nvPr/>
      </p:nvGrpSpPr>
      <p:grpSpPr>
        <a:xfrm>
          <a:off x="0" y="0"/>
          <a:ext cx="0" cy="0"/>
          <a:chOff x="0" y="0"/>
          <a:chExt cx="0" cy="0"/>
        </a:xfrm>
      </p:grpSpPr>
      <p:sp>
        <p:nvSpPr>
          <p:cNvPr id="42" name="Google Shape;42;gf9b0c709ab_1_103"/>
          <p:cNvSpPr txBox="1"/>
          <p:nvPr>
            <p:ph idx="1" type="body"/>
          </p:nvPr>
        </p:nvSpPr>
        <p:spPr>
          <a:xfrm>
            <a:off x="838200" y="1825625"/>
            <a:ext cx="10515600" cy="4351200"/>
          </a:xfrm>
          <a:prstGeom prst="rect">
            <a:avLst/>
          </a:prstGeom>
          <a:noFill/>
          <a:ln>
            <a:noFill/>
          </a:ln>
        </p:spPr>
        <p:txBody>
          <a:bodyPr anchorCtr="0" anchor="t" bIns="60925" lIns="121900" spcFirstLastPara="1" rIns="121900" wrap="square" tIns="60925">
            <a:normAutofit/>
          </a:bodyPr>
          <a:lstStyle>
            <a:lvl1pPr indent="-381000" lvl="0" marL="457200" rtl="0" algn="l">
              <a:lnSpc>
                <a:spcPct val="90000"/>
              </a:lnSpc>
              <a:spcBef>
                <a:spcPts val="1000"/>
              </a:spcBef>
              <a:spcAft>
                <a:spcPts val="0"/>
              </a:spcAft>
              <a:buClr>
                <a:schemeClr val="dk1"/>
              </a:buClr>
              <a:buSzPts val="2400"/>
              <a:buChar char="•"/>
              <a:defRPr/>
            </a:lvl1pPr>
            <a:lvl2pPr indent="-381000" lvl="1" marL="914400" rtl="0" algn="l">
              <a:lnSpc>
                <a:spcPct val="90000"/>
              </a:lnSpc>
              <a:spcBef>
                <a:spcPts val="500"/>
              </a:spcBef>
              <a:spcAft>
                <a:spcPts val="0"/>
              </a:spcAft>
              <a:buClr>
                <a:schemeClr val="dk1"/>
              </a:buClr>
              <a:buSzPts val="2400"/>
              <a:buChar char="•"/>
              <a:defRPr/>
            </a:lvl2pPr>
            <a:lvl3pPr indent="-381000" lvl="2" marL="1371600" rtl="0" algn="l">
              <a:lnSpc>
                <a:spcPct val="90000"/>
              </a:lnSpc>
              <a:spcBef>
                <a:spcPts val="500"/>
              </a:spcBef>
              <a:spcAft>
                <a:spcPts val="0"/>
              </a:spcAft>
              <a:buClr>
                <a:schemeClr val="dk1"/>
              </a:buClr>
              <a:buSzPts val="2400"/>
              <a:buChar char="•"/>
              <a:defRPr/>
            </a:lvl3pPr>
            <a:lvl4pPr indent="-381000" lvl="3" marL="1828800" rtl="0" algn="l">
              <a:lnSpc>
                <a:spcPct val="90000"/>
              </a:lnSpc>
              <a:spcBef>
                <a:spcPts val="500"/>
              </a:spcBef>
              <a:spcAft>
                <a:spcPts val="0"/>
              </a:spcAft>
              <a:buClr>
                <a:schemeClr val="dk1"/>
              </a:buClr>
              <a:buSzPts val="2400"/>
              <a:buChar char="•"/>
              <a:defRPr/>
            </a:lvl4pPr>
            <a:lvl5pPr indent="-381000" lvl="4" marL="2286000" rtl="0" algn="l">
              <a:lnSpc>
                <a:spcPct val="90000"/>
              </a:lnSpc>
              <a:spcBef>
                <a:spcPts val="500"/>
              </a:spcBef>
              <a:spcAft>
                <a:spcPts val="0"/>
              </a:spcAft>
              <a:buClr>
                <a:schemeClr val="dk1"/>
              </a:buClr>
              <a:buSzPts val="2400"/>
              <a:buChar char="•"/>
              <a:defRPr/>
            </a:lvl5pPr>
            <a:lvl6pPr indent="-381000" lvl="5" marL="2743200" rtl="0" algn="l">
              <a:lnSpc>
                <a:spcPct val="90000"/>
              </a:lnSpc>
              <a:spcBef>
                <a:spcPts val="500"/>
              </a:spcBef>
              <a:spcAft>
                <a:spcPts val="0"/>
              </a:spcAft>
              <a:buClr>
                <a:schemeClr val="dk1"/>
              </a:buClr>
              <a:buSzPts val="2400"/>
              <a:buChar char="•"/>
              <a:defRPr/>
            </a:lvl6pPr>
            <a:lvl7pPr indent="-381000" lvl="6" marL="3200400" rtl="0" algn="l">
              <a:lnSpc>
                <a:spcPct val="90000"/>
              </a:lnSpc>
              <a:spcBef>
                <a:spcPts val="500"/>
              </a:spcBef>
              <a:spcAft>
                <a:spcPts val="0"/>
              </a:spcAft>
              <a:buClr>
                <a:schemeClr val="dk1"/>
              </a:buClr>
              <a:buSzPts val="2400"/>
              <a:buChar char="•"/>
              <a:defRPr/>
            </a:lvl7pPr>
            <a:lvl8pPr indent="-381000" lvl="7" marL="3657600" rtl="0" algn="l">
              <a:lnSpc>
                <a:spcPct val="90000"/>
              </a:lnSpc>
              <a:spcBef>
                <a:spcPts val="500"/>
              </a:spcBef>
              <a:spcAft>
                <a:spcPts val="0"/>
              </a:spcAft>
              <a:buClr>
                <a:schemeClr val="dk1"/>
              </a:buClr>
              <a:buSzPts val="2400"/>
              <a:buChar char="•"/>
              <a:defRPr/>
            </a:lvl8pPr>
            <a:lvl9pPr indent="-381000" lvl="8" marL="4114800" rtl="0" algn="l">
              <a:lnSpc>
                <a:spcPct val="90000"/>
              </a:lnSpc>
              <a:spcBef>
                <a:spcPts val="500"/>
              </a:spcBef>
              <a:spcAft>
                <a:spcPts val="0"/>
              </a:spcAft>
              <a:buClr>
                <a:schemeClr val="dk1"/>
              </a:buClr>
              <a:buSzPts val="2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gf9b0c709ab_1_105"/>
          <p:cNvSpPr txBox="1"/>
          <p:nvPr>
            <p:ph type="ctrTitle"/>
          </p:nvPr>
        </p:nvSpPr>
        <p:spPr>
          <a:xfrm>
            <a:off x="415600" y="2947200"/>
            <a:ext cx="11360700" cy="9636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Clr>
                <a:srgbClr val="365F91"/>
              </a:buClr>
              <a:buSzPts val="4800"/>
              <a:buNone/>
              <a:defRPr b="1" sz="4800">
                <a:solidFill>
                  <a:srgbClr val="365F91"/>
                </a:solidFill>
              </a:defRPr>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gf9b0c709ab_1_10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47" name="Google Shape;47;gf9b0c709ab_1_107"/>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48" name="Google Shape;48;gf9b0c709ab_1_107"/>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49" name="Google Shape;49;gf9b0c709ab_1_107"/>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gf9b0c709ab_1_11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52" name="Google Shape;52;gf9b0c709ab_1_11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slideLayout" Target="../slideLayouts/slideLayout18.xml"/><Relationship Id="rId16" Type="http://schemas.openxmlformats.org/officeDocument/2006/relationships/slideLayout" Target="../slideLayouts/slideLayout17.xml"/><Relationship Id="rId5" Type="http://schemas.openxmlformats.org/officeDocument/2006/relationships/slideLayout" Target="../slideLayouts/slideLayout6.xml"/><Relationship Id="rId19" Type="http://schemas.openxmlformats.org/officeDocument/2006/relationships/theme" Target="../theme/theme1.xml"/><Relationship Id="rId6" Type="http://schemas.openxmlformats.org/officeDocument/2006/relationships/slideLayout" Target="../slideLayouts/slideLayout7.xml"/><Relationship Id="rId18" Type="http://schemas.openxmlformats.org/officeDocument/2006/relationships/slideLayout" Target="../slideLayouts/slideLayout19.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20"/>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12" name="Google Shape;12;p20"/>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
        <p:nvSpPr>
          <p:cNvPr id="13" name="Google Shape;13;p2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4" name="Google Shape;14;p20"/>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 name="Google Shape;15;p20"/>
          <p:cNvSpPr txBox="1"/>
          <p:nvPr>
            <p:ph idx="11" type="ftr"/>
          </p:nvPr>
        </p:nvSpPr>
        <p:spPr>
          <a:xfrm>
            <a:off x="4165600" y="647700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20"/>
          <p:cNvSpPr txBox="1"/>
          <p:nvPr>
            <p:ph idx="12" type="sldNum"/>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4" name="Shape 24"/>
        <p:cNvGrpSpPr/>
        <p:nvPr/>
      </p:nvGrpSpPr>
      <p:grpSpPr>
        <a:xfrm>
          <a:off x="0" y="0"/>
          <a:ext cx="0" cy="0"/>
          <a:chOff x="0" y="0"/>
          <a:chExt cx="0" cy="0"/>
        </a:xfrm>
      </p:grpSpPr>
      <p:sp>
        <p:nvSpPr>
          <p:cNvPr id="25" name="Google Shape;25;gf9b0c709ab_1_8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Helvetica Neue"/>
              <a:buNone/>
              <a:defRPr b="0" i="0" sz="37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26" name="Google Shape;26;gf9b0c709ab_1_8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Helvetica Neue"/>
              <a:buChar char="●"/>
              <a:defRPr b="0" i="0" sz="2400" u="none" cap="none" strike="noStrike">
                <a:solidFill>
                  <a:schemeClr val="dk2"/>
                </a:solidFill>
                <a:latin typeface="Helvetica Neue"/>
                <a:ea typeface="Helvetica Neue"/>
                <a:cs typeface="Helvetica Neue"/>
                <a:sym typeface="Helvetica Neue"/>
              </a:defRPr>
            </a:lvl1pPr>
            <a:lvl2pPr indent="-349250" lvl="1" marL="9144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2pPr>
            <a:lvl3pPr indent="-349250" lvl="2" marL="13716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3pPr>
            <a:lvl4pPr indent="-349250" lvl="3" marL="18288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4pPr>
            <a:lvl5pPr indent="-349250" lvl="4" marL="22860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5pPr>
            <a:lvl6pPr indent="-349250" lvl="5" marL="27432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6pPr>
            <a:lvl7pPr indent="-349250" lvl="6" marL="32004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7pPr>
            <a:lvl8pPr indent="-349250" lvl="7" marL="36576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8pPr>
            <a:lvl9pPr indent="-349250" lvl="8" marL="4114800" marR="0" rtl="0" algn="l">
              <a:lnSpc>
                <a:spcPct val="115000"/>
              </a:lnSpc>
              <a:spcBef>
                <a:spcPts val="2100"/>
              </a:spcBef>
              <a:spcAft>
                <a:spcPts val="210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9pPr>
          </a:lstStyle>
          <a:p/>
        </p:txBody>
      </p:sp>
      <p:sp>
        <p:nvSpPr>
          <p:cNvPr id="27" name="Google Shape;27;gf9b0c709ab_1_8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28" name="Google Shape;28;gf9b0c709ab_1_86"/>
          <p:cNvSpPr txBox="1"/>
          <p:nvPr/>
        </p:nvSpPr>
        <p:spPr>
          <a:xfrm>
            <a:off x="2979200" y="6490400"/>
            <a:ext cx="6233700" cy="367500"/>
          </a:xfrm>
          <a:prstGeom prst="rect">
            <a:avLst/>
          </a:prstGeom>
          <a:noFill/>
          <a:ln>
            <a:noFill/>
          </a:ln>
        </p:spPr>
        <p:txBody>
          <a:bodyPr anchorCtr="0" anchor="t" bIns="121900" lIns="121900" spcFirstLastPara="1" rIns="121900" wrap="square" tIns="121900">
            <a:noAutofit/>
          </a:bodyPr>
          <a:lstStyle/>
          <a:p>
            <a:pPr indent="0" lvl="0" marL="12700" marR="0" rtl="0" algn="ctr">
              <a:lnSpc>
                <a:spcPct val="102500"/>
              </a:lnSpc>
              <a:spcBef>
                <a:spcPts val="0"/>
              </a:spcBef>
              <a:spcAft>
                <a:spcPts val="0"/>
              </a:spcAft>
              <a:buClr>
                <a:srgbClr val="000000"/>
              </a:buClr>
              <a:buSzPts val="800"/>
              <a:buFont typeface="Arial"/>
              <a:buNone/>
            </a:pPr>
            <a:r>
              <a:rPr b="0" i="0" lang="en-IN" sz="800" u="none" cap="none" strike="noStrike">
                <a:solidFill>
                  <a:srgbClr val="7E7E7E"/>
                </a:solidFill>
                <a:latin typeface="Helvetica Neue Light"/>
                <a:ea typeface="Helvetica Neue Light"/>
                <a:cs typeface="Helvetica Neue Light"/>
                <a:sym typeface="Helvetica Neue Light"/>
              </a:rPr>
              <a:t>Proprietary content. © Great Learning. All Rights Reserved. Unauthorized use or distribution prohibited.</a:t>
            </a:r>
            <a:endParaRPr b="0" i="0" sz="800" u="none" cap="none" strike="noStrike">
              <a:solidFill>
                <a:srgbClr val="000000"/>
              </a:solidFill>
              <a:latin typeface="Helvetica Neue Light"/>
              <a:ea typeface="Helvetica Neue Light"/>
              <a:cs typeface="Helvetica Neue Light"/>
              <a:sym typeface="Helvetica Neue Light"/>
            </a:endParaRPr>
          </a:p>
        </p:txBody>
      </p:sp>
      <p:pic>
        <p:nvPicPr>
          <p:cNvPr id="29" name="Google Shape;29;gf9b0c709ab_1_86"/>
          <p:cNvPicPr preferRelativeResize="0"/>
          <p:nvPr/>
        </p:nvPicPr>
        <p:blipFill rotWithShape="1">
          <a:blip r:embed="rId1">
            <a:alphaModFix/>
          </a:blip>
          <a:srcRect b="0" l="0" r="0" t="0"/>
          <a:stretch/>
        </p:blipFill>
        <p:spPr>
          <a:xfrm>
            <a:off x="10171308" y="190959"/>
            <a:ext cx="1762612" cy="346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localhost:8888/notebooks/Downloads/M3%20W3-%20Case%20study%20-%20NB.ipynb#Objectiv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www.kaggle.com/what0919/intrusion-detection" TargetMode="External"/><Relationship Id="rId4" Type="http://schemas.openxmlformats.org/officeDocument/2006/relationships/hyperlink" Target="https://www.kaggle.com/what0919/intrusion-detec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0.jp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8.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ctr">
              <a:lnSpc>
                <a:spcPct val="100000"/>
              </a:lnSpc>
              <a:spcBef>
                <a:spcPts val="640"/>
              </a:spcBef>
              <a:spcAft>
                <a:spcPts val="0"/>
              </a:spcAft>
              <a:buSzPts val="3200"/>
              <a:buNone/>
            </a:pPr>
            <a:r>
              <a:t/>
            </a:r>
            <a:endParaRPr/>
          </a:p>
          <a:p>
            <a:pPr indent="0" lvl="0" marL="25400" rtl="0" algn="ctr">
              <a:lnSpc>
                <a:spcPct val="100000"/>
              </a:lnSpc>
              <a:spcBef>
                <a:spcPts val="640"/>
              </a:spcBef>
              <a:spcAft>
                <a:spcPts val="0"/>
              </a:spcAft>
              <a:buSzPts val="3200"/>
              <a:buNone/>
            </a:pPr>
            <a:r>
              <a:t/>
            </a:r>
            <a:endParaRPr/>
          </a:p>
          <a:p>
            <a:pPr indent="0" lvl="0" marL="25400" rtl="0" algn="ctr">
              <a:lnSpc>
                <a:spcPct val="100000"/>
              </a:lnSpc>
              <a:spcBef>
                <a:spcPts val="640"/>
              </a:spcBef>
              <a:spcAft>
                <a:spcPts val="0"/>
              </a:spcAft>
              <a:buSzPts val="3200"/>
              <a:buNone/>
            </a:pPr>
            <a:r>
              <a:t/>
            </a:r>
            <a:endParaRPr/>
          </a:p>
          <a:p>
            <a:pPr indent="0" lvl="0" marL="25400" rtl="0" algn="ctr">
              <a:lnSpc>
                <a:spcPct val="100000"/>
              </a:lnSpc>
              <a:spcBef>
                <a:spcPts val="640"/>
              </a:spcBef>
              <a:spcAft>
                <a:spcPts val="0"/>
              </a:spcAft>
              <a:buSzPts val="3200"/>
              <a:buNone/>
            </a:pPr>
            <a:r>
              <a:rPr lang="en-IN" sz="4400" u="sng">
                <a:latin typeface="Times New Roman"/>
                <a:ea typeface="Times New Roman"/>
                <a:cs typeface="Times New Roman"/>
                <a:sym typeface="Times New Roman"/>
              </a:rPr>
              <a:t>Naïve Bayes and KNN</a:t>
            </a:r>
            <a:endParaRPr sz="4400" u="sng">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200">
                <a:latin typeface="Times New Roman"/>
                <a:ea typeface="Times New Roman"/>
                <a:cs typeface="Times New Roman"/>
                <a:sym typeface="Times New Roman"/>
              </a:rPr>
            </a:br>
            <a:br>
              <a:rPr lang="en-IN" sz="3200">
                <a:latin typeface="Times New Roman"/>
                <a:ea typeface="Times New Roman"/>
                <a:cs typeface="Times New Roman"/>
                <a:sym typeface="Times New Roman"/>
              </a:rPr>
            </a:br>
            <a:r>
              <a:rPr lang="en-IN" sz="3200">
                <a:latin typeface="Times New Roman"/>
                <a:ea typeface="Times New Roman"/>
                <a:cs typeface="Times New Roman"/>
                <a:sym typeface="Times New Roman"/>
              </a:rPr>
              <a:t>Naïve Bayes Classiﬁers - Pros and Cons</a:t>
            </a:r>
            <a:br>
              <a:rPr lang="en-IN" sz="3200">
                <a:latin typeface="Times New Roman"/>
                <a:ea typeface="Times New Roman"/>
                <a:cs typeface="Times New Roman"/>
                <a:sym typeface="Times New Roman"/>
              </a:rPr>
            </a:br>
            <a:br>
              <a:rPr lang="en-IN" sz="3200">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sp>
        <p:nvSpPr>
          <p:cNvPr id="151" name="Google Shape;151;p34"/>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rtl="0" algn="l">
              <a:lnSpc>
                <a:spcPct val="100000"/>
              </a:lnSpc>
              <a:spcBef>
                <a:spcPts val="640"/>
              </a:spcBef>
              <a:spcAft>
                <a:spcPts val="0"/>
              </a:spcAft>
              <a:buSzPts val="3200"/>
              <a:buChar char="•"/>
            </a:pPr>
            <a:r>
              <a:rPr lang="en-IN" sz="1600">
                <a:latin typeface="Times New Roman"/>
                <a:ea typeface="Times New Roman"/>
                <a:cs typeface="Times New Roman"/>
                <a:sym typeface="Times New Roman"/>
              </a:rPr>
              <a:t>Advantages</a:t>
            </a:r>
            <a:br>
              <a:rPr lang="en-I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406400" lvl="1" marL="914400" rtl="0" algn="l">
              <a:lnSpc>
                <a:spcPct val="100000"/>
              </a:lnSpc>
              <a:spcBef>
                <a:spcPts val="560"/>
              </a:spcBef>
              <a:spcAft>
                <a:spcPts val="0"/>
              </a:spcAft>
              <a:buSzPts val="2800"/>
              <a:buChar char="–"/>
            </a:pPr>
            <a:r>
              <a:rPr lang="en-IN" sz="1600">
                <a:latin typeface="Times New Roman"/>
                <a:ea typeface="Times New Roman"/>
                <a:cs typeface="Times New Roman"/>
                <a:sym typeface="Times New Roman"/>
              </a:rPr>
              <a:t>Simple, Fast in processing and effective</a:t>
            </a:r>
            <a:endParaRPr/>
          </a:p>
          <a:p>
            <a:pPr indent="-406400" lvl="1" marL="914400" rtl="0" algn="l">
              <a:lnSpc>
                <a:spcPct val="100000"/>
              </a:lnSpc>
              <a:spcBef>
                <a:spcPts val="560"/>
              </a:spcBef>
              <a:spcAft>
                <a:spcPts val="0"/>
              </a:spcAft>
              <a:buSzPts val="2800"/>
              <a:buChar char="–"/>
            </a:pPr>
            <a:r>
              <a:rPr lang="en-IN" sz="1600">
                <a:latin typeface="Times New Roman"/>
                <a:ea typeface="Times New Roman"/>
                <a:cs typeface="Times New Roman"/>
                <a:sym typeface="Times New Roman"/>
              </a:rPr>
              <a:t>Does well with noisy data and missing data </a:t>
            </a:r>
            <a:endParaRPr/>
          </a:p>
          <a:p>
            <a:pPr indent="-406400" lvl="1" marL="914400" rtl="0" algn="l">
              <a:lnSpc>
                <a:spcPct val="100000"/>
              </a:lnSpc>
              <a:spcBef>
                <a:spcPts val="560"/>
              </a:spcBef>
              <a:spcAft>
                <a:spcPts val="0"/>
              </a:spcAft>
              <a:buSzPts val="2800"/>
              <a:buChar char="–"/>
            </a:pPr>
            <a:r>
              <a:rPr lang="en-IN" sz="1600">
                <a:latin typeface="Times New Roman"/>
                <a:ea typeface="Times New Roman"/>
                <a:cs typeface="Times New Roman"/>
                <a:sym typeface="Times New Roman"/>
              </a:rPr>
              <a:t>Requires few examples for training  (assuming the data set is a true representative of the population)</a:t>
            </a:r>
            <a:endParaRPr/>
          </a:p>
          <a:p>
            <a:pPr indent="-406400" lvl="1" marL="914400" rtl="0" algn="l">
              <a:lnSpc>
                <a:spcPct val="100000"/>
              </a:lnSpc>
              <a:spcBef>
                <a:spcPts val="560"/>
              </a:spcBef>
              <a:spcAft>
                <a:spcPts val="0"/>
              </a:spcAft>
              <a:buSzPts val="2800"/>
              <a:buChar char="–"/>
            </a:pPr>
            <a:r>
              <a:rPr lang="en-IN" sz="1600">
                <a:latin typeface="Times New Roman"/>
                <a:ea typeface="Times New Roman"/>
                <a:cs typeface="Times New Roman"/>
                <a:sym typeface="Times New Roman"/>
              </a:rPr>
              <a:t>Easy to obtain estimated probability for a prediction</a:t>
            </a:r>
            <a:endParaRPr/>
          </a:p>
          <a:p>
            <a:pPr indent="-431800" lvl="0" marL="457200" rtl="0" algn="l">
              <a:lnSpc>
                <a:spcPct val="100000"/>
              </a:lnSpc>
              <a:spcBef>
                <a:spcPts val="640"/>
              </a:spcBef>
              <a:spcAft>
                <a:spcPts val="0"/>
              </a:spcAft>
              <a:buSzPts val="3200"/>
              <a:buChar char="•"/>
            </a:pPr>
            <a:r>
              <a:rPr lang="en-IN" sz="1600">
                <a:latin typeface="Times New Roman"/>
                <a:ea typeface="Times New Roman"/>
                <a:cs typeface="Times New Roman"/>
                <a:sym typeface="Times New Roman"/>
              </a:rPr>
              <a:t>Dis-advantages</a:t>
            </a:r>
            <a:br>
              <a:rPr lang="en-I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406400" lvl="1" marL="914400" rtl="0" algn="l">
              <a:lnSpc>
                <a:spcPct val="100000"/>
              </a:lnSpc>
              <a:spcBef>
                <a:spcPts val="560"/>
              </a:spcBef>
              <a:spcAft>
                <a:spcPts val="0"/>
              </a:spcAft>
              <a:buSzPts val="2800"/>
              <a:buChar char="–"/>
            </a:pPr>
            <a:r>
              <a:rPr lang="en-IN" sz="1600">
                <a:latin typeface="Times New Roman"/>
                <a:ea typeface="Times New Roman"/>
                <a:cs typeface="Times New Roman"/>
                <a:sym typeface="Times New Roman"/>
              </a:rPr>
              <a:t>Relies on and often incorrect assumption of independent features</a:t>
            </a:r>
            <a:endParaRPr/>
          </a:p>
          <a:p>
            <a:pPr indent="-406400" lvl="1" marL="914400" rtl="0" algn="l">
              <a:lnSpc>
                <a:spcPct val="100000"/>
              </a:lnSpc>
              <a:spcBef>
                <a:spcPts val="560"/>
              </a:spcBef>
              <a:spcAft>
                <a:spcPts val="0"/>
              </a:spcAft>
              <a:buSzPts val="2800"/>
              <a:buChar char="–"/>
            </a:pPr>
            <a:r>
              <a:rPr lang="en-IN" sz="1600">
                <a:latin typeface="Times New Roman"/>
                <a:ea typeface="Times New Roman"/>
                <a:cs typeface="Times New Roman"/>
                <a:sym typeface="Times New Roman"/>
              </a:rPr>
              <a:t>Not ideal for data sets with large number of numerical attributes</a:t>
            </a:r>
            <a:endParaRPr/>
          </a:p>
          <a:p>
            <a:pPr indent="-406400" lvl="1" marL="914400" rtl="0" algn="l">
              <a:lnSpc>
                <a:spcPct val="100000"/>
              </a:lnSpc>
              <a:spcBef>
                <a:spcPts val="560"/>
              </a:spcBef>
              <a:spcAft>
                <a:spcPts val="0"/>
              </a:spcAft>
              <a:buSzPts val="2800"/>
              <a:buChar char="–"/>
            </a:pPr>
            <a:r>
              <a:rPr lang="en-IN" sz="1600">
                <a:latin typeface="Times New Roman"/>
                <a:ea typeface="Times New Roman"/>
                <a:cs typeface="Times New Roman"/>
                <a:sym typeface="Times New Roman"/>
              </a:rPr>
              <a:t>Estimated probabilities are less reliable in practice than predicted classes</a:t>
            </a:r>
            <a:endParaRPr/>
          </a:p>
          <a:p>
            <a:pPr indent="-406400" lvl="1" marL="914400" rtl="0" algn="l">
              <a:lnSpc>
                <a:spcPct val="100000"/>
              </a:lnSpc>
              <a:spcBef>
                <a:spcPts val="560"/>
              </a:spcBef>
              <a:spcAft>
                <a:spcPts val="0"/>
              </a:spcAft>
              <a:buSzPts val="2800"/>
              <a:buChar char="–"/>
            </a:pPr>
            <a:r>
              <a:rPr lang="en-IN" sz="1600">
                <a:latin typeface="Times New Roman"/>
                <a:ea typeface="Times New Roman"/>
                <a:cs typeface="Times New Roman"/>
                <a:sym typeface="Times New Roman"/>
              </a:rPr>
              <a:t>If rare events are not captured in the training set but appears in the test set the probability calculation will be incorrect</a:t>
            </a:r>
            <a:endParaRPr/>
          </a:p>
          <a:p>
            <a:pPr indent="-228600" lvl="0" marL="457200" marR="0" rtl="0" algn="l">
              <a:lnSpc>
                <a:spcPct val="100000"/>
              </a:lnSpc>
              <a:spcBef>
                <a:spcPts val="640"/>
              </a:spcBef>
              <a:spcAft>
                <a:spcPts val="0"/>
              </a:spcAft>
              <a:buClr>
                <a:schemeClr val="dk1"/>
              </a:buClr>
              <a:buSzPts val="3200"/>
              <a:buFont typeface="Arial"/>
              <a:buNone/>
            </a:pPr>
            <a:r>
              <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200">
                <a:latin typeface="Times New Roman"/>
                <a:ea typeface="Times New Roman"/>
                <a:cs typeface="Times New Roman"/>
                <a:sym typeface="Times New Roman"/>
              </a:rPr>
            </a:br>
            <a:r>
              <a:rPr lang="en-IN" sz="3200">
                <a:latin typeface="Times New Roman"/>
                <a:ea typeface="Times New Roman"/>
                <a:cs typeface="Times New Roman"/>
                <a:sym typeface="Times New Roman"/>
              </a:rPr>
              <a:t>Gaussian Naive Bayes classifier</a:t>
            </a:r>
            <a:br>
              <a:rPr lang="en-IN" sz="3200">
                <a:latin typeface="Times New Roman"/>
                <a:ea typeface="Times New Roman"/>
                <a:cs typeface="Times New Roman"/>
                <a:sym typeface="Times New Roman"/>
              </a:rPr>
            </a:br>
            <a:br>
              <a:rPr lang="en-IN" sz="3200">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sp>
        <p:nvSpPr>
          <p:cNvPr id="157" name="Google Shape;157;p35"/>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rtl="0" algn="l">
              <a:lnSpc>
                <a:spcPct val="100000"/>
              </a:lnSpc>
              <a:spcBef>
                <a:spcPts val="640"/>
              </a:spcBef>
              <a:spcAft>
                <a:spcPts val="0"/>
              </a:spcAft>
              <a:buSzPts val="3200"/>
              <a:buChar char="•"/>
            </a:pPr>
            <a:r>
              <a:rPr lang="en-IN" sz="1800">
                <a:latin typeface="Times New Roman"/>
                <a:ea typeface="Times New Roman"/>
                <a:cs typeface="Times New Roman"/>
                <a:sym typeface="Times New Roman"/>
              </a:rPr>
              <a:t>When some of our independent variables are continuous we cannot calculate conditional probabilities!</a:t>
            </a:r>
            <a:endParaRPr/>
          </a:p>
          <a:p>
            <a:pPr indent="-228600" lvl="0" marL="4572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228600" lvl="0" marL="4572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431800" lvl="0" marL="457200" rtl="0" algn="l">
              <a:lnSpc>
                <a:spcPct val="100000"/>
              </a:lnSpc>
              <a:spcBef>
                <a:spcPts val="640"/>
              </a:spcBef>
              <a:spcAft>
                <a:spcPts val="0"/>
              </a:spcAft>
              <a:buSzPts val="3200"/>
              <a:buChar char="•"/>
            </a:pPr>
            <a:r>
              <a:rPr lang="en-IN" sz="1800">
                <a:latin typeface="Times New Roman"/>
                <a:ea typeface="Times New Roman"/>
                <a:cs typeface="Times New Roman"/>
                <a:sym typeface="Times New Roman"/>
              </a:rPr>
              <a:t>In Gaussian Naive Bayes, continuous values associated with each feature (or independent variable) are assumed to be distributed according to a Gaussian distribution.</a:t>
            </a:r>
            <a:endParaRPr/>
          </a:p>
          <a:p>
            <a:pPr indent="-228600" lvl="0" marL="4572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228600" lvl="0" marL="4572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431800" lvl="0" marL="457200" rtl="0" algn="l">
              <a:lnSpc>
                <a:spcPct val="100000"/>
              </a:lnSpc>
              <a:spcBef>
                <a:spcPts val="640"/>
              </a:spcBef>
              <a:spcAft>
                <a:spcPts val="0"/>
              </a:spcAft>
              <a:buSzPts val="3200"/>
              <a:buChar char="•"/>
            </a:pPr>
            <a:r>
              <a:rPr lang="en-IN" sz="1800">
                <a:latin typeface="Times New Roman"/>
                <a:ea typeface="Times New Roman"/>
                <a:cs typeface="Times New Roman"/>
                <a:sym typeface="Times New Roman"/>
              </a:rPr>
              <a:t>All we would have to do is estimate the mean and standard deviation of the continuous variable.</a:t>
            </a:r>
            <a:endParaRPr/>
          </a:p>
          <a:p>
            <a:pPr indent="-228600" lvl="0" marL="457200" marR="0" rtl="0" algn="l">
              <a:lnSpc>
                <a:spcPct val="100000"/>
              </a:lnSpc>
              <a:spcBef>
                <a:spcPts val="640"/>
              </a:spcBef>
              <a:spcAft>
                <a:spcPts val="0"/>
              </a:spcAft>
              <a:buClr>
                <a:schemeClr val="dk1"/>
              </a:buClr>
              <a:buSzPts val="3200"/>
              <a:buFont typeface="Arial"/>
              <a:buNone/>
            </a:pPr>
            <a:r>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400">
                <a:latin typeface="Times New Roman"/>
                <a:ea typeface="Times New Roman"/>
                <a:cs typeface="Times New Roman"/>
                <a:sym typeface="Times New Roman"/>
              </a:rPr>
              <a:t>KNN</a:t>
            </a:r>
            <a:endParaRPr sz="3400">
              <a:latin typeface="Times New Roman"/>
              <a:ea typeface="Times New Roman"/>
              <a:cs typeface="Times New Roman"/>
              <a:sym typeface="Times New Roman"/>
            </a:endParaRPr>
          </a:p>
        </p:txBody>
      </p:sp>
      <p:sp>
        <p:nvSpPr>
          <p:cNvPr id="163" name="Google Shape;163;p36"/>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KNN (K — Nearest Neighbors) is one of many (supervised learning) algorithms used in data mining and machine learning.</a:t>
            </a:r>
            <a:endParaRPr sz="2000">
              <a:latin typeface="Times New Roman"/>
              <a:ea typeface="Times New Roman"/>
              <a:cs typeface="Times New Roman"/>
              <a:sym typeface="Times New Roman"/>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It’s a classifier algorithm where the learning is based “how similar” is a data (a vector) from other. </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Let’s take a simple case to understand this algorithm. Following is a spread of red circles (RC) and green squares (GS)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400">
                <a:latin typeface="Times New Roman"/>
                <a:ea typeface="Times New Roman"/>
                <a:cs typeface="Times New Roman"/>
                <a:sym typeface="Times New Roman"/>
              </a:rPr>
              <a:t>KNN Contd.</a:t>
            </a:r>
            <a:endParaRPr sz="3400">
              <a:latin typeface="Times New Roman"/>
              <a:ea typeface="Times New Roman"/>
              <a:cs typeface="Times New Roman"/>
              <a:sym typeface="Times New Roman"/>
            </a:endParaRPr>
          </a:p>
        </p:txBody>
      </p:sp>
      <p:sp>
        <p:nvSpPr>
          <p:cNvPr id="169" name="Google Shape;169;p3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1800">
                <a:latin typeface="Times New Roman"/>
                <a:ea typeface="Times New Roman"/>
                <a:cs typeface="Times New Roman"/>
                <a:sym typeface="Times New Roman"/>
              </a:rPr>
              <a:t>You intend to find out the class of the blue star (BS) . BS can either be RC or GS and nothing else. The “K” is KNN algorithm is the nearest neighbors we wish to take vote from. Let’s say K = 3. Hence, we will now make a circle with BS as center just as big as to enclose only three data points on the plane. Refer to following diagram for more details:</a:t>
            </a:r>
            <a:endParaRPr/>
          </a:p>
        </p:txBody>
      </p:sp>
      <p:pic>
        <p:nvPicPr>
          <p:cNvPr id="170" name="Google Shape;170;p37"/>
          <p:cNvPicPr preferRelativeResize="0"/>
          <p:nvPr/>
        </p:nvPicPr>
        <p:blipFill rotWithShape="1">
          <a:blip r:embed="rId3">
            <a:alphaModFix/>
          </a:blip>
          <a:srcRect b="0" l="0" r="0" t="0"/>
          <a:stretch/>
        </p:blipFill>
        <p:spPr>
          <a:xfrm>
            <a:off x="789709" y="1600201"/>
            <a:ext cx="3882035" cy="17941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400">
                <a:latin typeface="Times New Roman"/>
                <a:ea typeface="Times New Roman"/>
                <a:cs typeface="Times New Roman"/>
                <a:sym typeface="Times New Roman"/>
              </a:rPr>
              <a:t>KNN Contd.</a:t>
            </a:r>
            <a:endParaRPr sz="3400">
              <a:latin typeface="Times New Roman"/>
              <a:ea typeface="Times New Roman"/>
              <a:cs typeface="Times New Roman"/>
              <a:sym typeface="Times New Roman"/>
            </a:endParaRPr>
          </a:p>
        </p:txBody>
      </p:sp>
      <p:sp>
        <p:nvSpPr>
          <p:cNvPr id="176" name="Google Shape;176;p38"/>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640"/>
              </a:spcBef>
              <a:spcAft>
                <a:spcPts val="0"/>
              </a:spcAft>
              <a:buClr>
                <a:schemeClr val="dk1"/>
              </a:buClr>
              <a:buSzPts val="3200"/>
              <a:buFont typeface="Arial"/>
              <a:buNone/>
            </a:pPr>
            <a:r>
              <a:t/>
            </a:r>
            <a:endParaRPr/>
          </a:p>
          <a:p>
            <a:pPr indent="-228600" lvl="0" marL="457200" marR="0" rtl="0" algn="l">
              <a:lnSpc>
                <a:spcPct val="100000"/>
              </a:lnSpc>
              <a:spcBef>
                <a:spcPts val="640"/>
              </a:spcBef>
              <a:spcAft>
                <a:spcPts val="0"/>
              </a:spcAft>
              <a:buClr>
                <a:schemeClr val="dk1"/>
              </a:buClr>
              <a:buSzPts val="3200"/>
              <a:buFont typeface="Arial"/>
              <a:buNone/>
            </a:pPr>
            <a:r>
              <a:t/>
            </a:r>
            <a:endParaRPr/>
          </a:p>
          <a:p>
            <a:pPr indent="-228600" lvl="0" marL="457200" marR="0" rtl="0" algn="l">
              <a:lnSpc>
                <a:spcPct val="100000"/>
              </a:lnSpc>
              <a:spcBef>
                <a:spcPts val="640"/>
              </a:spcBef>
              <a:spcAft>
                <a:spcPts val="0"/>
              </a:spcAft>
              <a:buClr>
                <a:schemeClr val="dk1"/>
              </a:buClr>
              <a:buSzPts val="3200"/>
              <a:buFont typeface="Arial"/>
              <a:buNone/>
            </a:pPr>
            <a:r>
              <a:t/>
            </a:r>
            <a:endParaRPr/>
          </a:p>
          <a:p>
            <a:pPr indent="-228600" lvl="0" marL="457200" marR="0" rtl="0" algn="l">
              <a:lnSpc>
                <a:spcPct val="100000"/>
              </a:lnSpc>
              <a:spcBef>
                <a:spcPts val="640"/>
              </a:spcBef>
              <a:spcAft>
                <a:spcPts val="0"/>
              </a:spcAft>
              <a:buClr>
                <a:schemeClr val="dk1"/>
              </a:buClr>
              <a:buSzPts val="3200"/>
              <a:buFont typeface="Arial"/>
              <a:buNone/>
            </a:pPr>
            <a:r>
              <a:t/>
            </a:r>
            <a:endParaRPr/>
          </a:p>
          <a:p>
            <a:pPr indent="-228600" lvl="0" marL="457200" marR="0" rtl="0" algn="l">
              <a:lnSpc>
                <a:spcPct val="100000"/>
              </a:lnSpc>
              <a:spcBef>
                <a:spcPts val="640"/>
              </a:spcBef>
              <a:spcAft>
                <a:spcPts val="0"/>
              </a:spcAft>
              <a:buClr>
                <a:schemeClr val="dk1"/>
              </a:buClr>
              <a:buSzPts val="3200"/>
              <a:buFont typeface="Arial"/>
              <a:buNone/>
            </a:pPr>
            <a:r>
              <a:t/>
            </a:r>
            <a:endParaRPr/>
          </a:p>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The three closest points to BS is all RC. Hence, with good confidence level we can say that the BS should belong to the class RC. Here, the choice became very obvious as all three votes from the closest neighbor went to RC. The choice of the parameter K is very crucial in this algorithm. </a:t>
            </a:r>
            <a:endParaRPr/>
          </a:p>
        </p:txBody>
      </p:sp>
      <p:pic>
        <p:nvPicPr>
          <p:cNvPr id="177" name="Google Shape;177;p38"/>
          <p:cNvPicPr preferRelativeResize="0"/>
          <p:nvPr/>
        </p:nvPicPr>
        <p:blipFill rotWithShape="1">
          <a:blip r:embed="rId3">
            <a:alphaModFix/>
          </a:blip>
          <a:srcRect b="0" l="0" r="0" t="0"/>
          <a:stretch/>
        </p:blipFill>
        <p:spPr>
          <a:xfrm>
            <a:off x="2438400" y="1745673"/>
            <a:ext cx="4475018" cy="23783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400">
                <a:latin typeface="Times New Roman"/>
                <a:ea typeface="Times New Roman"/>
                <a:cs typeface="Times New Roman"/>
                <a:sym typeface="Times New Roman"/>
              </a:rPr>
            </a:br>
            <a:r>
              <a:rPr lang="en-IN" sz="3400">
                <a:latin typeface="Times New Roman"/>
                <a:ea typeface="Times New Roman"/>
                <a:cs typeface="Times New Roman"/>
                <a:sym typeface="Times New Roman"/>
              </a:rPr>
              <a:t>Classification Steps</a:t>
            </a:r>
            <a:br>
              <a:rPr lang="en-IN" sz="3400">
                <a:latin typeface="Times New Roman"/>
                <a:ea typeface="Times New Roman"/>
                <a:cs typeface="Times New Roman"/>
                <a:sym typeface="Times New Roman"/>
              </a:rPr>
            </a:br>
            <a:endParaRPr sz="3400">
              <a:latin typeface="Times New Roman"/>
              <a:ea typeface="Times New Roman"/>
              <a:cs typeface="Times New Roman"/>
              <a:sym typeface="Times New Roman"/>
            </a:endParaRPr>
          </a:p>
        </p:txBody>
      </p:sp>
      <p:sp>
        <p:nvSpPr>
          <p:cNvPr id="183" name="Google Shape;183;p39"/>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2400">
                <a:latin typeface="Times New Roman"/>
                <a:ea typeface="Times New Roman"/>
                <a:cs typeface="Times New Roman"/>
                <a:sym typeface="Times New Roman"/>
              </a:rPr>
              <a:t>The KNN’s steps are:</a:t>
            </a:r>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342900" lvl="0" marL="368300" rtl="0" algn="l">
              <a:lnSpc>
                <a:spcPct val="100000"/>
              </a:lnSpc>
              <a:spcBef>
                <a:spcPts val="640"/>
              </a:spcBef>
              <a:spcAft>
                <a:spcPts val="0"/>
              </a:spcAft>
              <a:buSzPts val="3200"/>
              <a:buAutoNum type="arabicPeriod"/>
            </a:pPr>
            <a:r>
              <a:rPr lang="en-IN" sz="1800">
                <a:latin typeface="Times New Roman"/>
                <a:ea typeface="Times New Roman"/>
                <a:cs typeface="Times New Roman"/>
                <a:sym typeface="Times New Roman"/>
              </a:rPr>
              <a:t>Receive an unclassified data;</a:t>
            </a:r>
            <a:endParaRPr/>
          </a:p>
          <a:p>
            <a:pPr indent="-342900" lvl="0" marL="368300" rtl="0" algn="l">
              <a:lnSpc>
                <a:spcPct val="100000"/>
              </a:lnSpc>
              <a:spcBef>
                <a:spcPts val="640"/>
              </a:spcBef>
              <a:spcAft>
                <a:spcPts val="0"/>
              </a:spcAft>
              <a:buSzPts val="3200"/>
              <a:buAutoNum type="arabicPeriod"/>
            </a:pPr>
            <a:r>
              <a:rPr lang="en-IN" sz="1800">
                <a:latin typeface="Times New Roman"/>
                <a:ea typeface="Times New Roman"/>
                <a:cs typeface="Times New Roman"/>
                <a:sym typeface="Times New Roman"/>
              </a:rPr>
              <a:t> Measure the distance (Euclidian, Manhattan, Minkowski or Weighted) from the new data to all others data that is already classified;</a:t>
            </a:r>
            <a:endParaRPr/>
          </a:p>
          <a:p>
            <a:pPr indent="-342900" lvl="0" marL="368300" rtl="0" algn="l">
              <a:lnSpc>
                <a:spcPct val="100000"/>
              </a:lnSpc>
              <a:spcBef>
                <a:spcPts val="640"/>
              </a:spcBef>
              <a:spcAft>
                <a:spcPts val="0"/>
              </a:spcAft>
              <a:buSzPts val="3200"/>
              <a:buAutoNum type="arabicPeriod"/>
            </a:pPr>
            <a:r>
              <a:rPr lang="en-IN" sz="1800">
                <a:latin typeface="Times New Roman"/>
                <a:ea typeface="Times New Roman"/>
                <a:cs typeface="Times New Roman"/>
                <a:sym typeface="Times New Roman"/>
              </a:rPr>
              <a:t> Gets the K(K is a parameter that you define) smaller distances;</a:t>
            </a:r>
            <a:endParaRPr/>
          </a:p>
          <a:p>
            <a:pPr indent="-342900" lvl="0" marL="368300" rtl="0" algn="l">
              <a:lnSpc>
                <a:spcPct val="100000"/>
              </a:lnSpc>
              <a:spcBef>
                <a:spcPts val="640"/>
              </a:spcBef>
              <a:spcAft>
                <a:spcPts val="0"/>
              </a:spcAft>
              <a:buSzPts val="3200"/>
              <a:buAutoNum type="arabicPeriod"/>
            </a:pPr>
            <a:r>
              <a:rPr lang="en-IN" sz="1800">
                <a:latin typeface="Times New Roman"/>
                <a:ea typeface="Times New Roman"/>
                <a:cs typeface="Times New Roman"/>
                <a:sym typeface="Times New Roman"/>
              </a:rPr>
              <a:t>Check the list of classes had the shortest distance and count the amount of each class that appears;</a:t>
            </a:r>
            <a:endParaRPr/>
          </a:p>
          <a:p>
            <a:pPr indent="-342900" lvl="0" marL="368300" rtl="0" algn="l">
              <a:lnSpc>
                <a:spcPct val="100000"/>
              </a:lnSpc>
              <a:spcBef>
                <a:spcPts val="640"/>
              </a:spcBef>
              <a:spcAft>
                <a:spcPts val="0"/>
              </a:spcAft>
              <a:buSzPts val="3200"/>
              <a:buAutoNum type="arabicPeriod"/>
            </a:pPr>
            <a:r>
              <a:rPr lang="en-IN" sz="1800">
                <a:latin typeface="Times New Roman"/>
                <a:ea typeface="Times New Roman"/>
                <a:cs typeface="Times New Roman"/>
                <a:sym typeface="Times New Roman"/>
              </a:rPr>
              <a:t>Takes as correct class the class that appeared the most times;</a:t>
            </a:r>
            <a:endParaRPr/>
          </a:p>
          <a:p>
            <a:pPr indent="-342900" lvl="0" marL="368300" rtl="0" algn="l">
              <a:lnSpc>
                <a:spcPct val="100000"/>
              </a:lnSpc>
              <a:spcBef>
                <a:spcPts val="640"/>
              </a:spcBef>
              <a:spcAft>
                <a:spcPts val="0"/>
              </a:spcAft>
              <a:buSzPts val="3200"/>
              <a:buAutoNum type="arabicPeriod"/>
            </a:pPr>
            <a:r>
              <a:rPr lang="en-IN" sz="1800">
                <a:latin typeface="Times New Roman"/>
                <a:ea typeface="Times New Roman"/>
                <a:cs typeface="Times New Roman"/>
                <a:sym typeface="Times New Roman"/>
              </a:rPr>
              <a:t>Classifies the new data with the class that you took in step 5;</a:t>
            </a:r>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400">
                <a:latin typeface="Times New Roman"/>
                <a:ea typeface="Times New Roman"/>
                <a:cs typeface="Times New Roman"/>
                <a:sym typeface="Times New Roman"/>
              </a:rPr>
              <a:t>Distance</a:t>
            </a:r>
            <a:endParaRPr sz="3400">
              <a:latin typeface="Times New Roman"/>
              <a:ea typeface="Times New Roman"/>
              <a:cs typeface="Times New Roman"/>
              <a:sym typeface="Times New Roman"/>
            </a:endParaRPr>
          </a:p>
        </p:txBody>
      </p:sp>
      <p:sp>
        <p:nvSpPr>
          <p:cNvPr id="189" name="Google Shape;189;p40"/>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2000">
                <a:latin typeface="Times New Roman"/>
                <a:ea typeface="Times New Roman"/>
                <a:cs typeface="Times New Roman"/>
                <a:sym typeface="Times New Roman"/>
              </a:rPr>
              <a:t>Distance measure is important</a:t>
            </a:r>
            <a:endParaRPr/>
          </a:p>
          <a:p>
            <a:pPr indent="0" lvl="0" marL="25400" rtl="0" algn="l">
              <a:lnSpc>
                <a:spcPct val="100000"/>
              </a:lnSpc>
              <a:spcBef>
                <a:spcPts val="640"/>
              </a:spcBef>
              <a:spcAft>
                <a:spcPts val="0"/>
              </a:spcAft>
              <a:buSzPts val="3200"/>
              <a:buNone/>
            </a:pPr>
            <a:r>
              <a:t/>
            </a:r>
            <a:endParaRPr b="1"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Most commonly distance is measured using Euclidean distance</a:t>
            </a:r>
            <a:endParaRPr/>
          </a:p>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We should always Normalize data</a:t>
            </a:r>
            <a:endParaRPr/>
          </a:p>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Other distance measurement methods include</a:t>
            </a:r>
            <a:endParaRPr/>
          </a:p>
          <a:p>
            <a:pPr indent="0" lvl="0" marL="25400" rtl="0" algn="l">
              <a:lnSpc>
                <a:spcPct val="100000"/>
              </a:lnSpc>
              <a:spcBef>
                <a:spcPts val="640"/>
              </a:spcBef>
              <a:spcAft>
                <a:spcPts val="0"/>
              </a:spcAft>
              <a:buSzPts val="3200"/>
              <a:buNone/>
            </a:pPr>
            <a:r>
              <a:rPr lang="en-IN" sz="1800">
                <a:latin typeface="Times New Roman"/>
                <a:ea typeface="Times New Roman"/>
                <a:cs typeface="Times New Roman"/>
                <a:sym typeface="Times New Roman"/>
              </a:rPr>
              <a:t>	</a:t>
            </a:r>
            <a:br>
              <a:rPr lang="en-IN" sz="1800">
                <a:latin typeface="Times New Roman"/>
                <a:ea typeface="Times New Roman"/>
                <a:cs typeface="Times New Roman"/>
                <a:sym typeface="Times New Roman"/>
              </a:rPr>
            </a:br>
            <a:r>
              <a:rPr lang="en-IN" sz="1800">
                <a:latin typeface="Times New Roman"/>
                <a:ea typeface="Times New Roman"/>
                <a:cs typeface="Times New Roman"/>
                <a:sym typeface="Times New Roman"/>
              </a:rPr>
              <a:t>	- Manhattan distance</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1800">
                <a:latin typeface="Times New Roman"/>
                <a:ea typeface="Times New Roman"/>
                <a:cs typeface="Times New Roman"/>
                <a:sym typeface="Times New Roman"/>
              </a:rPr>
              <a:t>	- Minkowski distance</a:t>
            </a:r>
            <a:endParaRPr/>
          </a:p>
          <a:p>
            <a:pPr indent="0" lvl="0" marL="25400" rtl="0" algn="l">
              <a:lnSpc>
                <a:spcPct val="100000"/>
              </a:lnSpc>
              <a:spcBef>
                <a:spcPts val="640"/>
              </a:spcBef>
              <a:spcAft>
                <a:spcPts val="0"/>
              </a:spcAft>
              <a:buSzPts val="3200"/>
              <a:buNone/>
            </a:pPr>
            <a:r>
              <a:rPr lang="en-IN" sz="1800">
                <a:latin typeface="Times New Roman"/>
                <a:ea typeface="Times New Roman"/>
                <a:cs typeface="Times New Roman"/>
                <a:sym typeface="Times New Roman"/>
              </a:rPr>
              <a:t>	- Mahalanobis distance</a:t>
            </a:r>
            <a:endParaRPr/>
          </a:p>
          <a:p>
            <a:pPr indent="0" lvl="0" marL="25400" rtl="0" algn="l">
              <a:lnSpc>
                <a:spcPct val="100000"/>
              </a:lnSpc>
              <a:spcBef>
                <a:spcPts val="640"/>
              </a:spcBef>
              <a:spcAft>
                <a:spcPts val="0"/>
              </a:spcAft>
              <a:buSzPts val="3200"/>
              <a:buNone/>
            </a:pPr>
            <a:r>
              <a:rPr lang="en-IN" sz="1800">
                <a:latin typeface="Times New Roman"/>
                <a:ea typeface="Times New Roman"/>
                <a:cs typeface="Times New Roman"/>
                <a:sym typeface="Times New Roman"/>
              </a:rPr>
              <a:t>	- Cosine similarity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200">
                <a:latin typeface="Times New Roman"/>
                <a:ea typeface="Times New Roman"/>
                <a:cs typeface="Times New Roman"/>
                <a:sym typeface="Times New Roman"/>
              </a:rPr>
              <a:t>Calculating distance</a:t>
            </a:r>
            <a:endParaRPr sz="3200">
              <a:latin typeface="Times New Roman"/>
              <a:ea typeface="Times New Roman"/>
              <a:cs typeface="Times New Roman"/>
              <a:sym typeface="Times New Roman"/>
            </a:endParaRPr>
          </a:p>
        </p:txBody>
      </p:sp>
      <p:sp>
        <p:nvSpPr>
          <p:cNvPr id="195" name="Google Shape;195;p4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1800">
                <a:latin typeface="Times New Roman"/>
                <a:ea typeface="Times New Roman"/>
                <a:cs typeface="Times New Roman"/>
                <a:sym typeface="Times New Roman"/>
              </a:rPr>
              <a:t>To calculate the distance between two points is very simple,  there are several ways to get this value, here we will use the Euclidean distance.</a:t>
            </a:r>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The Euclidean distance’s formula is:</a:t>
            </a:r>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p:txBody>
      </p:sp>
      <p:pic>
        <p:nvPicPr>
          <p:cNvPr id="196" name="Google Shape;196;p41"/>
          <p:cNvPicPr preferRelativeResize="0"/>
          <p:nvPr/>
        </p:nvPicPr>
        <p:blipFill rotWithShape="1">
          <a:blip r:embed="rId3">
            <a:alphaModFix/>
          </a:blip>
          <a:srcRect b="0" l="0" r="0" t="0"/>
          <a:stretch/>
        </p:blipFill>
        <p:spPr>
          <a:xfrm>
            <a:off x="3128962" y="3418610"/>
            <a:ext cx="5019675" cy="160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400">
                <a:latin typeface="Times New Roman"/>
                <a:ea typeface="Times New Roman"/>
                <a:cs typeface="Times New Roman"/>
                <a:sym typeface="Times New Roman"/>
              </a:rPr>
              <a:t>Distances contd.</a:t>
            </a:r>
            <a:endParaRPr sz="3400">
              <a:latin typeface="Times New Roman"/>
              <a:ea typeface="Times New Roman"/>
              <a:cs typeface="Times New Roman"/>
              <a:sym typeface="Times New Roman"/>
            </a:endParaRPr>
          </a:p>
        </p:txBody>
      </p:sp>
      <p:sp>
        <p:nvSpPr>
          <p:cNvPr id="202" name="Google Shape;202;p4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1800">
                <a:latin typeface="Times New Roman"/>
                <a:ea typeface="Times New Roman"/>
                <a:cs typeface="Times New Roman"/>
                <a:sym typeface="Times New Roman"/>
              </a:rPr>
              <a:t>Manhattan distance</a:t>
            </a:r>
            <a:endParaRPr/>
          </a:p>
          <a:p>
            <a:pPr indent="0" lvl="0" marL="25400" rtl="0" algn="l">
              <a:lnSpc>
                <a:spcPct val="100000"/>
              </a:lnSpc>
              <a:spcBef>
                <a:spcPts val="640"/>
              </a:spcBef>
              <a:spcAft>
                <a:spcPts val="0"/>
              </a:spcAft>
              <a:buSzPts val="3200"/>
              <a:buNone/>
            </a:pPr>
            <a:r>
              <a:rPr lang="en-IN" sz="1800">
                <a:latin typeface="Times New Roman"/>
                <a:ea typeface="Times New Roman"/>
                <a:cs typeface="Times New Roman"/>
                <a:sym typeface="Times New Roman"/>
              </a:rPr>
              <a:t>Definition: The </a:t>
            </a:r>
            <a:r>
              <a:rPr b="1" lang="en-IN" sz="1800">
                <a:latin typeface="Times New Roman"/>
                <a:ea typeface="Times New Roman"/>
                <a:cs typeface="Times New Roman"/>
                <a:sym typeface="Times New Roman"/>
              </a:rPr>
              <a:t>distance</a:t>
            </a:r>
            <a:r>
              <a:rPr lang="en-IN" sz="1800">
                <a:latin typeface="Times New Roman"/>
                <a:ea typeface="Times New Roman"/>
                <a:cs typeface="Times New Roman"/>
                <a:sym typeface="Times New Roman"/>
              </a:rPr>
              <a:t> between two points measured along axes at right angles. In a plane with p</a:t>
            </a:r>
            <a:r>
              <a:rPr baseline="-25000" lang="en-IN" sz="1800">
                <a:latin typeface="Times New Roman"/>
                <a:ea typeface="Times New Roman"/>
                <a:cs typeface="Times New Roman"/>
                <a:sym typeface="Times New Roman"/>
              </a:rPr>
              <a:t>1</a:t>
            </a:r>
            <a:r>
              <a:rPr lang="en-IN" sz="1800">
                <a:latin typeface="Times New Roman"/>
                <a:ea typeface="Times New Roman"/>
                <a:cs typeface="Times New Roman"/>
                <a:sym typeface="Times New Roman"/>
              </a:rPr>
              <a:t>at (x</a:t>
            </a:r>
            <a:r>
              <a:rPr baseline="-25000" lang="en-IN" sz="1800">
                <a:latin typeface="Times New Roman"/>
                <a:ea typeface="Times New Roman"/>
                <a:cs typeface="Times New Roman"/>
                <a:sym typeface="Times New Roman"/>
              </a:rPr>
              <a:t>1</a:t>
            </a:r>
            <a:r>
              <a:rPr lang="en-IN" sz="1800">
                <a:latin typeface="Times New Roman"/>
                <a:ea typeface="Times New Roman"/>
                <a:cs typeface="Times New Roman"/>
                <a:sym typeface="Times New Roman"/>
              </a:rPr>
              <a:t>, y</a:t>
            </a:r>
            <a:r>
              <a:rPr baseline="-25000" lang="en-IN" sz="1800">
                <a:latin typeface="Times New Roman"/>
                <a:ea typeface="Times New Roman"/>
                <a:cs typeface="Times New Roman"/>
                <a:sym typeface="Times New Roman"/>
              </a:rPr>
              <a:t>1</a:t>
            </a:r>
            <a:r>
              <a:rPr lang="en-IN" sz="1800">
                <a:latin typeface="Times New Roman"/>
                <a:ea typeface="Times New Roman"/>
                <a:cs typeface="Times New Roman"/>
                <a:sym typeface="Times New Roman"/>
              </a:rPr>
              <a:t>) and p</a:t>
            </a:r>
            <a:r>
              <a:rPr baseline="-25000" lang="en-IN" sz="1800">
                <a:latin typeface="Times New Roman"/>
                <a:ea typeface="Times New Roman"/>
                <a:cs typeface="Times New Roman"/>
                <a:sym typeface="Times New Roman"/>
              </a:rPr>
              <a:t>2</a:t>
            </a:r>
            <a:r>
              <a:rPr lang="en-IN" sz="1800">
                <a:latin typeface="Times New Roman"/>
                <a:ea typeface="Times New Roman"/>
                <a:cs typeface="Times New Roman"/>
                <a:sym typeface="Times New Roman"/>
              </a:rPr>
              <a:t> at (x</a:t>
            </a:r>
            <a:r>
              <a:rPr baseline="-25000" lang="en-IN" sz="1800">
                <a:latin typeface="Times New Roman"/>
                <a:ea typeface="Times New Roman"/>
                <a:cs typeface="Times New Roman"/>
                <a:sym typeface="Times New Roman"/>
              </a:rPr>
              <a:t>2</a:t>
            </a:r>
            <a:r>
              <a:rPr lang="en-IN" sz="1800">
                <a:latin typeface="Times New Roman"/>
                <a:ea typeface="Times New Roman"/>
                <a:cs typeface="Times New Roman"/>
                <a:sym typeface="Times New Roman"/>
              </a:rPr>
              <a:t>, y</a:t>
            </a:r>
            <a:r>
              <a:rPr baseline="-25000" lang="en-IN" sz="1800">
                <a:latin typeface="Times New Roman"/>
                <a:ea typeface="Times New Roman"/>
                <a:cs typeface="Times New Roman"/>
                <a:sym typeface="Times New Roman"/>
              </a:rPr>
              <a:t>2</a:t>
            </a:r>
            <a:r>
              <a:rPr lang="en-IN" sz="1800">
                <a:latin typeface="Times New Roman"/>
                <a:ea typeface="Times New Roman"/>
                <a:cs typeface="Times New Roman"/>
                <a:sym typeface="Times New Roman"/>
              </a:rPr>
              <a:t>), it is |x</a:t>
            </a:r>
            <a:r>
              <a:rPr baseline="-25000" lang="en-IN" sz="1800">
                <a:latin typeface="Times New Roman"/>
                <a:ea typeface="Times New Roman"/>
                <a:cs typeface="Times New Roman"/>
                <a:sym typeface="Times New Roman"/>
              </a:rPr>
              <a:t>1</a:t>
            </a:r>
            <a:r>
              <a:rPr lang="en-IN" sz="1800">
                <a:latin typeface="Times New Roman"/>
                <a:ea typeface="Times New Roman"/>
                <a:cs typeface="Times New Roman"/>
                <a:sym typeface="Times New Roman"/>
              </a:rPr>
              <a:t> - x</a:t>
            </a:r>
            <a:r>
              <a:rPr baseline="-25000" lang="en-IN" sz="1800">
                <a:latin typeface="Times New Roman"/>
                <a:ea typeface="Times New Roman"/>
                <a:cs typeface="Times New Roman"/>
                <a:sym typeface="Times New Roman"/>
              </a:rPr>
              <a:t>2</a:t>
            </a:r>
            <a:r>
              <a:rPr lang="en-IN" sz="1800">
                <a:latin typeface="Times New Roman"/>
                <a:ea typeface="Times New Roman"/>
                <a:cs typeface="Times New Roman"/>
                <a:sym typeface="Times New Roman"/>
              </a:rPr>
              <a:t>| + |y</a:t>
            </a:r>
            <a:r>
              <a:rPr baseline="-25000" lang="en-IN" sz="1800">
                <a:latin typeface="Times New Roman"/>
                <a:ea typeface="Times New Roman"/>
                <a:cs typeface="Times New Roman"/>
                <a:sym typeface="Times New Roman"/>
              </a:rPr>
              <a:t>1</a:t>
            </a:r>
            <a:r>
              <a:rPr lang="en-IN" sz="1800">
                <a:latin typeface="Times New Roman"/>
                <a:ea typeface="Times New Roman"/>
                <a:cs typeface="Times New Roman"/>
                <a:sym typeface="Times New Roman"/>
              </a:rPr>
              <a:t> - y</a:t>
            </a:r>
            <a:r>
              <a:rPr baseline="-25000" lang="en-IN" sz="1800">
                <a:latin typeface="Times New Roman"/>
                <a:ea typeface="Times New Roman"/>
                <a:cs typeface="Times New Roman"/>
                <a:sym typeface="Times New Roman"/>
              </a:rPr>
              <a:t>2</a:t>
            </a:r>
            <a:r>
              <a:rPr lang="en-IN" sz="1800">
                <a:latin typeface="Times New Roman"/>
                <a:ea typeface="Times New Roman"/>
                <a:cs typeface="Times New Roman"/>
                <a:sym typeface="Times New Roman"/>
              </a:rPr>
              <a:t>|.</a:t>
            </a:r>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b="1" lang="en-IN" sz="1800">
                <a:latin typeface="Times New Roman"/>
                <a:ea typeface="Times New Roman"/>
                <a:cs typeface="Times New Roman"/>
                <a:sym typeface="Times New Roman"/>
              </a:rPr>
              <a:t>Minkowski distance</a:t>
            </a:r>
            <a:r>
              <a:rPr lang="en-I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1800">
                <a:latin typeface="Times New Roman"/>
                <a:ea typeface="Times New Roman"/>
                <a:cs typeface="Times New Roman"/>
                <a:sym typeface="Times New Roman"/>
              </a:rPr>
              <a:t>It is a metric in a normed vector space. Minkowski distance is used for distance similarity of vector. Given two or more vectors, find distance similarity of these vectors. Mainly Minkowski distance is applied in machine learning to find out distance similarity.</a:t>
            </a:r>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b="1" lang="en-IN" sz="1800">
                <a:latin typeface="Times New Roman"/>
                <a:ea typeface="Times New Roman"/>
                <a:cs typeface="Times New Roman"/>
                <a:sym typeface="Times New Roman"/>
              </a:rPr>
              <a:t>Cosine similarity</a:t>
            </a:r>
            <a:r>
              <a:rPr lang="en-I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1800">
                <a:latin typeface="Times New Roman"/>
                <a:ea typeface="Times New Roman"/>
                <a:cs typeface="Times New Roman"/>
                <a:sym typeface="Times New Roman"/>
              </a:rPr>
              <a:t>It is a measure of </a:t>
            </a:r>
            <a:r>
              <a:rPr b="1" lang="en-IN" sz="1800">
                <a:latin typeface="Times New Roman"/>
                <a:ea typeface="Times New Roman"/>
                <a:cs typeface="Times New Roman"/>
                <a:sym typeface="Times New Roman"/>
              </a:rPr>
              <a:t>similarity</a:t>
            </a:r>
            <a:r>
              <a:rPr lang="en-IN" sz="1800">
                <a:latin typeface="Times New Roman"/>
                <a:ea typeface="Times New Roman"/>
                <a:cs typeface="Times New Roman"/>
                <a:sym typeface="Times New Roman"/>
              </a:rPr>
              <a:t> between two non-zero vectors of an inner product space that measures the</a:t>
            </a:r>
            <a:r>
              <a:rPr b="1" lang="en-IN" sz="1800">
                <a:latin typeface="Times New Roman"/>
                <a:ea typeface="Times New Roman"/>
                <a:cs typeface="Times New Roman"/>
                <a:sym typeface="Times New Roman"/>
              </a:rPr>
              <a:t>cosine</a:t>
            </a:r>
            <a:r>
              <a:rPr lang="en-IN" sz="1800">
                <a:latin typeface="Times New Roman"/>
                <a:ea typeface="Times New Roman"/>
                <a:cs typeface="Times New Roman"/>
                <a:sym typeface="Times New Roman"/>
              </a:rPr>
              <a:t> of the angle between them. The </a:t>
            </a:r>
            <a:r>
              <a:rPr b="1" lang="en-IN" sz="1800">
                <a:latin typeface="Times New Roman"/>
                <a:ea typeface="Times New Roman"/>
                <a:cs typeface="Times New Roman"/>
                <a:sym typeface="Times New Roman"/>
              </a:rPr>
              <a:t>cosine</a:t>
            </a:r>
            <a:r>
              <a:rPr lang="en-IN" sz="1800">
                <a:latin typeface="Times New Roman"/>
                <a:ea typeface="Times New Roman"/>
                <a:cs typeface="Times New Roman"/>
                <a:sym typeface="Times New Roman"/>
              </a:rPr>
              <a:t> of 0° is 1, and it is less than 1 for any angle in the interval (0,π] radians.</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2800">
                <a:latin typeface="Times New Roman"/>
                <a:ea typeface="Times New Roman"/>
                <a:cs typeface="Times New Roman"/>
                <a:sym typeface="Times New Roman"/>
              </a:rPr>
              <a:t>Other Variants</a:t>
            </a:r>
            <a:endParaRPr sz="2800">
              <a:latin typeface="Times New Roman"/>
              <a:ea typeface="Times New Roman"/>
              <a:cs typeface="Times New Roman"/>
              <a:sym typeface="Times New Roman"/>
            </a:endParaRPr>
          </a:p>
        </p:txBody>
      </p:sp>
      <p:sp>
        <p:nvSpPr>
          <p:cNvPr id="208" name="Google Shape;208;p43"/>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1800">
                <a:latin typeface="Times New Roman"/>
                <a:ea typeface="Times New Roman"/>
                <a:cs typeface="Times New Roman"/>
                <a:sym typeface="Times New Roman"/>
              </a:rPr>
              <a:t>Radius Neighbor Classifier</a:t>
            </a:r>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Implements learning based on number of neighbors within a fixed radius r of each training point, where r is a floating point value specified by the user</a:t>
            </a:r>
            <a:endParaRPr/>
          </a:p>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May be a better choice when the sampling is not uniform. However, when there are many attributes and data is sparse, this method becomes ineffective due to curse of dimensionality.</a:t>
            </a:r>
            <a:endParaRPr/>
          </a:p>
          <a:p>
            <a:pPr indent="-228600" lvl="0" marL="457200" marR="0" rtl="0" algn="l">
              <a:lnSpc>
                <a:spcPct val="100000"/>
              </a:lnSpc>
              <a:spcBef>
                <a:spcPts val="640"/>
              </a:spcBef>
              <a:spcAft>
                <a:spcPts val="0"/>
              </a:spcAft>
              <a:buClr>
                <a:schemeClr val="dk1"/>
              </a:buClr>
              <a:buSzPts val="3200"/>
              <a:buFont typeface="Arial"/>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1800">
                <a:latin typeface="Times New Roman"/>
                <a:ea typeface="Times New Roman"/>
                <a:cs typeface="Times New Roman"/>
                <a:sym typeface="Times New Roman"/>
              </a:rPr>
              <a:t>KD Tree nearest neighbour</a:t>
            </a:r>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Approach helps reduce the computation time.</a:t>
            </a:r>
            <a:endParaRPr/>
          </a:p>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Very effective when we have large data points but still not too many dimensions</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Times New Roman"/>
              <a:buNone/>
            </a:pPr>
            <a:r>
              <a:rPr b="0" i="0" lang="en-IN" sz="4000" u="sng" cap="none" strike="noStrike">
                <a:solidFill>
                  <a:schemeClr val="dk1"/>
                </a:solidFill>
                <a:latin typeface="Times New Roman"/>
                <a:ea typeface="Times New Roman"/>
                <a:cs typeface="Times New Roman"/>
                <a:sym typeface="Times New Roman"/>
              </a:rPr>
              <a:t>Learning Objectives </a:t>
            </a:r>
            <a:endParaRPr/>
          </a:p>
        </p:txBody>
      </p:sp>
      <p:sp>
        <p:nvSpPr>
          <p:cNvPr id="98" name="Google Shape;98;p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342900" lvl="0" marL="6477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Naïve Bayes theory</a:t>
            </a:r>
            <a:endParaRPr/>
          </a:p>
          <a:p>
            <a:pPr indent="-342900" lvl="0" marL="6477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Hands-on exercise Naïve Bayes</a:t>
            </a:r>
            <a:endParaRPr sz="2400">
              <a:latin typeface="Times New Roman"/>
              <a:ea typeface="Times New Roman"/>
              <a:cs typeface="Times New Roman"/>
              <a:sym typeface="Times New Roman"/>
            </a:endParaRPr>
          </a:p>
          <a:p>
            <a:pPr indent="-342900" lvl="0" marL="6477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KNN Theory</a:t>
            </a:r>
            <a:endParaRPr/>
          </a:p>
          <a:p>
            <a:pPr indent="-342900" lvl="0" marL="6477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Hands on exercise for KNN</a:t>
            </a:r>
            <a:endParaRPr/>
          </a:p>
          <a:p>
            <a:pPr indent="-190500" lvl="0" marL="647700" rtl="0" algn="l">
              <a:lnSpc>
                <a:spcPct val="100000"/>
              </a:lnSpc>
              <a:spcBef>
                <a:spcPts val="480"/>
              </a:spcBef>
              <a:spcAft>
                <a:spcPts val="0"/>
              </a:spcAft>
              <a:buSzPts val="2400"/>
              <a:buNone/>
            </a:pPr>
            <a:r>
              <a:t/>
            </a:r>
            <a:endParaRPr sz="2400">
              <a:latin typeface="Times New Roman"/>
              <a:ea typeface="Times New Roman"/>
              <a:cs typeface="Times New Roman"/>
              <a:sym typeface="Times New Roman"/>
            </a:endParaRPr>
          </a:p>
          <a:p>
            <a:pPr indent="-190500" lvl="0" marL="495300" rtl="0" algn="l">
              <a:lnSpc>
                <a:spcPct val="100000"/>
              </a:lnSpc>
              <a:spcBef>
                <a:spcPts val="480"/>
              </a:spcBef>
              <a:spcAft>
                <a:spcPts val="0"/>
              </a:spcAft>
              <a:buSzPts val="2400"/>
              <a:buNone/>
            </a:pPr>
            <a:r>
              <a:t/>
            </a:r>
            <a:endParaRPr sz="2400">
              <a:latin typeface="Times New Roman"/>
              <a:ea typeface="Times New Roman"/>
              <a:cs typeface="Times New Roman"/>
              <a:sym typeface="Times New Roman"/>
            </a:endParaRPr>
          </a:p>
          <a:p>
            <a:pPr indent="-190500" lvl="0" marL="495300" rtl="0" algn="l">
              <a:lnSpc>
                <a:spcPct val="100000"/>
              </a:lnSpc>
              <a:spcBef>
                <a:spcPts val="480"/>
              </a:spcBef>
              <a:spcAft>
                <a:spcPts val="0"/>
              </a:spcAft>
              <a:buSzPts val="2400"/>
              <a:buNone/>
            </a:pPr>
            <a:r>
              <a:t/>
            </a:r>
            <a:endParaRPr sz="2400">
              <a:latin typeface="Times New Roman"/>
              <a:ea typeface="Times New Roman"/>
              <a:cs typeface="Times New Roman"/>
              <a:sym typeface="Times New Roman"/>
            </a:endParaRPr>
          </a:p>
          <a:p>
            <a:pPr indent="0" lvl="0" marL="152400" rtl="0" algn="l">
              <a:lnSpc>
                <a:spcPct val="100000"/>
              </a:lnSpc>
              <a:spcBef>
                <a:spcPts val="480"/>
              </a:spcBef>
              <a:spcAft>
                <a:spcPts val="0"/>
              </a:spcAft>
              <a:buSzPts val="2400"/>
              <a:buNone/>
            </a:pPr>
            <a:r>
              <a:t/>
            </a:r>
            <a:endParaRPr b="0" i="0" sz="2400" u="none">
              <a:solidFill>
                <a:schemeClr val="dk1"/>
              </a:solidFill>
              <a:latin typeface="Times New Roman"/>
              <a:ea typeface="Times New Roman"/>
              <a:cs typeface="Times New Roman"/>
              <a:sym typeface="Times New Roman"/>
            </a:endParaRPr>
          </a:p>
        </p:txBody>
      </p:sp>
      <p:sp>
        <p:nvSpPr>
          <p:cNvPr id="99" name="Google Shape;99;p2"/>
          <p:cNvSpPr txBox="1"/>
          <p:nvPr/>
        </p:nvSpPr>
        <p:spPr>
          <a:xfrm>
            <a:off x="609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2"/>
          <p:cNvSpPr txBox="1"/>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1400"/>
              <a:buFont typeface="Times New Roman"/>
              <a:buNone/>
            </a:pPr>
            <a:fld id="{00000000-1234-1234-1234-123412341234}" type="slidenum">
              <a:rPr b="0" i="0" lang="en-IN" sz="1400" u="none" cap="none" strike="noStrike">
                <a:solidFill>
                  <a:srgbClr val="59595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400">
                <a:latin typeface="Times New Roman"/>
                <a:ea typeface="Times New Roman"/>
                <a:cs typeface="Times New Roman"/>
                <a:sym typeface="Times New Roman"/>
              </a:rPr>
              <a:t>KNN features</a:t>
            </a:r>
            <a:endParaRPr sz="3400">
              <a:latin typeface="Times New Roman"/>
              <a:ea typeface="Times New Roman"/>
              <a:cs typeface="Times New Roman"/>
              <a:sym typeface="Times New Roman"/>
            </a:endParaRPr>
          </a:p>
        </p:txBody>
      </p:sp>
      <p:sp>
        <p:nvSpPr>
          <p:cNvPr id="214" name="Google Shape;214;p44"/>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K-NN</a:t>
            </a:r>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It does not construct a “model”. Known as a non-parametric method.</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Classification is computed from a simple majority vote of the nearest neighbors of each point</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Suited for classification where relationship between features and target classes is numerous, complex and difficult to understand and yet items in a class tend to be fairly homogenous on the values of attributes</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Not suitable if the data is too noisy and the target classes do not have clear demarcation in terms of attribute values</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Can also be used for regression. </a:t>
            </a:r>
            <a:endParaRPr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400">
                <a:latin typeface="Times New Roman"/>
                <a:ea typeface="Times New Roman"/>
                <a:cs typeface="Times New Roman"/>
                <a:sym typeface="Times New Roman"/>
              </a:rPr>
            </a:br>
            <a:r>
              <a:rPr lang="en-IN" sz="3400">
                <a:latin typeface="Times New Roman"/>
                <a:ea typeface="Times New Roman"/>
                <a:cs typeface="Times New Roman"/>
                <a:sym typeface="Times New Roman"/>
              </a:rPr>
              <a:t>K-NN for regression</a:t>
            </a:r>
            <a:br>
              <a:rPr lang="en-IN" sz="3400">
                <a:latin typeface="Times New Roman"/>
                <a:ea typeface="Times New Roman"/>
                <a:cs typeface="Times New Roman"/>
                <a:sym typeface="Times New Roman"/>
              </a:rPr>
            </a:br>
            <a:endParaRPr sz="3400"/>
          </a:p>
        </p:txBody>
      </p:sp>
      <p:sp>
        <p:nvSpPr>
          <p:cNvPr id="220" name="Google Shape;220;p45"/>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The Neighbors based algorithm can also be used for regression where the labels are continuous data and the label of query point can be average of the labels of the neighbors.</a:t>
            </a:r>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p:txBody>
      </p:sp>
      <p:pic>
        <p:nvPicPr>
          <p:cNvPr id="221" name="Google Shape;221;p45"/>
          <p:cNvPicPr preferRelativeResize="0"/>
          <p:nvPr/>
        </p:nvPicPr>
        <p:blipFill rotWithShape="1">
          <a:blip r:embed="rId3">
            <a:alphaModFix/>
          </a:blip>
          <a:srcRect b="0" l="0" r="0" t="0"/>
          <a:stretch/>
        </p:blipFill>
        <p:spPr>
          <a:xfrm>
            <a:off x="2936730" y="2926339"/>
            <a:ext cx="5210175" cy="3609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6"/>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Advantages</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Makes no assumptions about distributions of classes in feature space</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Can work for multi classes simultaneously</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Easy to implement and understand</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Not impacted by outliers.</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Dis-advantages</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Fixing the optimal value of K is a challenge</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Will not be effective when the class distributions overlap</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Does not output any models. Calculates distances for every new point(lazy learner)•Computationally intensive</a:t>
            </a:r>
            <a:endParaRPr/>
          </a:p>
        </p:txBody>
      </p:sp>
      <p:sp>
        <p:nvSpPr>
          <p:cNvPr id="227" name="Google Shape;227;p4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b="1" lang="en-IN">
                <a:latin typeface="Times New Roman"/>
                <a:ea typeface="Times New Roman"/>
                <a:cs typeface="Times New Roman"/>
                <a:sym typeface="Times New Roman"/>
              </a:rPr>
            </a:br>
            <a:r>
              <a:rPr lang="en-IN" sz="3400">
                <a:latin typeface="Times New Roman"/>
                <a:ea typeface="Times New Roman"/>
                <a:cs typeface="Times New Roman"/>
                <a:sym typeface="Times New Roman"/>
              </a:rPr>
              <a:t>K Nearest Neighbours</a:t>
            </a:r>
            <a:br>
              <a:rPr b="1" lang="en-IN" sz="3400">
                <a:latin typeface="Times New Roman"/>
                <a:ea typeface="Times New Roman"/>
                <a:cs typeface="Times New Roman"/>
                <a:sym typeface="Times New Roman"/>
              </a:rPr>
            </a:br>
            <a:r>
              <a:rPr b="1" lang="en-IN" sz="3400">
                <a:latin typeface="Times New Roman"/>
                <a:ea typeface="Times New Roman"/>
                <a:cs typeface="Times New Roman"/>
                <a:sym typeface="Times New Roman"/>
              </a:rPr>
              <a:t>P</a:t>
            </a:r>
            <a:r>
              <a:rPr lang="en-IN" sz="2800">
                <a:latin typeface="Times New Roman"/>
                <a:ea typeface="Times New Roman"/>
                <a:cs typeface="Times New Roman"/>
                <a:sym typeface="Times New Roman"/>
              </a:rPr>
              <a:t>ros and </a:t>
            </a:r>
            <a:r>
              <a:rPr b="1" lang="en-IN" sz="2800">
                <a:latin typeface="Times New Roman"/>
                <a:ea typeface="Times New Roman"/>
                <a:cs typeface="Times New Roman"/>
                <a:sym typeface="Times New Roman"/>
              </a:rPr>
              <a:t>C</a:t>
            </a:r>
            <a:r>
              <a:rPr lang="en-IN" sz="2800">
                <a:latin typeface="Times New Roman"/>
                <a:ea typeface="Times New Roman"/>
                <a:cs typeface="Times New Roman"/>
                <a:sym typeface="Times New Roman"/>
              </a:rPr>
              <a:t>ons</a:t>
            </a:r>
            <a:br>
              <a:rPr b="1" lang="en-IN">
                <a:latin typeface="Times New Roman"/>
                <a:ea typeface="Times New Roman"/>
                <a:cs typeface="Times New Roman"/>
                <a:sym typeface="Times New Roman"/>
              </a:rPr>
            </a:b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u="sng">
                <a:latin typeface="Times New Roman"/>
                <a:ea typeface="Times New Roman"/>
                <a:cs typeface="Times New Roman"/>
                <a:sym typeface="Times New Roman"/>
              </a:rPr>
              <a:t>Case Studies</a:t>
            </a:r>
            <a:endParaRPr u="sng">
              <a:latin typeface="Times New Roman"/>
              <a:ea typeface="Times New Roman"/>
              <a:cs typeface="Times New Roman"/>
              <a:sym typeface="Times New Roman"/>
            </a:endParaRPr>
          </a:p>
        </p:txBody>
      </p:sp>
      <p:sp>
        <p:nvSpPr>
          <p:cNvPr id="233" name="Google Shape;233;p4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a:latin typeface="Calibri"/>
                <a:ea typeface="Calibri"/>
                <a:cs typeface="Calibri"/>
                <a:sym typeface="Calibri"/>
              </a:rPr>
              <a:t>Let us now have case studies for the above two topics.</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400">
                <a:latin typeface="Times New Roman"/>
                <a:ea typeface="Times New Roman"/>
                <a:cs typeface="Times New Roman"/>
                <a:sym typeface="Times New Roman"/>
              </a:rPr>
              <a:t>Case Study 1</a:t>
            </a:r>
            <a:r>
              <a:rPr lang="en-IN" sz="3400">
                <a:latin typeface="Times New Roman"/>
                <a:ea typeface="Times New Roman"/>
                <a:cs typeface="Times New Roman"/>
                <a:sym typeface="Times New Roman"/>
              </a:rPr>
              <a:t> - </a:t>
            </a:r>
            <a:r>
              <a:rPr b="1" lang="en-IN" sz="3400">
                <a:latin typeface="Times New Roman"/>
                <a:ea typeface="Times New Roman"/>
                <a:cs typeface="Times New Roman"/>
                <a:sym typeface="Times New Roman"/>
              </a:rPr>
              <a:t>NB</a:t>
            </a:r>
            <a:endParaRPr b="1" sz="3400">
              <a:latin typeface="Times New Roman"/>
              <a:ea typeface="Times New Roman"/>
              <a:cs typeface="Times New Roman"/>
              <a:sym typeface="Times New Roman"/>
            </a:endParaRPr>
          </a:p>
        </p:txBody>
      </p:sp>
      <p:sp>
        <p:nvSpPr>
          <p:cNvPr id="240" name="Google Shape;240;p48"/>
          <p:cNvSpPr txBox="1"/>
          <p:nvPr>
            <p:ph idx="1" type="body"/>
          </p:nvPr>
        </p:nvSpPr>
        <p:spPr>
          <a:xfrm>
            <a:off x="609600" y="1277900"/>
            <a:ext cx="11423100" cy="5490600"/>
          </a:xfrm>
          <a:prstGeom prst="rect">
            <a:avLst/>
          </a:prstGeom>
          <a:noFill/>
          <a:ln>
            <a:noFill/>
          </a:ln>
        </p:spPr>
        <p:txBody>
          <a:bodyPr anchorCtr="0" anchor="t" bIns="45700" lIns="91425" spcFirstLastPara="1" rIns="91425" wrap="square" tIns="45700">
            <a:noAutofit/>
          </a:bodyPr>
          <a:lstStyle/>
          <a:p>
            <a:pPr indent="0" lvl="0" marL="0" marR="190500" rtl="0" algn="l">
              <a:lnSpc>
                <a:spcPct val="100000"/>
              </a:lnSpc>
              <a:spcBef>
                <a:spcPts val="1000"/>
              </a:spcBef>
              <a:spcAft>
                <a:spcPts val="0"/>
              </a:spcAft>
              <a:buClr>
                <a:schemeClr val="dk1"/>
              </a:buClr>
              <a:buSzPts val="1100"/>
              <a:buFont typeface="Arial"/>
              <a:buNone/>
            </a:pPr>
            <a:r>
              <a:rPr b="1" lang="en-IN" sz="2400">
                <a:latin typeface="Calibri"/>
                <a:ea typeface="Calibri"/>
                <a:cs typeface="Calibri"/>
                <a:sym typeface="Calibri"/>
              </a:rPr>
              <a:t>Objective:</a:t>
            </a:r>
            <a:endParaRPr b="1" sz="2400" u="sng">
              <a:solidFill>
                <a:srgbClr val="337AB7"/>
              </a:solidFill>
              <a:latin typeface="Calibri"/>
              <a:ea typeface="Calibri"/>
              <a:cs typeface="Calibri"/>
              <a:sym typeface="Calibri"/>
              <a:hlinkClick r:id="rId3">
                <a:extLst>
                  <a:ext uri="{A12FA001-AC4F-418D-AE19-62706E023703}">
                    <ahyp:hlinkClr val="tx"/>
                  </a:ext>
                </a:extLst>
              </a:hlinkClick>
            </a:endParaRPr>
          </a:p>
          <a:p>
            <a:pPr indent="0" lvl="0" marL="0" rtl="0" algn="l">
              <a:lnSpc>
                <a:spcPct val="115000"/>
              </a:lnSpc>
              <a:spcBef>
                <a:spcPts val="1100"/>
              </a:spcBef>
              <a:spcAft>
                <a:spcPts val="0"/>
              </a:spcAft>
              <a:buSzPts val="3200"/>
              <a:buNone/>
            </a:pPr>
            <a:r>
              <a:rPr lang="en-IN" sz="1800">
                <a:latin typeface="Calibri"/>
                <a:ea typeface="Calibri"/>
                <a:cs typeface="Calibri"/>
                <a:sym typeface="Calibri"/>
              </a:rPr>
              <a:t>To predict whether income exceeds 50K/yr based on census data.</a:t>
            </a:r>
            <a:endParaRPr sz="1800">
              <a:latin typeface="Calibri"/>
              <a:ea typeface="Calibri"/>
              <a:cs typeface="Calibri"/>
              <a:sym typeface="Calibri"/>
            </a:endParaRPr>
          </a:p>
          <a:p>
            <a:pPr indent="0" lvl="0" marL="0" rtl="0" algn="l">
              <a:lnSpc>
                <a:spcPct val="115000"/>
              </a:lnSpc>
              <a:spcBef>
                <a:spcPts val="1100"/>
              </a:spcBef>
              <a:spcAft>
                <a:spcPts val="0"/>
              </a:spcAft>
              <a:buSzPts val="3200"/>
              <a:buNone/>
            </a:pPr>
            <a:r>
              <a:t/>
            </a:r>
            <a:endParaRPr sz="1800">
              <a:latin typeface="Calibri"/>
              <a:ea typeface="Calibri"/>
              <a:cs typeface="Calibri"/>
              <a:sym typeface="Calibri"/>
            </a:endParaRPr>
          </a:p>
          <a:p>
            <a:pPr indent="0" lvl="0" marL="0" rtl="0" algn="l">
              <a:lnSpc>
                <a:spcPct val="115000"/>
              </a:lnSpc>
              <a:spcBef>
                <a:spcPts val="0"/>
              </a:spcBef>
              <a:spcAft>
                <a:spcPts val="0"/>
              </a:spcAft>
              <a:buSzPts val="3200"/>
              <a:buNone/>
            </a:pPr>
            <a:r>
              <a:rPr b="1" lang="en-IN" sz="2400">
                <a:latin typeface="Calibri"/>
                <a:ea typeface="Calibri"/>
                <a:cs typeface="Calibri"/>
                <a:sym typeface="Calibri"/>
              </a:rPr>
              <a:t>Feature description:</a:t>
            </a:r>
            <a:endParaRPr b="1" sz="2400">
              <a:latin typeface="Calibri"/>
              <a:ea typeface="Calibri"/>
              <a:cs typeface="Calibri"/>
              <a:sym typeface="Calibri"/>
            </a:endParaRPr>
          </a:p>
          <a:p>
            <a:pPr indent="0" lvl="0" marL="0" rtl="0" algn="l">
              <a:lnSpc>
                <a:spcPct val="115000"/>
              </a:lnSpc>
              <a:spcBef>
                <a:spcPts val="1100"/>
              </a:spcBef>
              <a:spcAft>
                <a:spcPts val="0"/>
              </a:spcAft>
              <a:buSzPts val="3200"/>
              <a:buNone/>
            </a:pPr>
            <a:r>
              <a:rPr b="1" lang="en-IN" sz="1800">
                <a:latin typeface="Calibri"/>
                <a:ea typeface="Calibri"/>
                <a:cs typeface="Calibri"/>
                <a:sym typeface="Calibri"/>
              </a:rPr>
              <a:t>Age:</a:t>
            </a:r>
            <a:r>
              <a:rPr lang="en-IN" sz="1800">
                <a:latin typeface="Calibri"/>
                <a:ea typeface="Calibri"/>
                <a:cs typeface="Calibri"/>
                <a:sym typeface="Calibri"/>
              </a:rPr>
              <a:t> continuous</a:t>
            </a:r>
            <a:endParaRPr sz="1800">
              <a:latin typeface="Calibri"/>
              <a:ea typeface="Calibri"/>
              <a:cs typeface="Calibri"/>
              <a:sym typeface="Calibri"/>
            </a:endParaRPr>
          </a:p>
          <a:p>
            <a:pPr indent="0" lvl="0" marL="0" rtl="0" algn="l">
              <a:lnSpc>
                <a:spcPct val="115000"/>
              </a:lnSpc>
              <a:spcBef>
                <a:spcPts val="1100"/>
              </a:spcBef>
              <a:spcAft>
                <a:spcPts val="0"/>
              </a:spcAft>
              <a:buSzPts val="3200"/>
              <a:buNone/>
            </a:pPr>
            <a:r>
              <a:rPr b="1" lang="en-IN" sz="1800">
                <a:latin typeface="Calibri"/>
                <a:ea typeface="Calibri"/>
                <a:cs typeface="Calibri"/>
                <a:sym typeface="Calibri"/>
              </a:rPr>
              <a:t>Workclass: </a:t>
            </a:r>
            <a:r>
              <a:rPr lang="en-IN" sz="1800">
                <a:latin typeface="Calibri"/>
                <a:ea typeface="Calibri"/>
                <a:cs typeface="Calibri"/>
                <a:sym typeface="Calibri"/>
              </a:rPr>
              <a:t>Private, Self-emp-not-inc, Self-emp-inc, Federal-gov, Local-gov, State-gov, Without-pay, Never-worked.</a:t>
            </a:r>
            <a:endParaRPr sz="1800">
              <a:latin typeface="Calibri"/>
              <a:ea typeface="Calibri"/>
              <a:cs typeface="Calibri"/>
              <a:sym typeface="Calibri"/>
            </a:endParaRPr>
          </a:p>
          <a:p>
            <a:pPr indent="0" lvl="0" marL="0" rtl="0" algn="l">
              <a:lnSpc>
                <a:spcPct val="115000"/>
              </a:lnSpc>
              <a:spcBef>
                <a:spcPts val="1100"/>
              </a:spcBef>
              <a:spcAft>
                <a:spcPts val="0"/>
              </a:spcAft>
              <a:buSzPts val="3200"/>
              <a:buNone/>
            </a:pPr>
            <a:r>
              <a:rPr b="1" lang="en-IN" sz="1800">
                <a:latin typeface="Calibri"/>
                <a:ea typeface="Calibri"/>
                <a:cs typeface="Calibri"/>
                <a:sym typeface="Calibri"/>
              </a:rPr>
              <a:t>Fnlwgt: </a:t>
            </a:r>
            <a:r>
              <a:rPr lang="en-IN" sz="1800">
                <a:latin typeface="Calibri"/>
                <a:ea typeface="Calibri"/>
                <a:cs typeface="Calibri"/>
                <a:sym typeface="Calibri"/>
              </a:rPr>
              <a:t>continuous.</a:t>
            </a:r>
            <a:endParaRPr sz="1800">
              <a:latin typeface="Calibri"/>
              <a:ea typeface="Calibri"/>
              <a:cs typeface="Calibri"/>
              <a:sym typeface="Calibri"/>
            </a:endParaRPr>
          </a:p>
          <a:p>
            <a:pPr indent="0" lvl="0" marL="0" rtl="0" algn="l">
              <a:lnSpc>
                <a:spcPct val="115000"/>
              </a:lnSpc>
              <a:spcBef>
                <a:spcPts val="1100"/>
              </a:spcBef>
              <a:spcAft>
                <a:spcPts val="0"/>
              </a:spcAft>
              <a:buSzPts val="3200"/>
              <a:buNone/>
            </a:pPr>
            <a:r>
              <a:rPr b="1" lang="en-IN" sz="1800">
                <a:latin typeface="Calibri"/>
                <a:ea typeface="Calibri"/>
                <a:cs typeface="Calibri"/>
                <a:sym typeface="Calibri"/>
              </a:rPr>
              <a:t>Education:</a:t>
            </a:r>
            <a:r>
              <a:rPr lang="en-IN" sz="1800">
                <a:latin typeface="Calibri"/>
                <a:ea typeface="Calibri"/>
                <a:cs typeface="Calibri"/>
                <a:sym typeface="Calibri"/>
              </a:rPr>
              <a:t> Bachelors, Some-college, 11th, HS-grad, Prof-school, Assoc-acdm, Assoc-voc, 9th, 7th-8th, 12th, Masters, 1st-4th, 10th, Doctorate, 5th-6th, Preschool.</a:t>
            </a:r>
            <a:endParaRPr sz="1800">
              <a:latin typeface="Calibri"/>
              <a:ea typeface="Calibri"/>
              <a:cs typeface="Calibri"/>
              <a:sym typeface="Calibri"/>
            </a:endParaRPr>
          </a:p>
          <a:p>
            <a:pPr indent="0" lvl="0" marL="0" rtl="0" algn="l">
              <a:lnSpc>
                <a:spcPct val="115000"/>
              </a:lnSpc>
              <a:spcBef>
                <a:spcPts val="1100"/>
              </a:spcBef>
              <a:spcAft>
                <a:spcPts val="0"/>
              </a:spcAft>
              <a:buSzPts val="3200"/>
              <a:buNone/>
            </a:pPr>
            <a:r>
              <a:rPr b="1" lang="en-IN" sz="1800">
                <a:latin typeface="Calibri"/>
                <a:ea typeface="Calibri"/>
                <a:cs typeface="Calibri"/>
                <a:sym typeface="Calibri"/>
              </a:rPr>
              <a:t>Education-num:</a:t>
            </a:r>
            <a:r>
              <a:rPr lang="en-IN" sz="1800">
                <a:latin typeface="Calibri"/>
                <a:ea typeface="Calibri"/>
                <a:cs typeface="Calibri"/>
                <a:sym typeface="Calibri"/>
              </a:rPr>
              <a:t> continuous.</a:t>
            </a:r>
            <a:endParaRPr sz="1800">
              <a:latin typeface="Calibri"/>
              <a:ea typeface="Calibri"/>
              <a:cs typeface="Calibri"/>
              <a:sym typeface="Calibri"/>
            </a:endParaRPr>
          </a:p>
          <a:p>
            <a:pPr indent="0" lvl="0" marL="0" rtl="0" algn="l">
              <a:lnSpc>
                <a:spcPct val="115000"/>
              </a:lnSpc>
              <a:spcBef>
                <a:spcPts val="1100"/>
              </a:spcBef>
              <a:spcAft>
                <a:spcPts val="0"/>
              </a:spcAft>
              <a:buSzPts val="3200"/>
              <a:buNone/>
            </a:pPr>
            <a:r>
              <a:rPr b="1" lang="en-IN" sz="1800">
                <a:latin typeface="Calibri"/>
                <a:ea typeface="Calibri"/>
                <a:cs typeface="Calibri"/>
                <a:sym typeface="Calibri"/>
              </a:rPr>
              <a:t>Marital-status:</a:t>
            </a:r>
            <a:r>
              <a:rPr lang="en-IN" sz="1800">
                <a:latin typeface="Calibri"/>
                <a:ea typeface="Calibri"/>
                <a:cs typeface="Calibri"/>
                <a:sym typeface="Calibri"/>
              </a:rPr>
              <a:t> Married-civ-spouse, Divorced, Never-married, Separated, Widowed, Married-spouse-absent, Married-AF-spouse.</a:t>
            </a:r>
            <a:endParaRPr sz="1800">
              <a:latin typeface="Calibri"/>
              <a:ea typeface="Calibri"/>
              <a:cs typeface="Calibri"/>
              <a:sym typeface="Calibri"/>
            </a:endParaRPr>
          </a:p>
          <a:p>
            <a:pPr indent="0" lvl="0" marL="0" rtl="0" algn="l">
              <a:lnSpc>
                <a:spcPct val="115000"/>
              </a:lnSpc>
              <a:spcBef>
                <a:spcPts val="1100"/>
              </a:spcBef>
              <a:spcAft>
                <a:spcPts val="0"/>
              </a:spcAft>
              <a:buSzPts val="3200"/>
              <a:buNone/>
            </a:pPr>
            <a:r>
              <a:t/>
            </a:r>
            <a:endParaRPr sz="1800">
              <a:latin typeface="Calibri"/>
              <a:ea typeface="Calibri"/>
              <a:cs typeface="Calibri"/>
              <a:sym typeface="Calibri"/>
            </a:endParaRPr>
          </a:p>
          <a:p>
            <a:pPr indent="0" lvl="0" marL="0" rtl="0" algn="l">
              <a:lnSpc>
                <a:spcPct val="115000"/>
              </a:lnSpc>
              <a:spcBef>
                <a:spcPts val="110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sz="1800">
              <a:latin typeface="Calibri"/>
              <a:ea typeface="Calibri"/>
              <a:cs typeface="Calibri"/>
              <a:sym typeface="Calibri"/>
            </a:endParaRPr>
          </a:p>
        </p:txBody>
      </p:sp>
      <p:sp>
        <p:nvSpPr>
          <p:cNvPr id="241" name="Google Shape;241;p48"/>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9"/>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Clr>
                <a:schemeClr val="dk1"/>
              </a:buClr>
              <a:buSzPts val="1100"/>
              <a:buFont typeface="Arial"/>
              <a:buNone/>
            </a:pPr>
            <a:r>
              <a:rPr b="1" lang="en-IN" sz="1800">
                <a:latin typeface="Calibri"/>
                <a:ea typeface="Calibri"/>
                <a:cs typeface="Calibri"/>
                <a:sym typeface="Calibri"/>
              </a:rPr>
              <a:t>Occupation: </a:t>
            </a:r>
            <a:r>
              <a:rPr lang="en-IN" sz="1800">
                <a:latin typeface="Calibri"/>
                <a:ea typeface="Calibri"/>
                <a:cs typeface="Calibri"/>
                <a:sym typeface="Calibri"/>
              </a:rPr>
              <a:t>Tech-support, Craft-repair, Other-service, Sales, Exec-managerial, Prof-specialty, Handlers-cleaners, Machine-op-inspct, Adm-clerical, Farming-fishing, Transport-moving, Priv-house-serv, Protective-serv, Armed-Forces.</a:t>
            </a:r>
            <a:endParaRPr sz="1800">
              <a:latin typeface="Calibri"/>
              <a:ea typeface="Calibri"/>
              <a:cs typeface="Calibri"/>
              <a:sym typeface="Calibri"/>
            </a:endParaRPr>
          </a:p>
          <a:p>
            <a:pPr indent="0" lvl="0" marL="0" rtl="0" algn="l">
              <a:lnSpc>
                <a:spcPct val="115000"/>
              </a:lnSpc>
              <a:spcBef>
                <a:spcPts val="1100"/>
              </a:spcBef>
              <a:spcAft>
                <a:spcPts val="0"/>
              </a:spcAft>
              <a:buClr>
                <a:schemeClr val="dk1"/>
              </a:buClr>
              <a:buSzPts val="1100"/>
              <a:buFont typeface="Arial"/>
              <a:buNone/>
            </a:pPr>
            <a:r>
              <a:rPr b="1" lang="en-IN" sz="1800">
                <a:latin typeface="Calibri"/>
                <a:ea typeface="Calibri"/>
                <a:cs typeface="Calibri"/>
                <a:sym typeface="Calibri"/>
              </a:rPr>
              <a:t>Relationship:</a:t>
            </a:r>
            <a:r>
              <a:rPr lang="en-IN" sz="1800">
                <a:latin typeface="Calibri"/>
                <a:ea typeface="Calibri"/>
                <a:cs typeface="Calibri"/>
                <a:sym typeface="Calibri"/>
              </a:rPr>
              <a:t> Wife, Own-child, Husband, Not-in-family, Other-relative, Unmarried.</a:t>
            </a:r>
            <a:endParaRPr sz="1800">
              <a:latin typeface="Calibri"/>
              <a:ea typeface="Calibri"/>
              <a:cs typeface="Calibri"/>
              <a:sym typeface="Calibri"/>
            </a:endParaRPr>
          </a:p>
          <a:p>
            <a:pPr indent="0" lvl="0" marL="0" rtl="0" algn="l">
              <a:lnSpc>
                <a:spcPct val="115000"/>
              </a:lnSpc>
              <a:spcBef>
                <a:spcPts val="1100"/>
              </a:spcBef>
              <a:spcAft>
                <a:spcPts val="0"/>
              </a:spcAft>
              <a:buClr>
                <a:schemeClr val="dk1"/>
              </a:buClr>
              <a:buSzPts val="1100"/>
              <a:buFont typeface="Arial"/>
              <a:buNone/>
            </a:pPr>
            <a:r>
              <a:rPr b="1" lang="en-IN" sz="1800">
                <a:latin typeface="Calibri"/>
                <a:ea typeface="Calibri"/>
                <a:cs typeface="Calibri"/>
                <a:sym typeface="Calibri"/>
              </a:rPr>
              <a:t>Race:</a:t>
            </a:r>
            <a:r>
              <a:rPr lang="en-IN" sz="1800">
                <a:latin typeface="Calibri"/>
                <a:ea typeface="Calibri"/>
                <a:cs typeface="Calibri"/>
                <a:sym typeface="Calibri"/>
              </a:rPr>
              <a:t> White, Asian-Pac-Islander, Amer-Indian-Eskimo, Other, Black.</a:t>
            </a:r>
            <a:endParaRPr sz="1800">
              <a:latin typeface="Calibri"/>
              <a:ea typeface="Calibri"/>
              <a:cs typeface="Calibri"/>
              <a:sym typeface="Calibri"/>
            </a:endParaRPr>
          </a:p>
          <a:p>
            <a:pPr indent="0" lvl="0" marL="0" rtl="0" algn="l">
              <a:lnSpc>
                <a:spcPct val="115000"/>
              </a:lnSpc>
              <a:spcBef>
                <a:spcPts val="1100"/>
              </a:spcBef>
              <a:spcAft>
                <a:spcPts val="0"/>
              </a:spcAft>
              <a:buClr>
                <a:schemeClr val="dk1"/>
              </a:buClr>
              <a:buSzPts val="1100"/>
              <a:buFont typeface="Arial"/>
              <a:buNone/>
            </a:pPr>
            <a:r>
              <a:rPr b="1" lang="en-IN" sz="1800">
                <a:latin typeface="Calibri"/>
                <a:ea typeface="Calibri"/>
                <a:cs typeface="Calibri"/>
                <a:sym typeface="Calibri"/>
              </a:rPr>
              <a:t>Sex:</a:t>
            </a:r>
            <a:r>
              <a:rPr lang="en-IN" sz="1800">
                <a:latin typeface="Calibri"/>
                <a:ea typeface="Calibri"/>
                <a:cs typeface="Calibri"/>
                <a:sym typeface="Calibri"/>
              </a:rPr>
              <a:t> Female, Male.</a:t>
            </a:r>
            <a:endParaRPr sz="1800">
              <a:latin typeface="Calibri"/>
              <a:ea typeface="Calibri"/>
              <a:cs typeface="Calibri"/>
              <a:sym typeface="Calibri"/>
            </a:endParaRPr>
          </a:p>
          <a:p>
            <a:pPr indent="0" lvl="0" marL="0" rtl="0" algn="l">
              <a:lnSpc>
                <a:spcPct val="115000"/>
              </a:lnSpc>
              <a:spcBef>
                <a:spcPts val="1100"/>
              </a:spcBef>
              <a:spcAft>
                <a:spcPts val="0"/>
              </a:spcAft>
              <a:buClr>
                <a:schemeClr val="dk1"/>
              </a:buClr>
              <a:buSzPts val="1100"/>
              <a:buFont typeface="Arial"/>
              <a:buNone/>
            </a:pPr>
            <a:r>
              <a:rPr b="1" lang="en-IN" sz="1800">
                <a:latin typeface="Calibri"/>
                <a:ea typeface="Calibri"/>
                <a:cs typeface="Calibri"/>
                <a:sym typeface="Calibri"/>
              </a:rPr>
              <a:t>Capital-gain:</a:t>
            </a:r>
            <a:r>
              <a:rPr lang="en-IN" sz="1800">
                <a:latin typeface="Calibri"/>
                <a:ea typeface="Calibri"/>
                <a:cs typeface="Calibri"/>
                <a:sym typeface="Calibri"/>
              </a:rPr>
              <a:t> continuous.</a:t>
            </a:r>
            <a:endParaRPr sz="1800">
              <a:latin typeface="Calibri"/>
              <a:ea typeface="Calibri"/>
              <a:cs typeface="Calibri"/>
              <a:sym typeface="Calibri"/>
            </a:endParaRPr>
          </a:p>
          <a:p>
            <a:pPr indent="0" lvl="0" marL="0" rtl="0" algn="l">
              <a:lnSpc>
                <a:spcPct val="115000"/>
              </a:lnSpc>
              <a:spcBef>
                <a:spcPts val="1100"/>
              </a:spcBef>
              <a:spcAft>
                <a:spcPts val="0"/>
              </a:spcAft>
              <a:buClr>
                <a:schemeClr val="dk1"/>
              </a:buClr>
              <a:buSzPts val="1100"/>
              <a:buFont typeface="Arial"/>
              <a:buNone/>
            </a:pPr>
            <a:r>
              <a:rPr b="1" lang="en-IN" sz="1800">
                <a:latin typeface="Calibri"/>
                <a:ea typeface="Calibri"/>
                <a:cs typeface="Calibri"/>
                <a:sym typeface="Calibri"/>
              </a:rPr>
              <a:t>Capital-loss: </a:t>
            </a:r>
            <a:r>
              <a:rPr lang="en-IN" sz="1800">
                <a:latin typeface="Calibri"/>
                <a:ea typeface="Calibri"/>
                <a:cs typeface="Calibri"/>
                <a:sym typeface="Calibri"/>
              </a:rPr>
              <a:t>continuous.</a:t>
            </a:r>
            <a:endParaRPr sz="1800">
              <a:latin typeface="Calibri"/>
              <a:ea typeface="Calibri"/>
              <a:cs typeface="Calibri"/>
              <a:sym typeface="Calibri"/>
            </a:endParaRPr>
          </a:p>
          <a:p>
            <a:pPr indent="0" lvl="0" marL="0" rtl="0" algn="l">
              <a:lnSpc>
                <a:spcPct val="115000"/>
              </a:lnSpc>
              <a:spcBef>
                <a:spcPts val="1100"/>
              </a:spcBef>
              <a:spcAft>
                <a:spcPts val="0"/>
              </a:spcAft>
              <a:buSzPts val="3200"/>
              <a:buNone/>
            </a:pPr>
            <a:r>
              <a:rPr b="1" lang="en-IN" sz="1800">
                <a:latin typeface="Calibri"/>
                <a:ea typeface="Calibri"/>
                <a:cs typeface="Calibri"/>
                <a:sym typeface="Calibri"/>
              </a:rPr>
              <a:t>Hours-per-week:</a:t>
            </a:r>
            <a:r>
              <a:rPr lang="en-IN" sz="1800">
                <a:latin typeface="Calibri"/>
                <a:ea typeface="Calibri"/>
                <a:cs typeface="Calibri"/>
                <a:sym typeface="Calibri"/>
              </a:rPr>
              <a:t> continuous.</a:t>
            </a:r>
            <a:endParaRPr sz="1800">
              <a:latin typeface="Calibri"/>
              <a:ea typeface="Calibri"/>
              <a:cs typeface="Calibri"/>
              <a:sym typeface="Calibri"/>
            </a:endParaRPr>
          </a:p>
          <a:p>
            <a:pPr indent="0" lvl="0" marL="0" rtl="0" algn="l">
              <a:lnSpc>
                <a:spcPct val="115000"/>
              </a:lnSpc>
              <a:spcBef>
                <a:spcPts val="1100"/>
              </a:spcBef>
              <a:spcAft>
                <a:spcPts val="0"/>
              </a:spcAft>
              <a:buClr>
                <a:schemeClr val="dk1"/>
              </a:buClr>
              <a:buSzPts val="1100"/>
              <a:buFont typeface="Arial"/>
              <a:buNone/>
            </a:pPr>
            <a:r>
              <a:rPr b="1" lang="en-IN" sz="1800">
                <a:latin typeface="Calibri"/>
                <a:ea typeface="Calibri"/>
                <a:cs typeface="Calibri"/>
                <a:sym typeface="Calibri"/>
              </a:rPr>
              <a:t>Native-country: </a:t>
            </a:r>
            <a:r>
              <a:rPr lang="en-IN" sz="1800">
                <a:latin typeface="Calibri"/>
                <a:ea typeface="Calibri"/>
                <a:cs typeface="Calibri"/>
                <a:sym typeface="Calibri"/>
              </a:rPr>
              <a:t>United-States, Cambodia, England, Puerto-Rico, Canada, Germany, Outlying-US(Guam-USVI-etc), India, Japan, Greece, etc. </a:t>
            </a:r>
            <a:endParaRPr sz="18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sz="1800">
              <a:latin typeface="Calibri"/>
              <a:ea typeface="Calibri"/>
              <a:cs typeface="Calibri"/>
              <a:sym typeface="Calibri"/>
            </a:endParaRPr>
          </a:p>
        </p:txBody>
      </p:sp>
      <p:sp>
        <p:nvSpPr>
          <p:cNvPr id="248" name="Google Shape;248;p49"/>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
        <p:nvSpPr>
          <p:cNvPr id="249" name="Google Shape;249;p49"/>
          <p:cNvSpPr txBox="1"/>
          <p:nvPr/>
        </p:nvSpPr>
        <p:spPr>
          <a:xfrm>
            <a:off x="609600" y="427037"/>
            <a:ext cx="11125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IN" sz="2400" u="none" cap="none" strike="noStrike">
                <a:solidFill>
                  <a:schemeClr val="dk1"/>
                </a:solidFill>
                <a:latin typeface="Calibri"/>
                <a:ea typeface="Calibri"/>
                <a:cs typeface="Calibri"/>
                <a:sym typeface="Calibri"/>
              </a:rPr>
              <a:t>Feature description contd.</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000">
                <a:latin typeface="Times New Roman"/>
                <a:ea typeface="Times New Roman"/>
                <a:cs typeface="Times New Roman"/>
                <a:sym typeface="Times New Roman"/>
              </a:rPr>
              <a:t>Steps to follow</a:t>
            </a:r>
            <a:endParaRPr sz="3000">
              <a:latin typeface="Times New Roman"/>
              <a:ea typeface="Times New Roman"/>
              <a:cs typeface="Times New Roman"/>
              <a:sym typeface="Times New Roman"/>
            </a:endParaRPr>
          </a:p>
        </p:txBody>
      </p:sp>
      <p:sp>
        <p:nvSpPr>
          <p:cNvPr id="256" name="Google Shape;256;p50"/>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640"/>
              </a:spcBef>
              <a:spcAft>
                <a:spcPts val="0"/>
              </a:spcAft>
              <a:buSzPts val="2400"/>
              <a:buFont typeface="Calibri"/>
              <a:buAutoNum type="arabicPeriod"/>
            </a:pPr>
            <a:r>
              <a:rPr lang="en-IN" sz="2400">
                <a:latin typeface="Calibri"/>
                <a:ea typeface="Calibri"/>
                <a:cs typeface="Calibri"/>
                <a:sym typeface="Calibri"/>
              </a:rPr>
              <a:t>Import the libraries.</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AutoNum type="arabicPeriod"/>
            </a:pPr>
            <a:r>
              <a:rPr lang="en-IN" sz="2400">
                <a:latin typeface="Calibri"/>
                <a:ea typeface="Calibri"/>
                <a:cs typeface="Calibri"/>
                <a:sym typeface="Calibri"/>
              </a:rPr>
              <a:t>Get the data.</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AutoNum type="arabicPeriod"/>
            </a:pPr>
            <a:r>
              <a:rPr lang="en-IN" sz="2400">
                <a:latin typeface="Calibri"/>
                <a:ea typeface="Calibri"/>
                <a:cs typeface="Calibri"/>
                <a:sym typeface="Calibri"/>
              </a:rPr>
              <a:t>Add headers to the dataframe</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AutoNum type="arabicPeriod"/>
            </a:pPr>
            <a:r>
              <a:rPr lang="en-IN" sz="2400">
                <a:latin typeface="Calibri"/>
                <a:ea typeface="Calibri"/>
                <a:cs typeface="Calibri"/>
                <a:sym typeface="Calibri"/>
              </a:rPr>
              <a:t>Handle missing data</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AutoNum type="arabicPeriod"/>
            </a:pPr>
            <a:r>
              <a:rPr lang="en-IN" sz="2400">
                <a:latin typeface="Calibri"/>
                <a:ea typeface="Calibri"/>
                <a:cs typeface="Calibri"/>
                <a:sym typeface="Calibri"/>
              </a:rPr>
              <a:t>Perform Data preprocessing by duplicating copy of the original dataframe.</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AutoNum type="arabicPeriod"/>
            </a:pPr>
            <a:r>
              <a:rPr lang="en-IN" sz="2400">
                <a:latin typeface="Calibri"/>
                <a:ea typeface="Calibri"/>
                <a:cs typeface="Calibri"/>
                <a:sym typeface="Calibri"/>
              </a:rPr>
              <a:t>Perform Hot encoding</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AutoNum type="arabicPeriod"/>
            </a:pPr>
            <a:r>
              <a:rPr lang="en-IN" sz="2400">
                <a:latin typeface="Calibri"/>
                <a:ea typeface="Calibri"/>
                <a:cs typeface="Calibri"/>
                <a:sym typeface="Calibri"/>
              </a:rPr>
              <a:t>Initialize the encoded categorical columns</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AutoNum type="arabicPeriod"/>
            </a:pPr>
            <a:r>
              <a:rPr lang="en-IN" sz="2400">
                <a:latin typeface="Calibri"/>
                <a:ea typeface="Calibri"/>
                <a:cs typeface="Calibri"/>
                <a:sym typeface="Calibri"/>
              </a:rPr>
              <a:t>Split the data into train and test</a:t>
            </a:r>
            <a:endParaRPr sz="2400">
              <a:latin typeface="Calibri"/>
              <a:ea typeface="Calibri"/>
              <a:cs typeface="Calibri"/>
              <a:sym typeface="Calibri"/>
            </a:endParaRPr>
          </a:p>
          <a:p>
            <a:pPr indent="-381000" lvl="0" marL="457200" marR="63500" rtl="0" algn="l">
              <a:lnSpc>
                <a:spcPct val="115000"/>
              </a:lnSpc>
              <a:spcBef>
                <a:spcPts val="0"/>
              </a:spcBef>
              <a:spcAft>
                <a:spcPts val="0"/>
              </a:spcAft>
              <a:buSzPts val="2400"/>
              <a:buFont typeface="Calibri"/>
              <a:buAutoNum type="arabicPeriod"/>
            </a:pPr>
            <a:r>
              <a:rPr lang="en-IN" sz="2400">
                <a:latin typeface="Calibri"/>
                <a:ea typeface="Calibri"/>
                <a:cs typeface="Calibri"/>
                <a:sym typeface="Calibri"/>
              </a:rPr>
              <a:t>Implement Gaussian Naive Bayes</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AutoNum type="arabicPeriod"/>
            </a:pPr>
            <a:r>
              <a:rPr lang="en-IN" sz="2400">
                <a:latin typeface="Calibri"/>
                <a:ea typeface="Calibri"/>
                <a:cs typeface="Calibri"/>
                <a:sym typeface="Calibri"/>
              </a:rPr>
              <a:t>Calculate Accuracy</a:t>
            </a:r>
            <a:endParaRPr sz="2400">
              <a:latin typeface="Calibri"/>
              <a:ea typeface="Calibri"/>
              <a:cs typeface="Calibri"/>
              <a:sym typeface="Calibri"/>
            </a:endParaRPr>
          </a:p>
        </p:txBody>
      </p:sp>
      <p:sp>
        <p:nvSpPr>
          <p:cNvPr id="257" name="Google Shape;257;p50"/>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400">
                <a:latin typeface="Times New Roman"/>
                <a:ea typeface="Times New Roman"/>
                <a:cs typeface="Times New Roman"/>
                <a:sym typeface="Times New Roman"/>
              </a:rPr>
              <a:t>Case Study 2 - KNN </a:t>
            </a:r>
            <a:endParaRPr b="1" sz="3400">
              <a:latin typeface="Times New Roman"/>
              <a:ea typeface="Times New Roman"/>
              <a:cs typeface="Times New Roman"/>
              <a:sym typeface="Times New Roman"/>
            </a:endParaRPr>
          </a:p>
        </p:txBody>
      </p:sp>
      <p:sp>
        <p:nvSpPr>
          <p:cNvPr id="264" name="Google Shape;264;p51"/>
          <p:cNvSpPr txBox="1"/>
          <p:nvPr>
            <p:ph idx="1" type="body"/>
          </p:nvPr>
        </p:nvSpPr>
        <p:spPr>
          <a:xfrm>
            <a:off x="609600" y="1600200"/>
            <a:ext cx="11090400" cy="5241900"/>
          </a:xfrm>
          <a:prstGeom prst="rect">
            <a:avLst/>
          </a:prstGeom>
          <a:noFill/>
          <a:ln>
            <a:noFill/>
          </a:ln>
        </p:spPr>
        <p:txBody>
          <a:bodyPr anchorCtr="0" anchor="t" bIns="45700" lIns="91425" spcFirstLastPara="1" rIns="91425" wrap="square" tIns="45700">
            <a:noAutofit/>
          </a:bodyPr>
          <a:lstStyle/>
          <a:p>
            <a:pPr indent="0" lvl="0" marL="0" marR="190500" rtl="0" algn="l">
              <a:lnSpc>
                <a:spcPct val="100000"/>
              </a:lnSpc>
              <a:spcBef>
                <a:spcPts val="1000"/>
              </a:spcBef>
              <a:spcAft>
                <a:spcPts val="0"/>
              </a:spcAft>
              <a:buClr>
                <a:schemeClr val="dk1"/>
              </a:buClr>
              <a:buSzPts val="1100"/>
              <a:buFont typeface="Arial"/>
              <a:buNone/>
            </a:pPr>
            <a:r>
              <a:rPr b="1" lang="en-IN" sz="2400">
                <a:latin typeface="Corbel"/>
                <a:ea typeface="Corbel"/>
                <a:cs typeface="Corbel"/>
                <a:sym typeface="Corbel"/>
              </a:rPr>
              <a:t>Context:</a:t>
            </a:r>
            <a:endParaRPr b="1" sz="2400">
              <a:latin typeface="Corbel"/>
              <a:ea typeface="Corbel"/>
              <a:cs typeface="Corbel"/>
              <a:sym typeface="Corbel"/>
            </a:endParaRPr>
          </a:p>
          <a:p>
            <a:pPr indent="0" lvl="0" marL="0" rtl="0" algn="l">
              <a:lnSpc>
                <a:spcPct val="115000"/>
              </a:lnSpc>
              <a:spcBef>
                <a:spcPts val="1100"/>
              </a:spcBef>
              <a:spcAft>
                <a:spcPts val="0"/>
              </a:spcAft>
              <a:buSzPts val="3200"/>
              <a:buNone/>
            </a:pPr>
            <a:r>
              <a:rPr lang="en-IN" sz="2200">
                <a:latin typeface="Calibri"/>
                <a:ea typeface="Calibri"/>
                <a:cs typeface="Calibri"/>
                <a:sym typeface="Calibri"/>
              </a:rPr>
              <a:t>The dataset to be audited was provided which consists of a wide variety of intrusions simulated in a military network environment It created an environment to acquire raw TCP/IP dump data for a network by simulating a typical US Air Force LAN. The LAN was focused like a real environment and blasted with multiple attacks. For each TCP/IP connection, 41 quantitative and qualitative features are obtained from normal and attack data (3 qualitative and 38 quantitative features) .</a:t>
            </a:r>
            <a:endParaRPr sz="2200">
              <a:latin typeface="Calibri"/>
              <a:ea typeface="Calibri"/>
              <a:cs typeface="Calibri"/>
              <a:sym typeface="Calibri"/>
            </a:endParaRPr>
          </a:p>
          <a:p>
            <a:pPr indent="0" lvl="0" marL="0" rtl="0" algn="l">
              <a:lnSpc>
                <a:spcPct val="115000"/>
              </a:lnSpc>
              <a:spcBef>
                <a:spcPts val="1100"/>
              </a:spcBef>
              <a:spcAft>
                <a:spcPts val="0"/>
              </a:spcAft>
              <a:buSzPts val="3200"/>
              <a:buNone/>
            </a:pPr>
            <a:r>
              <a:rPr lang="en-IN" sz="2200">
                <a:latin typeface="Calibri"/>
                <a:ea typeface="Calibri"/>
                <a:cs typeface="Calibri"/>
                <a:sym typeface="Calibri"/>
              </a:rPr>
              <a:t>The class variable has two categories: </a:t>
            </a:r>
            <a:endParaRPr sz="2200">
              <a:latin typeface="Calibri"/>
              <a:ea typeface="Calibri"/>
              <a:cs typeface="Calibri"/>
              <a:sym typeface="Calibri"/>
            </a:endParaRPr>
          </a:p>
          <a:p>
            <a:pPr indent="0" lvl="0" marL="0" rtl="0" algn="l">
              <a:lnSpc>
                <a:spcPct val="115000"/>
              </a:lnSpc>
              <a:spcBef>
                <a:spcPts val="1100"/>
              </a:spcBef>
              <a:spcAft>
                <a:spcPts val="0"/>
              </a:spcAft>
              <a:buSzPts val="3200"/>
              <a:buNone/>
            </a:pPr>
            <a:r>
              <a:rPr lang="en-IN" sz="2200">
                <a:latin typeface="Calibri"/>
                <a:ea typeface="Calibri"/>
                <a:cs typeface="Calibri"/>
                <a:sym typeface="Calibri"/>
              </a:rPr>
              <a:t>• Normal </a:t>
            </a:r>
            <a:endParaRPr sz="2200">
              <a:latin typeface="Calibri"/>
              <a:ea typeface="Calibri"/>
              <a:cs typeface="Calibri"/>
              <a:sym typeface="Calibri"/>
            </a:endParaRPr>
          </a:p>
          <a:p>
            <a:pPr indent="0" lvl="0" marL="0" rtl="0" algn="l">
              <a:lnSpc>
                <a:spcPct val="115000"/>
              </a:lnSpc>
              <a:spcBef>
                <a:spcPts val="1100"/>
              </a:spcBef>
              <a:spcAft>
                <a:spcPts val="0"/>
              </a:spcAft>
              <a:buClr>
                <a:schemeClr val="dk1"/>
              </a:buClr>
              <a:buSzPts val="1100"/>
              <a:buFont typeface="Arial"/>
              <a:buNone/>
            </a:pPr>
            <a:r>
              <a:rPr lang="en-IN" sz="2200">
                <a:latin typeface="Calibri"/>
                <a:ea typeface="Calibri"/>
                <a:cs typeface="Calibri"/>
                <a:sym typeface="Calibri"/>
              </a:rPr>
              <a:t>• Anomalous</a:t>
            </a:r>
            <a:endParaRPr sz="22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sz="2400"/>
          </a:p>
        </p:txBody>
      </p:sp>
      <p:sp>
        <p:nvSpPr>
          <p:cNvPr id="265" name="Google Shape;265;p51"/>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Dataset Info</a:t>
            </a:r>
            <a:endParaRPr/>
          </a:p>
        </p:txBody>
      </p:sp>
      <p:sp>
        <p:nvSpPr>
          <p:cNvPr id="272" name="Google Shape;272;p52"/>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marR="190500" rtl="0" algn="l">
              <a:lnSpc>
                <a:spcPct val="100000"/>
              </a:lnSpc>
              <a:spcBef>
                <a:spcPts val="1000"/>
              </a:spcBef>
              <a:spcAft>
                <a:spcPts val="0"/>
              </a:spcAft>
              <a:buClr>
                <a:schemeClr val="dk1"/>
              </a:buClr>
              <a:buSzPts val="1100"/>
              <a:buFont typeface="Arial"/>
              <a:buNone/>
            </a:pPr>
            <a:r>
              <a:rPr lang="en-IN" sz="2400">
                <a:latin typeface="Calibri"/>
                <a:ea typeface="Calibri"/>
                <a:cs typeface="Calibri"/>
                <a:sym typeface="Calibri"/>
              </a:rPr>
              <a:t>Dataset:</a:t>
            </a:r>
            <a:endParaRPr sz="2400">
              <a:latin typeface="Calibri"/>
              <a:ea typeface="Calibri"/>
              <a:cs typeface="Calibri"/>
              <a:sym typeface="Calibri"/>
            </a:endParaRPr>
          </a:p>
          <a:p>
            <a:pPr indent="0" lvl="0" marL="0" rtl="0" algn="l">
              <a:lnSpc>
                <a:spcPct val="115000"/>
              </a:lnSpc>
              <a:spcBef>
                <a:spcPts val="1100"/>
              </a:spcBef>
              <a:spcAft>
                <a:spcPts val="0"/>
              </a:spcAft>
              <a:buClr>
                <a:schemeClr val="dk1"/>
              </a:buClr>
              <a:buSzPts val="1100"/>
              <a:buFont typeface="Arial"/>
              <a:buNone/>
            </a:pPr>
            <a:r>
              <a:rPr lang="en-IN" sz="2400" u="sng">
                <a:solidFill>
                  <a:srgbClr val="337AB7"/>
                </a:solidFill>
                <a:latin typeface="Calibri"/>
                <a:ea typeface="Calibri"/>
                <a:cs typeface="Calibri"/>
                <a:sym typeface="Calibri"/>
                <a:hlinkClick r:id="rId3">
                  <a:extLst>
                    <a:ext uri="{A12FA001-AC4F-418D-AE19-62706E023703}">
                      <ahyp:hlinkClr val="tx"/>
                    </a:ext>
                  </a:extLst>
                </a:hlinkClick>
              </a:rPr>
              <a:t>https://www.kaggle.com/what0919/intrusion-detection</a:t>
            </a:r>
            <a:endParaRPr sz="2400" u="sng">
              <a:solidFill>
                <a:srgbClr val="337AB7"/>
              </a:solidFill>
              <a:latin typeface="Calibri"/>
              <a:ea typeface="Calibri"/>
              <a:cs typeface="Calibri"/>
              <a:sym typeface="Calibri"/>
              <a:hlinkClick r:id="rId4">
                <a:extLst>
                  <a:ext uri="{A12FA001-AC4F-418D-AE19-62706E023703}">
                    <ahyp:hlinkClr val="tx"/>
                  </a:ext>
                </a:extLst>
              </a:hlinkClick>
            </a:endParaRPr>
          </a:p>
          <a:p>
            <a:pPr indent="0" lvl="0" marL="0" rtl="0" algn="l">
              <a:lnSpc>
                <a:spcPct val="115000"/>
              </a:lnSpc>
              <a:spcBef>
                <a:spcPts val="1100"/>
              </a:spcBef>
              <a:spcAft>
                <a:spcPts val="0"/>
              </a:spcAft>
              <a:buSzPts val="3200"/>
              <a:buNone/>
            </a:pPr>
            <a:r>
              <a:rPr lang="en-IN" sz="2400">
                <a:latin typeface="Calibri"/>
                <a:ea typeface="Calibri"/>
                <a:cs typeface="Calibri"/>
                <a:sym typeface="Calibri"/>
              </a:rPr>
              <a:t>Data basically represents the packet data for a time duration of 2 seconds. </a:t>
            </a:r>
            <a:endParaRPr sz="2400">
              <a:latin typeface="Calibri"/>
              <a:ea typeface="Calibri"/>
              <a:cs typeface="Calibri"/>
              <a:sym typeface="Calibri"/>
            </a:endParaRPr>
          </a:p>
          <a:p>
            <a:pPr indent="0" lvl="0" marL="0" rtl="0" algn="l">
              <a:lnSpc>
                <a:spcPct val="115000"/>
              </a:lnSpc>
              <a:spcBef>
                <a:spcPts val="1100"/>
              </a:spcBef>
              <a:spcAft>
                <a:spcPts val="0"/>
              </a:spcAft>
              <a:buClr>
                <a:schemeClr val="dk1"/>
              </a:buClr>
              <a:buSzPts val="1100"/>
              <a:buFont typeface="Arial"/>
              <a:buNone/>
            </a:pPr>
            <a:r>
              <a:rPr lang="en-IN" sz="2400">
                <a:latin typeface="Calibri"/>
                <a:ea typeface="Calibri"/>
                <a:cs typeface="Calibri"/>
                <a:sym typeface="Calibri"/>
              </a:rPr>
              <a:t>1-9 Columns: basic features of packet (type 1)</a:t>
            </a:r>
            <a:endParaRPr sz="2400">
              <a:latin typeface="Calibri"/>
              <a:ea typeface="Calibri"/>
              <a:cs typeface="Calibri"/>
              <a:sym typeface="Calibri"/>
            </a:endParaRPr>
          </a:p>
          <a:p>
            <a:pPr indent="0" lvl="0" marL="0" rtl="0" algn="l">
              <a:lnSpc>
                <a:spcPct val="115000"/>
              </a:lnSpc>
              <a:spcBef>
                <a:spcPts val="1100"/>
              </a:spcBef>
              <a:spcAft>
                <a:spcPts val="0"/>
              </a:spcAft>
              <a:buClr>
                <a:schemeClr val="dk1"/>
              </a:buClr>
              <a:buSzPts val="1100"/>
              <a:buFont typeface="Arial"/>
              <a:buNone/>
            </a:pPr>
            <a:r>
              <a:rPr lang="en-IN" sz="2400">
                <a:latin typeface="Calibri"/>
                <a:ea typeface="Calibri"/>
                <a:cs typeface="Calibri"/>
                <a:sym typeface="Calibri"/>
              </a:rPr>
              <a:t>10-22 columns: employ the content features (type 2)</a:t>
            </a:r>
            <a:endParaRPr sz="2400">
              <a:latin typeface="Calibri"/>
              <a:ea typeface="Calibri"/>
              <a:cs typeface="Calibri"/>
              <a:sym typeface="Calibri"/>
            </a:endParaRPr>
          </a:p>
          <a:p>
            <a:pPr indent="0" lvl="0" marL="0" rtl="0" algn="l">
              <a:lnSpc>
                <a:spcPct val="115000"/>
              </a:lnSpc>
              <a:spcBef>
                <a:spcPts val="1100"/>
              </a:spcBef>
              <a:spcAft>
                <a:spcPts val="0"/>
              </a:spcAft>
              <a:buClr>
                <a:schemeClr val="dk1"/>
              </a:buClr>
              <a:buSzPts val="1100"/>
              <a:buFont typeface="Arial"/>
              <a:buNone/>
            </a:pPr>
            <a:r>
              <a:rPr lang="en-IN" sz="2400">
                <a:latin typeface="Calibri"/>
                <a:ea typeface="Calibri"/>
                <a:cs typeface="Calibri"/>
                <a:sym typeface="Calibri"/>
              </a:rPr>
              <a:t>23-31 columns: employ the traffic features with 2 seconds of time window (type 4)</a:t>
            </a:r>
            <a:endParaRPr sz="2400">
              <a:latin typeface="Calibri"/>
              <a:ea typeface="Calibri"/>
              <a:cs typeface="Calibri"/>
              <a:sym typeface="Calibri"/>
            </a:endParaRPr>
          </a:p>
          <a:p>
            <a:pPr indent="0" lvl="0" marL="0" rtl="0" algn="l">
              <a:lnSpc>
                <a:spcPct val="115000"/>
              </a:lnSpc>
              <a:spcBef>
                <a:spcPts val="1100"/>
              </a:spcBef>
              <a:spcAft>
                <a:spcPts val="0"/>
              </a:spcAft>
              <a:buClr>
                <a:schemeClr val="dk1"/>
              </a:buClr>
              <a:buSzPts val="1100"/>
              <a:buFont typeface="Arial"/>
              <a:buNone/>
            </a:pPr>
            <a:r>
              <a:rPr lang="en-IN" sz="2400">
                <a:latin typeface="Calibri"/>
                <a:ea typeface="Calibri"/>
                <a:cs typeface="Calibri"/>
                <a:sym typeface="Calibri"/>
              </a:rPr>
              <a:t>32-41 columns: employ the host based features</a:t>
            </a:r>
            <a:endParaRPr sz="24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a:latin typeface="Calibri"/>
              <a:ea typeface="Calibri"/>
              <a:cs typeface="Calibri"/>
              <a:sym typeface="Calibri"/>
            </a:endParaRPr>
          </a:p>
        </p:txBody>
      </p:sp>
      <p:sp>
        <p:nvSpPr>
          <p:cNvPr id="273" name="Google Shape;273;p52"/>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Objective and Steps</a:t>
            </a:r>
            <a:endParaRPr/>
          </a:p>
        </p:txBody>
      </p:sp>
      <p:sp>
        <p:nvSpPr>
          <p:cNvPr id="280" name="Google Shape;280;p53"/>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SzPts val="3200"/>
              <a:buNone/>
            </a:pPr>
            <a:r>
              <a:rPr lang="en-IN" sz="2400">
                <a:latin typeface="Calibri"/>
                <a:ea typeface="Calibri"/>
                <a:cs typeface="Calibri"/>
                <a:sym typeface="Calibri"/>
              </a:rPr>
              <a:t>To detect Network Intrusion using KNN</a:t>
            </a:r>
            <a:endParaRPr sz="2400">
              <a:latin typeface="Calibri"/>
              <a:ea typeface="Calibri"/>
              <a:cs typeface="Calibri"/>
              <a:sym typeface="Calibri"/>
            </a:endParaRPr>
          </a:p>
          <a:p>
            <a:pPr indent="0" lvl="0" marL="0" rtl="0" algn="l">
              <a:lnSpc>
                <a:spcPct val="115000"/>
              </a:lnSpc>
              <a:spcBef>
                <a:spcPts val="1100"/>
              </a:spcBef>
              <a:spcAft>
                <a:spcPts val="0"/>
              </a:spcAft>
              <a:buSzPts val="3200"/>
              <a:buNone/>
            </a:pPr>
            <a:r>
              <a:rPr b="1" lang="en-IN" sz="2400">
                <a:latin typeface="Calibri"/>
                <a:ea typeface="Calibri"/>
                <a:cs typeface="Calibri"/>
                <a:sym typeface="Calibri"/>
              </a:rPr>
              <a:t>Steps:</a:t>
            </a:r>
            <a:endParaRPr b="1" sz="2400">
              <a:latin typeface="Calibri"/>
              <a:ea typeface="Calibri"/>
              <a:cs typeface="Calibri"/>
              <a:sym typeface="Calibri"/>
            </a:endParaRPr>
          </a:p>
          <a:p>
            <a:pPr indent="-381000" lvl="0" marL="457200" rtl="0" algn="l">
              <a:lnSpc>
                <a:spcPct val="115000"/>
              </a:lnSpc>
              <a:spcBef>
                <a:spcPts val="1100"/>
              </a:spcBef>
              <a:spcAft>
                <a:spcPts val="0"/>
              </a:spcAft>
              <a:buSzPts val="2400"/>
              <a:buFont typeface="Arial"/>
              <a:buAutoNum type="arabicPeriod"/>
            </a:pPr>
            <a:r>
              <a:rPr lang="en-IN" sz="2400">
                <a:latin typeface="Calibri"/>
                <a:ea typeface="Calibri"/>
                <a:cs typeface="Calibri"/>
                <a:sym typeface="Calibri"/>
              </a:rPr>
              <a:t>Import Libraries and Data</a:t>
            </a:r>
            <a:endParaRPr sz="2400">
              <a:latin typeface="Calibri"/>
              <a:ea typeface="Calibri"/>
              <a:cs typeface="Calibri"/>
              <a:sym typeface="Calibri"/>
            </a:endParaRPr>
          </a:p>
          <a:p>
            <a:pPr indent="-381000" lvl="0" marL="457200" rtl="0" algn="l">
              <a:lnSpc>
                <a:spcPct val="115000"/>
              </a:lnSpc>
              <a:spcBef>
                <a:spcPts val="0"/>
              </a:spcBef>
              <a:spcAft>
                <a:spcPts val="0"/>
              </a:spcAft>
              <a:buSzPts val="2400"/>
              <a:buFont typeface="Arial"/>
              <a:buAutoNum type="arabicPeriod"/>
            </a:pPr>
            <a:r>
              <a:rPr lang="en-IN" sz="2400">
                <a:latin typeface="Calibri"/>
                <a:ea typeface="Calibri"/>
                <a:cs typeface="Calibri"/>
                <a:sym typeface="Calibri"/>
              </a:rPr>
              <a:t>Data Preparation and analysis(standardization)</a:t>
            </a:r>
            <a:endParaRPr sz="2400">
              <a:latin typeface="Calibri"/>
              <a:ea typeface="Calibri"/>
              <a:cs typeface="Calibri"/>
              <a:sym typeface="Calibri"/>
            </a:endParaRPr>
          </a:p>
          <a:p>
            <a:pPr indent="-381000" lvl="0" marL="457200" rtl="0" algn="l">
              <a:lnSpc>
                <a:spcPct val="115000"/>
              </a:lnSpc>
              <a:spcBef>
                <a:spcPts val="0"/>
              </a:spcBef>
              <a:spcAft>
                <a:spcPts val="0"/>
              </a:spcAft>
              <a:buSzPts val="2400"/>
              <a:buFont typeface="Arial"/>
              <a:buAutoNum type="arabicPeriod"/>
            </a:pPr>
            <a:r>
              <a:rPr lang="en-IN" sz="2400">
                <a:latin typeface="Calibri"/>
                <a:ea typeface="Calibri"/>
                <a:cs typeface="Calibri"/>
                <a:sym typeface="Calibri"/>
              </a:rPr>
              <a:t>Split the dataset into training and test datasets</a:t>
            </a:r>
            <a:endParaRPr sz="2400">
              <a:latin typeface="Calibri"/>
              <a:ea typeface="Calibri"/>
              <a:cs typeface="Calibri"/>
              <a:sym typeface="Calibri"/>
            </a:endParaRPr>
          </a:p>
          <a:p>
            <a:pPr indent="-381000" lvl="0" marL="457200" rtl="0" algn="l">
              <a:lnSpc>
                <a:spcPct val="115000"/>
              </a:lnSpc>
              <a:spcBef>
                <a:spcPts val="0"/>
              </a:spcBef>
              <a:spcAft>
                <a:spcPts val="0"/>
              </a:spcAft>
              <a:buSzPts val="2400"/>
              <a:buAutoNum type="arabicPeriod"/>
            </a:pPr>
            <a:r>
              <a:rPr lang="en-IN" sz="2400">
                <a:latin typeface="Calibri"/>
                <a:ea typeface="Calibri"/>
                <a:cs typeface="Calibri"/>
                <a:sym typeface="Calibri"/>
              </a:rPr>
              <a:t>Build the model and train and test on training and test sets respectively using scikit-learn. Print the Accuracy of the model with different values of k=3,5,9.</a:t>
            </a:r>
            <a:endParaRPr sz="2400">
              <a:latin typeface="Calibri"/>
              <a:ea typeface="Calibri"/>
              <a:cs typeface="Calibri"/>
              <a:sym typeface="Calibri"/>
            </a:endParaRPr>
          </a:p>
          <a:p>
            <a:pPr indent="-381000" lvl="0" marL="457200" rtl="0" algn="l">
              <a:lnSpc>
                <a:spcPct val="115000"/>
              </a:lnSpc>
              <a:spcBef>
                <a:spcPts val="0"/>
              </a:spcBef>
              <a:spcAft>
                <a:spcPts val="0"/>
              </a:spcAft>
              <a:buSzPts val="2400"/>
              <a:buFont typeface="Arial"/>
              <a:buAutoNum type="arabicPeriod"/>
            </a:pPr>
            <a:r>
              <a:rPr lang="en-IN" sz="2400">
                <a:latin typeface="Calibri"/>
                <a:ea typeface="Calibri"/>
                <a:cs typeface="Calibri"/>
                <a:sym typeface="Calibri"/>
              </a:rPr>
              <a:t>Cross Validation</a:t>
            </a:r>
            <a:endParaRPr sz="2400">
              <a:latin typeface="Calibri"/>
              <a:ea typeface="Calibri"/>
              <a:cs typeface="Calibri"/>
              <a:sym typeface="Calibri"/>
            </a:endParaRPr>
          </a:p>
        </p:txBody>
      </p:sp>
      <p:sp>
        <p:nvSpPr>
          <p:cNvPr id="281" name="Google Shape;281;p53"/>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200">
                <a:latin typeface="Times New Roman"/>
                <a:ea typeface="Times New Roman"/>
                <a:cs typeface="Times New Roman"/>
                <a:sym typeface="Times New Roman"/>
              </a:rPr>
            </a:br>
            <a:r>
              <a:rPr lang="en-IN" sz="3200">
                <a:latin typeface="Times New Roman"/>
                <a:ea typeface="Times New Roman"/>
                <a:cs typeface="Times New Roman"/>
                <a:sym typeface="Times New Roman"/>
              </a:rPr>
              <a:t>Naïve Bayes theory</a:t>
            </a:r>
            <a:br>
              <a:rPr lang="en-IN" sz="3200">
                <a:latin typeface="Times New Roman"/>
                <a:ea typeface="Times New Roman"/>
                <a:cs typeface="Times New Roman"/>
                <a:sym typeface="Times New Roman"/>
              </a:rPr>
            </a:br>
            <a:endParaRPr sz="3200"/>
          </a:p>
        </p:txBody>
      </p:sp>
      <p:sp>
        <p:nvSpPr>
          <p:cNvPr id="106" name="Google Shape;106;p16"/>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Naïve Bayes classification is a form of classification that relies on the Bayes theorem. </a:t>
            </a:r>
            <a:endParaRPr/>
          </a:p>
          <a:p>
            <a:pPr indent="-228600" lvl="0" marL="457200" marR="0" rtl="0" algn="l">
              <a:lnSpc>
                <a:spcPct val="100000"/>
              </a:lnSpc>
              <a:spcBef>
                <a:spcPts val="640"/>
              </a:spcBef>
              <a:spcAft>
                <a:spcPts val="0"/>
              </a:spcAft>
              <a:buClr>
                <a:schemeClr val="dk1"/>
              </a:buClr>
              <a:buSzPts val="3200"/>
              <a:buFont typeface="Arial"/>
              <a:buNone/>
            </a:pPr>
            <a:r>
              <a:t/>
            </a:r>
            <a:endParaRPr sz="18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And Bayes theorem is a theorem in probability that tells us how we would re-visit the probability of an event given that we have more information. </a:t>
            </a:r>
            <a:endParaRPr/>
          </a:p>
          <a:p>
            <a:pPr indent="-228600" lvl="0" marL="457200" marR="0" rtl="0" algn="l">
              <a:lnSpc>
                <a:spcPct val="100000"/>
              </a:lnSpc>
              <a:spcBef>
                <a:spcPts val="640"/>
              </a:spcBef>
              <a:spcAft>
                <a:spcPts val="0"/>
              </a:spcAft>
              <a:buClr>
                <a:schemeClr val="dk1"/>
              </a:buClr>
              <a:buSzPts val="3200"/>
              <a:buFont typeface="Arial"/>
              <a:buNone/>
            </a:pPr>
            <a:r>
              <a:t/>
            </a:r>
            <a:endParaRPr sz="18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Bayes theorem takes information and constructs beliefs for the future.</a:t>
            </a:r>
            <a:endParaRPr/>
          </a:p>
          <a:p>
            <a:pPr indent="-228600" lvl="0" marL="457200" marR="0" rtl="0" algn="l">
              <a:lnSpc>
                <a:spcPct val="100000"/>
              </a:lnSpc>
              <a:spcBef>
                <a:spcPts val="640"/>
              </a:spcBef>
              <a:spcAft>
                <a:spcPts val="0"/>
              </a:spcAft>
              <a:buClr>
                <a:schemeClr val="dk1"/>
              </a:buClr>
              <a:buSzPts val="3200"/>
              <a:buFont typeface="Arial"/>
              <a:buNone/>
            </a:pPr>
            <a:r>
              <a:t/>
            </a:r>
            <a:endParaRPr sz="18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In simple terms, a Naive Bayes classifier assumes that the presence of a particular feature in a class is unrelated to the presence of any other feature. </a:t>
            </a:r>
            <a:endParaRPr/>
          </a:p>
          <a:p>
            <a:pPr indent="-228600" lvl="0" marL="457200" marR="0" rtl="0" algn="l">
              <a:lnSpc>
                <a:spcPct val="100000"/>
              </a:lnSpc>
              <a:spcBef>
                <a:spcPts val="640"/>
              </a:spcBef>
              <a:spcAft>
                <a:spcPts val="0"/>
              </a:spcAft>
              <a:buClr>
                <a:schemeClr val="dk1"/>
              </a:buClr>
              <a:buSzPts val="3200"/>
              <a:buFont typeface="Arial"/>
              <a:buNone/>
            </a:pPr>
            <a:r>
              <a:t/>
            </a:r>
            <a:endParaRPr sz="1800">
              <a:latin typeface="Times New Roman"/>
              <a:ea typeface="Times New Roman"/>
              <a:cs typeface="Times New Roman"/>
              <a:sym typeface="Times New Roman"/>
            </a:endParaRPr>
          </a:p>
          <a:p>
            <a:pPr indent="-228600" lvl="0" marL="457200" marR="0" rtl="0" algn="l">
              <a:lnSpc>
                <a:spcPct val="100000"/>
              </a:lnSpc>
              <a:spcBef>
                <a:spcPts val="640"/>
              </a:spcBef>
              <a:spcAft>
                <a:spcPts val="0"/>
              </a:spcAft>
              <a:buClr>
                <a:schemeClr val="dk1"/>
              </a:buClr>
              <a:buSzPts val="3200"/>
              <a:buFont typeface="Arial"/>
              <a:buNone/>
            </a:pPr>
            <a:r>
              <a:t/>
            </a:r>
            <a:endParaRPr sz="1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f9b0c709ab_1_75"/>
          <p:cNvSpPr/>
          <p:nvPr/>
        </p:nvSpPr>
        <p:spPr>
          <a:xfrm>
            <a:off x="1" y="9911"/>
            <a:ext cx="12192000" cy="6895200"/>
          </a:xfrm>
          <a:prstGeom prst="rect">
            <a:avLst/>
          </a:prstGeom>
          <a:gradFill>
            <a:gsLst>
              <a:gs pos="0">
                <a:srgbClr val="051249"/>
              </a:gs>
              <a:gs pos="50000">
                <a:srgbClr val="040F47"/>
              </a:gs>
              <a:gs pos="100000">
                <a:srgbClr val="020842"/>
              </a:gs>
            </a:gsLst>
            <a:lin ang="5400012" scaled="0"/>
          </a:gra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87" name="Google Shape;287;gf9b0c709ab_1_75"/>
          <p:cNvPicPr preferRelativeResize="0"/>
          <p:nvPr/>
        </p:nvPicPr>
        <p:blipFill rotWithShape="1">
          <a:blip r:embed="rId3">
            <a:alphaModFix/>
          </a:blip>
          <a:srcRect b="0" l="51444" r="7298" t="2458"/>
          <a:stretch/>
        </p:blipFill>
        <p:spPr>
          <a:xfrm>
            <a:off x="1" y="422031"/>
            <a:ext cx="4797087" cy="6483248"/>
          </a:xfrm>
          <a:prstGeom prst="rect">
            <a:avLst/>
          </a:prstGeom>
          <a:noFill/>
          <a:ln>
            <a:noFill/>
          </a:ln>
        </p:spPr>
      </p:pic>
      <p:pic>
        <p:nvPicPr>
          <p:cNvPr id="288" name="Google Shape;288;gf9b0c709ab_1_75"/>
          <p:cNvPicPr preferRelativeResize="0"/>
          <p:nvPr/>
        </p:nvPicPr>
        <p:blipFill rotWithShape="1">
          <a:blip r:embed="rId4">
            <a:alphaModFix/>
          </a:blip>
          <a:srcRect b="0" l="0" r="0" t="0"/>
          <a:stretch/>
        </p:blipFill>
        <p:spPr>
          <a:xfrm>
            <a:off x="9893958" y="122455"/>
            <a:ext cx="2298040" cy="806015"/>
          </a:xfrm>
          <a:prstGeom prst="rect">
            <a:avLst/>
          </a:prstGeom>
          <a:noFill/>
          <a:ln>
            <a:noFill/>
          </a:ln>
        </p:spPr>
      </p:pic>
      <p:sp>
        <p:nvSpPr>
          <p:cNvPr id="289" name="Google Shape;289;gf9b0c709ab_1_75"/>
          <p:cNvSpPr/>
          <p:nvPr/>
        </p:nvSpPr>
        <p:spPr>
          <a:xfrm>
            <a:off x="4538568" y="211073"/>
            <a:ext cx="5484300" cy="1600500"/>
          </a:xfrm>
          <a:prstGeom prst="rect">
            <a:avLst/>
          </a:prstGeom>
          <a:noFill/>
          <a:ln>
            <a:noFill/>
          </a:ln>
        </p:spPr>
        <p:txBody>
          <a:bodyPr anchorCtr="0" anchor="t" bIns="45700" lIns="91400" spcFirstLastPara="1" rIns="91400" wrap="square" tIns="45700">
            <a:noAutofit/>
          </a:bodyPr>
          <a:lstStyle/>
          <a:p>
            <a:pPr indent="0" lvl="0" marL="0" marR="0" rtl="0" algn="just">
              <a:lnSpc>
                <a:spcPct val="100000"/>
              </a:lnSpc>
              <a:spcBef>
                <a:spcPts val="0"/>
              </a:spcBef>
              <a:spcAft>
                <a:spcPts val="0"/>
              </a:spcAft>
              <a:buNone/>
            </a:pPr>
            <a:r>
              <a:rPr b="1" i="1" lang="en-IN" sz="5400" u="none" cap="none" strike="noStrike">
                <a:solidFill>
                  <a:srgbClr val="FFFFFF"/>
                </a:solidFill>
                <a:latin typeface="Montserrat"/>
                <a:ea typeface="Montserrat"/>
                <a:cs typeface="Montserrat"/>
                <a:sym typeface="Montserrat"/>
              </a:rPr>
              <a:t>AIML @WORK</a:t>
            </a:r>
            <a:endParaRPr b="1" i="1" sz="5400" u="none" cap="none" strike="noStrike">
              <a:solidFill>
                <a:srgbClr val="FFFFFF"/>
              </a:solidFill>
              <a:latin typeface="Montserrat"/>
              <a:ea typeface="Montserrat"/>
              <a:cs typeface="Montserrat"/>
              <a:sym typeface="Montserrat"/>
            </a:endParaRPr>
          </a:p>
          <a:p>
            <a:pPr indent="0" lvl="0" marL="0" marR="0" rtl="0" algn="just">
              <a:lnSpc>
                <a:spcPct val="100000"/>
              </a:lnSpc>
              <a:spcBef>
                <a:spcPts val="0"/>
              </a:spcBef>
              <a:spcAft>
                <a:spcPts val="0"/>
              </a:spcAft>
              <a:buNone/>
            </a:pPr>
            <a:r>
              <a:rPr b="0" i="1" lang="en-IN" sz="4400" u="none" cap="none" strike="noStrike">
                <a:solidFill>
                  <a:schemeClr val="dk1"/>
                </a:solidFill>
                <a:latin typeface="Montserrat"/>
                <a:ea typeface="Montserrat"/>
                <a:cs typeface="Montserrat"/>
                <a:sym typeface="Montserrat"/>
              </a:rPr>
              <a:t> </a:t>
            </a:r>
            <a:r>
              <a:rPr b="1" i="1" lang="en-IN" sz="2400" u="none" cap="none" strike="noStrike">
                <a:solidFill>
                  <a:srgbClr val="FFFFFF"/>
                </a:solidFill>
                <a:latin typeface="Montserrat"/>
                <a:ea typeface="Montserrat"/>
                <a:cs typeface="Montserrat"/>
                <a:sym typeface="Montserrat"/>
              </a:rPr>
              <a:t>PGPAIML @ Great Learning</a:t>
            </a:r>
            <a:r>
              <a:rPr b="1" i="1" lang="en-IN" sz="1800" u="none" cap="none" strike="noStrike">
                <a:solidFill>
                  <a:srgbClr val="FFFFFF"/>
                </a:solidFill>
                <a:latin typeface="Montserrat"/>
                <a:ea typeface="Montserrat"/>
                <a:cs typeface="Montserrat"/>
                <a:sym typeface="Montserrat"/>
              </a:rPr>
              <a:t> </a:t>
            </a:r>
            <a:endParaRPr b="1" i="1" sz="1800" u="none" cap="none" strike="noStrike">
              <a:solidFill>
                <a:srgbClr val="FFFFFF"/>
              </a:solidFill>
              <a:latin typeface="Montserrat"/>
              <a:ea typeface="Montserrat"/>
              <a:cs typeface="Montserrat"/>
              <a:sym typeface="Montserrat"/>
            </a:endParaRPr>
          </a:p>
        </p:txBody>
      </p:sp>
      <p:sp>
        <p:nvSpPr>
          <p:cNvPr id="290" name="Google Shape;290;gf9b0c709ab_1_75"/>
          <p:cNvSpPr/>
          <p:nvPr/>
        </p:nvSpPr>
        <p:spPr>
          <a:xfrm>
            <a:off x="4690474" y="1662279"/>
            <a:ext cx="6696000" cy="4308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None/>
            </a:pPr>
            <a:r>
              <a:rPr b="1" i="1" lang="en-IN" sz="1600" u="none" cap="none" strike="noStrike">
                <a:solidFill>
                  <a:srgbClr val="FFFFFF"/>
                </a:solidFill>
                <a:latin typeface="Montserrat"/>
                <a:ea typeface="Montserrat"/>
                <a:cs typeface="Montserrat"/>
                <a:sym typeface="Montserrat"/>
              </a:rPr>
              <a:t>Enabling Learners to Apply the AI/ML Concepts at Work</a:t>
            </a:r>
            <a:endParaRPr b="1" i="1" sz="1600" u="none" cap="none" strike="noStrike">
              <a:solidFill>
                <a:srgbClr val="FFFFFF"/>
              </a:solidFill>
              <a:latin typeface="Montserrat"/>
              <a:ea typeface="Montserrat"/>
              <a:cs typeface="Montserrat"/>
              <a:sym typeface="Montserrat"/>
            </a:endParaRPr>
          </a:p>
        </p:txBody>
      </p:sp>
      <p:sp>
        <p:nvSpPr>
          <p:cNvPr id="291" name="Google Shape;291;gf9b0c709ab_1_75"/>
          <p:cNvSpPr/>
          <p:nvPr/>
        </p:nvSpPr>
        <p:spPr>
          <a:xfrm>
            <a:off x="9893958" y="6229763"/>
            <a:ext cx="2268300" cy="3540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None/>
            </a:pPr>
            <a:r>
              <a:rPr b="1" i="1" lang="en-IN" sz="1100" u="none" cap="none" strike="noStrike">
                <a:solidFill>
                  <a:srgbClr val="FFFFFF"/>
                </a:solidFill>
                <a:latin typeface="Montserrat"/>
                <a:ea typeface="Montserrat"/>
                <a:cs typeface="Montserrat"/>
                <a:sym typeface="Montserrat"/>
              </a:rPr>
              <a:t>AIML Operations | AIMLAW</a:t>
            </a:r>
            <a:endParaRPr b="1" i="1" sz="1100" u="none" cap="none" strike="noStrike">
              <a:solidFill>
                <a:srgbClr val="FFFFFF"/>
              </a:solidFill>
              <a:latin typeface="Montserrat"/>
              <a:ea typeface="Montserrat"/>
              <a:cs typeface="Montserrat"/>
              <a:sym typeface="Montserrat"/>
            </a:endParaRPr>
          </a:p>
        </p:txBody>
      </p:sp>
      <p:sp>
        <p:nvSpPr>
          <p:cNvPr id="292" name="Google Shape;292;gf9b0c709ab_1_75"/>
          <p:cNvSpPr/>
          <p:nvPr/>
        </p:nvSpPr>
        <p:spPr>
          <a:xfrm>
            <a:off x="6508749" y="6502207"/>
            <a:ext cx="5683200" cy="307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None/>
            </a:pPr>
            <a:r>
              <a:rPr b="1" i="1" lang="en-IN" sz="800" u="none" cap="none" strike="noStrike">
                <a:solidFill>
                  <a:srgbClr val="FFFFFF"/>
                </a:solidFill>
                <a:latin typeface="Montserrat"/>
                <a:ea typeface="Montserrat"/>
                <a:cs typeface="Montserrat"/>
                <a:sym typeface="Montserrat"/>
              </a:rPr>
              <a:t>@Great Learning Proprietary Content. All rights reserved. Unauthorized use or distribution prohibited</a:t>
            </a:r>
            <a:endParaRPr b="1" i="1" sz="800" u="none" cap="none" strike="noStrike">
              <a:solidFill>
                <a:srgbClr val="FFFFFF"/>
              </a:solidFill>
              <a:latin typeface="Montserrat"/>
              <a:ea typeface="Montserrat"/>
              <a:cs typeface="Montserrat"/>
              <a:sym typeface="Montserrat"/>
            </a:endParaRPr>
          </a:p>
        </p:txBody>
      </p:sp>
      <p:sp>
        <p:nvSpPr>
          <p:cNvPr id="293" name="Google Shape;293;gf9b0c709ab_1_75"/>
          <p:cNvSpPr txBox="1"/>
          <p:nvPr/>
        </p:nvSpPr>
        <p:spPr>
          <a:xfrm>
            <a:off x="4690476" y="2065541"/>
            <a:ext cx="7608000" cy="5879700"/>
          </a:xfrm>
          <a:prstGeom prst="rect">
            <a:avLst/>
          </a:prstGeom>
          <a:noFill/>
          <a:ln>
            <a:noFill/>
          </a:ln>
        </p:spPr>
        <p:txBody>
          <a:bodyPr anchorCtr="0" anchor="t" bIns="60925" lIns="121900" spcFirstLastPara="1" rIns="121900" wrap="square" tIns="60925">
            <a:spAutoFit/>
          </a:bodyPr>
          <a:lstStyle/>
          <a:p>
            <a:pPr indent="0" lvl="0" marL="12700" marR="0" rtl="0" algn="l">
              <a:lnSpc>
                <a:spcPct val="150000"/>
              </a:lnSpc>
              <a:spcBef>
                <a:spcPts val="0"/>
              </a:spcBef>
              <a:spcAft>
                <a:spcPts val="0"/>
              </a:spcAft>
              <a:buNone/>
            </a:pPr>
            <a:r>
              <a:rPr b="1" i="1" lang="en-IN" sz="1600" u="none" cap="none" strike="noStrike">
                <a:solidFill>
                  <a:srgbClr val="FFFFFF"/>
                </a:solidFill>
                <a:latin typeface="Montserrat"/>
                <a:ea typeface="Montserrat"/>
                <a:cs typeface="Montserrat"/>
                <a:sym typeface="Montserrat"/>
              </a:rPr>
              <a:t>Apply  </a:t>
            </a:r>
            <a:r>
              <a:rPr b="1" i="1" lang="en-IN" sz="1600" u="none" cap="none" strike="noStrike">
                <a:solidFill>
                  <a:srgbClr val="FFFF00"/>
                </a:solidFill>
                <a:latin typeface="Montserrat"/>
                <a:ea typeface="Montserrat"/>
                <a:cs typeface="Montserrat"/>
                <a:sym typeface="Montserrat"/>
              </a:rPr>
              <a:t>AIML at your workplace </a:t>
            </a:r>
            <a:r>
              <a:rPr b="1" i="1" lang="en-IN" sz="1600" u="none" cap="none" strike="noStrike">
                <a:solidFill>
                  <a:srgbClr val="FFFFFF"/>
                </a:solidFill>
                <a:latin typeface="Montserrat"/>
                <a:ea typeface="Montserrat"/>
                <a:cs typeface="Montserrat"/>
                <a:sym typeface="Montserrat"/>
              </a:rPr>
              <a:t>to gain some instant benefits:</a:t>
            </a:r>
            <a:endParaRPr sz="1900"/>
          </a:p>
          <a:p>
            <a:pPr indent="-571500" lvl="0" marL="584200" marR="1714500" rtl="0" algn="l">
              <a:lnSpc>
                <a:spcPct val="150000"/>
              </a:lnSpc>
              <a:spcBef>
                <a:spcPts val="0"/>
              </a:spcBef>
              <a:spcAft>
                <a:spcPts val="0"/>
              </a:spcAft>
              <a:buClr>
                <a:schemeClr val="lt1"/>
              </a:buClr>
              <a:buSzPts val="3200"/>
              <a:buFont typeface="Arial"/>
              <a:buChar char="•"/>
            </a:pPr>
            <a:r>
              <a:rPr b="1" i="1" lang="en-IN" sz="1600" u="none" cap="none" strike="noStrike">
                <a:solidFill>
                  <a:srgbClr val="FFFFFF"/>
                </a:solidFill>
                <a:latin typeface="Montserrat"/>
                <a:ea typeface="Montserrat"/>
                <a:cs typeface="Montserrat"/>
                <a:sym typeface="Montserrat"/>
              </a:rPr>
              <a:t>Get noticed by your management with your outstanding analysis backed by data  science.</a:t>
            </a:r>
            <a:endParaRPr sz="1900"/>
          </a:p>
          <a:p>
            <a:pPr indent="-571500" lvl="0" marL="584200" marR="1079500" rtl="0" algn="l">
              <a:lnSpc>
                <a:spcPct val="150000"/>
              </a:lnSpc>
              <a:spcBef>
                <a:spcPts val="0"/>
              </a:spcBef>
              <a:spcAft>
                <a:spcPts val="0"/>
              </a:spcAft>
              <a:buClr>
                <a:schemeClr val="lt1"/>
              </a:buClr>
              <a:buSzPts val="3200"/>
              <a:buFont typeface="Arial"/>
              <a:buChar char="•"/>
            </a:pPr>
            <a:r>
              <a:rPr b="1" i="1" lang="en-IN" sz="1600" u="none" cap="none" strike="noStrike">
                <a:solidFill>
                  <a:srgbClr val="FFFFFF"/>
                </a:solidFill>
                <a:latin typeface="Montserrat"/>
                <a:ea typeface="Montserrat"/>
                <a:cs typeface="Montserrat"/>
                <a:sym typeface="Montserrat"/>
              </a:rPr>
              <a:t>Create an impact in your organization by taking up small projects/initiatives to solve  critical issues using data science.</a:t>
            </a:r>
            <a:endParaRPr sz="1900"/>
          </a:p>
          <a:p>
            <a:pPr indent="-571500" lvl="0" marL="584200" marR="1054100" rtl="0" algn="l">
              <a:lnSpc>
                <a:spcPct val="150000"/>
              </a:lnSpc>
              <a:spcBef>
                <a:spcPts val="0"/>
              </a:spcBef>
              <a:spcAft>
                <a:spcPts val="0"/>
              </a:spcAft>
              <a:buClr>
                <a:schemeClr val="lt1"/>
              </a:buClr>
              <a:buSzPts val="3200"/>
              <a:buFont typeface="Arial"/>
              <a:buChar char="•"/>
            </a:pPr>
            <a:r>
              <a:rPr b="1" i="1" lang="en-IN" sz="1600" u="none" cap="none" strike="noStrike">
                <a:solidFill>
                  <a:srgbClr val="FFFFFF"/>
                </a:solidFill>
                <a:latin typeface="Montserrat"/>
                <a:ea typeface="Montserrat"/>
                <a:cs typeface="Montserrat"/>
                <a:sym typeface="Montserrat"/>
              </a:rPr>
              <a:t>Network with members from the data science vertical of your organization and seek  opportunities to contribute in small projects.</a:t>
            </a:r>
            <a:endParaRPr sz="1900"/>
          </a:p>
          <a:p>
            <a:pPr indent="-571500" lvl="0" marL="584200" marR="0" rtl="0" algn="l">
              <a:lnSpc>
                <a:spcPct val="150000"/>
              </a:lnSpc>
              <a:spcBef>
                <a:spcPts val="0"/>
              </a:spcBef>
              <a:spcAft>
                <a:spcPts val="0"/>
              </a:spcAft>
              <a:buClr>
                <a:schemeClr val="lt1"/>
              </a:buClr>
              <a:buSzPts val="3200"/>
              <a:buFont typeface="Arial"/>
              <a:buChar char="•"/>
            </a:pPr>
            <a:r>
              <a:rPr b="1" i="1" lang="en-IN" sz="1600" u="none" cap="none" strike="noStrike">
                <a:solidFill>
                  <a:srgbClr val="FFFFFF"/>
                </a:solidFill>
                <a:latin typeface="Montserrat"/>
                <a:ea typeface="Montserrat"/>
                <a:cs typeface="Montserrat"/>
                <a:sym typeface="Montserrat"/>
              </a:rPr>
              <a:t>Share your success stories with us and the world to position yourself as a subject matter  expert in data science.</a:t>
            </a:r>
            <a:endParaRPr sz="19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7"/>
          <p:cNvSpPr txBox="1"/>
          <p:nvPr/>
        </p:nvSpPr>
        <p:spPr>
          <a:xfrm>
            <a:off x="4219575" y="4572000"/>
            <a:ext cx="3454400" cy="9239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5400"/>
              <a:buFont typeface="Times New Roman"/>
              <a:buNone/>
            </a:pPr>
            <a:r>
              <a:rPr b="1" i="0" lang="en-IN" sz="5400" u="none" cap="none" strike="noStrike">
                <a:solidFill>
                  <a:schemeClr val="accent1"/>
                </a:solidFill>
                <a:latin typeface="Times New Roman"/>
                <a:ea typeface="Times New Roman"/>
                <a:cs typeface="Times New Roman"/>
                <a:sym typeface="Times New Roman"/>
              </a:rPr>
              <a:t>Questions?</a:t>
            </a:r>
            <a:endParaRPr b="0" i="0" sz="1400" u="none" cap="none" strike="noStrike">
              <a:solidFill>
                <a:srgbClr val="000000"/>
              </a:solidFill>
              <a:latin typeface="Arial"/>
              <a:ea typeface="Arial"/>
              <a:cs typeface="Arial"/>
              <a:sym typeface="Arial"/>
            </a:endParaRPr>
          </a:p>
        </p:txBody>
      </p:sp>
      <p:pic>
        <p:nvPicPr>
          <p:cNvPr id="299" name="Google Shape;299;p17"/>
          <p:cNvPicPr preferRelativeResize="0"/>
          <p:nvPr/>
        </p:nvPicPr>
        <p:blipFill rotWithShape="1">
          <a:blip r:embed="rId3">
            <a:alphaModFix/>
          </a:blip>
          <a:srcRect b="0" l="0" r="0" t="0"/>
          <a:stretch/>
        </p:blipFill>
        <p:spPr>
          <a:xfrm>
            <a:off x="7639050" y="3798887"/>
            <a:ext cx="3028950" cy="3028950"/>
          </a:xfrm>
          <a:prstGeom prst="rect">
            <a:avLst/>
          </a:prstGeom>
          <a:noFill/>
          <a:ln>
            <a:noFill/>
          </a:ln>
        </p:spPr>
      </p:pic>
      <p:pic>
        <p:nvPicPr>
          <p:cNvPr id="300" name="Google Shape;300;p17"/>
          <p:cNvPicPr preferRelativeResize="0"/>
          <p:nvPr/>
        </p:nvPicPr>
        <p:blipFill rotWithShape="1">
          <a:blip r:embed="rId4">
            <a:alphaModFix/>
          </a:blip>
          <a:srcRect b="0" l="0" r="0" t="0"/>
          <a:stretch/>
        </p:blipFill>
        <p:spPr>
          <a:xfrm>
            <a:off x="1584325" y="1450975"/>
            <a:ext cx="4359275" cy="2663825"/>
          </a:xfrm>
          <a:prstGeom prst="rect">
            <a:avLst/>
          </a:prstGeom>
          <a:noFill/>
          <a:ln>
            <a:noFill/>
          </a:ln>
        </p:spPr>
      </p:pic>
      <p:sp>
        <p:nvSpPr>
          <p:cNvPr id="301" name="Google Shape;301;p17"/>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400"/>
              <a:buFont typeface="Candara"/>
              <a:buNone/>
            </a:pPr>
            <a:r>
              <a:t/>
            </a:r>
            <a:endParaRPr b="0" i="0" sz="1400" u="none" cap="none" strike="noStrike">
              <a:solidFill>
                <a:srgbClr val="000000"/>
              </a:solidFill>
              <a:latin typeface="Arial"/>
              <a:ea typeface="Arial"/>
              <a:cs typeface="Arial"/>
              <a:sym typeface="Arial"/>
            </a:endParaRPr>
          </a:p>
        </p:txBody>
      </p:sp>
      <p:sp>
        <p:nvSpPr>
          <p:cNvPr id="302" name="Google Shape;302;p1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303" name="Google Shape;303;p1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640"/>
              </a:spcBef>
              <a:spcAft>
                <a:spcPts val="0"/>
              </a:spcAft>
              <a:buClr>
                <a:schemeClr val="dk1"/>
              </a:buClr>
              <a:buSzPts val="32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400" u="sng">
                <a:latin typeface="Times New Roman"/>
                <a:ea typeface="Times New Roman"/>
                <a:cs typeface="Times New Roman"/>
                <a:sym typeface="Times New Roman"/>
              </a:rPr>
              <a:t>Naïve Bayes Contd</a:t>
            </a:r>
            <a:endParaRPr sz="3400" u="sng">
              <a:latin typeface="Times New Roman"/>
              <a:ea typeface="Times New Roman"/>
              <a:cs typeface="Times New Roman"/>
              <a:sym typeface="Times New Roman"/>
            </a:endParaRPr>
          </a:p>
        </p:txBody>
      </p:sp>
      <p:sp>
        <p:nvSpPr>
          <p:cNvPr id="112" name="Google Shape;112;p28"/>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A -&gt; event</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P(A) = 0.5                P(Ā) = 1 – P(A)</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For eg: Rolling a 6 face dice</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A -&gt; event that you roll a 1</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B -&gt; event that you roll an odd number</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P(A) = 1/6     P(B) = 3/6 = ½</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Conditional Probability : Probability of event A conditioned on the probability that event B happened</a:t>
            </a:r>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P(A/B) = P(A and B) / P(B)= (1/6) / (1/2)= 1/3</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400">
                <a:latin typeface="Times New Roman"/>
                <a:ea typeface="Times New Roman"/>
                <a:cs typeface="Times New Roman"/>
                <a:sym typeface="Times New Roman"/>
              </a:rPr>
              <a:t>Naïve Bayes contd.</a:t>
            </a:r>
            <a:endParaRPr sz="3400">
              <a:latin typeface="Times New Roman"/>
              <a:ea typeface="Times New Roman"/>
              <a:cs typeface="Times New Roman"/>
              <a:sym typeface="Times New Roman"/>
            </a:endParaRPr>
          </a:p>
        </p:txBody>
      </p:sp>
      <p:sp>
        <p:nvSpPr>
          <p:cNvPr id="118" name="Google Shape;118;p29"/>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A -&gt; event that you roll a 1 on dice 1</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B -&gt; event that you roll a 1 on dice 2</a:t>
            </a:r>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P(A and B) = 1/36 = P(A) * P(B) </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P(A/B) = 1/6 = P (A and B) / P(B)	= (P(A)*P(B)) / P(B) = P(A)</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P(B/A) = 1/6 = P(B)</a:t>
            </a:r>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400" u="sng">
                <a:latin typeface="Times New Roman"/>
                <a:ea typeface="Times New Roman"/>
                <a:cs typeface="Times New Roman"/>
                <a:sym typeface="Times New Roman"/>
              </a:rPr>
              <a:t>Bayes Theorem</a:t>
            </a:r>
            <a:endParaRPr sz="3400" u="sng">
              <a:latin typeface="Times New Roman"/>
              <a:ea typeface="Times New Roman"/>
              <a:cs typeface="Times New Roman"/>
              <a:sym typeface="Times New Roman"/>
            </a:endParaRPr>
          </a:p>
        </p:txBody>
      </p:sp>
      <p:sp>
        <p:nvSpPr>
          <p:cNvPr id="124" name="Google Shape;124;p30"/>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1800">
                <a:latin typeface="Times New Roman"/>
                <a:ea typeface="Times New Roman"/>
                <a:cs typeface="Times New Roman"/>
                <a:sym typeface="Times New Roman"/>
              </a:rPr>
              <a:t>Bayes theorem</a:t>
            </a:r>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431800" lvl="0" marL="457200" rtl="0" algn="l">
              <a:lnSpc>
                <a:spcPct val="100000"/>
              </a:lnSpc>
              <a:spcBef>
                <a:spcPts val="640"/>
              </a:spcBef>
              <a:spcAft>
                <a:spcPts val="0"/>
              </a:spcAft>
              <a:buSzPts val="3200"/>
              <a:buChar char="•"/>
            </a:pPr>
            <a:r>
              <a:rPr lang="en-IN" sz="1800">
                <a:latin typeface="Times New Roman"/>
                <a:ea typeface="Times New Roman"/>
                <a:cs typeface="Times New Roman"/>
                <a:sym typeface="Times New Roman"/>
              </a:rPr>
              <a:t>P(A|B), reads “A given B,” represents the probability of A if B was known to have occurred.</a:t>
            </a:r>
            <a:endParaRPr/>
          </a:p>
          <a:p>
            <a:pPr indent="-431800" lvl="0" marL="457200" rtl="0" algn="l">
              <a:lnSpc>
                <a:spcPct val="100000"/>
              </a:lnSpc>
              <a:spcBef>
                <a:spcPts val="640"/>
              </a:spcBef>
              <a:spcAft>
                <a:spcPts val="0"/>
              </a:spcAft>
              <a:buSzPts val="3200"/>
              <a:buChar char="•"/>
            </a:pPr>
            <a:r>
              <a:rPr lang="en-IN" sz="1800">
                <a:latin typeface="Times New Roman"/>
                <a:ea typeface="Times New Roman"/>
                <a:cs typeface="Times New Roman"/>
                <a:sym typeface="Times New Roman"/>
              </a:rPr>
              <a:t>In many situations we would like to understand the relation between P(A|B) and P(B|A).</a:t>
            </a:r>
            <a:endParaRPr/>
          </a:p>
          <a:p>
            <a:pPr indent="-431800" lvl="0" marL="457200" rtl="0" algn="l">
              <a:lnSpc>
                <a:spcPct val="100000"/>
              </a:lnSpc>
              <a:spcBef>
                <a:spcPts val="640"/>
              </a:spcBef>
              <a:spcAft>
                <a:spcPts val="0"/>
              </a:spcAft>
              <a:buSzPts val="3200"/>
              <a:buChar char="•"/>
            </a:pPr>
            <a:br>
              <a:rPr lang="en-IN" sz="1800">
                <a:latin typeface="Times New Roman"/>
                <a:ea typeface="Times New Roman"/>
                <a:cs typeface="Times New Roman"/>
                <a:sym typeface="Times New Roman"/>
              </a:rPr>
            </a:br>
            <a:r>
              <a:rPr lang="en-IN" sz="1800">
                <a:latin typeface="Times New Roman"/>
                <a:ea typeface="Times New Roman"/>
                <a:cs typeface="Times New Roman"/>
                <a:sym typeface="Times New Roman"/>
              </a:rPr>
              <a:t>You are planning an outdoor event tomorrow. When it actually rains, the weatherman correctly forecasts rain 90% of the time. When it doesn't rain, he incorrectly forecasts rain 10% of the time. Historically it has rained only 5 days each year. Unfortunately, the weatherman has predicted rain for tomorrow. What is the probability that it will rain tomorrow?</a:t>
            </a:r>
            <a:endParaRPr/>
          </a:p>
          <a:p>
            <a:pPr indent="-228600" lvl="0" marL="4572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p:txBody>
      </p:sp>
      <p:pic>
        <p:nvPicPr>
          <p:cNvPr id="125" name="Google Shape;125;p30"/>
          <p:cNvPicPr preferRelativeResize="0"/>
          <p:nvPr/>
        </p:nvPicPr>
        <p:blipFill rotWithShape="1">
          <a:blip r:embed="rId3">
            <a:alphaModFix/>
          </a:blip>
          <a:srcRect b="0" l="0" r="0" t="0"/>
          <a:stretch/>
        </p:blipFill>
        <p:spPr>
          <a:xfrm>
            <a:off x="4300537" y="5019675"/>
            <a:ext cx="2905125" cy="93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200">
                <a:latin typeface="Times New Roman"/>
                <a:ea typeface="Times New Roman"/>
                <a:cs typeface="Times New Roman"/>
                <a:sym typeface="Times New Roman"/>
              </a:rPr>
              <a:t>Naïve Bayes classification</a:t>
            </a:r>
            <a:endParaRPr sz="3200">
              <a:latin typeface="Times New Roman"/>
              <a:ea typeface="Times New Roman"/>
              <a:cs typeface="Times New Roman"/>
              <a:sym typeface="Times New Roman"/>
            </a:endParaRPr>
          </a:p>
        </p:txBody>
      </p:sp>
      <p:sp>
        <p:nvSpPr>
          <p:cNvPr id="131" name="Google Shape;131;p3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Example</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Will my flight be on time? It is sunny, hot, Normal Humidity, and not windy!</a:t>
            </a:r>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Data from the last several times we took this flight. </a:t>
            </a:r>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                                                                                                                      </a:t>
            </a:r>
            <a:r>
              <a:rPr lang="en-IN" sz="1600">
                <a:latin typeface="Times New Roman"/>
                <a:ea typeface="Times New Roman"/>
                <a:cs typeface="Times New Roman"/>
                <a:sym typeface="Times New Roman"/>
              </a:rPr>
              <a:t>Sunny      Hot        Normal      0            ?</a:t>
            </a:r>
            <a:endParaRPr sz="2000">
              <a:latin typeface="Times New Roman"/>
              <a:ea typeface="Times New Roman"/>
              <a:cs typeface="Times New Roman"/>
              <a:sym typeface="Times New Roman"/>
            </a:endParaRPr>
          </a:p>
        </p:txBody>
      </p:sp>
      <p:graphicFrame>
        <p:nvGraphicFramePr>
          <p:cNvPr id="132" name="Google Shape;132;p31"/>
          <p:cNvGraphicFramePr/>
          <p:nvPr/>
        </p:nvGraphicFramePr>
        <p:xfrm>
          <a:off x="7739062" y="2709849"/>
          <a:ext cx="3000000" cy="3000000"/>
        </p:xfrm>
        <a:graphic>
          <a:graphicData uri="http://schemas.openxmlformats.org/drawingml/2006/table">
            <a:tbl>
              <a:tblPr>
                <a:noFill/>
                <a:tableStyleId>{CB077890-33A4-4B57-BD96-71E6927111E7}</a:tableStyleId>
              </a:tblPr>
              <a:tblGrid>
                <a:gridCol w="716425"/>
                <a:gridCol w="716425"/>
                <a:gridCol w="716425"/>
                <a:gridCol w="716425"/>
                <a:gridCol w="716425"/>
              </a:tblGrid>
              <a:tr h="454525">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OUTLOOK</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BB96A"/>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TEMPERATURE</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BB96A"/>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HUMIDITY</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BB96A"/>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WINDY</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BB96A"/>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Flight On Time</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BB96A"/>
                    </a:solidFill>
                  </a:tcPr>
                </a:tc>
              </a:tr>
              <a:tr h="214000">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Rainy</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Hot</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High</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0</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No</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4000">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Rainy</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Hot</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High</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1</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Yes</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r>
              <a:tr h="303475">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Overcast</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Hot</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High</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0</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Yes</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4000">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Sunny</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Mild</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High</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0</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No</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r>
              <a:tr h="214000">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Sunny</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Cool</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Normal</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0</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Yes</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4000">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Sunny</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Cool</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Normal</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1</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No</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r>
              <a:tr h="303475">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Overcast</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Cool</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Normal</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1</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Yes</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4000">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Rainy</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Mild</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High</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0</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No</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r>
              <a:tr h="214000">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Rainy</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Cool</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Normal</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0</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Yes</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4000">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Sunny</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Mild</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Normal</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0</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Yes</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r>
              <a:tr h="214000">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Rainy</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Mild</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Normal</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1</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Yes</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03475">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Overcast</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Mild</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High</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1</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Yes</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r>
              <a:tr h="303475">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Overcast</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Hot</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Normal</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0</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Yes</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4000">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Sunny</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Mild</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High</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1</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Helvetica Neue"/>
                          <a:ea typeface="Helvetica Neue"/>
                          <a:cs typeface="Helvetica Neue"/>
                          <a:sym typeface="Helvetica Neue"/>
                        </a:rPr>
                        <a:t>No</a:t>
                      </a:r>
                      <a:endParaRPr sz="700" u="none" cap="none" strike="noStrike"/>
                    </a:p>
                  </a:txBody>
                  <a:tcPr marT="22400" marB="22400" marR="40300" marL="40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DFB6"/>
                    </a:solidFill>
                  </a:tcPr>
                </a:tc>
              </a:tr>
            </a:tbl>
          </a:graphicData>
        </a:graphic>
      </p:graphicFrame>
      <p:sp>
        <p:nvSpPr>
          <p:cNvPr id="133" name="Google Shape;133;p31"/>
          <p:cNvSpPr/>
          <p:nvPr/>
        </p:nvSpPr>
        <p:spPr>
          <a:xfrm>
            <a:off x="7248525" y="2500312"/>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400">
                <a:latin typeface="Times New Roman"/>
                <a:ea typeface="Times New Roman"/>
                <a:cs typeface="Times New Roman"/>
                <a:sym typeface="Times New Roman"/>
              </a:rPr>
              <a:t>NB Classification contd.</a:t>
            </a:r>
            <a:endParaRPr sz="3400">
              <a:latin typeface="Times New Roman"/>
              <a:ea typeface="Times New Roman"/>
              <a:cs typeface="Times New Roman"/>
              <a:sym typeface="Times New Roman"/>
            </a:endParaRPr>
          </a:p>
        </p:txBody>
      </p:sp>
      <p:sp>
        <p:nvSpPr>
          <p:cNvPr id="139" name="Google Shape;139;p3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P(Flight on time | Sunny, Hot, Normal humidity, 0) = </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P(Yes| S, H, N,  0 )  = (P(Sunny|Yes)* P(Hot|Yes)* P(Normal|Yes)* P(0|Yes)*P(Yes))/ (P(Sunny)* P(Hot)* P(Normal)* P(0))</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 </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P(Yes) = 9/14</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P(Yes| S, H, N,  0 ) = (P(Sunny|Yes)* P(Hot|Yes)* P(Normal|Yes)* P(0|Yes)*P(Yes)/ ((P(Sunny)* P(Hot)* P(Normal)* P(0))</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                                   = ((2/9 * 3/9 * 6/9 * 5/9)*(9/14)) / (5/14)* (4/14)* (7/14) (8/14)</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P(S, H, N,  0 | Yes) = 0.604938</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P(Flight on time | Sunny, Hot, Normal humidity, 0) = 60%</a:t>
            </a:r>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200">
                <a:latin typeface="Times New Roman"/>
                <a:ea typeface="Times New Roman"/>
                <a:cs typeface="Times New Roman"/>
                <a:sym typeface="Times New Roman"/>
              </a:rPr>
              <a:t>Naïve Bayes Classiﬁers</a:t>
            </a:r>
            <a:endParaRPr/>
          </a:p>
        </p:txBody>
      </p:sp>
      <p:sp>
        <p:nvSpPr>
          <p:cNvPr id="145" name="Google Shape;145;p33"/>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rtl="0" algn="l">
              <a:lnSpc>
                <a:spcPct val="100000"/>
              </a:lnSpc>
              <a:spcBef>
                <a:spcPts val="640"/>
              </a:spcBef>
              <a:spcAft>
                <a:spcPts val="0"/>
              </a:spcAft>
              <a:buSzPts val="3200"/>
              <a:buChar char="•"/>
            </a:pPr>
            <a:r>
              <a:rPr lang="en-IN" sz="1800">
                <a:latin typeface="Times New Roman"/>
                <a:ea typeface="Times New Roman"/>
                <a:cs typeface="Times New Roman"/>
                <a:sym typeface="Times New Roman"/>
              </a:rPr>
              <a:t>Probabilistic models based on Bayes’ theorem. </a:t>
            </a:r>
            <a:endParaRPr sz="1800">
              <a:latin typeface="Times New Roman"/>
              <a:ea typeface="Times New Roman"/>
              <a:cs typeface="Times New Roman"/>
              <a:sym typeface="Times New Roman"/>
            </a:endParaRPr>
          </a:p>
          <a:p>
            <a:pPr indent="-228600" lvl="0" marL="4572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431800" lvl="0" marL="457200" rtl="0" algn="l">
              <a:lnSpc>
                <a:spcPct val="100000"/>
              </a:lnSpc>
              <a:spcBef>
                <a:spcPts val="640"/>
              </a:spcBef>
              <a:spcAft>
                <a:spcPts val="0"/>
              </a:spcAft>
              <a:buSzPts val="3200"/>
              <a:buChar char="•"/>
            </a:pPr>
            <a:r>
              <a:rPr lang="en-IN" sz="1800">
                <a:latin typeface="Times New Roman"/>
                <a:ea typeface="Times New Roman"/>
                <a:cs typeface="Times New Roman"/>
                <a:sym typeface="Times New Roman"/>
              </a:rPr>
              <a:t>It is called “naive” due to the assumption that the features in the dataset are mutually independent.</a:t>
            </a:r>
            <a:endParaRPr/>
          </a:p>
          <a:p>
            <a:pPr indent="-228600" lvl="0" marL="4572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431800" lvl="0" marL="457200" rtl="0" algn="l">
              <a:lnSpc>
                <a:spcPct val="100000"/>
              </a:lnSpc>
              <a:spcBef>
                <a:spcPts val="640"/>
              </a:spcBef>
              <a:spcAft>
                <a:spcPts val="0"/>
              </a:spcAft>
              <a:buSzPts val="3200"/>
              <a:buChar char="•"/>
            </a:pPr>
            <a:r>
              <a:rPr lang="en-IN" sz="1800">
                <a:latin typeface="Times New Roman"/>
                <a:ea typeface="Times New Roman"/>
                <a:cs typeface="Times New Roman"/>
                <a:sym typeface="Times New Roman"/>
              </a:rPr>
              <a:t>In real world, the independence assumption is often violated, but naïve Bayes classifiers still tend to perform very well.</a:t>
            </a:r>
            <a:endParaRPr/>
          </a:p>
          <a:p>
            <a:pPr indent="-228600" lvl="0" marL="4572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431800" lvl="0" marL="457200" rtl="0" algn="l">
              <a:lnSpc>
                <a:spcPct val="100000"/>
              </a:lnSpc>
              <a:spcBef>
                <a:spcPts val="640"/>
              </a:spcBef>
              <a:spcAft>
                <a:spcPts val="0"/>
              </a:spcAft>
              <a:buSzPts val="3200"/>
              <a:buChar char="•"/>
            </a:pPr>
            <a:r>
              <a:rPr lang="en-IN" sz="1800">
                <a:latin typeface="Times New Roman"/>
                <a:ea typeface="Times New Roman"/>
                <a:cs typeface="Times New Roman"/>
                <a:sym typeface="Times New Roman"/>
              </a:rPr>
              <a:t>Idea is to factor all available evidence in form of predictors into the naïve Bayes rule to obtain more accurate probability for class prediction.</a:t>
            </a:r>
            <a:endParaRPr/>
          </a:p>
          <a:p>
            <a:pPr indent="-228600" lvl="0" marL="4572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431800" lvl="0" marL="457200" rtl="0" algn="l">
              <a:lnSpc>
                <a:spcPct val="100000"/>
              </a:lnSpc>
              <a:spcBef>
                <a:spcPts val="640"/>
              </a:spcBef>
              <a:spcAft>
                <a:spcPts val="0"/>
              </a:spcAft>
              <a:buSzPts val="3200"/>
              <a:buChar char="•"/>
            </a:pPr>
            <a:r>
              <a:rPr lang="en-IN" sz="1800">
                <a:latin typeface="Times New Roman"/>
                <a:ea typeface="Times New Roman"/>
                <a:cs typeface="Times New Roman"/>
                <a:sym typeface="Times New Roman"/>
              </a:rPr>
              <a:t>It estimates conditional probability which is the probability that something will happen, given that something else has already occurred. For e.g. the given mail is likely a spam given appearance of words such as “prize”</a:t>
            </a:r>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