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4" r:id="rId5"/>
    <p:sldMasterId id="2147483657" r:id="rId6"/>
    <p:sldMasterId id="214748365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y="6858000" cx="12192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Corbel"/>
      <p:regular r:id="rId28"/>
      <p:bold r:id="rId29"/>
      <p:italic r:id="rId30"/>
      <p:boldItalic r:id="rId31"/>
    </p:embeddedFont>
    <p:embeddedFont>
      <p:font typeface="Candara"/>
      <p:regular r:id="rId32"/>
      <p:bold r:id="rId33"/>
      <p:italic r:id="rId34"/>
      <p:boldItalic r:id="rId35"/>
    </p:embeddedFont>
    <p:embeddedFont>
      <p:font typeface="Helvetica Neue"/>
      <p:regular r:id="rId36"/>
      <p:bold r:id="rId37"/>
      <p:italic r:id="rId38"/>
      <p:boldItalic r:id="rId39"/>
    </p:embeddedFont>
    <p:embeddedFont>
      <p:font typeface="Helvetica Neue Ligh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4" roundtripDataSignature="AMtx7mi+0L1racLy3vF1wdPCudcuJl6D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regular.fntdata"/><Relationship Id="rId20" Type="http://schemas.openxmlformats.org/officeDocument/2006/relationships/slide" Target="slides/slide12.xml"/><Relationship Id="rId42" Type="http://schemas.openxmlformats.org/officeDocument/2006/relationships/font" Target="fonts/HelveticaNeueLight-italic.fntdata"/><Relationship Id="rId41" Type="http://schemas.openxmlformats.org/officeDocument/2006/relationships/font" Target="fonts/HelveticaNeueLight-bold.fntdata"/><Relationship Id="rId22" Type="http://schemas.openxmlformats.org/officeDocument/2006/relationships/slide" Target="slides/slide14.xml"/><Relationship Id="rId44" Type="http://customschemas.google.com/relationships/presentationmetadata" Target="metadata"/><Relationship Id="rId21" Type="http://schemas.openxmlformats.org/officeDocument/2006/relationships/slide" Target="slides/slide13.xml"/><Relationship Id="rId43" Type="http://schemas.openxmlformats.org/officeDocument/2006/relationships/font" Target="fonts/HelveticaNeueLight-boldItalic.fntdata"/><Relationship Id="rId24" Type="http://schemas.openxmlformats.org/officeDocument/2006/relationships/font" Target="fonts/Montserrat-regular.fntdata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Corbel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Corbel-bold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Corbel-boldItalic.fntdata"/><Relationship Id="rId30" Type="http://schemas.openxmlformats.org/officeDocument/2006/relationships/font" Target="fonts/Corbel-italic.fntdata"/><Relationship Id="rId11" Type="http://schemas.openxmlformats.org/officeDocument/2006/relationships/slide" Target="slides/slide3.xml"/><Relationship Id="rId33" Type="http://schemas.openxmlformats.org/officeDocument/2006/relationships/font" Target="fonts/Candara-bold.fntdata"/><Relationship Id="rId10" Type="http://schemas.openxmlformats.org/officeDocument/2006/relationships/slide" Target="slides/slide2.xml"/><Relationship Id="rId32" Type="http://schemas.openxmlformats.org/officeDocument/2006/relationships/font" Target="fonts/Candara-regular.fntdata"/><Relationship Id="rId13" Type="http://schemas.openxmlformats.org/officeDocument/2006/relationships/slide" Target="slides/slide5.xml"/><Relationship Id="rId35" Type="http://schemas.openxmlformats.org/officeDocument/2006/relationships/font" Target="fonts/Candara-boldItalic.fntdata"/><Relationship Id="rId12" Type="http://schemas.openxmlformats.org/officeDocument/2006/relationships/slide" Target="slides/slide4.xml"/><Relationship Id="rId34" Type="http://schemas.openxmlformats.org/officeDocument/2006/relationships/font" Target="fonts/Candara-italic.fntdata"/><Relationship Id="rId15" Type="http://schemas.openxmlformats.org/officeDocument/2006/relationships/slide" Target="slides/slide7.xml"/><Relationship Id="rId37" Type="http://schemas.openxmlformats.org/officeDocument/2006/relationships/font" Target="fonts/HelveticaNeue-bold.fntdata"/><Relationship Id="rId14" Type="http://schemas.openxmlformats.org/officeDocument/2006/relationships/slide" Target="slides/slide6.xml"/><Relationship Id="rId36" Type="http://schemas.openxmlformats.org/officeDocument/2006/relationships/font" Target="fonts/HelveticaNeue-regular.fntdata"/><Relationship Id="rId17" Type="http://schemas.openxmlformats.org/officeDocument/2006/relationships/slide" Target="slides/slide9.xml"/><Relationship Id="rId39" Type="http://schemas.openxmlformats.org/officeDocument/2006/relationships/font" Target="fonts/HelveticaNeue-boldItalic.fntdata"/><Relationship Id="rId16" Type="http://schemas.openxmlformats.org/officeDocument/2006/relationships/slide" Target="slides/slide8.xml"/><Relationship Id="rId38" Type="http://schemas.openxmlformats.org/officeDocument/2006/relationships/font" Target="fonts/HelveticaNeue-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bd185188a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2" name="Google Shape;222;g5bd18518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5bd185188a_1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bd185188a_1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0" name="Google Shape;230;g5bd185188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5bd185188a_1_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9a733d812_1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f9a733d812_1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9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9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9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9a733d812_1_9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2" name="Google Shape;92;gf9a733d812_1_9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3" name="Google Shape;93;gf9a733d812_1_96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9a733d812_1_100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6" name="Google Shape;96;gf9a733d812_1_100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9a733d812_1_10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810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4pPr>
            <a:lvl5pPr indent="-3810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5pPr>
            <a:lvl6pPr indent="-3810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indent="-3810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indent="-3810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indent="-3810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9a733d812_1_105"/>
          <p:cNvSpPr txBox="1"/>
          <p:nvPr>
            <p:ph type="ctrTitle"/>
          </p:nvPr>
        </p:nvSpPr>
        <p:spPr>
          <a:xfrm>
            <a:off x="415600" y="2947200"/>
            <a:ext cx="113607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4800"/>
              <a:buNone/>
              <a:defRPr b="1" sz="4800">
                <a:solidFill>
                  <a:srgbClr val="365F9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9a733d812_1_10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3" name="Google Shape;103;gf9a733d812_1_107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4" name="Google Shape;104;gf9a733d812_1_107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5" name="Google Shape;105;gf9a733d812_1_107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9a733d812_1_11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8" name="Google Shape;108;gf9a733d812_1_112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ONLY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9a733d812_1_115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1" name="Google Shape;111;gf9a733d812_1_115"/>
          <p:cNvSpPr txBox="1"/>
          <p:nvPr/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IN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b="0" i="0" sz="3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gf9a733d812_1_11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dvantages &amp; Disadvantages">
  <p:cSld name="TITLE_ONLY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9a733d812_1_119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5" name="Google Shape;115;gf9a733d812_1_119"/>
          <p:cNvSpPr txBox="1"/>
          <p:nvPr/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IN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Advantages &amp; Disadvantages</a:t>
            </a:r>
            <a:endParaRPr b="0" i="0" sz="3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gf9a733d812_1_11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a733d812_1_12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19" name="Google Shape;119;gf9a733d812_1_12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0" name="Google Shape;120;gf9a733d812_1_123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9a733d812_1_127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23" name="Google Shape;123;gf9a733d812_1_127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6" name="Google Shape;26;p24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24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4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24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9a733d812_1_13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f9a733d812_1_130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7" name="Google Shape;127;gf9a733d812_1_130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8" name="Google Shape;128;gf9a733d812_1_130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9" name="Google Shape;129;gf9a733d812_1_130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">
  <p:cSld name="CUSTOM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9a733d812_1_136"/>
          <p:cNvSpPr txBox="1"/>
          <p:nvPr>
            <p:ph idx="1" type="subTitle"/>
          </p:nvPr>
        </p:nvSpPr>
        <p:spPr>
          <a:xfrm>
            <a:off x="196400" y="6452633"/>
            <a:ext cx="20133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i="1" sz="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9a733d812_1_138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9a733d812_1_140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6" name="Google Shape;136;gf9a733d812_1_140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37" name="Google Shape;137;gf9a733d812_1_140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9a733d812_1_14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0" name="Google Shape;140;gf9a733d812_1_144"/>
          <p:cNvSpPr txBox="1"/>
          <p:nvPr/>
        </p:nvSpPr>
        <p:spPr>
          <a:xfrm>
            <a:off x="415600" y="2060600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b="0" i="0" lang="en-IN" sz="6900" u="none" cap="none" strike="noStrike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</a:t>
            </a:r>
            <a:r>
              <a:rPr b="0" i="0" lang="en-IN" sz="6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IN" sz="6900" u="none" cap="none" strike="noStrike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Questions?</a:t>
            </a:r>
            <a:endParaRPr b="0" i="0" sz="6900" u="none" cap="none" strike="noStrike">
              <a:solidFill>
                <a:srgbClr val="999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CUSTOM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9a733d812_1_147"/>
          <p:cNvSpPr txBox="1"/>
          <p:nvPr/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b="0" i="0" lang="en-IN" sz="6900" u="none" cap="none" strike="noStrike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</a:t>
            </a:r>
            <a:r>
              <a:rPr b="0" i="0" lang="en-IN" sz="6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IN" sz="6900" u="none" cap="none" strike="noStrike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you!</a:t>
            </a:r>
            <a:endParaRPr b="0" i="0" sz="6900" u="none" cap="none" strike="noStrike">
              <a:solidFill>
                <a:srgbClr val="999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" name="Google Shape;143;gf9a733d812_1_147"/>
          <p:cNvSpPr txBox="1"/>
          <p:nvPr/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IN" sz="37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Happy Learning :)</a:t>
            </a:r>
            <a:endParaRPr b="0" i="0" sz="37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2" name="Google Shape;32;p25"/>
          <p:cNvSpPr txBox="1"/>
          <p:nvPr>
            <p:ph idx="1" type="body"/>
          </p:nvPr>
        </p:nvSpPr>
        <p:spPr>
          <a:xfrm rot="5400000">
            <a:off x="3833019" y="-1623219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8" name="Google Shape;38;p26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26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26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26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5" name="Google Shape;45;p27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2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7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7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9a733d812_1_9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6900"/>
              <a:buFont typeface="Helvetica Neue Light"/>
              <a:buNone/>
              <a:defRPr sz="6900">
                <a:solidFill>
                  <a:srgbClr val="365F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88" name="Google Shape;88;gf9a733d812_1_9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9BE5"/>
              </a:buClr>
              <a:buSzPts val="3700"/>
              <a:buNone/>
              <a:defRPr sz="3700">
                <a:solidFill>
                  <a:srgbClr val="039BE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89" name="Google Shape;89;gf9a733d812_1_92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2.xml"/><Relationship Id="rId19" Type="http://schemas.openxmlformats.org/officeDocument/2006/relationships/theme" Target="../theme/theme5.xml"/><Relationship Id="rId6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8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8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Brand &amp; all that\Greatlearning Logo\Greatlearning Logo.jpg" id="17" name="Google Shape;17;p18"/>
          <p:cNvPicPr preferRelativeResize="0"/>
          <p:nvPr/>
        </p:nvPicPr>
        <p:blipFill rotWithShape="1">
          <a:blip r:embed="rId1">
            <a:alphaModFix/>
          </a:blip>
          <a:srcRect b="71116" l="19363" r="17929" t="19598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0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Brand &amp; all that\Greatlearning Logo\Greatlearning Logo.jpg" id="55" name="Google Shape;55;p20"/>
          <p:cNvPicPr preferRelativeResize="0"/>
          <p:nvPr/>
        </p:nvPicPr>
        <p:blipFill rotWithShape="1">
          <a:blip r:embed="rId1">
            <a:alphaModFix/>
          </a:blip>
          <a:srcRect b="71116" l="19363" r="17929" t="19598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0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Google Shape;57;p20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  <p:sldLayoutId id="2147483656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2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Brand &amp; all that\Greatlearning Logo\Greatlearning Logo.jpg" id="70" name="Google Shape;70;p22"/>
          <p:cNvPicPr preferRelativeResize="0"/>
          <p:nvPr/>
        </p:nvPicPr>
        <p:blipFill rotWithShape="1">
          <a:blip r:embed="rId1">
            <a:alphaModFix/>
          </a:blip>
          <a:srcRect b="71116" l="19363" r="17929" t="19598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Google Shape;72;p22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22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22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9a733d812_1_8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gf9a733d812_1_8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Char char="●"/>
              <a:defRPr b="0" i="0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  <a:defRPr b="0" i="0" sz="19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■"/>
              <a:defRPr b="0" i="0" sz="19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●"/>
              <a:defRPr b="0" i="0" sz="19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  <a:defRPr b="0" i="0" sz="19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■"/>
              <a:defRPr b="0" i="0" sz="19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●"/>
              <a:defRPr b="0" i="0" sz="19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  <a:defRPr b="0" i="0" sz="19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Helvetica Neue"/>
              <a:buChar char="■"/>
              <a:defRPr b="0" i="0" sz="19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3" name="Google Shape;83;gf9a733d812_1_86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4" name="Google Shape;84;gf9a733d812_1_86"/>
          <p:cNvSpPr txBox="1"/>
          <p:nvPr/>
        </p:nvSpPr>
        <p:spPr>
          <a:xfrm>
            <a:off x="2979200" y="6490400"/>
            <a:ext cx="62337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270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IN" sz="800" u="none" cap="none" strike="noStrike">
                <a:solidFill>
                  <a:srgbClr val="7E7E7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Proprietary content. © Great Learning. All Rights Reserved. Unauthorized use or distribution prohibited.</a:t>
            </a:r>
            <a:endParaRPr b="0" i="0" sz="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5" name="Google Shape;85;gf9a733d812_1_8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71308" y="190959"/>
            <a:ext cx="1762612" cy="346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chive.ics.uci.edu/ml/datasets/Breast+Cancer+Wisconsin+(Original)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2438400" y="2797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IN"/>
              <a:t>Support Vector Machines (SVM)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400" u="sng">
                <a:latin typeface="Times New Roman"/>
                <a:ea typeface="Times New Roman"/>
                <a:cs typeface="Times New Roman"/>
                <a:sym typeface="Times New Roman"/>
              </a:rPr>
              <a:t>Industry applications of SVM</a:t>
            </a:r>
            <a:endParaRPr sz="34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1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text (and hypertext) categorization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image classification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bioinformatics (Protein classification, Cancer classification)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handwritten character recognition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/>
          <p:nvPr>
            <p:ph type="title"/>
          </p:nvPr>
        </p:nvSpPr>
        <p:spPr>
          <a:xfrm>
            <a:off x="609600" y="5032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Case study</a:t>
            </a:r>
            <a:endParaRPr sz="3600" u="sng"/>
          </a:p>
        </p:txBody>
      </p:sp>
      <p:sp>
        <p:nvSpPr>
          <p:cNvPr id="219" name="Google Shape;219;p14"/>
          <p:cNvSpPr txBox="1"/>
          <p:nvPr>
            <p:ph idx="1" type="body"/>
          </p:nvPr>
        </p:nvSpPr>
        <p:spPr>
          <a:xfrm>
            <a:off x="609600" y="1646237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Cancer detection using SVM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Objective: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Using historical data about patients who were diagnosed with cancer, enable the doctors to confidently differentiate malignant cases from benign given the independent attributes.</a:t>
            </a:r>
            <a:endParaRPr sz="24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Prepare the data and create the model.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bd185188a_1_0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IN" sz="3400" u="sng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34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5bd185188a_1_0"/>
          <p:cNvSpPr txBox="1"/>
          <p:nvPr>
            <p:ph idx="1" type="body"/>
          </p:nvPr>
        </p:nvSpPr>
        <p:spPr>
          <a:xfrm>
            <a:off x="609600" y="1600200"/>
            <a:ext cx="11153700" cy="5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800" u="sng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https://archive.ics.uci.edu/ml/datasets/Breast+Cancer+Wisconsin+(Original)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Information: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Sample code number: id number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Clump Thickness: 1 - 10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Uniformity of Cell Size: 1 - 10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Uniformity of Cell Shape: 1 - 10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Marginal Adhesion: 1 - 10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Single Epithelial Cell Size: 1 - 10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Bare Nuclei: 1 - 10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Bland Chromatin: 1 - 10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Normal Nucleoli: 1 - 10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 Mitoses: 1 - 10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11. Class: (2 for benign, 4 for malignant)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g5bd185188a_1_0"/>
          <p:cNvSpPr txBox="1"/>
          <p:nvPr>
            <p:ph idx="12" type="sldNum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bd185188a_1_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400" u="sng">
                <a:latin typeface="Times New Roman"/>
                <a:ea typeface="Times New Roman"/>
                <a:cs typeface="Times New Roman"/>
                <a:sym typeface="Times New Roman"/>
              </a:rPr>
              <a:t>Steps to follow</a:t>
            </a:r>
            <a:endParaRPr sz="34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5bd185188a_1_7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3000"/>
              <a:buFont typeface="Arial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Import Libraries and Data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Data Preparation and analysis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Split the dataset into training and test datasets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Build a Support Vector Machine with different kernels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Compare the accuracies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5bd185188a_1_7"/>
          <p:cNvSpPr txBox="1"/>
          <p:nvPr>
            <p:ph idx="12" type="sldNum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9a733d812_1_75"/>
          <p:cNvSpPr/>
          <p:nvPr/>
        </p:nvSpPr>
        <p:spPr>
          <a:xfrm>
            <a:off x="1" y="9911"/>
            <a:ext cx="12192000" cy="6895200"/>
          </a:xfrm>
          <a:prstGeom prst="rect">
            <a:avLst/>
          </a:prstGeom>
          <a:gradFill>
            <a:gsLst>
              <a:gs pos="0">
                <a:srgbClr val="051249"/>
              </a:gs>
              <a:gs pos="50000">
                <a:srgbClr val="040F47"/>
              </a:gs>
              <a:gs pos="100000">
                <a:srgbClr val="020842"/>
              </a:gs>
            </a:gsLst>
            <a:lin ang="5400012" scaled="0"/>
          </a:gra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gf9a733d812_1_75"/>
          <p:cNvPicPr preferRelativeResize="0"/>
          <p:nvPr/>
        </p:nvPicPr>
        <p:blipFill rotWithShape="1">
          <a:blip r:embed="rId3">
            <a:alphaModFix/>
          </a:blip>
          <a:srcRect b="0" l="51444" r="7298" t="2458"/>
          <a:stretch/>
        </p:blipFill>
        <p:spPr>
          <a:xfrm>
            <a:off x="1" y="422031"/>
            <a:ext cx="4797087" cy="6483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f9a733d812_1_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3958" y="122455"/>
            <a:ext cx="2298040" cy="80601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f9a733d812_1_75"/>
          <p:cNvSpPr/>
          <p:nvPr/>
        </p:nvSpPr>
        <p:spPr>
          <a:xfrm>
            <a:off x="4538568" y="211073"/>
            <a:ext cx="54843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5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AIML @WORK</a:t>
            </a:r>
            <a:endParaRPr b="1" i="1" sz="5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IN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-I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PGPAIML @ Great Learning</a:t>
            </a:r>
            <a:r>
              <a:rPr b="1" i="1" lang="en-I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1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gf9a733d812_1_75"/>
          <p:cNvSpPr/>
          <p:nvPr/>
        </p:nvSpPr>
        <p:spPr>
          <a:xfrm>
            <a:off x="4690474" y="1662279"/>
            <a:ext cx="6696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Enabling Learners to Apply the AI/ML Concepts at Work</a:t>
            </a:r>
            <a:endParaRPr b="1" i="1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gf9a733d812_1_75"/>
          <p:cNvSpPr/>
          <p:nvPr/>
        </p:nvSpPr>
        <p:spPr>
          <a:xfrm>
            <a:off x="9893958" y="6229763"/>
            <a:ext cx="226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1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AIML Operations | AIMLAW</a:t>
            </a:r>
            <a:endParaRPr b="1" i="1" sz="1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gf9a733d812_1_75"/>
          <p:cNvSpPr/>
          <p:nvPr/>
        </p:nvSpPr>
        <p:spPr>
          <a:xfrm>
            <a:off x="6508749" y="6502207"/>
            <a:ext cx="56832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@Great Learning Proprietary Content. All rights reserved. Unauthorized use or distribution prohibited</a:t>
            </a:r>
            <a:endParaRPr b="1" i="1" sz="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gf9a733d812_1_75"/>
          <p:cNvSpPr txBox="1"/>
          <p:nvPr/>
        </p:nvSpPr>
        <p:spPr>
          <a:xfrm>
            <a:off x="4690476" y="2065541"/>
            <a:ext cx="7608000" cy="58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Apply  </a:t>
            </a:r>
            <a:r>
              <a:rPr b="1" i="1" lang="en-IN" sz="1600" u="none" cap="none" strike="noStrike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AIML at your workplace </a:t>
            </a:r>
            <a:r>
              <a:rPr b="1" i="1" lang="en-I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 gain some instant benefits:</a:t>
            </a:r>
            <a:endParaRPr sz="1900"/>
          </a:p>
          <a:p>
            <a:pPr indent="-571500" lvl="0" marL="584200" marR="1714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i="1" lang="en-I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Get noticed by your management with your outstanding analysis backed by data  science.</a:t>
            </a:r>
            <a:endParaRPr sz="1900"/>
          </a:p>
          <a:p>
            <a:pPr indent="-571500" lvl="0" marL="584200" marR="1079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i="1" lang="en-I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Create an impact in your organization by taking up small projects/initiatives to solve  critical issues using data science.</a:t>
            </a:r>
            <a:endParaRPr sz="1900"/>
          </a:p>
          <a:p>
            <a:pPr indent="-571500" lvl="0" marL="584200" marR="1054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i="1" lang="en-I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Network with members from the data science vertical of your organization and seek  opportunities to contribute in small projects.</a:t>
            </a:r>
            <a:endParaRPr sz="1900"/>
          </a:p>
          <a:p>
            <a:pPr indent="-571500" lvl="0" marL="584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i="1" lang="en-I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Share your success stories with us and the world to position yourself as a subject matter  expert in data science.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/>
          <p:nvPr/>
        </p:nvSpPr>
        <p:spPr>
          <a:xfrm>
            <a:off x="4219575" y="4572000"/>
            <a:ext cx="34544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b="1" i="0" lang="en-IN" sz="5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9050" y="3798887"/>
            <a:ext cx="302895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4325" y="1450975"/>
            <a:ext cx="4359275" cy="26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7"/>
          <p:cNvSpPr txBox="1"/>
          <p:nvPr/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IN" sz="4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 -  Topics</a:t>
            </a:r>
            <a:endParaRPr/>
          </a:p>
        </p:txBody>
      </p:sp>
      <p:sp>
        <p:nvSpPr>
          <p:cNvPr id="154" name="Google Shape;154;p2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Introduction to SVM</a:t>
            </a:r>
            <a:endParaRPr/>
          </a:p>
          <a:p>
            <a:pPr indent="-3429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Property of line in Perceptron Algorithm</a:t>
            </a:r>
            <a:endParaRPr/>
          </a:p>
          <a:p>
            <a:pPr indent="-3429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How SVM looks in 2D space</a:t>
            </a:r>
            <a:endParaRPr/>
          </a:p>
          <a:p>
            <a:pPr indent="-3429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Kernel SVM</a:t>
            </a:r>
            <a:endParaRPr/>
          </a:p>
          <a:p>
            <a:pPr indent="-3429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Parameters of SVM.</a:t>
            </a:r>
            <a:endParaRPr/>
          </a:p>
          <a:p>
            <a:pPr indent="-3429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Case study on SVM </a:t>
            </a:r>
            <a:b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aseline="-25000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609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u="sng">
                <a:latin typeface="Times New Roman"/>
                <a:ea typeface="Times New Roman"/>
                <a:cs typeface="Times New Roman"/>
                <a:sym typeface="Times New Roman"/>
              </a:rPr>
              <a:t>Introduction to SVM</a:t>
            </a:r>
            <a:endParaRPr u="sng"/>
          </a:p>
        </p:txBody>
      </p:sp>
      <p:sp>
        <p:nvSpPr>
          <p:cNvPr id="162" name="Google Shape;162;p3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Known as maximum-margin hyperplane, finds the linear model with max margin. Unlike the linear classifiers, objective is not minimizing sum of squared errors but finding a line/plane that separates two or more groups with maximum margins. 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1835" y="3156495"/>
            <a:ext cx="2849764" cy="2734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652" y="1600200"/>
            <a:ext cx="2259874" cy="175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7234" y="1600200"/>
            <a:ext cx="2259875" cy="1849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7818" y="1600200"/>
            <a:ext cx="2484630" cy="184954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First line does separate the two sets but id too close to both red &amp; green data points.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Chances are that when this model is put in production, variance in both cluster data may force some data points on wrong side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u="sng">
                <a:latin typeface="Times New Roman"/>
                <a:ea typeface="Times New Roman"/>
                <a:cs typeface="Times New Roman"/>
                <a:sym typeface="Times New Roman"/>
              </a:rPr>
              <a:t>Introduction to SVM</a:t>
            </a:r>
            <a:endParaRPr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1" marL="10287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The second line doesn’t look so vulnerable to the variance. The two points nearest from different clusters define the margin around the line and are support vectors.</a:t>
            </a:r>
            <a:endParaRPr sz="1800"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SVMs try to find the second kind of line where the line is at max distance from both the clusters simultaneously.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Perceptron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The perceptron is an algorithm used to produce a binary classifier. That is, the algorithm takes binary classified input data, along with their </a:t>
            </a:r>
            <a:r>
              <a:rPr lang="en-IN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class membership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, and outputs a line that attempts to separate data of one class from data of the other: data points on one side of the line are of one class and data points on the other side are of the other.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/>
          </a:p>
          <a:p>
            <a:pPr indent="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5"/>
          <p:cNvSpPr txBox="1"/>
          <p:nvPr>
            <p:ph type="title"/>
          </p:nvPr>
        </p:nvSpPr>
        <p:spPr>
          <a:xfrm>
            <a:off x="609600" y="3508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u="sng">
                <a:latin typeface="Times New Roman"/>
                <a:ea typeface="Times New Roman"/>
                <a:cs typeface="Times New Roman"/>
                <a:sym typeface="Times New Roman"/>
              </a:rPr>
              <a:t>Introduction to SVM Contd.</a:t>
            </a:r>
            <a:endParaRPr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How SVM looks in 2D space</a:t>
            </a:r>
            <a:endParaRPr sz="3600" u="sng"/>
          </a:p>
        </p:txBody>
      </p:sp>
      <p:pic>
        <p:nvPicPr>
          <p:cNvPr id="184" name="Google Shape;1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3900" y="1079082"/>
            <a:ext cx="4508500" cy="237966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8"/>
          <p:cNvSpPr txBox="1"/>
          <p:nvPr/>
        </p:nvSpPr>
        <p:spPr>
          <a:xfrm>
            <a:off x="723900" y="1651000"/>
            <a:ext cx="514350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a 2d space, the separating plane is a line.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described, the Perceptron tries to do the same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fig1 at the right shows a possible line.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line when put to classification for unseen data, is more prone to errors because of the variance in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SVM uses a line that looks more like fig2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hyperplane is a plane that acts as the decision boundary.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3900" y="3661945"/>
            <a:ext cx="4508500" cy="19365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8"/>
          <p:cNvCxnSpPr/>
          <p:nvPr/>
        </p:nvCxnSpPr>
        <p:spPr>
          <a:xfrm>
            <a:off x="8991600" y="4079081"/>
            <a:ext cx="0" cy="1104900"/>
          </a:xfrm>
          <a:prstGeom prst="straightConnector1">
            <a:avLst/>
          </a:prstGeom>
          <a:noFill/>
          <a:ln cap="flat" cmpd="sng" w="38100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p8"/>
          <p:cNvSpPr txBox="1"/>
          <p:nvPr/>
        </p:nvSpPr>
        <p:spPr>
          <a:xfrm>
            <a:off x="8407400" y="3354167"/>
            <a:ext cx="20249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Fig1 - A separating 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8044319" y="5588315"/>
            <a:ext cx="33089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Fig2 - An optimal separating line (SVM)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 txBox="1"/>
          <p:nvPr>
            <p:ph idx="1" type="body"/>
          </p:nvPr>
        </p:nvSpPr>
        <p:spPr>
          <a:xfrm>
            <a:off x="609600" y="1417637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Which Hyperplane to pick?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Lots of possible solutions for a,b,c.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Some methods find a separating hyperplane, but not the optimal one (e.g., neural net).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But: Which points should influence optimality?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– All points?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	- Linear regression 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	- Neural nets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 – Or only “difficult points” close to decision boundary 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	- Support vector machines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9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How SVM looks in 2D space</a:t>
            </a:r>
            <a:endParaRPr sz="3600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Kernel SVM</a:t>
            </a:r>
            <a:endParaRPr sz="3600" u="sng"/>
          </a:p>
        </p:txBody>
      </p:sp>
      <p:sp>
        <p:nvSpPr>
          <p:cNvPr id="201" name="Google Shape;201;p10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We know that when we transform the mathematical space from 2 dimensions to higher dimension, the probability of linearly separating the data points increases.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Now given that we have only 2 dimensions x1 and x2, how to create more dimensions out of it? We transform higher mathematical space into dimensions which are polynomials.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1,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2,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aseline="30000" lang="en-IN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lang="en-IN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,…each one of them is 1 dimension in the mathematical space. Kernel SVM (KSVM) takes data point to higher mathematical space where they become linearly separable and then draw the plane through the data points.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Kernel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Used to specify the type of kernel we choose to describe the data points. We need kernels as data when scaled on higher dimensions has a higher probability of being linearly seperable. In sklearn, we can use many kernels such as – rbf, poly, sigmoid, linear, precomputed etc.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Defines the misclassification error of the model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if set to high, will have a very high penalty for the misclassified points and vice versa.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Gamma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Defines the radius of influence of data points in classification.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By Increasing gamma, we have a tight radius of influence of the data points in the classification.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1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These parameters need to be tried for different values to come to the optimum value/ highest accuracy model.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400" u="sng">
                <a:latin typeface="Times New Roman"/>
                <a:ea typeface="Times New Roman"/>
                <a:cs typeface="Times New Roman"/>
                <a:sym typeface="Times New Roman"/>
              </a:rPr>
              <a:t>Some parameters of SVM</a:t>
            </a:r>
            <a:endParaRPr sz="34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