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4" r:id="rId6"/>
    <p:sldMasterId id="2147483658" r:id="rId7"/>
    <p:sldMasterId id="214748366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y="6858000" cx="12192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Corbel"/>
      <p:regular r:id="rId34"/>
      <p:bold r:id="rId35"/>
      <p:italic r:id="rId36"/>
      <p:boldItalic r:id="rId37"/>
    </p:embeddedFont>
    <p:embeddedFont>
      <p:font typeface="Candara"/>
      <p:regular r:id="rId38"/>
      <p:bold r:id="rId39"/>
      <p:italic r:id="rId40"/>
      <p:boldItalic r:id="rId41"/>
    </p:embeddedFont>
    <p:embeddedFont>
      <p:font typeface="Helvetica Neue"/>
      <p:regular r:id="rId42"/>
      <p:bold r:id="rId43"/>
      <p:italic r:id="rId44"/>
      <p:boldItalic r:id="rId45"/>
    </p:embeddedFont>
    <p:embeddedFont>
      <p:font typeface="Helvetica Neue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50" roundtripDataSignature="AMtx7mitCxzFJWP50J/yEF5WndcYqfm9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F29048-0222-4AD2-A9D4-19C83EC7B3AD}">
  <a:tblStyle styleId="{07F29048-0222-4AD2-A9D4-19C83EC7B3A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ndara-italic.fntdata"/><Relationship Id="rId42" Type="http://schemas.openxmlformats.org/officeDocument/2006/relationships/font" Target="fonts/HelveticaNeue-regular.fntdata"/><Relationship Id="rId41" Type="http://schemas.openxmlformats.org/officeDocument/2006/relationships/font" Target="fonts/Candara-boldItalic.fntdata"/><Relationship Id="rId44" Type="http://schemas.openxmlformats.org/officeDocument/2006/relationships/font" Target="fonts/HelveticaNeue-italic.fntdata"/><Relationship Id="rId43" Type="http://schemas.openxmlformats.org/officeDocument/2006/relationships/font" Target="fonts/HelveticaNeue-bold.fntdata"/><Relationship Id="rId46" Type="http://schemas.openxmlformats.org/officeDocument/2006/relationships/font" Target="fonts/HelveticaNeueLight-regular.fntdata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48" Type="http://schemas.openxmlformats.org/officeDocument/2006/relationships/font" Target="fonts/HelveticaNeueLight-italic.fntdata"/><Relationship Id="rId47" Type="http://schemas.openxmlformats.org/officeDocument/2006/relationships/font" Target="fonts/HelveticaNeueLight-bold.fntdata"/><Relationship Id="rId49" Type="http://schemas.openxmlformats.org/officeDocument/2006/relationships/font" Target="fonts/HelveticaNeueLight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33" Type="http://schemas.openxmlformats.org/officeDocument/2006/relationships/font" Target="fonts/Montserrat-boldItalic.fntdata"/><Relationship Id="rId32" Type="http://schemas.openxmlformats.org/officeDocument/2006/relationships/font" Target="fonts/Montserrat-italic.fntdata"/><Relationship Id="rId35" Type="http://schemas.openxmlformats.org/officeDocument/2006/relationships/font" Target="fonts/Corbel-bold.fntdata"/><Relationship Id="rId34" Type="http://schemas.openxmlformats.org/officeDocument/2006/relationships/font" Target="fonts/Corbel-regular.fntdata"/><Relationship Id="rId37" Type="http://schemas.openxmlformats.org/officeDocument/2006/relationships/font" Target="fonts/Corbel-boldItalic.fntdata"/><Relationship Id="rId36" Type="http://schemas.openxmlformats.org/officeDocument/2006/relationships/font" Target="fonts/Corbel-italic.fntdata"/><Relationship Id="rId39" Type="http://schemas.openxmlformats.org/officeDocument/2006/relationships/font" Target="fonts/Candara-bold.fntdata"/><Relationship Id="rId38" Type="http://schemas.openxmlformats.org/officeDocument/2006/relationships/font" Target="fonts/Candara-regular.fntdata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0" Type="http://customschemas.google.com/relationships/presentationmetadata" Target="meta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73b2911d2_2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gf73b2911d2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73b2911d2_2_9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6900"/>
              <a:buFont typeface="Helvetica Neue Light"/>
              <a:buNone/>
              <a:defRPr sz="690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95" name="Google Shape;95;gf73b2911d2_2_9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3700"/>
              <a:buNone/>
              <a:defRPr sz="3700">
                <a:solidFill>
                  <a:srgbClr val="039BE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96" name="Google Shape;96;gf73b2911d2_2_92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73b2911d2_2_9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9" name="Google Shape;99;gf73b2911d2_2_9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00" name="Google Shape;100;gf73b2911d2_2_9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73b2911d2_2_100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3" name="Google Shape;103;gf73b2911d2_2_100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73b2911d2_2_10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indent="-3810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indent="-3810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73b2911d2_2_105"/>
          <p:cNvSpPr txBox="1"/>
          <p:nvPr>
            <p:ph type="ctrTitle"/>
          </p:nvPr>
        </p:nvSpPr>
        <p:spPr>
          <a:xfrm>
            <a:off x="415600" y="2947200"/>
            <a:ext cx="113607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4800"/>
              <a:buNone/>
              <a:defRPr b="1" sz="4800">
                <a:solidFill>
                  <a:srgbClr val="365F9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3b2911d2_2_10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0" name="Google Shape;110;gf73b2911d2_2_10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gf73b2911d2_2_10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gf73b2911d2_2_107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73b2911d2_2_1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5" name="Google Shape;115;gf73b2911d2_2_112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73b2911d2_2_115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gf73b2911d2_2_115"/>
          <p:cNvSpPr txBox="1"/>
          <p:nvPr/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0" i="0" sz="3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gf73b2911d2_2_1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dvantages &amp; Disadvantages">
  <p:cSld name="TITLE_ONLY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73b2911d2_2_119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2" name="Google Shape;122;gf73b2911d2_2_119"/>
          <p:cNvSpPr txBox="1"/>
          <p:nvPr/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&amp; Disadvantages</a:t>
            </a:r>
            <a:endParaRPr b="0" i="0" sz="3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gf73b2911d2_2_1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73b2911d2_2_1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6" name="Google Shape;126;gf73b2911d2_2_1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7" name="Google Shape;127;gf73b2911d2_2_123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8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73b2911d2_2_1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30" name="Google Shape;130;gf73b2911d2_2_127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73b2911d2_2_1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f73b2911d2_2_1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34" name="Google Shape;134;gf73b2911d2_2_1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5" name="Google Shape;135;gf73b2911d2_2_13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6" name="Google Shape;136;gf73b2911d2_2_130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73b2911d2_2_136"/>
          <p:cNvSpPr txBox="1"/>
          <p:nvPr>
            <p:ph idx="1" type="subTitle"/>
          </p:nvPr>
        </p:nvSpPr>
        <p:spPr>
          <a:xfrm>
            <a:off x="196400" y="6452633"/>
            <a:ext cx="20133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i="1" sz="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73b2911d2_2_138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73b2911d2_2_140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3" name="Google Shape;143;gf73b2911d2_2_140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4" name="Google Shape;144;gf73b2911d2_2_140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" type="blank">
  <p:cSld name="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73b2911d2_2_14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7" name="Google Shape;147;gf73b2911d2_2_144"/>
          <p:cNvSpPr txBox="1"/>
          <p:nvPr/>
        </p:nvSpPr>
        <p:spPr>
          <a:xfrm>
            <a:off x="415600" y="2060600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b="0" i="0" lang="en-IN" sz="6900" u="none" cap="none" strike="noStrik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</a:t>
            </a:r>
            <a:r>
              <a:rPr b="0" i="0" lang="en-IN" sz="6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IN" sz="6900" u="none" cap="none" strike="noStrik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Questions?</a:t>
            </a:r>
            <a:endParaRPr b="0" i="0" sz="6900" u="none" cap="none" strike="noStrike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CUSTOM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73b2911d2_2_147"/>
          <p:cNvSpPr txBox="1"/>
          <p:nvPr/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b="0" i="0" lang="en-IN" sz="6900" u="none" cap="none" strike="noStrik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b="0" i="0" lang="en-IN" sz="6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IN" sz="6900" u="none" cap="none" strike="noStrik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endParaRPr b="0" i="0" sz="6900" u="none" cap="none" strike="noStrike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" name="Google Shape;150;gf73b2911d2_2_147"/>
          <p:cNvSpPr txBox="1"/>
          <p:nvPr/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Happy Learning :)</a:t>
            </a:r>
            <a:endParaRPr b="0" i="0" sz="37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Google Shape;32;p29"/>
          <p:cNvSpPr txBox="1"/>
          <p:nvPr>
            <p:ph idx="1" type="body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Google Shape;38;p30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0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0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Google Shape;45;p31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31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31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31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3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3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165600" y="647700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9" name="Google Shape;69;p32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3.xml"/><Relationship Id="rId19" Type="http://schemas.openxmlformats.org/officeDocument/2006/relationships/theme" Target="../theme/theme5.xml"/><Relationship Id="rId6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2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2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Brand &amp; all that\Greatlearning Logo\Greatlearning Logo.jpg" id="17" name="Google Shape;17;p22"/>
          <p:cNvPicPr preferRelativeResize="0"/>
          <p:nvPr/>
        </p:nvPicPr>
        <p:blipFill rotWithShape="1">
          <a:blip r:embed="rId1">
            <a:alphaModFix/>
          </a:blip>
          <a:srcRect b="71116" l="19363" r="17929" t="19598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/>
        </p:nvSpPr>
        <p:spPr>
          <a:xfrm>
            <a:off x="0" y="0"/>
            <a:ext cx="5079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4"/>
          <p:cNvSpPr txBox="1"/>
          <p:nvPr/>
        </p:nvSpPr>
        <p:spPr>
          <a:xfrm>
            <a:off x="0" y="685800"/>
            <a:ext cx="5079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Brand &amp; all that\Greatlearning Logo\Greatlearning Logo.jpg" id="55" name="Google Shape;55;p24"/>
          <p:cNvPicPr preferRelativeResize="0"/>
          <p:nvPr/>
        </p:nvPicPr>
        <p:blipFill rotWithShape="1">
          <a:blip r:embed="rId1">
            <a:alphaModFix/>
          </a:blip>
          <a:srcRect b="71114" l="19363" r="17928" t="19597"/>
          <a:stretch/>
        </p:blipFill>
        <p:spPr>
          <a:xfrm>
            <a:off x="8197850" y="317500"/>
            <a:ext cx="3598863" cy="5651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Google Shape;57;p24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24"/>
          <p:cNvSpPr txBox="1"/>
          <p:nvPr>
            <p:ph idx="11" type="ftr"/>
          </p:nvPr>
        </p:nvSpPr>
        <p:spPr>
          <a:xfrm>
            <a:off x="4165600" y="647700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6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Brand &amp; all that\Greatlearning Logo\Greatlearning Logo.jpg" id="77" name="Google Shape;77;p26"/>
          <p:cNvPicPr preferRelativeResize="0"/>
          <p:nvPr/>
        </p:nvPicPr>
        <p:blipFill rotWithShape="1">
          <a:blip r:embed="rId1">
            <a:alphaModFix/>
          </a:blip>
          <a:srcRect b="71116" l="19363" r="17929" t="19598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Google Shape;79;p26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2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26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6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73b2911d2_2_8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f73b2911d2_2_8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Char char="●"/>
              <a:defRPr b="0" i="0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■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●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■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●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Helvetica Neue"/>
              <a:buChar char="■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gf73b2911d2_2_8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1" name="Google Shape;91;gf73b2911d2_2_86"/>
          <p:cNvSpPr txBox="1"/>
          <p:nvPr/>
        </p:nvSpPr>
        <p:spPr>
          <a:xfrm>
            <a:off x="2979200" y="6490400"/>
            <a:ext cx="6233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IN" sz="800" u="none" cap="none" strike="noStrike">
                <a:solidFill>
                  <a:srgbClr val="7E7E7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Proprietary content. © Great Learning. All Rights Reserved. Unauthorized use or distribution prohibited.</a:t>
            </a:r>
            <a:endParaRPr b="0" i="0" sz="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2" name="Google Shape;92;gf73b2911d2_2_8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71308" y="190959"/>
            <a:ext cx="1762612" cy="346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jp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jp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gif"/><Relationship Id="rId4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ctrTitle"/>
          </p:nvPr>
        </p:nvSpPr>
        <p:spPr>
          <a:xfrm>
            <a:off x="2438400" y="2797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n-IN" u="sng"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Probability Examples</a:t>
            </a:r>
            <a:endParaRPr sz="3600" u="sng"/>
          </a:p>
        </p:txBody>
      </p:sp>
      <p:sp>
        <p:nvSpPr>
          <p:cNvPr id="226" name="Google Shape;226;p10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Given the value of predictor (variable x), the model estimates the probability that the new data point belongs to a given class “A”. Probability values can range between 0 and 1.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758" y="3325722"/>
            <a:ext cx="7102464" cy="2330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1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Well, it is a performance measurement for machine learning classification problem where output can be two or more classes. It is a table with 4 different combinations of predicted and actual values.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Stock_BGL\Desktop\1.png" id="234" name="Google Shape;2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993" y="3296919"/>
            <a:ext cx="3829458" cy="2685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/>
          </a:p>
        </p:txBody>
      </p:sp>
      <p:graphicFrame>
        <p:nvGraphicFramePr>
          <p:cNvPr id="240" name="Google Shape;240;p12"/>
          <p:cNvGraphicFramePr/>
          <p:nvPr/>
        </p:nvGraphicFramePr>
        <p:xfrm>
          <a:off x="1796430" y="14355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{07F29048-0222-4AD2-A9D4-19C83EC7B3AD}</a:tableStyleId>
              </a:tblPr>
              <a:tblGrid>
                <a:gridCol w="462975"/>
                <a:gridCol w="442800"/>
                <a:gridCol w="780825"/>
                <a:gridCol w="780825"/>
              </a:tblGrid>
              <a:tr h="447050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/>
                    </a:p>
                  </a:txBody>
                  <a:tcPr marT="60950" marB="60950" marR="121925" marL="1219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IN" sz="2100" u="none" cap="none" strike="noStrike"/>
                        <a:t>Predicted</a:t>
                      </a:r>
                      <a:endParaRPr sz="1400" u="none" cap="none" strike="noStrike"/>
                    </a:p>
                  </a:txBody>
                  <a:tcPr marT="60950" marB="60950" marR="121925" marL="1219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70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IN" sz="2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60950" marB="60950" marR="121925" marL="1219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IN" sz="2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0950" marB="60950" marR="121925" marL="1219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42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IN" sz="2100" u="none" cap="none" strike="noStrike"/>
                        <a:t>Observed</a:t>
                      </a:r>
                      <a:endParaRPr sz="1400" u="none" cap="none" strike="noStrike"/>
                    </a:p>
                  </a:txBody>
                  <a:tcPr marT="60950" marB="60950" marR="121925" marL="1219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IN" sz="2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60950" marB="60950" marR="121925" marL="1219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IN" sz="3200" u="none" cap="none" strike="noStrike"/>
                        <a:t>TN</a:t>
                      </a:r>
                      <a:endParaRPr sz="1400" u="none" cap="none" strike="noStrike"/>
                    </a:p>
                  </a:txBody>
                  <a:tcPr marT="60950" marB="60950" marR="121925" marL="1219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IN" sz="3200" u="none" cap="none" strike="noStrike"/>
                        <a:t>FP</a:t>
                      </a:r>
                      <a:endParaRPr sz="1400" u="none" cap="none" strike="noStrike"/>
                    </a:p>
                  </a:txBody>
                  <a:tcPr marT="60950" marB="60950" marR="121925" marL="1219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8842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IN" sz="2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0950" marB="60950" marR="121925" marL="1219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IN" sz="3200" u="none" cap="none" strike="noStrike"/>
                        <a:t>FN</a:t>
                      </a:r>
                      <a:endParaRPr sz="1400" u="none" cap="none" strike="noStrike"/>
                    </a:p>
                  </a:txBody>
                  <a:tcPr marT="60950" marB="60950" marR="121925" marL="1219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IN" sz="3200" u="none" cap="none" strike="noStrike"/>
                        <a:t>TP</a:t>
                      </a:r>
                      <a:endParaRPr sz="1400" u="none" cap="none" strike="noStrike"/>
                    </a:p>
                  </a:txBody>
                  <a:tcPr marT="60950" marB="60950" marR="121925" marL="1219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BF8E"/>
                    </a:solidFill>
                  </a:tcPr>
                </a:tc>
              </a:tr>
            </a:tbl>
          </a:graphicData>
        </a:graphic>
      </p:graphicFrame>
      <p:sp>
        <p:nvSpPr>
          <p:cNvPr id="241" name="Google Shape;241;p12"/>
          <p:cNvSpPr/>
          <p:nvPr/>
        </p:nvSpPr>
        <p:spPr>
          <a:xfrm>
            <a:off x="838200" y="4267634"/>
            <a:ext cx="4512000" cy="1154839"/>
          </a:xfrm>
          <a:prstGeom prst="upArrowCallout">
            <a:avLst>
              <a:gd fmla="val 64483" name="adj1"/>
              <a:gd fmla="val 46458" name="adj2"/>
              <a:gd fmla="val 17275" name="adj3"/>
              <a:gd fmla="val 70127" name="adj4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000" lIns="144000" spcFirstLastPara="1" rIns="144000" wrap="square" tIns="9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</a:pPr>
            <a:r>
              <a:rPr b="0" i="1" lang="en-IN" sz="1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Employees </a:t>
            </a:r>
            <a:r>
              <a:rPr b="1" i="1" lang="en-IN" sz="1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will actually attrite </a:t>
            </a:r>
            <a:r>
              <a:rPr b="0" i="1" lang="en-IN" sz="1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predicted as </a:t>
            </a:r>
            <a:r>
              <a:rPr b="1" i="1" lang="en-IN" sz="1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not attrite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2"/>
          <p:cNvSpPr/>
          <p:nvPr/>
        </p:nvSpPr>
        <p:spPr>
          <a:xfrm>
            <a:off x="4412523" y="2184919"/>
            <a:ext cx="4512000" cy="1163853"/>
          </a:xfrm>
          <a:prstGeom prst="leftArrow">
            <a:avLst>
              <a:gd fmla="val 68773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000" lIns="144000" spcFirstLastPara="1" rIns="144000" wrap="square" tIns="9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</a:pPr>
            <a:r>
              <a:rPr b="0" i="1" lang="en-IN" sz="1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Employees who will actually not attrite but predicted as will attrite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/>
          </a:p>
        </p:txBody>
      </p:sp>
      <p:graphicFrame>
        <p:nvGraphicFramePr>
          <p:cNvPr id="248" name="Google Shape;248;p13"/>
          <p:cNvGraphicFramePr/>
          <p:nvPr/>
        </p:nvGraphicFramePr>
        <p:xfrm>
          <a:off x="550744" y="1760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{07F29048-0222-4AD2-A9D4-19C83EC7B3AD}</a:tableStyleId>
              </a:tblPr>
              <a:tblGrid>
                <a:gridCol w="462975"/>
                <a:gridCol w="442800"/>
                <a:gridCol w="731700"/>
                <a:gridCol w="829925"/>
              </a:tblGrid>
              <a:tr h="447050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/>
                    </a:p>
                  </a:txBody>
                  <a:tcPr marT="60950" marB="60950" marR="121925" marL="1219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IN" sz="2100" u="none" cap="none" strike="noStrike"/>
                        <a:t>Predicted</a:t>
                      </a:r>
                      <a:endParaRPr sz="1400" u="none" cap="none" strike="noStrike"/>
                    </a:p>
                  </a:txBody>
                  <a:tcPr marT="60950" marB="60950" marR="121925" marL="1219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70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IN" sz="2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60950" marB="60950" marR="121925" marL="1219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IN" sz="2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0950" marB="60950" marR="121925" marL="1219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42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IN" sz="2100" u="none" cap="none" strike="noStrike"/>
                        <a:t>Observed</a:t>
                      </a:r>
                      <a:endParaRPr sz="1400" u="none" cap="none" strike="noStrike"/>
                    </a:p>
                  </a:txBody>
                  <a:tcPr marT="60950" marB="60950" marR="121925" marL="1219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IN" sz="21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60950" marB="60950" marR="121925" marL="1219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IN" sz="3200" u="none" cap="none" strike="noStrike"/>
                        <a:t>TN</a:t>
                      </a:r>
                      <a:endParaRPr sz="1400" u="none" cap="none" strike="noStrike"/>
                    </a:p>
                  </a:txBody>
                  <a:tcPr marT="60950" marB="60950" marR="121925" marL="1219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IN" sz="3200" u="none" cap="none" strike="noStrike"/>
                        <a:t>FP</a:t>
                      </a:r>
                      <a:endParaRPr sz="1400" u="none" cap="none" strike="noStrike"/>
                    </a:p>
                  </a:txBody>
                  <a:tcPr marT="60950" marB="60950" marR="121925" marL="1219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8842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IN" sz="2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0950" marB="60950" marR="121925" marL="1219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IN" sz="3200" u="none" cap="none" strike="noStrike"/>
                        <a:t>FN</a:t>
                      </a:r>
                      <a:endParaRPr sz="1400" u="none" cap="none" strike="noStrike"/>
                    </a:p>
                  </a:txBody>
                  <a:tcPr marT="60950" marB="60950" marR="121925" marL="1219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IN" sz="3200" u="none" cap="none" strike="noStrike"/>
                        <a:t>TP</a:t>
                      </a:r>
                      <a:endParaRPr sz="1400" u="none" cap="none" strike="noStrike"/>
                    </a:p>
                  </a:txBody>
                  <a:tcPr marT="60950" marB="60950" marR="121925" marL="1219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BF8E"/>
                    </a:solidFill>
                  </a:tcPr>
                </a:tc>
              </a:tr>
            </a:tbl>
          </a:graphicData>
        </a:graphic>
      </p:graphicFrame>
      <p:sp>
        <p:nvSpPr>
          <p:cNvPr id="249" name="Google Shape;249;p13"/>
          <p:cNvSpPr/>
          <p:nvPr/>
        </p:nvSpPr>
        <p:spPr>
          <a:xfrm>
            <a:off x="3618879" y="4948018"/>
            <a:ext cx="4255121" cy="81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7" y="65016"/>
                </a:moveTo>
                <a:lnTo>
                  <a:pt x="-13873" y="-91750"/>
                </a:lnTo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318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3"/>
          <p:cNvSpPr/>
          <p:nvPr/>
        </p:nvSpPr>
        <p:spPr>
          <a:xfrm>
            <a:off x="3606057" y="1688072"/>
            <a:ext cx="3419100" cy="81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89" y="52132"/>
                </a:moveTo>
                <a:lnTo>
                  <a:pt x="-12602" y="181380"/>
                </a:lnTo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3"/>
          <p:cNvSpPr/>
          <p:nvPr/>
        </p:nvSpPr>
        <p:spPr>
          <a:xfrm>
            <a:off x="1324759" y="2778712"/>
            <a:ext cx="1922963" cy="558681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3"/>
          <p:cNvSpPr/>
          <p:nvPr/>
        </p:nvSpPr>
        <p:spPr>
          <a:xfrm>
            <a:off x="1324758" y="3594633"/>
            <a:ext cx="1922964" cy="61966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1859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4021736" y="3496823"/>
            <a:ext cx="4255121" cy="81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7" y="65016"/>
                </a:moveTo>
                <a:lnTo>
                  <a:pt x="-13873" y="-91750"/>
                </a:lnTo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318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/>
          <p:nvPr>
            <p:ph type="title"/>
          </p:nvPr>
        </p:nvSpPr>
        <p:spPr>
          <a:xfrm>
            <a:off x="748146" y="55172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Why accuracy is not a good model performance measure?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9" name="Google Shape;259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7145" y="3916827"/>
            <a:ext cx="3837709" cy="2546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14"/>
          <p:cNvGrpSpPr/>
          <p:nvPr/>
        </p:nvGrpSpPr>
        <p:grpSpPr>
          <a:xfrm>
            <a:off x="310492" y="1910684"/>
            <a:ext cx="11647214" cy="1406268"/>
            <a:chOff x="5692" y="493046"/>
            <a:chExt cx="11647214" cy="1406268"/>
          </a:xfrm>
        </p:grpSpPr>
        <p:sp>
          <p:nvSpPr>
            <p:cNvPr id="261" name="Google Shape;261;p14"/>
            <p:cNvSpPr/>
            <p:nvPr/>
          </p:nvSpPr>
          <p:spPr>
            <a:xfrm>
              <a:off x="5692" y="493046"/>
              <a:ext cx="1764729" cy="140626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 txBox="1"/>
            <p:nvPr/>
          </p:nvSpPr>
          <p:spPr>
            <a:xfrm>
              <a:off x="46880" y="534234"/>
              <a:ext cx="1682353" cy="1323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Total customers – 100</a:t>
              </a:r>
              <a:br>
                <a:rPr b="0" i="0" lang="en-I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I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of customers who churn - 8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1946895" y="977354"/>
              <a:ext cx="374122" cy="437652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4"/>
            <p:cNvSpPr txBox="1"/>
            <p:nvPr/>
          </p:nvSpPr>
          <p:spPr>
            <a:xfrm>
              <a:off x="1946895" y="1064884"/>
              <a:ext cx="261885" cy="2625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476313" y="493046"/>
              <a:ext cx="1764729" cy="140626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 txBox="1"/>
            <p:nvPr/>
          </p:nvSpPr>
          <p:spPr>
            <a:xfrm>
              <a:off x="2517501" y="534234"/>
              <a:ext cx="1682353" cy="1323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Churn rate – 8%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17516" y="977354"/>
              <a:ext cx="374122" cy="437652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 txBox="1"/>
            <p:nvPr/>
          </p:nvSpPr>
          <p:spPr>
            <a:xfrm>
              <a:off x="4417516" y="1064884"/>
              <a:ext cx="261885" cy="2625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946935" y="493046"/>
              <a:ext cx="1764729" cy="140626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4"/>
            <p:cNvSpPr txBox="1"/>
            <p:nvPr/>
          </p:nvSpPr>
          <p:spPr>
            <a:xfrm>
              <a:off x="4988123" y="534234"/>
              <a:ext cx="1682353" cy="1323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 predicts that no one churns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6888137" y="977354"/>
              <a:ext cx="374122" cy="437652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4"/>
            <p:cNvSpPr txBox="1"/>
            <p:nvPr/>
          </p:nvSpPr>
          <p:spPr>
            <a:xfrm>
              <a:off x="6888137" y="1064884"/>
              <a:ext cx="261885" cy="2625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7417556" y="493046"/>
              <a:ext cx="1764729" cy="140626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 txBox="1"/>
            <p:nvPr/>
          </p:nvSpPr>
          <p:spPr>
            <a:xfrm>
              <a:off x="7458744" y="534234"/>
              <a:ext cx="1682353" cy="1323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Accuracy – 92%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9358758" y="977354"/>
              <a:ext cx="374122" cy="437652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4"/>
            <p:cNvSpPr txBox="1"/>
            <p:nvPr/>
          </p:nvSpPr>
          <p:spPr>
            <a:xfrm>
              <a:off x="9358758" y="1064884"/>
              <a:ext cx="261885" cy="2625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9888177" y="493046"/>
              <a:ext cx="1764729" cy="140626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BD80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4"/>
            <p:cNvSpPr txBox="1"/>
            <p:nvPr/>
          </p:nvSpPr>
          <p:spPr>
            <a:xfrm>
              <a:off x="9929365" y="534234"/>
              <a:ext cx="1682353" cy="1323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Misses out critical customers who churn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F1 Score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5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 single metric is not sufficient for the evaluation of classification models. We have seen that we need to use recall and precision together along with accuracy to evaluate our model.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Let us consider another metric that puts together the recall and precision metrics. We call it F1 Score.</a:t>
            </a:r>
            <a:endParaRPr/>
          </a:p>
          <a:p>
            <a:pPr indent="0" lvl="0" marL="254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IN" sz="2600">
                <a:latin typeface="Times New Roman"/>
                <a:ea typeface="Times New Roman"/>
                <a:cs typeface="Times New Roman"/>
                <a:sym typeface="Times New Roman"/>
              </a:rPr>
              <a:t>F1 Score = 2(precision*recall)/precision + recall</a:t>
            </a:r>
            <a:endParaRPr/>
          </a:p>
          <a:p>
            <a:pPr indent="0" lvl="0" marL="254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-which is the harmonic mean of the two metrics.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The F1 score can also be used to evaluate the model.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ROC and Gini Coefficient and Threshold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6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Roc is a curve which allows us to compare models.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It is plot between TPR(true positive rates) and FPR(false positive ratio).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The area under the ROC curve (AUC) is a measure of the how good a model is.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u="sng">
                <a:latin typeface="Times New Roman"/>
                <a:ea typeface="Times New Roman"/>
                <a:cs typeface="Times New Roman"/>
                <a:sym typeface="Times New Roman"/>
              </a:rPr>
              <a:t>Gini Coefficient:</a:t>
            </a:r>
            <a:endParaRPr sz="2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It is also used to measure the goodness of a fit.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It is the ratio of areas in a roc curve and is scaled version of the AUC.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GI = 2*AUC -1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Pros and Cons of logistic regression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7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Pros: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It is a model that gives probabilities.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It can be easily scaled to multiple classes.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It is very quick to train and very fast at classifying unknown records.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Cons: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The classifies constructs liner boundaries.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Assumes that the variables are independent.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Interpretation of coefficients is difficult.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 txBox="1"/>
          <p:nvPr>
            <p:ph type="title"/>
          </p:nvPr>
        </p:nvSpPr>
        <p:spPr>
          <a:xfrm>
            <a:off x="754150" y="285751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Hands on exercise on Logistic Regression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73b2911d2_2_75"/>
          <p:cNvSpPr/>
          <p:nvPr/>
        </p:nvSpPr>
        <p:spPr>
          <a:xfrm>
            <a:off x="1" y="9911"/>
            <a:ext cx="12192000" cy="6895200"/>
          </a:xfrm>
          <a:prstGeom prst="rect">
            <a:avLst/>
          </a:prstGeom>
          <a:gradFill>
            <a:gsLst>
              <a:gs pos="0">
                <a:srgbClr val="051249"/>
              </a:gs>
              <a:gs pos="50000">
                <a:srgbClr val="040F47"/>
              </a:gs>
              <a:gs pos="100000">
                <a:srgbClr val="020842"/>
              </a:gs>
            </a:gsLst>
            <a:lin ang="5400012" scaled="0"/>
          </a:gra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gf73b2911d2_2_75"/>
          <p:cNvPicPr preferRelativeResize="0"/>
          <p:nvPr/>
        </p:nvPicPr>
        <p:blipFill rotWithShape="1">
          <a:blip r:embed="rId3">
            <a:alphaModFix/>
          </a:blip>
          <a:srcRect b="0" l="51444" r="7298" t="2458"/>
          <a:stretch/>
        </p:blipFill>
        <p:spPr>
          <a:xfrm>
            <a:off x="1" y="422031"/>
            <a:ext cx="4797087" cy="648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f73b2911d2_2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3958" y="122455"/>
            <a:ext cx="2298040" cy="80601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f73b2911d2_2_75"/>
          <p:cNvSpPr/>
          <p:nvPr/>
        </p:nvSpPr>
        <p:spPr>
          <a:xfrm>
            <a:off x="4538568" y="211073"/>
            <a:ext cx="54843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5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AIML @WORK</a:t>
            </a:r>
            <a:endParaRPr b="1" i="1" sz="5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-I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PGPAIML @ Great Learning</a:t>
            </a:r>
            <a:r>
              <a:rPr b="1" i="1" lang="en-I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1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gf73b2911d2_2_75"/>
          <p:cNvSpPr/>
          <p:nvPr/>
        </p:nvSpPr>
        <p:spPr>
          <a:xfrm>
            <a:off x="4690474" y="1662279"/>
            <a:ext cx="6696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Enabling Learners to Apply the AI/ML Concepts at Work</a:t>
            </a:r>
            <a:endParaRPr b="1" i="1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gf73b2911d2_2_75"/>
          <p:cNvSpPr/>
          <p:nvPr/>
        </p:nvSpPr>
        <p:spPr>
          <a:xfrm>
            <a:off x="9893958" y="6229763"/>
            <a:ext cx="226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AIML Operations | AIMLAW</a:t>
            </a:r>
            <a:endParaRPr b="1" i="1" sz="1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gf73b2911d2_2_75"/>
          <p:cNvSpPr/>
          <p:nvPr/>
        </p:nvSpPr>
        <p:spPr>
          <a:xfrm>
            <a:off x="6508749" y="6502207"/>
            <a:ext cx="56832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@Great Learning Proprietary Content. All rights reserved. Unauthorized use or distribution prohibited</a:t>
            </a:r>
            <a:endParaRPr b="1" i="1" sz="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gf73b2911d2_2_75"/>
          <p:cNvSpPr txBox="1"/>
          <p:nvPr/>
        </p:nvSpPr>
        <p:spPr>
          <a:xfrm>
            <a:off x="4690476" y="2065541"/>
            <a:ext cx="7608000" cy="58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Apply  </a:t>
            </a:r>
            <a:r>
              <a:rPr b="1" i="1" lang="en-IN" sz="1600" u="none" cap="none" strike="noStrike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AIML at your workplace </a:t>
            </a:r>
            <a:r>
              <a:rPr b="1" i="1" lang="en-I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 gain some instant benefits:</a:t>
            </a:r>
            <a:endParaRPr sz="1900"/>
          </a:p>
          <a:p>
            <a:pPr indent="-571500" lvl="0" marL="584200" marR="1714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1" lang="en-I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Get noticed by your management with your outstanding analysis backed by data  science.</a:t>
            </a:r>
            <a:endParaRPr sz="1900"/>
          </a:p>
          <a:p>
            <a:pPr indent="-571500" lvl="0" marL="584200" marR="1079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1" lang="en-I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an impact in your organization by taking up small projects/initiatives to solve  critical issues using data science.</a:t>
            </a:r>
            <a:endParaRPr sz="1900"/>
          </a:p>
          <a:p>
            <a:pPr indent="-571500" lvl="0" marL="584200" marR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1" lang="en-I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Network with members from the data science vertical of your organization and seek  opportunities to contribute in small projects.</a:t>
            </a:r>
            <a:endParaRPr sz="1900"/>
          </a:p>
          <a:p>
            <a:pPr indent="-571500" lvl="0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1" lang="en-I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Share your success stories with us and the world to position yourself as a subject matter  expert in data science.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IN" sz="4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- Topics</a:t>
            </a:r>
            <a:endParaRPr/>
          </a:p>
        </p:txBody>
      </p:sp>
      <p:sp>
        <p:nvSpPr>
          <p:cNvPr id="161" name="Google Shape;161;p2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Introduction to Logistic Regression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Logit function in Logistic Regression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Probability Examples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F1 Score, gini index and ROC curve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Pros and Cons of Logistic Regression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Case study on Logistic Regression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1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>
            <p:ph type="title"/>
          </p:nvPr>
        </p:nvSpPr>
        <p:spPr>
          <a:xfrm>
            <a:off x="609600" y="59329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Introduction to Logistic Regression</a:t>
            </a:r>
            <a:b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u="sng"/>
          </a:p>
        </p:txBody>
      </p:sp>
      <p:sp>
        <p:nvSpPr>
          <p:cNvPr id="168" name="Google Shape;168;p3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statistics, the logistic model is a statistical model that is usually taken to apply to a binary dependent variable.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regression analysis, logistic regression or logit regression is estimating the parameters of a logistic model.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Logistic Regression, the dependent variable is binary rather than continuous and it can also be applied to ordered categories (ordinal data).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The term “Odds”</a:t>
            </a:r>
            <a:endParaRPr/>
          </a:p>
        </p:txBody>
      </p:sp>
      <p:sp>
        <p:nvSpPr>
          <p:cNvPr id="174" name="Google Shape;174;p4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Popular in horse races, sports, gambling, epidemiology, 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Instead of talking about the </a:t>
            </a:r>
            <a:r>
              <a:rPr i="1" lang="en-IN">
                <a:latin typeface="Times New Roman"/>
                <a:ea typeface="Times New Roman"/>
                <a:cs typeface="Times New Roman"/>
                <a:sym typeface="Times New Roman"/>
              </a:rPr>
              <a:t>probability 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of winning or contacting a disease, people talk about the </a:t>
            </a:r>
            <a:r>
              <a:rPr i="1" lang="en-IN">
                <a:latin typeface="Times New Roman"/>
                <a:ea typeface="Times New Roman"/>
                <a:cs typeface="Times New Roman"/>
                <a:sym typeface="Times New Roman"/>
              </a:rPr>
              <a:t>odds 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of winning or contacting a disease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How are these two different?</a:t>
            </a:r>
            <a:endParaRPr/>
          </a:p>
        </p:txBody>
      </p:sp>
      <p:sp>
        <p:nvSpPr>
          <p:cNvPr id="175" name="Google Shape;175;p4"/>
          <p:cNvSpPr txBox="1"/>
          <p:nvPr/>
        </p:nvSpPr>
        <p:spPr>
          <a:xfrm>
            <a:off x="2278743" y="6273538"/>
            <a:ext cx="11103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content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Not part of the video but will be useful for getting an industry perspective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Logit function in Logistic Regression</a:t>
            </a:r>
            <a:endParaRPr u="sng"/>
          </a:p>
        </p:txBody>
      </p:sp>
      <p:sp>
        <p:nvSpPr>
          <p:cNvPr id="181" name="Google Shape;181;p5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logistic regression, the dependent variable is a logit, which is the natural log of the odds, that is,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Stock_BGL\Desktop\lo5.gif" id="182" name="Google Shape;1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120" y="3196225"/>
            <a:ext cx="1656670" cy="9185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tock_BGL\Desktop\lo7.gif" id="183" name="Google Shape;18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120" y="4465455"/>
            <a:ext cx="3887698" cy="121688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/>
          <p:nvPr/>
        </p:nvSpPr>
        <p:spPr>
          <a:xfrm>
            <a:off x="2278743" y="6273538"/>
            <a:ext cx="11103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content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Not part of the video but will be useful for getting an industry perspective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u="sng">
                <a:latin typeface="Times New Roman"/>
                <a:ea typeface="Times New Roman"/>
                <a:cs typeface="Times New Roman"/>
                <a:sym typeface="Times New Roman"/>
              </a:rPr>
              <a:t>Odds vs Probability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6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5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 </a:t>
            </a:r>
            <a:endParaRPr/>
          </a:p>
        </p:txBody>
      </p:sp>
      <p:sp>
        <p:nvSpPr>
          <p:cNvPr id="191" name="Google Shape;191;p6"/>
          <p:cNvSpPr txBox="1"/>
          <p:nvPr/>
        </p:nvSpPr>
        <p:spPr>
          <a:xfrm>
            <a:off x="2278743" y="6273538"/>
            <a:ext cx="11103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content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Not part of the video but will be useful for getting an industry perspective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609600" y="183533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So a logit is a log of odds and odds are a function of P, the probability of a 1. In logistic regression, we find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logit(P) = a + bX,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Stock_BGL\Desktop\lo8.gif" id="197" name="Google Shape;1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990" y="3925661"/>
            <a:ext cx="240030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"/>
          <p:cNvSpPr txBox="1"/>
          <p:nvPr/>
        </p:nvSpPr>
        <p:spPr>
          <a:xfrm>
            <a:off x="609600" y="48245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3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 behind Logistic Regression</a:t>
            </a:r>
            <a:endParaRPr b="0" i="0" sz="36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Math behind Logistic Regression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8"/>
          <p:cNvSpPr txBox="1"/>
          <p:nvPr>
            <p:ph idx="1" type="body"/>
          </p:nvPr>
        </p:nvSpPr>
        <p:spPr>
          <a:xfrm>
            <a:off x="228600" y="1500547"/>
            <a:ext cx="1173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Predict likelihood or probability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Predicted value - &gt;0 and &lt;1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Use of sigmoid function to achieve this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5" name="Google Shape;205;p8"/>
          <p:cNvSpPr txBox="1"/>
          <p:nvPr/>
        </p:nvSpPr>
        <p:spPr>
          <a:xfrm>
            <a:off x="768152" y="3273188"/>
            <a:ext cx="3495124" cy="7149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4828024" y="3157568"/>
            <a:ext cx="1957748" cy="423832"/>
          </a:xfrm>
          <a:prstGeom prst="wedgeRectCallout">
            <a:avLst>
              <a:gd fmla="val -92657" name="adj1"/>
              <a:gd fmla="val -26080" name="adj2"/>
            </a:avLst>
          </a:prstGeom>
          <a:blipFill rotWithShape="1">
            <a:blip r:embed="rId4">
              <a:alphaModFix/>
            </a:blip>
            <a:stretch>
              <a:fillRect b="-675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859864" y="4139732"/>
            <a:ext cx="2808141" cy="6890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685800" y="4887598"/>
            <a:ext cx="8001000" cy="61484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898" l="-121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948721" y="6035413"/>
            <a:ext cx="2482539" cy="55271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757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3668005" y="5674935"/>
            <a:ext cx="5421459" cy="959584"/>
          </a:xfrm>
          <a:prstGeom prst="leftArrow">
            <a:avLst>
              <a:gd fmla="val 85952" name="adj1"/>
              <a:gd fmla="val 50000" name="adj2"/>
            </a:avLst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Equation of logistic regression</a:t>
            </a:r>
            <a:endParaRPr/>
          </a:p>
        </p:txBody>
      </p:sp>
      <p:pic>
        <p:nvPicPr>
          <p:cNvPr descr="A screenshot of a cell phone&#10;&#10;Description automatically generated" id="216" name="Google Shape;216;p9"/>
          <p:cNvPicPr preferRelativeResize="0"/>
          <p:nvPr/>
        </p:nvPicPr>
        <p:blipFill rotWithShape="1">
          <a:blip r:embed="rId3">
            <a:alphaModFix/>
          </a:blip>
          <a:srcRect b="0" l="23439" r="34820" t="83673"/>
          <a:stretch/>
        </p:blipFill>
        <p:spPr>
          <a:xfrm>
            <a:off x="4464532" y="2093070"/>
            <a:ext cx="3241020" cy="71434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/>
          <p:nvPr/>
        </p:nvSpPr>
        <p:spPr>
          <a:xfrm>
            <a:off x="1981202" y="1599610"/>
            <a:ext cx="2016969" cy="1524590"/>
          </a:xfrm>
          <a:prstGeom prst="wedgeRectCallout">
            <a:avLst>
              <a:gd fmla="val 77381" name="adj1"/>
              <a:gd fmla="val 7692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 - odds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odds ratio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logit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and is the link function for Logistic Regression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8010499" y="2049174"/>
            <a:ext cx="2477991" cy="651733"/>
          </a:xfrm>
          <a:prstGeom prst="wedgeRectCallout">
            <a:avLst>
              <a:gd fmla="val -69762" name="adj1"/>
              <a:gd fmla="val 2967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intercept &amp; coefficient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1828801" y="4038602"/>
            <a:ext cx="3436061" cy="1142999"/>
          </a:xfrm>
          <a:prstGeom prst="wedgeRectCallout">
            <a:avLst>
              <a:gd fmla="val 64036" name="adj1"/>
              <a:gd fmla="val -10048" name="adj2"/>
            </a:avLst>
          </a:prstGeom>
          <a:solidFill>
            <a:srgbClr val="FFFFFF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Calibri"/>
              <a:buChar char=" 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link function follows a sigmoid function which limits its range of probabilities between 0 and 1.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map&#10;&#10;Description automatically generated" id="220" name="Google Shape;220;p9"/>
          <p:cNvPicPr preferRelativeResize="0"/>
          <p:nvPr/>
        </p:nvPicPr>
        <p:blipFill rotWithShape="1">
          <a:blip r:embed="rId4">
            <a:alphaModFix/>
          </a:blip>
          <a:srcRect b="0" l="780" r="7811" t="5050"/>
          <a:stretch/>
        </p:blipFill>
        <p:spPr>
          <a:xfrm>
            <a:off x="5771175" y="3169496"/>
            <a:ext cx="4301116" cy="310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