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notesMasterIdLst>
    <p:notesMasterId r:id="rId26"/>
  </p:notesMasterIdLst>
  <p:sldIdLst>
    <p:sldId id="256" r:id="rId2"/>
    <p:sldId id="257" r:id="rId3"/>
    <p:sldId id="258" r:id="rId4"/>
    <p:sldId id="282" r:id="rId5"/>
    <p:sldId id="281" r:id="rId6"/>
    <p:sldId id="266" r:id="rId7"/>
    <p:sldId id="268" r:id="rId8"/>
    <p:sldId id="259" r:id="rId9"/>
    <p:sldId id="292" r:id="rId10"/>
    <p:sldId id="285" r:id="rId11"/>
    <p:sldId id="293" r:id="rId12"/>
    <p:sldId id="294" r:id="rId13"/>
    <p:sldId id="295" r:id="rId14"/>
    <p:sldId id="265" r:id="rId15"/>
    <p:sldId id="286" r:id="rId16"/>
    <p:sldId id="287" r:id="rId17"/>
    <p:sldId id="289" r:id="rId18"/>
    <p:sldId id="290" r:id="rId19"/>
    <p:sldId id="291" r:id="rId20"/>
    <p:sldId id="271" r:id="rId21"/>
    <p:sldId id="283" r:id="rId22"/>
    <p:sldId id="275" r:id="rId23"/>
    <p:sldId id="277"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p:cViewPr varScale="1">
        <p:scale>
          <a:sx n="87" d="100"/>
          <a:sy n="87" d="100"/>
        </p:scale>
        <p:origin x="480" y="37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12EF8-4DC8-4FF1-A249-C14632D3AC48}"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24DE6-74CE-44AB-80AC-F4F9B72DCE11}" type="slidenum">
              <a:rPr lang="en-IN" smtClean="0"/>
              <a:t>‹#›</a:t>
            </a:fld>
            <a:endParaRPr lang="en-IN"/>
          </a:p>
        </p:txBody>
      </p:sp>
    </p:spTree>
    <p:extLst>
      <p:ext uri="{BB962C8B-B14F-4D97-AF65-F5344CB8AC3E}">
        <p14:creationId xmlns:p14="http://schemas.microsoft.com/office/powerpoint/2010/main" val="742627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5AF44-236E-4C6C-8A4A-A4929380BBF1}"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385475423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357525370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A8947-2EAF-4D8A-8577-C63E2675D030}"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366104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188223446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A8947-2EAF-4D8A-8577-C63E2675D030}"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455142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34057853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166860352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419928896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5AF44-236E-4C6C-8A4A-A4929380BBF1}"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5366055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82854607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142082507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154520590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116957887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75491288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214757694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A8947-2EAF-4D8A-8577-C63E2675D030}" type="slidenum">
              <a:rPr lang="en-US" smtClean="0"/>
              <a:pPr/>
              <a:t>‹#›</a:t>
            </a:fld>
            <a:endParaRPr lang="en-US"/>
          </a:p>
        </p:txBody>
      </p:sp>
    </p:spTree>
    <p:extLst>
      <p:ext uri="{BB962C8B-B14F-4D97-AF65-F5344CB8AC3E}">
        <p14:creationId xmlns:p14="http://schemas.microsoft.com/office/powerpoint/2010/main" val="267629100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AA8947-2EAF-4D8A-8577-C63E2675D030}" type="slidenum">
              <a:rPr lang="en-US" smtClean="0"/>
              <a:pPr/>
              <a:t>‹#›</a:t>
            </a:fld>
            <a:endParaRPr lang="en-US"/>
          </a:p>
        </p:txBody>
      </p:sp>
    </p:spTree>
    <p:extLst>
      <p:ext uri="{BB962C8B-B14F-4D97-AF65-F5344CB8AC3E}">
        <p14:creationId xmlns:p14="http://schemas.microsoft.com/office/powerpoint/2010/main" val="191361698"/>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Lst>
  <p:transition spd="slow">
    <p:wipe/>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72200" y="3429000"/>
            <a:ext cx="4343400" cy="553998"/>
          </a:xfrm>
          <a:prstGeom prst="rect">
            <a:avLst/>
          </a:prstGeom>
        </p:spPr>
        <p:txBody>
          <a:bodyPr wrap="square">
            <a:spAutoFit/>
          </a:bodyPr>
          <a:lstStyle/>
          <a:p>
            <a:pPr algn="ctr"/>
            <a:r>
              <a:rPr lang="en-US" sz="1400" b="1" dirty="0"/>
              <a:t>Under the </a:t>
            </a:r>
            <a:r>
              <a:rPr lang="en-IN" sz="1400" b="1" dirty="0"/>
              <a:t>guidance</a:t>
            </a:r>
            <a:r>
              <a:rPr lang="en-US" sz="1400" b="1" dirty="0"/>
              <a:t> of</a:t>
            </a:r>
          </a:p>
          <a:p>
            <a:r>
              <a:rPr lang="en-US" sz="1600" b="1" dirty="0"/>
              <a:t>                    Prof:  B .S. JAGATHI</a:t>
            </a:r>
          </a:p>
        </p:txBody>
      </p:sp>
      <p:sp>
        <p:nvSpPr>
          <p:cNvPr id="7" name="TextBox 6"/>
          <p:cNvSpPr txBox="1"/>
          <p:nvPr/>
        </p:nvSpPr>
        <p:spPr>
          <a:xfrm>
            <a:off x="3019426" y="1502702"/>
            <a:ext cx="6858000" cy="53091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DEPARTMENT OF MECHANICAL</a:t>
            </a:r>
            <a:endParaRPr lang="en-US" sz="1350" dirty="0">
              <a:latin typeface="Times New Roman" pitchFamily="18" charset="0"/>
              <a:cs typeface="Times New Roman" pitchFamily="18" charset="0"/>
            </a:endParaRPr>
          </a:p>
          <a:p>
            <a:pPr algn="ctr"/>
            <a:r>
              <a:rPr lang="en-US" sz="1350" b="1" dirty="0">
                <a:latin typeface="Times New Roman" pitchFamily="18" charset="0"/>
                <a:cs typeface="Times New Roman" pitchFamily="18" charset="0"/>
              </a:rPr>
              <a:t>2022-2023</a:t>
            </a:r>
          </a:p>
        </p:txBody>
      </p:sp>
      <p:sp>
        <p:nvSpPr>
          <p:cNvPr id="11" name="Rectangle 10"/>
          <p:cNvSpPr/>
          <p:nvPr/>
        </p:nvSpPr>
        <p:spPr>
          <a:xfrm>
            <a:off x="2562225" y="2218550"/>
            <a:ext cx="8283401" cy="646331"/>
          </a:xfrm>
          <a:prstGeom prst="rect">
            <a:avLst/>
          </a:prstGeom>
        </p:spPr>
        <p:txBody>
          <a:bodyPr wrap="square">
            <a:spAutoFit/>
          </a:bodyPr>
          <a:lstStyle/>
          <a:p>
            <a:pPr algn="ctr"/>
            <a:r>
              <a:rPr lang="en-US" b="1" dirty="0">
                <a:solidFill>
                  <a:schemeClr val="tx2"/>
                </a:solidFill>
                <a:latin typeface="Times New Roman" pitchFamily="18" charset="0"/>
                <a:cs typeface="Times New Roman" pitchFamily="18" charset="0"/>
              </a:rPr>
              <a:t>“</a:t>
            </a:r>
            <a:r>
              <a:rPr lang="en-US" b="1" dirty="0">
                <a:solidFill>
                  <a:srgbClr val="00B050"/>
                </a:solidFill>
                <a:latin typeface="Times New Roman" pitchFamily="18" charset="0"/>
                <a:cs typeface="Times New Roman" pitchFamily="18" charset="0"/>
              </a:rPr>
              <a:t>DESIGN &amp; DEVELOPMENT Of</a:t>
            </a:r>
          </a:p>
          <a:p>
            <a:pPr algn="ctr"/>
            <a:r>
              <a:rPr lang="en-US" b="1" dirty="0">
                <a:solidFill>
                  <a:srgbClr val="00B050"/>
                </a:solidFill>
                <a:latin typeface="Times New Roman" pitchFamily="18" charset="0"/>
                <a:cs typeface="Times New Roman" pitchFamily="18" charset="0"/>
              </a:rPr>
              <a:t>  E-FORKLIFT FOR INDUSTRY WAREHOUSES &amp; DOMESTIC PURPOSE</a:t>
            </a:r>
            <a:r>
              <a:rPr lang="en-US" b="1" dirty="0">
                <a:solidFill>
                  <a:schemeClr val="tx2"/>
                </a:solidFill>
                <a:latin typeface="Times New Roman" pitchFamily="18" charset="0"/>
                <a:cs typeface="Times New Roman" pitchFamily="18" charset="0"/>
              </a:rPr>
              <a:t>”</a:t>
            </a:r>
          </a:p>
        </p:txBody>
      </p:sp>
      <p:sp>
        <p:nvSpPr>
          <p:cNvPr id="13" name="Rectangle 12"/>
          <p:cNvSpPr/>
          <p:nvPr/>
        </p:nvSpPr>
        <p:spPr>
          <a:xfrm>
            <a:off x="7239000" y="4593110"/>
            <a:ext cx="1301959" cy="300082"/>
          </a:xfrm>
          <a:prstGeom prst="rect">
            <a:avLst/>
          </a:prstGeom>
        </p:spPr>
        <p:txBody>
          <a:bodyPr wrap="none">
            <a:spAutoFit/>
          </a:bodyPr>
          <a:lstStyle/>
          <a:p>
            <a:r>
              <a:rPr lang="en-US" sz="1350" b="1" dirty="0"/>
              <a:t>SUBMITTED BY</a:t>
            </a:r>
          </a:p>
        </p:txBody>
      </p:sp>
      <p:graphicFrame>
        <p:nvGraphicFramePr>
          <p:cNvPr id="14" name="Table 13"/>
          <p:cNvGraphicFramePr>
            <a:graphicFrameLocks noGrp="1"/>
          </p:cNvGraphicFramePr>
          <p:nvPr>
            <p:extLst>
              <p:ext uri="{D42A27DB-BD31-4B8C-83A1-F6EECF244321}">
                <p14:modId xmlns:p14="http://schemas.microsoft.com/office/powerpoint/2010/main" val="4211362370"/>
              </p:ext>
            </p:extLst>
          </p:nvPr>
        </p:nvGraphicFramePr>
        <p:xfrm>
          <a:off x="6448427" y="4893192"/>
          <a:ext cx="5486400" cy="1492368"/>
        </p:xfrm>
        <a:graphic>
          <a:graphicData uri="http://schemas.openxmlformats.org/drawingml/2006/table">
            <a:tbl>
              <a:tblPr firstRow="1" bandRow="1">
                <a:tableStyleId>{5C22544A-7EE6-4342-B048-85BDC9FD1C3A}</a:tableStyleId>
              </a:tblPr>
              <a:tblGrid>
                <a:gridCol w="866773">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181227">
                  <a:extLst>
                    <a:ext uri="{9D8B030D-6E8A-4147-A177-3AD203B41FA5}">
                      <a16:colId xmlns:a16="http://schemas.microsoft.com/office/drawing/2014/main" val="20002"/>
                    </a:ext>
                  </a:extLst>
                </a:gridCol>
              </a:tblGrid>
              <a:tr h="364608">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SL NO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aseline="0" dirty="0">
                          <a:solidFill>
                            <a:schemeClr val="tx1"/>
                          </a:solidFill>
                          <a:latin typeface="Times New Roman" panose="02020603050405020304" pitchFamily="18" charset="0"/>
                          <a:cs typeface="Times New Roman" panose="02020603050405020304" pitchFamily="18" charset="0"/>
                        </a:rPr>
                        <a:t> USN</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7175">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PRATIK P PATIL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2GI19ME106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57175">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MADHAV D B</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2GI19ME070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7175">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KIRAN ADIN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2GI19ME062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7175">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KIRAN  VASTRAD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2GI18ME056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pic>
        <p:nvPicPr>
          <p:cNvPr id="2" name="Picture 1">
            <a:extLst>
              <a:ext uri="{FF2B5EF4-FFF2-40B4-BE49-F238E27FC236}">
                <a16:creationId xmlns:a16="http://schemas.microsoft.com/office/drawing/2014/main" id="{5FAF2DAD-A8F9-77C6-6646-8BB442BC53F1}"/>
              </a:ext>
            </a:extLst>
          </p:cNvPr>
          <p:cNvPicPr>
            <a:picLocks noChangeAspect="1"/>
          </p:cNvPicPr>
          <p:nvPr/>
        </p:nvPicPr>
        <p:blipFill>
          <a:blip r:embed="rId2"/>
          <a:stretch>
            <a:fillRect/>
          </a:stretch>
        </p:blipFill>
        <p:spPr>
          <a:xfrm>
            <a:off x="711200" y="196002"/>
            <a:ext cx="1193800" cy="1326444"/>
          </a:xfrm>
          <a:prstGeom prst="rect">
            <a:avLst/>
          </a:prstGeom>
          <a:ln>
            <a:noFill/>
          </a:ln>
          <a:effectLst>
            <a:glow rad="101600">
              <a:srgbClr val="44C1A3">
                <a:satMod val="175000"/>
                <a:alpha val="4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Title 1">
            <a:extLst>
              <a:ext uri="{FF2B5EF4-FFF2-40B4-BE49-F238E27FC236}">
                <a16:creationId xmlns:a16="http://schemas.microsoft.com/office/drawing/2014/main" id="{6070850E-263C-87E5-7570-B25AA45724D8}"/>
              </a:ext>
            </a:extLst>
          </p:cNvPr>
          <p:cNvSpPr txBox="1">
            <a:spLocks/>
          </p:cNvSpPr>
          <p:nvPr/>
        </p:nvSpPr>
        <p:spPr>
          <a:xfrm>
            <a:off x="2052639" y="-599696"/>
            <a:ext cx="8791575"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solidFill>
                  <a:srgbClr val="FF0000"/>
                </a:solidFill>
                <a:latin typeface="Algerian" panose="04020705040A02060702" pitchFamily="82" charset="0"/>
              </a:rPr>
              <a:t>kls</a:t>
            </a:r>
            <a:r>
              <a:rPr lang="en-US" sz="3600" b="1" dirty="0">
                <a:solidFill>
                  <a:srgbClr val="FF0000"/>
                </a:solidFill>
                <a:latin typeface="Algerian" panose="04020705040A02060702" pitchFamily="82" charset="0"/>
              </a:rPr>
              <a:t> GOGTE INSTITUTE OF </a:t>
            </a:r>
            <a:r>
              <a:rPr lang="en-IN" sz="3600" b="1" dirty="0">
                <a:solidFill>
                  <a:srgbClr val="FF0000"/>
                </a:solidFill>
                <a:latin typeface="Algerian" panose="04020705040A02060702" pitchFamily="82" charset="0"/>
              </a:rPr>
              <a:t>TECHNOLOGY  </a:t>
            </a:r>
            <a:r>
              <a:rPr lang="en-IN" sz="3600" b="1" dirty="0" err="1">
                <a:solidFill>
                  <a:srgbClr val="FF0000"/>
                </a:solidFill>
                <a:latin typeface="Algerian" panose="04020705040A02060702" pitchFamily="82" charset="0"/>
              </a:rPr>
              <a:t>belagavi</a:t>
            </a:r>
            <a:br>
              <a:rPr lang="en-IN" sz="2400" dirty="0">
                <a:solidFill>
                  <a:srgbClr val="FF0000"/>
                </a:solidFill>
                <a:latin typeface="Algerian" panose="04020705040A02060702" pitchFamily="82" charset="0"/>
              </a:rPr>
            </a:br>
            <a:endParaRPr lang="en-IN" sz="3600" dirty="0">
              <a:solidFill>
                <a:srgbClr val="FF0000"/>
              </a:solidFill>
              <a:latin typeface="Algerian" panose="04020705040A02060702" pitchFamily="82" charset="0"/>
            </a:endParaRPr>
          </a:p>
        </p:txBody>
      </p:sp>
      <p:pic>
        <p:nvPicPr>
          <p:cNvPr id="1026" name="Picture 2" descr="Electric Forklift Pallet Stacker Truck Equipment At Work In Warehouse Stock  Photo, Picture And Royalty Free Image. Image 34732854.">
            <a:extLst>
              <a:ext uri="{FF2B5EF4-FFF2-40B4-BE49-F238E27FC236}">
                <a16:creationId xmlns:a16="http://schemas.microsoft.com/office/drawing/2014/main" id="{08BB6D98-F8DF-CC52-C6FB-4E1A77C29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714312"/>
            <a:ext cx="4166301" cy="27724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1C4FA6-6B98-968F-26FC-B8C4389A0FAE}"/>
              </a:ext>
            </a:extLst>
          </p:cNvPr>
          <p:cNvSpPr txBox="1"/>
          <p:nvPr/>
        </p:nvSpPr>
        <p:spPr>
          <a:xfrm>
            <a:off x="1524000" y="228600"/>
            <a:ext cx="2971800" cy="369332"/>
          </a:xfrm>
          <a:prstGeom prst="rect">
            <a:avLst/>
          </a:prstGeom>
          <a:noFill/>
        </p:spPr>
        <p:txBody>
          <a:bodyPr wrap="square" rtlCol="0">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Forklift Part design </a:t>
            </a:r>
          </a:p>
        </p:txBody>
      </p:sp>
      <p:sp>
        <p:nvSpPr>
          <p:cNvPr id="5" name="TextBox 4">
            <a:extLst>
              <a:ext uri="{FF2B5EF4-FFF2-40B4-BE49-F238E27FC236}">
                <a16:creationId xmlns:a16="http://schemas.microsoft.com/office/drawing/2014/main" id="{8F57114D-E0D8-BC33-DE32-2E7AC8D9A99B}"/>
              </a:ext>
            </a:extLst>
          </p:cNvPr>
          <p:cNvSpPr txBox="1"/>
          <p:nvPr/>
        </p:nvSpPr>
        <p:spPr>
          <a:xfrm>
            <a:off x="1447800" y="762000"/>
            <a:ext cx="9791700" cy="707886"/>
          </a:xfrm>
          <a:prstGeom prst="rect">
            <a:avLst/>
          </a:prstGeom>
          <a:noFill/>
        </p:spPr>
        <p:txBody>
          <a:bodyPr wrap="square" rtlCol="0">
            <a:spAutoFit/>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A6247CF-D49F-50E1-1F76-A99E653E0365}"/>
              </a:ext>
            </a:extLst>
          </p:cNvPr>
          <p:cNvPicPr>
            <a:picLocks noChangeAspect="1"/>
          </p:cNvPicPr>
          <p:nvPr/>
        </p:nvPicPr>
        <p:blipFill>
          <a:blip r:embed="rId2"/>
          <a:stretch>
            <a:fillRect/>
          </a:stretch>
        </p:blipFill>
        <p:spPr>
          <a:xfrm>
            <a:off x="610362" y="580002"/>
            <a:ext cx="6935908" cy="5864732"/>
          </a:xfrm>
          <a:prstGeom prst="rect">
            <a:avLst/>
          </a:prstGeom>
        </p:spPr>
      </p:pic>
      <p:pic>
        <p:nvPicPr>
          <p:cNvPr id="14" name="Picture 13">
            <a:extLst>
              <a:ext uri="{FF2B5EF4-FFF2-40B4-BE49-F238E27FC236}">
                <a16:creationId xmlns:a16="http://schemas.microsoft.com/office/drawing/2014/main" id="{D29DEF0E-F2B0-8525-5919-B68FED82B346}"/>
              </a:ext>
            </a:extLst>
          </p:cNvPr>
          <p:cNvPicPr>
            <a:picLocks noChangeAspect="1"/>
          </p:cNvPicPr>
          <p:nvPr/>
        </p:nvPicPr>
        <p:blipFill>
          <a:blip r:embed="rId3"/>
          <a:stretch>
            <a:fillRect/>
          </a:stretch>
        </p:blipFill>
        <p:spPr>
          <a:xfrm>
            <a:off x="6781800" y="22412"/>
            <a:ext cx="5137677" cy="7007288"/>
          </a:xfrm>
          <a:prstGeom prst="rect">
            <a:avLst/>
          </a:prstGeom>
        </p:spPr>
      </p:pic>
    </p:spTree>
    <p:extLst>
      <p:ext uri="{BB962C8B-B14F-4D97-AF65-F5344CB8AC3E}">
        <p14:creationId xmlns:p14="http://schemas.microsoft.com/office/powerpoint/2010/main" val="4759438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474A22-6DC2-A913-E1CF-100C9375B3B1}"/>
              </a:ext>
            </a:extLst>
          </p:cNvPr>
          <p:cNvPicPr>
            <a:picLocks noChangeAspect="1"/>
          </p:cNvPicPr>
          <p:nvPr/>
        </p:nvPicPr>
        <p:blipFill>
          <a:blip r:embed="rId2"/>
          <a:stretch>
            <a:fillRect/>
          </a:stretch>
        </p:blipFill>
        <p:spPr>
          <a:xfrm>
            <a:off x="457200" y="0"/>
            <a:ext cx="5638800" cy="6858000"/>
          </a:xfrm>
          <a:prstGeom prst="rect">
            <a:avLst/>
          </a:prstGeom>
        </p:spPr>
      </p:pic>
      <p:sp>
        <p:nvSpPr>
          <p:cNvPr id="7" name="TextBox 6">
            <a:extLst>
              <a:ext uri="{FF2B5EF4-FFF2-40B4-BE49-F238E27FC236}">
                <a16:creationId xmlns:a16="http://schemas.microsoft.com/office/drawing/2014/main" id="{D52EE48C-6EBA-CEA1-28AC-46412FDD0682}"/>
              </a:ext>
            </a:extLst>
          </p:cNvPr>
          <p:cNvSpPr txBox="1"/>
          <p:nvPr/>
        </p:nvSpPr>
        <p:spPr>
          <a:xfrm>
            <a:off x="5791200" y="152400"/>
            <a:ext cx="3352800" cy="4800600"/>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0864ED73-55EC-761F-AA8A-31E1FF8B0DDD}"/>
              </a:ext>
            </a:extLst>
          </p:cNvPr>
          <p:cNvPicPr>
            <a:picLocks noChangeAspect="1"/>
          </p:cNvPicPr>
          <p:nvPr/>
        </p:nvPicPr>
        <p:blipFill>
          <a:blip r:embed="rId3"/>
          <a:stretch>
            <a:fillRect/>
          </a:stretch>
        </p:blipFill>
        <p:spPr>
          <a:xfrm>
            <a:off x="6781802" y="76200"/>
            <a:ext cx="5793159" cy="6858000"/>
          </a:xfrm>
          <a:prstGeom prst="rect">
            <a:avLst/>
          </a:prstGeom>
        </p:spPr>
      </p:pic>
    </p:spTree>
    <p:extLst>
      <p:ext uri="{BB962C8B-B14F-4D97-AF65-F5344CB8AC3E}">
        <p14:creationId xmlns:p14="http://schemas.microsoft.com/office/powerpoint/2010/main" val="306751474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2C33F7-B72B-C8E8-D821-80AF2E634940}"/>
              </a:ext>
            </a:extLst>
          </p:cNvPr>
          <p:cNvPicPr>
            <a:picLocks noChangeAspect="1"/>
          </p:cNvPicPr>
          <p:nvPr/>
        </p:nvPicPr>
        <p:blipFill>
          <a:blip r:embed="rId2"/>
          <a:stretch>
            <a:fillRect/>
          </a:stretch>
        </p:blipFill>
        <p:spPr>
          <a:xfrm>
            <a:off x="3352800" y="265938"/>
            <a:ext cx="5733288" cy="6326124"/>
          </a:xfrm>
          <a:prstGeom prst="rect">
            <a:avLst/>
          </a:prstGeom>
        </p:spPr>
      </p:pic>
    </p:spTree>
    <p:extLst>
      <p:ext uri="{BB962C8B-B14F-4D97-AF65-F5344CB8AC3E}">
        <p14:creationId xmlns:p14="http://schemas.microsoft.com/office/powerpoint/2010/main" val="13072087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17FE69-B391-3B3B-81F8-950A70F48DDC}"/>
              </a:ext>
            </a:extLst>
          </p:cNvPr>
          <p:cNvPicPr>
            <a:picLocks noChangeAspect="1"/>
          </p:cNvPicPr>
          <p:nvPr/>
        </p:nvPicPr>
        <p:blipFill>
          <a:blip r:embed="rId2"/>
          <a:stretch>
            <a:fillRect/>
          </a:stretch>
        </p:blipFill>
        <p:spPr>
          <a:xfrm>
            <a:off x="1295400" y="76200"/>
            <a:ext cx="4945332" cy="6858000"/>
          </a:xfrm>
          <a:prstGeom prst="rect">
            <a:avLst/>
          </a:prstGeom>
        </p:spPr>
      </p:pic>
      <p:pic>
        <p:nvPicPr>
          <p:cNvPr id="7" name="Picture 6">
            <a:extLst>
              <a:ext uri="{FF2B5EF4-FFF2-40B4-BE49-F238E27FC236}">
                <a16:creationId xmlns:a16="http://schemas.microsoft.com/office/drawing/2014/main" id="{428F67D7-62A2-AB30-FCA6-638FFA995FAD}"/>
              </a:ext>
            </a:extLst>
          </p:cNvPr>
          <p:cNvPicPr>
            <a:picLocks noChangeAspect="1"/>
          </p:cNvPicPr>
          <p:nvPr/>
        </p:nvPicPr>
        <p:blipFill>
          <a:blip r:embed="rId3"/>
          <a:stretch>
            <a:fillRect/>
          </a:stretch>
        </p:blipFill>
        <p:spPr>
          <a:xfrm>
            <a:off x="6477000" y="76200"/>
            <a:ext cx="4945332" cy="6858000"/>
          </a:xfrm>
          <a:prstGeom prst="rect">
            <a:avLst/>
          </a:prstGeom>
        </p:spPr>
      </p:pic>
    </p:spTree>
    <p:extLst>
      <p:ext uri="{BB962C8B-B14F-4D97-AF65-F5344CB8AC3E}">
        <p14:creationId xmlns:p14="http://schemas.microsoft.com/office/powerpoint/2010/main" val="19233219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330200"/>
            <a:ext cx="3643946" cy="300082"/>
          </a:xfrm>
          <a:prstGeom prst="rect">
            <a:avLst/>
          </a:prstGeom>
        </p:spPr>
        <p:txBody>
          <a:bodyPr wrap="none">
            <a:spAutoFit/>
          </a:bodyPr>
          <a:lstStyle/>
          <a:p>
            <a:pPr marL="257175" indent="-257175"/>
            <a:r>
              <a:rPr lang="en-IN" sz="1350" b="1" u="sng" dirty="0">
                <a:solidFill>
                  <a:srgbClr val="002060"/>
                </a:solidFill>
              </a:rPr>
              <a:t>ASSEMBLED VIEW WITH ALL COMPONENTS </a:t>
            </a:r>
            <a:endParaRPr lang="en-US" sz="1350" b="1" u="sng" dirty="0">
              <a:solidFill>
                <a:srgbClr val="002060"/>
              </a:solidFill>
            </a:endParaRPr>
          </a:p>
        </p:txBody>
      </p:sp>
      <p:pic>
        <p:nvPicPr>
          <p:cNvPr id="2050" name="Picture 2">
            <a:extLst>
              <a:ext uri="{FF2B5EF4-FFF2-40B4-BE49-F238E27FC236}">
                <a16:creationId xmlns:a16="http://schemas.microsoft.com/office/drawing/2014/main" id="{497C1E06-DE19-FC3E-3360-30FFEF67D3A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1034" b="10612"/>
          <a:stretch>
            <a:fillRect/>
          </a:stretch>
        </p:blipFill>
        <p:spPr bwMode="auto">
          <a:xfrm rot="-5400000" flipH="1" flipV="1">
            <a:off x="5326138" y="-220738"/>
            <a:ext cx="5375623" cy="749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0A0C73B-575C-A72D-9380-D3DF3703A924}"/>
              </a:ext>
            </a:extLst>
          </p:cNvPr>
          <p:cNvPicPr>
            <a:picLocks noChangeAspect="1"/>
          </p:cNvPicPr>
          <p:nvPr/>
        </p:nvPicPr>
        <p:blipFill>
          <a:blip r:embed="rId4"/>
          <a:stretch>
            <a:fillRect/>
          </a:stretch>
        </p:blipFill>
        <p:spPr>
          <a:xfrm>
            <a:off x="228600" y="1734238"/>
            <a:ext cx="3853841" cy="3389523"/>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30F7-D266-511E-3C01-B409CF025FBA}"/>
              </a:ext>
            </a:extLst>
          </p:cNvPr>
          <p:cNvSpPr>
            <a:spLocks noGrp="1"/>
          </p:cNvSpPr>
          <p:nvPr>
            <p:ph type="title"/>
          </p:nvPr>
        </p:nvSpPr>
        <p:spPr>
          <a:xfrm>
            <a:off x="1447800" y="308422"/>
            <a:ext cx="10056813" cy="1600200"/>
          </a:xfrm>
        </p:spPr>
        <p:txBody>
          <a:bodyPr>
            <a:normAutofit/>
          </a:bodyPr>
          <a:lstStyle/>
          <a:p>
            <a:r>
              <a:rPr lang="en-IN" sz="1800" b="1" dirty="0">
                <a:latin typeface="Times New Roman" panose="02020603050405020304" pitchFamily="18" charset="0"/>
                <a:cs typeface="Times New Roman" panose="02020603050405020304" pitchFamily="18" charset="0"/>
              </a:rPr>
              <a:t> DIMENSIONS OF PARTS</a:t>
            </a:r>
          </a:p>
        </p:txBody>
      </p:sp>
      <p:sp>
        <p:nvSpPr>
          <p:cNvPr id="3" name="Content Placeholder 2">
            <a:extLst>
              <a:ext uri="{FF2B5EF4-FFF2-40B4-BE49-F238E27FC236}">
                <a16:creationId xmlns:a16="http://schemas.microsoft.com/office/drawing/2014/main" id="{8404BFDA-8731-6EB2-9E35-B111890E39F1}"/>
              </a:ext>
            </a:extLst>
          </p:cNvPr>
          <p:cNvSpPr>
            <a:spLocks noGrp="1"/>
          </p:cNvSpPr>
          <p:nvPr>
            <p:ph idx="1"/>
          </p:nvPr>
        </p:nvSpPr>
        <p:spPr>
          <a:xfrm>
            <a:off x="1295400" y="685800"/>
            <a:ext cx="10896600" cy="6172200"/>
          </a:xfrm>
        </p:spPr>
        <p:txBody>
          <a:bodyPr>
            <a:noAutofit/>
          </a:bodyPr>
          <a:lstStyle/>
          <a:p>
            <a:pPr marL="0" indent="0">
              <a:buNone/>
            </a:pPr>
            <a:r>
              <a:rPr lang="en-IN" sz="1600" dirty="0">
                <a:latin typeface="Times New Roman" panose="02020603050405020304" pitchFamily="18" charset="0"/>
                <a:ea typeface="MingLiU_HKSCS-ExtB" panose="02020500000000000000" pitchFamily="18" charset="-120"/>
                <a:cs typeface="Times New Roman" panose="02020603050405020304" pitchFamily="18" charset="0"/>
              </a:rPr>
              <a:t>1.Tubeframe  dimensions in </a:t>
            </a:r>
            <a:r>
              <a:rPr lang="en-IN" sz="1600" dirty="0" err="1">
                <a:latin typeface="Times New Roman" panose="02020603050405020304" pitchFamily="18" charset="0"/>
                <a:ea typeface="MingLiU_HKSCS-ExtB" panose="02020500000000000000" pitchFamily="18" charset="-120"/>
                <a:cs typeface="Times New Roman" panose="02020603050405020304" pitchFamily="18" charset="0"/>
              </a:rPr>
              <a:t>milimeter</a:t>
            </a:r>
            <a:endParaRPr lang="en-IN" sz="1600" dirty="0">
              <a:latin typeface="Times New Roman" panose="02020603050405020304" pitchFamily="18" charset="0"/>
              <a:ea typeface="MingLiU_HKSCS-ExtB" panose="02020500000000000000" pitchFamily="18" charset="-12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Tube frame 1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7B5BEB7-5262-B4B9-666D-247949C2D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418504" y="-755664"/>
            <a:ext cx="1143099" cy="4779706"/>
          </a:xfrm>
          <a:prstGeom prst="rect">
            <a:avLst/>
          </a:prstGeom>
        </p:spPr>
      </p:pic>
      <p:pic>
        <p:nvPicPr>
          <p:cNvPr id="9" name="Picture 8">
            <a:extLst>
              <a:ext uri="{FF2B5EF4-FFF2-40B4-BE49-F238E27FC236}">
                <a16:creationId xmlns:a16="http://schemas.microsoft.com/office/drawing/2014/main" id="{C04AA3C1-4FA1-53A6-43C9-034380AFE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833337" y="-8018"/>
            <a:ext cx="1463167" cy="4130398"/>
          </a:xfrm>
          <a:prstGeom prst="rect">
            <a:avLst/>
          </a:prstGeom>
        </p:spPr>
      </p:pic>
      <p:pic>
        <p:nvPicPr>
          <p:cNvPr id="11" name="Picture 10">
            <a:extLst>
              <a:ext uri="{FF2B5EF4-FFF2-40B4-BE49-F238E27FC236}">
                <a16:creationId xmlns:a16="http://schemas.microsoft.com/office/drawing/2014/main" id="{5A11DF56-5FED-4806-3876-37E7CC32C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344129" y="1336240"/>
            <a:ext cx="1249778" cy="4821777"/>
          </a:xfrm>
          <a:prstGeom prst="rect">
            <a:avLst/>
          </a:prstGeom>
        </p:spPr>
      </p:pic>
      <p:sp>
        <p:nvSpPr>
          <p:cNvPr id="12" name="TextBox 11">
            <a:extLst>
              <a:ext uri="{FF2B5EF4-FFF2-40B4-BE49-F238E27FC236}">
                <a16:creationId xmlns:a16="http://schemas.microsoft.com/office/drawing/2014/main" id="{235F14E0-DBCB-9CB9-5AF8-673269DAACA3}"/>
              </a:ext>
            </a:extLst>
          </p:cNvPr>
          <p:cNvSpPr txBox="1"/>
          <p:nvPr/>
        </p:nvSpPr>
        <p:spPr>
          <a:xfrm>
            <a:off x="3074938" y="4467596"/>
            <a:ext cx="1788160" cy="369332"/>
          </a:xfrm>
          <a:prstGeom prst="rect">
            <a:avLst/>
          </a:prstGeom>
          <a:noFill/>
        </p:spPr>
        <p:txBody>
          <a:bodyPr wrap="square" rtlCol="0">
            <a:spAutoFit/>
          </a:bodyPr>
          <a:lstStyle/>
          <a:p>
            <a:r>
              <a:rPr lang="en-IN" dirty="0"/>
              <a:t>Tube Frame 3</a:t>
            </a:r>
          </a:p>
        </p:txBody>
      </p:sp>
      <p:sp>
        <p:nvSpPr>
          <p:cNvPr id="4" name="TextBox 3">
            <a:extLst>
              <a:ext uri="{FF2B5EF4-FFF2-40B4-BE49-F238E27FC236}">
                <a16:creationId xmlns:a16="http://schemas.microsoft.com/office/drawing/2014/main" id="{B36B236E-35D7-024E-E08F-4685F73DED49}"/>
              </a:ext>
            </a:extLst>
          </p:cNvPr>
          <p:cNvSpPr txBox="1"/>
          <p:nvPr/>
        </p:nvSpPr>
        <p:spPr>
          <a:xfrm>
            <a:off x="8915400" y="2784283"/>
            <a:ext cx="1676400" cy="369332"/>
          </a:xfrm>
          <a:prstGeom prst="rect">
            <a:avLst/>
          </a:prstGeom>
          <a:noFill/>
        </p:spPr>
        <p:txBody>
          <a:bodyPr wrap="square" rtlCol="0">
            <a:spAutoFit/>
          </a:bodyPr>
          <a:lstStyle/>
          <a:p>
            <a:r>
              <a:rPr lang="en-IN" dirty="0" err="1"/>
              <a:t>Tubeframe</a:t>
            </a:r>
            <a:r>
              <a:rPr lang="en-IN" dirty="0"/>
              <a:t> 2</a:t>
            </a:r>
          </a:p>
        </p:txBody>
      </p:sp>
      <p:pic>
        <p:nvPicPr>
          <p:cNvPr id="6" name="Picture 5">
            <a:extLst>
              <a:ext uri="{FF2B5EF4-FFF2-40B4-BE49-F238E27FC236}">
                <a16:creationId xmlns:a16="http://schemas.microsoft.com/office/drawing/2014/main" id="{FF852FA2-12AD-6B50-6F1B-1E4F3078EE98}"/>
              </a:ext>
            </a:extLst>
          </p:cNvPr>
          <p:cNvPicPr>
            <a:picLocks noChangeAspect="1"/>
          </p:cNvPicPr>
          <p:nvPr/>
        </p:nvPicPr>
        <p:blipFill>
          <a:blip r:embed="rId5"/>
          <a:stretch>
            <a:fillRect/>
          </a:stretch>
        </p:blipFill>
        <p:spPr>
          <a:xfrm>
            <a:off x="1639841" y="5163797"/>
            <a:ext cx="4700423" cy="1158340"/>
          </a:xfrm>
          <a:prstGeom prst="rect">
            <a:avLst/>
          </a:prstGeom>
        </p:spPr>
      </p:pic>
      <p:sp>
        <p:nvSpPr>
          <p:cNvPr id="10" name="TextBox 9">
            <a:extLst>
              <a:ext uri="{FF2B5EF4-FFF2-40B4-BE49-F238E27FC236}">
                <a16:creationId xmlns:a16="http://schemas.microsoft.com/office/drawing/2014/main" id="{E058220C-5019-D7AC-1554-F8C49B677A8E}"/>
              </a:ext>
            </a:extLst>
          </p:cNvPr>
          <p:cNvSpPr txBox="1"/>
          <p:nvPr/>
        </p:nvSpPr>
        <p:spPr>
          <a:xfrm>
            <a:off x="3352800" y="6270709"/>
            <a:ext cx="1676400" cy="369332"/>
          </a:xfrm>
          <a:prstGeom prst="rect">
            <a:avLst/>
          </a:prstGeom>
          <a:noFill/>
        </p:spPr>
        <p:txBody>
          <a:bodyPr wrap="square" rtlCol="0">
            <a:spAutoFit/>
          </a:bodyPr>
          <a:lstStyle/>
          <a:p>
            <a:r>
              <a:rPr lang="en-IN" dirty="0"/>
              <a:t>Support tube</a:t>
            </a:r>
          </a:p>
        </p:txBody>
      </p:sp>
      <p:pic>
        <p:nvPicPr>
          <p:cNvPr id="14" name="Picture 13">
            <a:extLst>
              <a:ext uri="{FF2B5EF4-FFF2-40B4-BE49-F238E27FC236}">
                <a16:creationId xmlns:a16="http://schemas.microsoft.com/office/drawing/2014/main" id="{4B2632AA-D49E-8282-3A28-107E7BE42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9039094" y="3464390"/>
            <a:ext cx="1051651" cy="4663844"/>
          </a:xfrm>
          <a:prstGeom prst="rect">
            <a:avLst/>
          </a:prstGeom>
        </p:spPr>
      </p:pic>
      <p:sp>
        <p:nvSpPr>
          <p:cNvPr id="15" name="TextBox 14">
            <a:extLst>
              <a:ext uri="{FF2B5EF4-FFF2-40B4-BE49-F238E27FC236}">
                <a16:creationId xmlns:a16="http://schemas.microsoft.com/office/drawing/2014/main" id="{C27DFE49-328A-C25C-784B-092979E836AE}"/>
              </a:ext>
            </a:extLst>
          </p:cNvPr>
          <p:cNvSpPr txBox="1"/>
          <p:nvPr/>
        </p:nvSpPr>
        <p:spPr>
          <a:xfrm>
            <a:off x="8819007" y="6330184"/>
            <a:ext cx="1676400" cy="369332"/>
          </a:xfrm>
          <a:prstGeom prst="rect">
            <a:avLst/>
          </a:prstGeom>
          <a:noFill/>
        </p:spPr>
        <p:txBody>
          <a:bodyPr wrap="square" rtlCol="0">
            <a:spAutoFit/>
          </a:bodyPr>
          <a:lstStyle/>
          <a:p>
            <a:r>
              <a:rPr lang="en-IN" dirty="0" err="1"/>
              <a:t>Tubeframe</a:t>
            </a:r>
            <a:r>
              <a:rPr lang="en-IN" dirty="0"/>
              <a:t> 5</a:t>
            </a:r>
          </a:p>
        </p:txBody>
      </p:sp>
      <p:pic>
        <p:nvPicPr>
          <p:cNvPr id="25" name="Picture 24">
            <a:extLst>
              <a:ext uri="{FF2B5EF4-FFF2-40B4-BE49-F238E27FC236}">
                <a16:creationId xmlns:a16="http://schemas.microsoft.com/office/drawing/2014/main" id="{86B67D9C-8A54-0813-7021-4616B5DDDA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9185651" y="1968609"/>
            <a:ext cx="1085736" cy="3912238"/>
          </a:xfrm>
          <a:prstGeom prst="rect">
            <a:avLst/>
          </a:prstGeom>
        </p:spPr>
      </p:pic>
      <p:sp>
        <p:nvSpPr>
          <p:cNvPr id="26" name="TextBox 25">
            <a:extLst>
              <a:ext uri="{FF2B5EF4-FFF2-40B4-BE49-F238E27FC236}">
                <a16:creationId xmlns:a16="http://schemas.microsoft.com/office/drawing/2014/main" id="{768CFC98-5A3F-81ED-6D4D-3D068B16BC6B}"/>
              </a:ext>
            </a:extLst>
          </p:cNvPr>
          <p:cNvSpPr txBox="1"/>
          <p:nvPr/>
        </p:nvSpPr>
        <p:spPr>
          <a:xfrm>
            <a:off x="8965562" y="4435166"/>
            <a:ext cx="1626238" cy="369332"/>
          </a:xfrm>
          <a:prstGeom prst="rect">
            <a:avLst/>
          </a:prstGeom>
          <a:noFill/>
        </p:spPr>
        <p:txBody>
          <a:bodyPr wrap="square" rtlCol="0">
            <a:spAutoFit/>
          </a:bodyPr>
          <a:lstStyle/>
          <a:p>
            <a:r>
              <a:rPr lang="en-IN" dirty="0" err="1"/>
              <a:t>Tubeframe</a:t>
            </a:r>
            <a:r>
              <a:rPr lang="en-IN" dirty="0"/>
              <a:t> 4</a:t>
            </a:r>
          </a:p>
        </p:txBody>
      </p:sp>
    </p:spTree>
    <p:extLst>
      <p:ext uri="{BB962C8B-B14F-4D97-AF65-F5344CB8AC3E}">
        <p14:creationId xmlns:p14="http://schemas.microsoft.com/office/powerpoint/2010/main" val="227629291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410E1-7721-3D03-896D-74268AB87A1C}"/>
              </a:ext>
            </a:extLst>
          </p:cNvPr>
          <p:cNvSpPr>
            <a:spLocks noGrp="1"/>
          </p:cNvSpPr>
          <p:nvPr>
            <p:ph idx="1"/>
          </p:nvPr>
        </p:nvSpPr>
        <p:spPr>
          <a:xfrm>
            <a:off x="1524000" y="152399"/>
            <a:ext cx="10515600" cy="6564175"/>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Shaft Dimension:-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3.Battery frame Dimension:-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4.Bush Dimension:-</a:t>
            </a:r>
          </a:p>
        </p:txBody>
      </p:sp>
      <p:pic>
        <p:nvPicPr>
          <p:cNvPr id="4" name="Picture 3">
            <a:extLst>
              <a:ext uri="{FF2B5EF4-FFF2-40B4-BE49-F238E27FC236}">
                <a16:creationId xmlns:a16="http://schemas.microsoft.com/office/drawing/2014/main" id="{6A172F75-4D4E-6EF0-71A5-CE8ED84F2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553689" y="-2086522"/>
            <a:ext cx="1426438" cy="6475412"/>
          </a:xfrm>
          <a:prstGeom prst="rect">
            <a:avLst/>
          </a:prstGeom>
        </p:spPr>
      </p:pic>
      <p:pic>
        <p:nvPicPr>
          <p:cNvPr id="9" name="Picture 8">
            <a:extLst>
              <a:ext uri="{FF2B5EF4-FFF2-40B4-BE49-F238E27FC236}">
                <a16:creationId xmlns:a16="http://schemas.microsoft.com/office/drawing/2014/main" id="{1325D84D-126F-EDEC-237A-B933D2959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459963" y="-127361"/>
            <a:ext cx="1873148" cy="6734673"/>
          </a:xfrm>
          <a:prstGeom prst="rect">
            <a:avLst/>
          </a:prstGeom>
        </p:spPr>
      </p:pic>
      <p:pic>
        <p:nvPicPr>
          <p:cNvPr id="11" name="Picture 10">
            <a:extLst>
              <a:ext uri="{FF2B5EF4-FFF2-40B4-BE49-F238E27FC236}">
                <a16:creationId xmlns:a16="http://schemas.microsoft.com/office/drawing/2014/main" id="{424B2F08-C4D4-B502-9875-10AAD9549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939061" y="2835236"/>
            <a:ext cx="2161976" cy="5600701"/>
          </a:xfrm>
          <a:prstGeom prst="rect">
            <a:avLst/>
          </a:prstGeom>
        </p:spPr>
      </p:pic>
    </p:spTree>
    <p:extLst>
      <p:ext uri="{BB962C8B-B14F-4D97-AF65-F5344CB8AC3E}">
        <p14:creationId xmlns:p14="http://schemas.microsoft.com/office/powerpoint/2010/main" val="222799959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35C61-9B41-7461-BF75-53EB586BAD96}"/>
              </a:ext>
            </a:extLst>
          </p:cNvPr>
          <p:cNvSpPr>
            <a:spLocks noGrp="1"/>
          </p:cNvSpPr>
          <p:nvPr>
            <p:ph idx="1"/>
          </p:nvPr>
        </p:nvSpPr>
        <p:spPr>
          <a:xfrm>
            <a:off x="1524000" y="381000"/>
            <a:ext cx="10058400" cy="6400800"/>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5.Motor bush Dimension:-</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6.Sheet Metal Dimension:-</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7.Assemby:-</a:t>
            </a:r>
          </a:p>
        </p:txBody>
      </p:sp>
      <p:pic>
        <p:nvPicPr>
          <p:cNvPr id="5" name="Picture 4">
            <a:extLst>
              <a:ext uri="{FF2B5EF4-FFF2-40B4-BE49-F238E27FC236}">
                <a16:creationId xmlns:a16="http://schemas.microsoft.com/office/drawing/2014/main" id="{37310801-07B0-87C4-2CAC-53172C64B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027635" y="-1150834"/>
            <a:ext cx="2354310" cy="4808379"/>
          </a:xfrm>
          <a:prstGeom prst="rect">
            <a:avLst/>
          </a:prstGeom>
        </p:spPr>
      </p:pic>
      <p:pic>
        <p:nvPicPr>
          <p:cNvPr id="7" name="Picture 6">
            <a:extLst>
              <a:ext uri="{FF2B5EF4-FFF2-40B4-BE49-F238E27FC236}">
                <a16:creationId xmlns:a16="http://schemas.microsoft.com/office/drawing/2014/main" id="{4F9A5180-FDD9-D119-C019-85B2CF0B5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138046" y="1212841"/>
            <a:ext cx="906859" cy="4038950"/>
          </a:xfrm>
          <a:prstGeom prst="rect">
            <a:avLst/>
          </a:prstGeom>
        </p:spPr>
      </p:pic>
      <p:pic>
        <p:nvPicPr>
          <p:cNvPr id="9" name="Picture 8">
            <a:extLst>
              <a:ext uri="{FF2B5EF4-FFF2-40B4-BE49-F238E27FC236}">
                <a16:creationId xmlns:a16="http://schemas.microsoft.com/office/drawing/2014/main" id="{43DCC698-3C41-594B-ACF5-604BEF919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219875" y="2552235"/>
            <a:ext cx="2743198" cy="5619821"/>
          </a:xfrm>
          <a:prstGeom prst="rect">
            <a:avLst/>
          </a:prstGeom>
        </p:spPr>
      </p:pic>
    </p:spTree>
    <p:extLst>
      <p:ext uri="{BB962C8B-B14F-4D97-AF65-F5344CB8AC3E}">
        <p14:creationId xmlns:p14="http://schemas.microsoft.com/office/powerpoint/2010/main" val="40691001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DDF7-FE91-E8F8-70CC-1B7DC27343E2}"/>
              </a:ext>
            </a:extLst>
          </p:cNvPr>
          <p:cNvSpPr>
            <a:spLocks noGrp="1"/>
          </p:cNvSpPr>
          <p:nvPr>
            <p:ph type="title"/>
          </p:nvPr>
        </p:nvSpPr>
        <p:spPr>
          <a:xfrm>
            <a:off x="1447801" y="304800"/>
            <a:ext cx="10056812" cy="1600200"/>
          </a:xfrm>
        </p:spPr>
        <p:txBody>
          <a:bodyPr>
            <a:normAutofit/>
          </a:bodyPr>
          <a:lstStyle/>
          <a:p>
            <a:r>
              <a:rPr lang="en-IN" sz="1800" b="1" dirty="0">
                <a:latin typeface="Times New Roman" panose="02020603050405020304" pitchFamily="18" charset="0"/>
                <a:cs typeface="Times New Roman" panose="02020603050405020304" pitchFamily="18" charset="0"/>
              </a:rPr>
              <a:t>FABRICATION</a:t>
            </a:r>
          </a:p>
        </p:txBody>
      </p:sp>
      <p:sp>
        <p:nvSpPr>
          <p:cNvPr id="3" name="Content Placeholder 2">
            <a:extLst>
              <a:ext uri="{FF2B5EF4-FFF2-40B4-BE49-F238E27FC236}">
                <a16:creationId xmlns:a16="http://schemas.microsoft.com/office/drawing/2014/main" id="{86B6EC89-BE4D-642C-365F-DF01462106B6}"/>
              </a:ext>
            </a:extLst>
          </p:cNvPr>
          <p:cNvSpPr>
            <a:spLocks noGrp="1"/>
          </p:cNvSpPr>
          <p:nvPr>
            <p:ph idx="1"/>
          </p:nvPr>
        </p:nvSpPr>
        <p:spPr>
          <a:xfrm>
            <a:off x="1447800" y="685800"/>
            <a:ext cx="10439399" cy="6172200"/>
          </a:xfrm>
        </p:spPr>
        <p:txBody>
          <a:bodyPr>
            <a:normAutofit fontScale="92500" lnSpcReduction="20000"/>
          </a:bodyPr>
          <a:lstStyle/>
          <a:p>
            <a:pPr marL="0" indent="0">
              <a:buNone/>
            </a:pPr>
            <a:r>
              <a:rPr lang="en-IN" sz="1700" dirty="0">
                <a:latin typeface="Times New Roman" panose="02020603050405020304" pitchFamily="18" charset="0"/>
                <a:cs typeface="Times New Roman" panose="02020603050405020304" pitchFamily="18" charset="0"/>
              </a:rPr>
              <a:t>1.	Motor</a:t>
            </a:r>
          </a:p>
          <a:p>
            <a:pPr marL="0" indent="0">
              <a:buNone/>
            </a:pPr>
            <a:r>
              <a:rPr lang="en-IN" sz="1700" dirty="0">
                <a:latin typeface="Times New Roman" panose="02020603050405020304" pitchFamily="18" charset="0"/>
                <a:cs typeface="Times New Roman" panose="02020603050405020304" pitchFamily="18" charset="0"/>
              </a:rPr>
              <a:t>	Operation: fitting, wiring </a:t>
            </a:r>
          </a:p>
          <a:p>
            <a:pPr marL="0" indent="0">
              <a:buNone/>
            </a:pPr>
            <a:r>
              <a:rPr lang="en-IN" sz="1700" dirty="0">
                <a:latin typeface="Times New Roman" panose="02020603050405020304" pitchFamily="18" charset="0"/>
                <a:cs typeface="Times New Roman" panose="02020603050405020304" pitchFamily="18" charset="0"/>
              </a:rPr>
              <a:t>2.	Shaft</a:t>
            </a:r>
          </a:p>
          <a:p>
            <a:pPr marL="0" indent="0">
              <a:buNone/>
            </a:pPr>
            <a:r>
              <a:rPr lang="en-IN" sz="1700" dirty="0">
                <a:latin typeface="Times New Roman" panose="02020603050405020304" pitchFamily="18" charset="0"/>
                <a:cs typeface="Times New Roman" panose="02020603050405020304" pitchFamily="18" charset="0"/>
              </a:rPr>
              <a:t>	Material: Mild steel</a:t>
            </a:r>
          </a:p>
          <a:p>
            <a:pPr marL="0" indent="0">
              <a:buNone/>
            </a:pPr>
            <a:r>
              <a:rPr lang="en-IN" sz="1700" dirty="0">
                <a:latin typeface="Times New Roman" panose="02020603050405020304" pitchFamily="18" charset="0"/>
                <a:cs typeface="Times New Roman" panose="02020603050405020304" pitchFamily="18" charset="0"/>
              </a:rPr>
              <a:t>	Operation:  Marking, cutting, facing, and turning.</a:t>
            </a:r>
          </a:p>
          <a:p>
            <a:pPr marL="0" indent="0">
              <a:buNone/>
            </a:pPr>
            <a:r>
              <a:rPr lang="en-IN" sz="1700" dirty="0">
                <a:latin typeface="Times New Roman" panose="02020603050405020304" pitchFamily="18" charset="0"/>
                <a:cs typeface="Times New Roman" panose="02020603050405020304" pitchFamily="18" charset="0"/>
              </a:rPr>
              <a:t>3.	Tube Frame </a:t>
            </a:r>
          </a:p>
          <a:p>
            <a:pPr marL="0" indent="0">
              <a:buNone/>
            </a:pPr>
            <a:r>
              <a:rPr lang="en-IN" sz="1700" dirty="0">
                <a:latin typeface="Times New Roman" panose="02020603050405020304" pitchFamily="18" charset="0"/>
                <a:cs typeface="Times New Roman" panose="02020603050405020304" pitchFamily="18" charset="0"/>
              </a:rPr>
              <a:t>	Material: Mild steel</a:t>
            </a:r>
          </a:p>
          <a:p>
            <a:pPr marL="0" indent="0">
              <a:buNone/>
            </a:pPr>
            <a:r>
              <a:rPr lang="en-IN" sz="1700" dirty="0">
                <a:latin typeface="Times New Roman" panose="02020603050405020304" pitchFamily="18" charset="0"/>
                <a:cs typeface="Times New Roman" panose="02020603050405020304" pitchFamily="18" charset="0"/>
              </a:rPr>
              <a:t>	Operation:  Marking, cutting, welding, drilling, grinding</a:t>
            </a:r>
          </a:p>
          <a:p>
            <a:pPr marL="0" indent="0">
              <a:buNone/>
            </a:pPr>
            <a:r>
              <a:rPr lang="en-IN" sz="1700" dirty="0">
                <a:latin typeface="Times New Roman" panose="02020603050405020304" pitchFamily="18" charset="0"/>
                <a:cs typeface="Times New Roman" panose="02020603050405020304" pitchFamily="18" charset="0"/>
              </a:rPr>
              <a:t>4.	Fasteners</a:t>
            </a:r>
          </a:p>
          <a:p>
            <a:pPr marL="0" indent="0">
              <a:buNone/>
            </a:pPr>
            <a:r>
              <a:rPr lang="en-IN" sz="1700" dirty="0">
                <a:latin typeface="Times New Roman" panose="02020603050405020304" pitchFamily="18" charset="0"/>
                <a:cs typeface="Times New Roman" panose="02020603050405020304" pitchFamily="18" charset="0"/>
              </a:rPr>
              <a:t>	Material: Mild steel</a:t>
            </a:r>
          </a:p>
          <a:p>
            <a:pPr marL="0" indent="0">
              <a:buNone/>
            </a:pPr>
            <a:r>
              <a:rPr lang="en-IN" sz="1700" dirty="0">
                <a:latin typeface="Times New Roman" panose="02020603050405020304" pitchFamily="18" charset="0"/>
                <a:cs typeface="Times New Roman" panose="02020603050405020304" pitchFamily="18" charset="0"/>
              </a:rPr>
              <a:t>	Operation:  fitting</a:t>
            </a:r>
          </a:p>
          <a:p>
            <a:pPr marL="0" indent="0">
              <a:buNone/>
            </a:pPr>
            <a:r>
              <a:rPr lang="en-IN" sz="1700" dirty="0">
                <a:latin typeface="Times New Roman" panose="02020603050405020304" pitchFamily="18" charset="0"/>
                <a:cs typeface="Times New Roman" panose="02020603050405020304" pitchFamily="18" charset="0"/>
              </a:rPr>
              <a:t>5.	Battery</a:t>
            </a:r>
          </a:p>
          <a:p>
            <a:pPr marL="0" indent="0">
              <a:buNone/>
            </a:pPr>
            <a:r>
              <a:rPr lang="en-IN" sz="1700" dirty="0">
                <a:latin typeface="Times New Roman" panose="02020603050405020304" pitchFamily="18" charset="0"/>
                <a:cs typeface="Times New Roman" panose="02020603050405020304" pitchFamily="18" charset="0"/>
              </a:rPr>
              <a:t>	Operation: Charging,   fitting</a:t>
            </a:r>
          </a:p>
          <a:p>
            <a:pPr marL="0" indent="0">
              <a:buNone/>
            </a:pPr>
            <a:r>
              <a:rPr lang="en-IN" sz="1700" dirty="0">
                <a:latin typeface="Times New Roman" panose="02020603050405020304" pitchFamily="18" charset="0"/>
                <a:cs typeface="Times New Roman" panose="02020603050405020304" pitchFamily="18" charset="0"/>
              </a:rPr>
              <a:t>6.	Wheel</a:t>
            </a:r>
          </a:p>
          <a:p>
            <a:pPr marL="0" indent="0">
              <a:buNone/>
            </a:pPr>
            <a:r>
              <a:rPr lang="en-IN" sz="1700" dirty="0">
                <a:latin typeface="Times New Roman" panose="02020603050405020304" pitchFamily="18" charset="0"/>
                <a:cs typeface="Times New Roman" panose="02020603050405020304" pitchFamily="18" charset="0"/>
              </a:rPr>
              <a:t>	Material: Mild steel/rubber</a:t>
            </a:r>
          </a:p>
          <a:p>
            <a:pPr marL="0" indent="0">
              <a:buNone/>
            </a:pPr>
            <a:r>
              <a:rPr lang="en-IN" sz="1700" dirty="0">
                <a:latin typeface="Times New Roman" panose="02020603050405020304" pitchFamily="18" charset="0"/>
                <a:cs typeface="Times New Roman" panose="02020603050405020304" pitchFamily="18" charset="0"/>
              </a:rPr>
              <a:t>	Operation:  fitting</a:t>
            </a:r>
          </a:p>
          <a:p>
            <a:pPr marL="0" indent="0">
              <a:buNone/>
            </a:pPr>
            <a:r>
              <a:rPr lang="en-IN" sz="1700" dirty="0">
                <a:latin typeface="Times New Roman" panose="02020603050405020304" pitchFamily="18" charset="0"/>
                <a:cs typeface="Times New Roman" panose="02020603050405020304" pitchFamily="18" charset="0"/>
              </a:rPr>
              <a:t>7.	Castral wheels</a:t>
            </a:r>
          </a:p>
          <a:p>
            <a:pPr marL="0" indent="0">
              <a:buNone/>
            </a:pPr>
            <a:r>
              <a:rPr lang="en-IN" sz="1700" dirty="0">
                <a:latin typeface="Times New Roman" panose="02020603050405020304" pitchFamily="18" charset="0"/>
                <a:cs typeface="Times New Roman" panose="02020603050405020304" pitchFamily="18" charset="0"/>
              </a:rPr>
              <a:t>	Material: Mild steel/rubber</a:t>
            </a:r>
          </a:p>
          <a:p>
            <a:pPr marL="0" indent="0">
              <a:buNone/>
            </a:pPr>
            <a:r>
              <a:rPr lang="en-IN" sz="1700" dirty="0">
                <a:latin typeface="Times New Roman" panose="02020603050405020304" pitchFamily="18" charset="0"/>
                <a:cs typeface="Times New Roman" panose="02020603050405020304" pitchFamily="18" charset="0"/>
              </a:rPr>
              <a:t>         Operation: Fitting</a:t>
            </a:r>
          </a:p>
          <a:p>
            <a:pPr marL="0" indent="0">
              <a:buNone/>
            </a:pPr>
            <a:endParaRPr lang="en-IN" dirty="0"/>
          </a:p>
        </p:txBody>
      </p:sp>
    </p:spTree>
    <p:extLst>
      <p:ext uri="{BB962C8B-B14F-4D97-AF65-F5344CB8AC3E}">
        <p14:creationId xmlns:p14="http://schemas.microsoft.com/office/powerpoint/2010/main" val="88551370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2AA0-EB3B-948A-DDFC-230901685228}"/>
              </a:ext>
            </a:extLst>
          </p:cNvPr>
          <p:cNvSpPr>
            <a:spLocks noGrp="1"/>
          </p:cNvSpPr>
          <p:nvPr>
            <p:ph type="title"/>
          </p:nvPr>
        </p:nvSpPr>
        <p:spPr>
          <a:xfrm>
            <a:off x="1532965" y="313764"/>
            <a:ext cx="9971648" cy="1591235"/>
          </a:xfrm>
        </p:spPr>
        <p:txBody>
          <a:bodyPr>
            <a:normAutofit/>
          </a:bodyPr>
          <a:lstStyle/>
          <a:p>
            <a:r>
              <a:rPr lang="en-IN" sz="1800" b="1" dirty="0">
                <a:latin typeface="Times New Roman" panose="02020603050405020304" pitchFamily="18" charset="0"/>
                <a:cs typeface="Times New Roman" panose="02020603050405020304" pitchFamily="18" charset="0"/>
              </a:rPr>
              <a:t>FABRICATION</a:t>
            </a:r>
          </a:p>
        </p:txBody>
      </p:sp>
      <p:sp>
        <p:nvSpPr>
          <p:cNvPr id="3" name="Content Placeholder 2">
            <a:extLst>
              <a:ext uri="{FF2B5EF4-FFF2-40B4-BE49-F238E27FC236}">
                <a16:creationId xmlns:a16="http://schemas.microsoft.com/office/drawing/2014/main" id="{FFB0A835-D10D-0580-ECDD-BFC147A8E6E0}"/>
              </a:ext>
            </a:extLst>
          </p:cNvPr>
          <p:cNvSpPr>
            <a:spLocks noGrp="1"/>
          </p:cNvSpPr>
          <p:nvPr>
            <p:ph idx="1"/>
          </p:nvPr>
        </p:nvSpPr>
        <p:spPr>
          <a:xfrm>
            <a:off x="1532964" y="685800"/>
            <a:ext cx="10659036" cy="6172200"/>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8.	Sheet metal</a:t>
            </a:r>
          </a:p>
          <a:p>
            <a:pPr marL="0" indent="0">
              <a:buNone/>
            </a:pPr>
            <a:r>
              <a:rPr lang="en-IN" sz="1600" dirty="0">
                <a:latin typeface="Times New Roman" panose="02020603050405020304" pitchFamily="18" charset="0"/>
                <a:cs typeface="Times New Roman" panose="02020603050405020304" pitchFamily="18" charset="0"/>
              </a:rPr>
              <a:t>	Material: Mild steel</a:t>
            </a:r>
          </a:p>
          <a:p>
            <a:pPr marL="0" indent="0">
              <a:buNone/>
            </a:pPr>
            <a:r>
              <a:rPr lang="en-IN" sz="1600" dirty="0">
                <a:latin typeface="Times New Roman" panose="02020603050405020304" pitchFamily="18" charset="0"/>
                <a:cs typeface="Times New Roman" panose="02020603050405020304" pitchFamily="18" charset="0"/>
              </a:rPr>
              <a:t>	Operation:  marking, cutting, facing, boring, welding, fitting</a:t>
            </a:r>
          </a:p>
          <a:p>
            <a:pPr marL="0" indent="0">
              <a:buNone/>
            </a:pPr>
            <a:r>
              <a:rPr lang="en-IN" sz="1600" dirty="0">
                <a:latin typeface="Times New Roman" panose="02020603050405020304" pitchFamily="18" charset="0"/>
                <a:cs typeface="Times New Roman" panose="02020603050405020304" pitchFamily="18" charset="0"/>
              </a:rPr>
              <a:t>9.	Bearing bush </a:t>
            </a:r>
          </a:p>
          <a:p>
            <a:pPr marL="0" indent="0">
              <a:buNone/>
            </a:pPr>
            <a:r>
              <a:rPr lang="en-IN" sz="1600" dirty="0">
                <a:latin typeface="Times New Roman" panose="02020603050405020304" pitchFamily="18" charset="0"/>
                <a:cs typeface="Times New Roman" panose="02020603050405020304" pitchFamily="18" charset="0"/>
              </a:rPr>
              <a:t>	Material: Mild steel</a:t>
            </a:r>
          </a:p>
          <a:p>
            <a:pPr marL="0" indent="0">
              <a:buNone/>
            </a:pPr>
            <a:r>
              <a:rPr lang="en-IN" sz="1600" dirty="0">
                <a:latin typeface="Times New Roman" panose="02020603050405020304" pitchFamily="18" charset="0"/>
                <a:cs typeface="Times New Roman" panose="02020603050405020304" pitchFamily="18" charset="0"/>
              </a:rPr>
              <a:t>	Operation:  marking, cutting, facing, boring, welding, fitting</a:t>
            </a:r>
          </a:p>
          <a:p>
            <a:pPr marL="0" indent="0">
              <a:buNone/>
            </a:pPr>
            <a:r>
              <a:rPr lang="en-IN" sz="1600" dirty="0">
                <a:latin typeface="Times New Roman" panose="02020603050405020304" pitchFamily="18" charset="0"/>
                <a:cs typeface="Times New Roman" panose="02020603050405020304" pitchFamily="18" charset="0"/>
              </a:rPr>
              <a:t>10.	 toggle jack</a:t>
            </a:r>
          </a:p>
          <a:p>
            <a:pPr marL="0" indent="0">
              <a:buNone/>
            </a:pPr>
            <a:r>
              <a:rPr lang="en-IN" sz="1600" dirty="0">
                <a:latin typeface="Times New Roman" panose="02020603050405020304" pitchFamily="18" charset="0"/>
                <a:cs typeface="Times New Roman" panose="02020603050405020304" pitchFamily="18" charset="0"/>
              </a:rPr>
              <a:t>	Material: Mild steel ( assembly)</a:t>
            </a:r>
          </a:p>
          <a:p>
            <a:pPr marL="0" indent="0">
              <a:buNone/>
            </a:pPr>
            <a:r>
              <a:rPr lang="en-IN" sz="1600" dirty="0">
                <a:latin typeface="Times New Roman" panose="02020603050405020304" pitchFamily="18" charset="0"/>
                <a:cs typeface="Times New Roman" panose="02020603050405020304" pitchFamily="18" charset="0"/>
              </a:rPr>
              <a:t>	Operation:  fitting</a:t>
            </a:r>
          </a:p>
          <a:p>
            <a:pPr marL="0" indent="0">
              <a:buNone/>
            </a:pPr>
            <a:r>
              <a:rPr lang="en-IN" sz="1600" dirty="0">
                <a:latin typeface="Times New Roman" panose="02020603050405020304" pitchFamily="18" charset="0"/>
                <a:cs typeface="Times New Roman" panose="02020603050405020304" pitchFamily="18" charset="0"/>
              </a:rPr>
              <a:t>11.	toggle switch</a:t>
            </a:r>
          </a:p>
          <a:p>
            <a:pPr marL="0" indent="0">
              <a:buNone/>
            </a:pPr>
            <a:r>
              <a:rPr lang="en-IN" sz="1600" dirty="0">
                <a:latin typeface="Times New Roman" panose="02020603050405020304" pitchFamily="18" charset="0"/>
                <a:cs typeface="Times New Roman" panose="02020603050405020304" pitchFamily="18" charset="0"/>
              </a:rPr>
              <a:t>	Material: Mild steel ( assembly)</a:t>
            </a:r>
          </a:p>
          <a:p>
            <a:pPr marL="0" indent="0">
              <a:buNone/>
            </a:pPr>
            <a:r>
              <a:rPr lang="en-IN" sz="1600" dirty="0">
                <a:latin typeface="Times New Roman" panose="02020603050405020304" pitchFamily="18" charset="0"/>
                <a:cs typeface="Times New Roman" panose="02020603050405020304" pitchFamily="18" charset="0"/>
              </a:rPr>
              <a:t>	Operation:  fitting</a:t>
            </a:r>
          </a:p>
          <a:p>
            <a:pPr marL="0" indent="0">
              <a:buNone/>
            </a:pPr>
            <a:r>
              <a:rPr lang="en-IN" sz="1600" dirty="0">
                <a:latin typeface="Times New Roman" panose="02020603050405020304" pitchFamily="18" charset="0"/>
                <a:cs typeface="Times New Roman" panose="02020603050405020304" pitchFamily="18" charset="0"/>
              </a:rPr>
              <a:t>12.	Guide rod</a:t>
            </a:r>
          </a:p>
          <a:p>
            <a:pPr marL="0" indent="0">
              <a:buNone/>
            </a:pPr>
            <a:r>
              <a:rPr lang="en-IN" sz="1600" dirty="0">
                <a:latin typeface="Times New Roman" panose="02020603050405020304" pitchFamily="18" charset="0"/>
                <a:cs typeface="Times New Roman" panose="02020603050405020304" pitchFamily="18" charset="0"/>
              </a:rPr>
              <a:t>	Material: Mild steel </a:t>
            </a:r>
          </a:p>
          <a:p>
            <a:pPr marL="0" indent="0">
              <a:buNone/>
            </a:pPr>
            <a:r>
              <a:rPr lang="en-IN" sz="1600" dirty="0">
                <a:latin typeface="Times New Roman" panose="02020603050405020304" pitchFamily="18" charset="0"/>
                <a:cs typeface="Times New Roman" panose="02020603050405020304" pitchFamily="18" charset="0"/>
              </a:rPr>
              <a:t>	Operation:  Marking, cutting, facing, and turning, fitting</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50025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753116"/>
            <a:ext cx="4953000" cy="6601807"/>
          </a:xfrm>
          <a:prstGeom prst="rect">
            <a:avLst/>
          </a:prstGeom>
          <a:noFill/>
        </p:spPr>
        <p:txBody>
          <a:bodyPr wrap="square" rtlCol="0">
            <a:spAutoFit/>
          </a:bodyPr>
          <a:lstStyle/>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Brief  introduction</a:t>
            </a: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Product Design Phases</a:t>
            </a: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Components</a:t>
            </a: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Working </a:t>
            </a:r>
          </a:p>
          <a:p>
            <a:pPr marL="285750" indent="-285750">
              <a:lnSpc>
                <a:spcPct val="200000"/>
              </a:lnSpc>
              <a:buClr>
                <a:srgbClr val="7030A0"/>
              </a:buClr>
              <a:buFont typeface="Wingdings" panose="05000000000000000000" pitchFamily="2" charset="2"/>
              <a:buChar char="q"/>
            </a:pPr>
            <a:r>
              <a:rPr lang="en-IN" dirty="0">
                <a:latin typeface="Times New Roman" panose="02020603050405020304" pitchFamily="18" charset="0"/>
                <a:cs typeface="Times New Roman" pitchFamily="18" charset="0"/>
              </a:rPr>
              <a:t> Design of Elements </a:t>
            </a:r>
            <a:endParaRPr lang="en-US" dirty="0">
              <a:latin typeface="Times New Roman" panose="02020603050405020304" pitchFamily="18" charset="0"/>
              <a:cs typeface="Times New Roman" pitchFamily="18" charset="0"/>
            </a:endParaRP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 Prototype part Dimensions</a:t>
            </a: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Fabrication</a:t>
            </a: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Cost  </a:t>
            </a:r>
            <a:r>
              <a:rPr lang="en-IN" dirty="0">
                <a:latin typeface="Times New Roman" panose="02020603050405020304" pitchFamily="18" charset="0"/>
                <a:cs typeface="Times New Roman" pitchFamily="18" charset="0"/>
              </a:rPr>
              <a:t>Estimations </a:t>
            </a:r>
          </a:p>
          <a:p>
            <a:pPr marL="285750" indent="-285750">
              <a:lnSpc>
                <a:spcPct val="200000"/>
              </a:lnSpc>
              <a:buClr>
                <a:srgbClr val="7030A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Product Specs</a:t>
            </a:r>
            <a:endParaRPr lang="en-US" dirty="0">
              <a:latin typeface="Times New Roman" panose="02020603050405020304" pitchFamily="18" charset="0"/>
              <a:cs typeface="Times New Roman" pitchFamily="18" charset="0"/>
            </a:endParaRP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Future scope &amp; </a:t>
            </a:r>
            <a:r>
              <a:rPr lang="en-IN" dirty="0">
                <a:latin typeface="Times New Roman" panose="02020603050405020304" pitchFamily="18" charset="0"/>
                <a:cs typeface="Times New Roman" pitchFamily="18" charset="0"/>
              </a:rPr>
              <a:t>Conclusion </a:t>
            </a:r>
            <a:endParaRPr lang="en-US" dirty="0">
              <a:latin typeface="Times New Roman" panose="02020603050405020304" pitchFamily="18" charset="0"/>
              <a:cs typeface="Times New Roman" pitchFamily="18" charset="0"/>
            </a:endParaRPr>
          </a:p>
          <a:p>
            <a:pPr marL="285750" indent="-285750">
              <a:lnSpc>
                <a:spcPct val="200000"/>
              </a:lnSpc>
              <a:buClr>
                <a:srgbClr val="7030A0"/>
              </a:buClr>
              <a:buFont typeface="Wingdings" panose="05000000000000000000" pitchFamily="2" charset="2"/>
              <a:buChar char="q"/>
            </a:pPr>
            <a:r>
              <a:rPr lang="en-US" dirty="0">
                <a:latin typeface="Times New Roman" panose="02020603050405020304" pitchFamily="18" charset="0"/>
                <a:cs typeface="Times New Roman" pitchFamily="18" charset="0"/>
              </a:rPr>
              <a:t>References</a:t>
            </a:r>
          </a:p>
          <a:p>
            <a:endParaRPr lang="en-US" sz="1350" dirty="0"/>
          </a:p>
          <a:p>
            <a:r>
              <a:rPr lang="en-US" sz="1350" dirty="0"/>
              <a:t>    	</a:t>
            </a:r>
          </a:p>
        </p:txBody>
      </p:sp>
      <p:sp>
        <p:nvSpPr>
          <p:cNvPr id="3" name="Rectangle 2"/>
          <p:cNvSpPr/>
          <p:nvPr/>
        </p:nvSpPr>
        <p:spPr>
          <a:xfrm>
            <a:off x="2498007" y="304800"/>
            <a:ext cx="1921593" cy="400110"/>
          </a:xfrm>
          <a:prstGeom prst="rect">
            <a:avLst/>
          </a:prstGeom>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OUTLINE</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1F3B16-66E7-F591-DFCE-21723E48AA94}"/>
              </a:ext>
            </a:extLst>
          </p:cNvPr>
          <p:cNvSpPr/>
          <p:nvPr/>
        </p:nvSpPr>
        <p:spPr>
          <a:xfrm>
            <a:off x="1667540" y="106311"/>
            <a:ext cx="2535822" cy="369332"/>
          </a:xfrm>
          <a:prstGeom prst="rect">
            <a:avLst/>
          </a:prstGeom>
        </p:spPr>
        <p:txBody>
          <a:bodyPr wrap="none">
            <a:spAutoFit/>
          </a:bodyPr>
          <a:lstStyle/>
          <a:p>
            <a:pPr marL="257175" indent="-257175"/>
            <a:r>
              <a:rPr lang="en-IN" b="1" u="sng" dirty="0">
                <a:solidFill>
                  <a:srgbClr val="002060"/>
                </a:solidFill>
                <a:latin typeface="Times New Roman" pitchFamily="18" charset="0"/>
                <a:cs typeface="Times New Roman" pitchFamily="18" charset="0"/>
              </a:rPr>
              <a:t>COST ESTIMATIONS</a:t>
            </a:r>
            <a:r>
              <a:rPr lang="en-IN" b="1" u="sng" dirty="0">
                <a:latin typeface="Times New Roman" pitchFamily="18" charset="0"/>
                <a:cs typeface="Times New Roman" pitchFamily="18" charset="0"/>
              </a:rPr>
              <a:t> </a:t>
            </a:r>
            <a:endParaRPr lang="en-US" b="1" u="sng" dirty="0">
              <a:latin typeface="Times New Roman" pitchFamily="18" charset="0"/>
              <a:cs typeface="Times New Roman" pitchFamily="18" charset="0"/>
            </a:endParaRPr>
          </a:p>
        </p:txBody>
      </p:sp>
      <p:graphicFrame>
        <p:nvGraphicFramePr>
          <p:cNvPr id="5" name="Table 4">
            <a:extLst>
              <a:ext uri="{FF2B5EF4-FFF2-40B4-BE49-F238E27FC236}">
                <a16:creationId xmlns:a16="http://schemas.microsoft.com/office/drawing/2014/main" id="{11CB227D-A7B6-3562-0A3A-82945C57AE18}"/>
              </a:ext>
            </a:extLst>
          </p:cNvPr>
          <p:cNvGraphicFramePr>
            <a:graphicFrameLocks noGrp="1"/>
          </p:cNvGraphicFramePr>
          <p:nvPr>
            <p:extLst>
              <p:ext uri="{D42A27DB-BD31-4B8C-83A1-F6EECF244321}">
                <p14:modId xmlns:p14="http://schemas.microsoft.com/office/powerpoint/2010/main" val="2249433189"/>
              </p:ext>
            </p:extLst>
          </p:nvPr>
        </p:nvGraphicFramePr>
        <p:xfrm>
          <a:off x="1447800" y="366752"/>
          <a:ext cx="9829800" cy="6384937"/>
        </p:xfrm>
        <a:graphic>
          <a:graphicData uri="http://schemas.openxmlformats.org/drawingml/2006/table">
            <a:tbl>
              <a:tblPr firstRow="1" firstCol="1" bandRow="1">
                <a:effectLst>
                  <a:outerShdw blurRad="76200" dist="12700" dir="2700000" sy="-23000" kx="-800400" algn="bl" rotWithShape="0">
                    <a:prstClr val="black">
                      <a:alpha val="20000"/>
                    </a:prstClr>
                  </a:outerShdw>
                </a:effectLst>
              </a:tblPr>
              <a:tblGrid>
                <a:gridCol w="1031343">
                  <a:extLst>
                    <a:ext uri="{9D8B030D-6E8A-4147-A177-3AD203B41FA5}">
                      <a16:colId xmlns:a16="http://schemas.microsoft.com/office/drawing/2014/main" val="914150623"/>
                    </a:ext>
                  </a:extLst>
                </a:gridCol>
                <a:gridCol w="5041417">
                  <a:extLst>
                    <a:ext uri="{9D8B030D-6E8A-4147-A177-3AD203B41FA5}">
                      <a16:colId xmlns:a16="http://schemas.microsoft.com/office/drawing/2014/main" val="1513756088"/>
                    </a:ext>
                  </a:extLst>
                </a:gridCol>
                <a:gridCol w="3757040">
                  <a:extLst>
                    <a:ext uri="{9D8B030D-6E8A-4147-A177-3AD203B41FA5}">
                      <a16:colId xmlns:a16="http://schemas.microsoft.com/office/drawing/2014/main" val="3303447918"/>
                    </a:ext>
                  </a:extLst>
                </a:gridCol>
              </a:tblGrid>
              <a:tr h="276702">
                <a:tc gridSpan="3">
                  <a:txBody>
                    <a:bodyPr/>
                    <a:lstStyle/>
                    <a:p>
                      <a:pPr algn="ctr">
                        <a:lnSpc>
                          <a:spcPct val="150000"/>
                        </a:lnSpc>
                        <a:spcAft>
                          <a:spcPts val="1000"/>
                        </a:spcAft>
                      </a:pPr>
                      <a:r>
                        <a:rPr lang="en-US" sz="1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Materials Cost</a:t>
                      </a:r>
                      <a:endParaRPr lang="en-IN" sz="1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2461751"/>
                  </a:ext>
                </a:extLst>
              </a:tr>
              <a:tr h="307343">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SL No</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Cost in Rs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3105180757"/>
                  </a:ext>
                </a:extLst>
              </a:tr>
              <a:tr h="277145">
                <a:tc>
                  <a:txBody>
                    <a:bodyPr/>
                    <a:lstStyle/>
                    <a:p>
                      <a:pPr algn="ctr">
                        <a:lnSpc>
                          <a:spcPct val="150000"/>
                        </a:lnSpc>
                        <a:spcAft>
                          <a:spcPts val="100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2200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045556249"/>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Toggle switch</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543829435"/>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bearing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1800</a:t>
                      </a:r>
                      <a:endParaRPr lang="en-IN" sz="12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3636563775"/>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tube</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403864767"/>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Shaft</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078857584"/>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Bush</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286473797"/>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Nut, Bolts &amp; Washer</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627155920"/>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Sheet metal</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571225030"/>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Toggle switch</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478237120"/>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attachments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365</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3502165697"/>
                  </a:ext>
                </a:extLst>
              </a:tr>
              <a:tr h="316176">
                <a:tc gridSpan="3">
                  <a:txBody>
                    <a:bodyPr/>
                    <a:lstStyle/>
                    <a:p>
                      <a:pPr algn="ctr">
                        <a:lnSpc>
                          <a:spcPct val="150000"/>
                        </a:lnSpc>
                        <a:spcAft>
                          <a:spcPts val="1000"/>
                        </a:spcAft>
                      </a:pPr>
                      <a:r>
                        <a:rPr lang="en-IN"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Processing</a:t>
                      </a:r>
                      <a:r>
                        <a:rPr lang="en-US"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Cost</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69417"/>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Machining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220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50889187"/>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Drilling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106902175"/>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Grinding/Filling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2158688442"/>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Welding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550114098"/>
                  </a:ext>
                </a:extLst>
              </a:tr>
              <a:tr h="277145">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Greasing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442401558"/>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Painting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350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14406638"/>
                  </a:ext>
                </a:extLst>
              </a:tr>
              <a:tr h="316176">
                <a:tc gridSpan="3">
                  <a:txBody>
                    <a:bodyPr/>
                    <a:lstStyle/>
                    <a:p>
                      <a:pPr algn="ctr">
                        <a:lnSpc>
                          <a:spcPct val="150000"/>
                        </a:lnSpc>
                        <a:spcAft>
                          <a:spcPts val="1000"/>
                        </a:spcAft>
                      </a:pPr>
                      <a:r>
                        <a:rPr lang="en-US"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Other Cost</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1542191"/>
                  </a:ext>
                </a:extLst>
              </a:tr>
              <a:tr h="276702">
                <a:tc>
                  <a:txBody>
                    <a:bodyPr/>
                    <a:lstStyle/>
                    <a:p>
                      <a:pPr algn="ctr">
                        <a:lnSpc>
                          <a:spcPct val="150000"/>
                        </a:lnSpc>
                        <a:spcAft>
                          <a:spcPts val="1000"/>
                        </a:spcAft>
                      </a:pP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Miscellaneous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lnSpc>
                          <a:spcPct val="150000"/>
                        </a:lnSpc>
                        <a:spcAft>
                          <a:spcPts val="10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300</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871392992"/>
                  </a:ext>
                </a:extLst>
              </a:tr>
              <a:tr h="355714">
                <a:tc gridSpan="2">
                  <a:txBody>
                    <a:bodyPr/>
                    <a:lstStyle/>
                    <a:p>
                      <a:pPr algn="ctr">
                        <a:lnSpc>
                          <a:spcPct val="150000"/>
                        </a:lnSpc>
                        <a:spcAft>
                          <a:spcPts val="10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Total</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hMerge="1">
                  <a:txBody>
                    <a:bodyPr/>
                    <a:lstStyle/>
                    <a:p>
                      <a:endParaRPr lang="en-IN"/>
                    </a:p>
                  </a:txBody>
                  <a:tcPr/>
                </a:tc>
                <a:tc>
                  <a:txBody>
                    <a:bodyPr/>
                    <a:lstStyle/>
                    <a:p>
                      <a:pPr algn="ctr">
                        <a:lnSpc>
                          <a:spcPct val="150000"/>
                        </a:lnSpc>
                        <a:spcAft>
                          <a:spcPts val="1000"/>
                        </a:spcAft>
                      </a:pPr>
                      <a:r>
                        <a:rPr lang="en-US" sz="1200" b="1" dirty="0">
                          <a:solidFill>
                            <a:srgbClr val="002060"/>
                          </a:solidFill>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8000/-</a:t>
                      </a:r>
                      <a:endParaRPr lang="en-IN" sz="1200" dirty="0">
                        <a:solidFill>
                          <a:srgbClr val="002060"/>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6541" marR="465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a16="http://schemas.microsoft.com/office/drawing/2014/main" val="152680542"/>
                  </a:ext>
                </a:extLst>
              </a:tr>
            </a:tbl>
          </a:graphicData>
        </a:graphic>
      </p:graphicFrame>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23282"/>
            <a:ext cx="2823209" cy="338554"/>
          </a:xfrm>
          <a:prstGeom prst="rect">
            <a:avLst/>
          </a:prstGeom>
        </p:spPr>
        <p:txBody>
          <a:bodyPr wrap="none">
            <a:spAutoFit/>
          </a:bodyPr>
          <a:lstStyle/>
          <a:p>
            <a:pPr marL="257175" indent="-257175"/>
            <a:r>
              <a:rPr lang="en-US" sz="1600" b="1" u="sng" dirty="0">
                <a:solidFill>
                  <a:srgbClr val="002060"/>
                </a:solidFill>
                <a:latin typeface="+mj-lt"/>
                <a:cs typeface="Times New Roman" pitchFamily="18" charset="0"/>
              </a:rPr>
              <a:t>PRODUCT </a:t>
            </a:r>
            <a:r>
              <a:rPr lang="en-IN" sz="1600" b="1" u="sng" dirty="0">
                <a:solidFill>
                  <a:srgbClr val="002060"/>
                </a:solidFill>
                <a:latin typeface="+mj-lt"/>
                <a:cs typeface="Times New Roman" pitchFamily="18" charset="0"/>
              </a:rPr>
              <a:t>SPECIFICATIONS </a:t>
            </a:r>
            <a:endParaRPr lang="en-US" sz="1600" b="1" u="sng" dirty="0">
              <a:solidFill>
                <a:srgbClr val="002060"/>
              </a:solidFill>
              <a:latin typeface="+mj-lt"/>
              <a:cs typeface="Times New Roman" pitchFamily="18" charset="0"/>
            </a:endParaRPr>
          </a:p>
        </p:txBody>
      </p:sp>
      <p:sp>
        <p:nvSpPr>
          <p:cNvPr id="4097" name="Rectangle 1"/>
          <p:cNvSpPr>
            <a:spLocks noChangeArrowheads="1"/>
          </p:cNvSpPr>
          <p:nvPr/>
        </p:nvSpPr>
        <p:spPr bwMode="auto">
          <a:xfrm>
            <a:off x="1176367" y="275310"/>
            <a:ext cx="8825570" cy="595400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just">
              <a:lnSpc>
                <a:spcPct val="200000"/>
              </a:lnSpc>
            </a:pPr>
            <a:r>
              <a:rPr lang="en-US" sz="1400" b="1" i="0" dirty="0">
                <a:solidFill>
                  <a:srgbClr val="0D0D0D"/>
                </a:solidFill>
                <a:effectLst/>
                <a:latin typeface="Times New Roman" panose="02020603050405020304" pitchFamily="18" charset="0"/>
                <a:cs typeface="Times New Roman" panose="02020603050405020304" pitchFamily="18" charset="0"/>
              </a:rPr>
              <a:t>Key Features: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Compact Design</a:t>
            </a:r>
            <a:r>
              <a:rPr lang="en-US" sz="1400" b="0" i="0" dirty="0">
                <a:solidFill>
                  <a:srgbClr val="0D0D0D"/>
                </a:solidFill>
                <a:effectLst/>
                <a:latin typeface="Times New Roman" panose="02020603050405020304" pitchFamily="18" charset="0"/>
                <a:cs typeface="Times New Roman" panose="02020603050405020304" pitchFamily="18" charset="0"/>
              </a:rPr>
              <a:t>: Occupies minimal space, ideal for congested industrial environments and library aisles.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User-Friendly Operation</a:t>
            </a:r>
            <a:r>
              <a:rPr lang="en-US" sz="1400" b="0" i="0" dirty="0">
                <a:solidFill>
                  <a:srgbClr val="0D0D0D"/>
                </a:solidFill>
                <a:effectLst/>
                <a:latin typeface="Times New Roman" panose="02020603050405020304" pitchFamily="18" charset="0"/>
                <a:cs typeface="Times New Roman" panose="02020603050405020304" pitchFamily="18" charset="0"/>
              </a:rPr>
              <a:t>: Intuitive controls for easy maneuverability and operation, suitable for operators of all skill levels.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Affordability</a:t>
            </a:r>
            <a:r>
              <a:rPr lang="en-US" sz="1400" b="0" i="0" dirty="0">
                <a:solidFill>
                  <a:srgbClr val="0D0D0D"/>
                </a:solidFill>
                <a:effectLst/>
                <a:latin typeface="Times New Roman" panose="02020603050405020304" pitchFamily="18" charset="0"/>
                <a:cs typeface="Times New Roman" panose="02020603050405020304" pitchFamily="18" charset="0"/>
              </a:rPr>
              <a:t>: Cost-effective solution utilizing locally available materials, ensuring accessibility for small to medium-scale industries and libraries.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Portability</a:t>
            </a:r>
            <a:r>
              <a:rPr lang="en-US" sz="1400" b="0" i="0" dirty="0">
                <a:solidFill>
                  <a:srgbClr val="0D0D0D"/>
                </a:solidFill>
                <a:effectLst/>
                <a:latin typeface="Times New Roman" panose="02020603050405020304" pitchFamily="18" charset="0"/>
                <a:cs typeface="Times New Roman" panose="02020603050405020304" pitchFamily="18" charset="0"/>
              </a:rPr>
              <a:t>: Lightweight construction facilitates easy transportation and deployment across various settings.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Simple Construction</a:t>
            </a:r>
            <a:r>
              <a:rPr lang="en-US" sz="1400" b="0" i="0" dirty="0">
                <a:solidFill>
                  <a:srgbClr val="0D0D0D"/>
                </a:solidFill>
                <a:effectLst/>
                <a:latin typeface="Times New Roman" panose="02020603050405020304" pitchFamily="18" charset="0"/>
                <a:cs typeface="Times New Roman" panose="02020603050405020304" pitchFamily="18" charset="0"/>
              </a:rPr>
              <a:t>: Fabricated using common tools and materials, ensuring ease of maintenance and repair.</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Versatility</a:t>
            </a:r>
            <a:r>
              <a:rPr lang="en-US" sz="1400" b="0" i="0" dirty="0">
                <a:solidFill>
                  <a:srgbClr val="0D0D0D"/>
                </a:solidFill>
                <a:effectLst/>
                <a:latin typeface="Times New Roman" panose="02020603050405020304" pitchFamily="18" charset="0"/>
                <a:cs typeface="Times New Roman" panose="02020603050405020304" pitchFamily="18" charset="0"/>
              </a:rPr>
              <a:t>: Adaptable for stationary or portable use, catering to the diverse needs of warehouses and libraries.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Enhanced Performance</a:t>
            </a:r>
            <a:r>
              <a:rPr lang="en-US" sz="1400" b="0" i="0" dirty="0">
                <a:solidFill>
                  <a:srgbClr val="0D0D0D"/>
                </a:solidFill>
                <a:effectLst/>
                <a:latin typeface="Times New Roman" panose="02020603050405020304" pitchFamily="18" charset="0"/>
                <a:cs typeface="Times New Roman" panose="02020603050405020304" pitchFamily="18" charset="0"/>
              </a:rPr>
              <a:t>: Exceeds manual counterparts in terms of efficiency and lifting capabilities, enhancing overall productivity.</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Quick Setup</a:t>
            </a:r>
            <a:r>
              <a:rPr lang="en-US" sz="1400" b="0" i="0" dirty="0">
                <a:solidFill>
                  <a:srgbClr val="0D0D0D"/>
                </a:solidFill>
                <a:effectLst/>
                <a:latin typeface="Times New Roman" panose="02020603050405020304" pitchFamily="18" charset="0"/>
                <a:cs typeface="Times New Roman" panose="02020603050405020304" pitchFamily="18" charset="0"/>
              </a:rPr>
              <a:t>: Simple assembly process for swift deployment and operational readiness.</a:t>
            </a:r>
          </a:p>
          <a:p>
            <a:pPr algn="just">
              <a:lnSpc>
                <a:spcPct val="200000"/>
              </a:lnSpc>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Safety</a:t>
            </a:r>
            <a:r>
              <a:rPr lang="en-US" sz="1400" b="0" i="0" dirty="0">
                <a:solidFill>
                  <a:srgbClr val="0D0D0D"/>
                </a:solidFill>
                <a:effectLst/>
                <a:latin typeface="Times New Roman" panose="02020603050405020304" pitchFamily="18" charset="0"/>
                <a:cs typeface="Times New Roman" panose="02020603050405020304" pitchFamily="18" charset="0"/>
              </a:rPr>
              <a:t>: Comprehensive safety features integrated to ensure operator and workplace safety in all aspects.</a:t>
            </a:r>
          </a:p>
          <a:p>
            <a:pPr marL="257175" indent="-257175" algn="just" defTabSz="685800" eaLnBrk="0" fontAlgn="base" hangingPunct="0">
              <a:lnSpc>
                <a:spcPct val="150000"/>
              </a:lnSpc>
              <a:spcBef>
                <a:spcPct val="0"/>
              </a:spcBef>
              <a:spcAft>
                <a:spcPct val="0"/>
              </a:spcAft>
              <a:buFont typeface="+mj-lt"/>
              <a:buAutoNum type="arabicParenR"/>
            </a:pPr>
            <a:endParaRPr lang="en-US" sz="1400" dirty="0">
              <a:latin typeface="Arial" panose="020B0604020202020204" pitchFamily="34" charset="0"/>
              <a:cs typeface="Arial" panose="020B0604020202020204" pitchFamily="34" charset="0"/>
            </a:endParaRPr>
          </a:p>
        </p:txBody>
      </p:sp>
      <p:pic>
        <p:nvPicPr>
          <p:cNvPr id="2050" name="Picture 2" descr="Icon-Easy-Convenient | Sell My House Fast">
            <a:extLst>
              <a:ext uri="{FF2B5EF4-FFF2-40B4-BE49-F238E27FC236}">
                <a16:creationId xmlns:a16="http://schemas.microsoft.com/office/drawing/2014/main" id="{6664724D-D1B2-94CB-BC9B-817978D5F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785" y="195467"/>
            <a:ext cx="1150265" cy="11502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Lift a Heavy Object Safely: 13 Steps (with Pictures)">
            <a:extLst>
              <a:ext uri="{FF2B5EF4-FFF2-40B4-BE49-F238E27FC236}">
                <a16:creationId xmlns:a16="http://schemas.microsoft.com/office/drawing/2014/main" id="{A5245B34-8076-C893-A16F-794D68A9C0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927"/>
          <a:stretch/>
        </p:blipFill>
        <p:spPr bwMode="auto">
          <a:xfrm>
            <a:off x="10363200" y="1651933"/>
            <a:ext cx="1591687" cy="11349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6A1ECC-6773-B57B-2A28-BAA54564883C}"/>
              </a:ext>
            </a:extLst>
          </p:cNvPr>
          <p:cNvSpPr txBox="1"/>
          <p:nvPr/>
        </p:nvSpPr>
        <p:spPr>
          <a:xfrm>
            <a:off x="10197662" y="1245740"/>
            <a:ext cx="1143000" cy="369332"/>
          </a:xfrm>
          <a:prstGeom prst="rect">
            <a:avLst/>
          </a:prstGeom>
          <a:noFill/>
        </p:spPr>
        <p:txBody>
          <a:bodyPr wrap="square" rtlCol="0">
            <a:spAutoFit/>
          </a:bodyPr>
          <a:lstStyle/>
          <a:p>
            <a:r>
              <a:rPr lang="en-IN" sz="1200" b="1" dirty="0"/>
              <a:t>portable</a:t>
            </a:r>
            <a:r>
              <a:rPr lang="en-IN" dirty="0"/>
              <a:t> </a:t>
            </a:r>
          </a:p>
        </p:txBody>
      </p:sp>
      <p:pic>
        <p:nvPicPr>
          <p:cNvPr id="2054" name="Picture 6" descr="Light weight stamp. Light weight ink blue stamp. | CanStock">
            <a:extLst>
              <a:ext uri="{FF2B5EF4-FFF2-40B4-BE49-F238E27FC236}">
                <a16:creationId xmlns:a16="http://schemas.microsoft.com/office/drawing/2014/main" id="{92BA74C0-58D3-E5FD-5FCC-056E82FB0E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
          <a:stretch/>
        </p:blipFill>
        <p:spPr bwMode="auto">
          <a:xfrm>
            <a:off x="10286595" y="2965738"/>
            <a:ext cx="1202868" cy="11349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13 Reasons Why Safety Is Important - HSEWatch">
            <a:extLst>
              <a:ext uri="{FF2B5EF4-FFF2-40B4-BE49-F238E27FC236}">
                <a16:creationId xmlns:a16="http://schemas.microsoft.com/office/drawing/2014/main" id="{4FADFA4D-7AFE-D7CD-A0B7-E75CFC983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937" y="4353507"/>
            <a:ext cx="1534450" cy="10174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erformance (Tender) - The Indian Contract Act 1872 Notes - Prolawctor">
            <a:extLst>
              <a:ext uri="{FF2B5EF4-FFF2-40B4-BE49-F238E27FC236}">
                <a16:creationId xmlns:a16="http://schemas.microsoft.com/office/drawing/2014/main" id="{52500315-5825-0D62-94BA-7F063EEF65D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632" b="18437"/>
          <a:stretch/>
        </p:blipFill>
        <p:spPr bwMode="auto">
          <a:xfrm>
            <a:off x="9310030" y="5623741"/>
            <a:ext cx="1775263" cy="1134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545676"/>
            <a:ext cx="3890809" cy="369332"/>
          </a:xfrm>
          <a:prstGeom prst="rect">
            <a:avLst/>
          </a:prstGeom>
        </p:spPr>
        <p:txBody>
          <a:bodyPr wrap="none">
            <a:spAutoFit/>
          </a:bodyPr>
          <a:lstStyle/>
          <a:p>
            <a:pPr marL="257175" indent="-257175"/>
            <a:r>
              <a:rPr lang="en-US"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FUTURE SCOPE &amp; </a:t>
            </a:r>
            <a:r>
              <a:rPr lang="en-IN"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CONCLUSION </a:t>
            </a:r>
            <a:endParaRPr lang="en-US"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1219200" y="884230"/>
            <a:ext cx="10287000" cy="3521605"/>
          </a:xfrm>
          <a:prstGeom prst="rect">
            <a:avLst/>
          </a:prstGeom>
          <a:noFill/>
        </p:spPr>
        <p:txBody>
          <a:bodyPr wrap="square" rtlCol="0">
            <a:spAutoFit/>
          </a:bodyPr>
          <a:lstStyle/>
          <a:p>
            <a:pPr algn="just">
              <a:lnSpc>
                <a:spcPct val="150000"/>
              </a:lnSpc>
            </a:pPr>
            <a:r>
              <a:rPr lang="en-US" sz="1200" dirty="0">
                <a:latin typeface="Times New Roman" pitchFamily="18" charset="0"/>
                <a:cs typeface="Times New Roman" pitchFamily="18" charset="0"/>
              </a:rPr>
              <a:t> </a:t>
            </a:r>
          </a:p>
          <a:p>
            <a:pPr algn="just">
              <a:lnSpc>
                <a:spcPct val="150000"/>
              </a:lnSpc>
            </a:pPr>
            <a:r>
              <a:rPr lang="en-US" sz="1200" dirty="0">
                <a:latin typeface="Times New Roman" pitchFamily="18" charset="0"/>
                <a:cs typeface="Times New Roman" pitchFamily="18" charset="0"/>
              </a:rPr>
              <a:t>	</a:t>
            </a:r>
            <a:r>
              <a:rPr lang="en-US" b="0" i="0" dirty="0">
                <a:solidFill>
                  <a:srgbClr val="0D0D0D"/>
                </a:solidFill>
                <a:effectLst/>
                <a:latin typeface="Söhne"/>
              </a:rPr>
              <a:t>The E-forklift project demonstrates promising potential with ample scope for modifications and enhancements to optimize operational efficiency. Its adaptability and affordability make it a viable candidate for commercial production and widespread market adoption. Embracing electric-powered solutions signifies our commitment to sustainability, technological innovation, and customer satisfaction. This project represents a significant stride towards a greener, quieter, and more efficient future in material handling operations.</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a:p>
            <a:pPr algn="just">
              <a:lnSpc>
                <a:spcPct val="150000"/>
              </a:lnSpc>
            </a:pPr>
            <a:endParaRPr lang="en-US" sz="1200" dirty="0">
              <a:latin typeface="Times New Roman" pitchFamily="18" charset="0"/>
              <a:cs typeface="Times New Roman" pitchFamily="18" charset="0"/>
            </a:endParaRPr>
          </a:p>
        </p:txBody>
      </p:sp>
      <p:pic>
        <p:nvPicPr>
          <p:cNvPr id="1026" name="Picture 2" descr="Eduvogue | Blog Detail">
            <a:extLst>
              <a:ext uri="{FF2B5EF4-FFF2-40B4-BE49-F238E27FC236}">
                <a16:creationId xmlns:a16="http://schemas.microsoft.com/office/drawing/2014/main" id="{E0EB6D41-14A7-6A58-C43F-54ED8D05D7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5123" y="287429"/>
            <a:ext cx="1106698" cy="62757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62BFBCF-DBB2-A6CD-8C2E-EEBD7BD343ED}"/>
              </a:ext>
            </a:extLst>
          </p:cNvPr>
          <p:cNvPicPr>
            <a:picLocks noChangeAspect="1"/>
          </p:cNvPicPr>
          <p:nvPr/>
        </p:nvPicPr>
        <p:blipFill>
          <a:blip r:embed="rId3"/>
          <a:stretch>
            <a:fillRect/>
          </a:stretch>
        </p:blipFill>
        <p:spPr>
          <a:xfrm>
            <a:off x="1106625" y="5086491"/>
            <a:ext cx="2555937" cy="1790062"/>
          </a:xfrm>
          <a:prstGeom prst="rect">
            <a:avLst/>
          </a:prstGeom>
        </p:spPr>
      </p:pic>
      <p:pic>
        <p:nvPicPr>
          <p:cNvPr id="5" name="Picture 4">
            <a:extLst>
              <a:ext uri="{FF2B5EF4-FFF2-40B4-BE49-F238E27FC236}">
                <a16:creationId xmlns:a16="http://schemas.microsoft.com/office/drawing/2014/main" id="{A1CC20D5-7E25-38F0-45E8-7275B5A98B96}"/>
              </a:ext>
            </a:extLst>
          </p:cNvPr>
          <p:cNvPicPr>
            <a:picLocks noChangeAspect="1"/>
          </p:cNvPicPr>
          <p:nvPr/>
        </p:nvPicPr>
        <p:blipFill>
          <a:blip r:embed="rId4"/>
          <a:stretch>
            <a:fillRect/>
          </a:stretch>
        </p:blipFill>
        <p:spPr>
          <a:xfrm>
            <a:off x="4876800" y="5086491"/>
            <a:ext cx="3400646" cy="1875123"/>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762000"/>
            <a:ext cx="1771639" cy="400110"/>
          </a:xfrm>
          <a:prstGeom prst="rect">
            <a:avLst/>
          </a:prstGeom>
        </p:spPr>
        <p:txBody>
          <a:bodyPr wrap="none">
            <a:spAutoFit/>
          </a:bodyPr>
          <a:lstStyle/>
          <a:p>
            <a:pPr marL="257175" indent="-257175"/>
            <a:r>
              <a:rPr lang="en-US" sz="2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REFERENCE</a:t>
            </a:r>
          </a:p>
        </p:txBody>
      </p:sp>
      <p:sp>
        <p:nvSpPr>
          <p:cNvPr id="1025" name="Rectangle 1"/>
          <p:cNvSpPr>
            <a:spLocks noChangeArrowheads="1"/>
          </p:cNvSpPr>
          <p:nvPr/>
        </p:nvSpPr>
        <p:spPr bwMode="auto">
          <a:xfrm>
            <a:off x="1219200" y="1398033"/>
            <a:ext cx="10591800" cy="475514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257175" indent="-257175" algn="just" defTabSz="685800" fontAlgn="base">
              <a:lnSpc>
                <a:spcPct val="150000"/>
              </a:lnSpc>
              <a:spcBef>
                <a:spcPct val="0"/>
              </a:spcBef>
              <a:spcAft>
                <a:spcPct val="0"/>
              </a:spcAft>
            </a:pPr>
            <a:endParaRPr lang="en-US" sz="1400" dirty="0">
              <a:latin typeface="Times New Roman" pitchFamily="18" charset="0"/>
              <a:cs typeface="Times New Roman" pitchFamily="18" charset="0"/>
            </a:endParaRPr>
          </a:p>
          <a:p>
            <a:pPr marL="600075" lvl="1" indent="-257175" algn="just" eaLnBrk="0" fontAlgn="base" hangingPunct="0">
              <a:lnSpc>
                <a:spcPct val="250000"/>
              </a:lnSpc>
              <a:spcBef>
                <a:spcPct val="0"/>
              </a:spcBef>
              <a:spcAft>
                <a:spcPct val="0"/>
              </a:spcAft>
              <a:buFont typeface="Wingdings" panose="05000000000000000000" pitchFamily="2" charset="2"/>
              <a:buChar char="§"/>
            </a:pPr>
            <a:r>
              <a:rPr lang="en-US" dirty="0">
                <a:latin typeface="Times New Roman" pitchFamily="18" charset="0"/>
                <a:ea typeface="Times New Roman" pitchFamily="18" charset="0"/>
                <a:cs typeface="Times New Roman" pitchFamily="18" charset="0"/>
              </a:rPr>
              <a:t>H. G. </a:t>
            </a:r>
            <a:r>
              <a:rPr lang="en-US" dirty="0" err="1">
                <a:latin typeface="Times New Roman" pitchFamily="18" charset="0"/>
                <a:ea typeface="Times New Roman" pitchFamily="18" charset="0"/>
                <a:cs typeface="Times New Roman" pitchFamily="18" charset="0"/>
              </a:rPr>
              <a:t>Patil</a:t>
            </a:r>
            <a:r>
              <a:rPr lang="en-US" dirty="0">
                <a:latin typeface="Times New Roman" pitchFamily="18" charset="0"/>
                <a:ea typeface="Times New Roman" pitchFamily="18" charset="0"/>
                <a:cs typeface="Times New Roman" pitchFamily="18" charset="0"/>
              </a:rPr>
              <a:t> - Design Data Hand Book –</a:t>
            </a:r>
            <a:r>
              <a:rPr lang="en-US" dirty="0" err="1">
                <a:latin typeface="Times New Roman" pitchFamily="18" charset="0"/>
                <a:ea typeface="Times New Roman" pitchFamily="18" charset="0"/>
                <a:cs typeface="Times New Roman" pitchFamily="18" charset="0"/>
              </a:rPr>
              <a:t>ShriShashiprakashan</a:t>
            </a:r>
            <a:r>
              <a:rPr lang="en-US" dirty="0">
                <a:latin typeface="Times New Roman" pitchFamily="18" charset="0"/>
                <a:ea typeface="Times New Roman" pitchFamily="18" charset="0"/>
                <a:cs typeface="Times New Roman" pitchFamily="18" charset="0"/>
              </a:rPr>
              <a:t>, Belgaum,4</a:t>
            </a:r>
            <a:r>
              <a:rPr lang="en-US" baseline="30000" dirty="0">
                <a:latin typeface="Times New Roman" pitchFamily="18" charset="0"/>
                <a:ea typeface="Times New Roman" pitchFamily="18" charset="0"/>
                <a:cs typeface="Times New Roman" pitchFamily="18" charset="0"/>
              </a:rPr>
              <a:t>th</a:t>
            </a:r>
            <a:r>
              <a:rPr lang="en-US" dirty="0">
                <a:latin typeface="Times New Roman" pitchFamily="18" charset="0"/>
                <a:ea typeface="Times New Roman" pitchFamily="18" charset="0"/>
                <a:cs typeface="Times New Roman" pitchFamily="18" charset="0"/>
              </a:rPr>
              <a:t> Edition 2007</a:t>
            </a:r>
            <a:endParaRPr lang="en-US" dirty="0">
              <a:latin typeface="Times New Roman" pitchFamily="18" charset="0"/>
              <a:cs typeface="Times New Roman" pitchFamily="18" charset="0"/>
            </a:endParaRPr>
          </a:p>
          <a:p>
            <a:pPr marL="600075" lvl="1" indent="-257175" algn="just" eaLnBrk="0" fontAlgn="base" hangingPunct="0">
              <a:lnSpc>
                <a:spcPct val="250000"/>
              </a:lnSpc>
              <a:spcBef>
                <a:spcPct val="0"/>
              </a:spcBef>
              <a:spcAft>
                <a:spcPct val="0"/>
              </a:spcAft>
              <a:buFont typeface="Wingdings" panose="05000000000000000000" pitchFamily="2" charset="2"/>
              <a:buChar char="§"/>
            </a:pPr>
            <a:r>
              <a:rPr lang="en-US" dirty="0">
                <a:latin typeface="Times New Roman" pitchFamily="18" charset="0"/>
                <a:ea typeface="Times New Roman" pitchFamily="18" charset="0"/>
                <a:cs typeface="Times New Roman" pitchFamily="18" charset="0"/>
              </a:rPr>
              <a:t>K </a:t>
            </a:r>
            <a:r>
              <a:rPr lang="en-US" dirty="0" err="1">
                <a:latin typeface="Times New Roman" pitchFamily="18" charset="0"/>
                <a:ea typeface="Times New Roman" pitchFamily="18" charset="0"/>
                <a:cs typeface="Times New Roman" pitchFamily="18" charset="0"/>
              </a:rPr>
              <a:t>Mahadevan</a:t>
            </a:r>
            <a:r>
              <a:rPr lang="en-US" dirty="0">
                <a:latin typeface="Times New Roman" pitchFamily="18" charset="0"/>
                <a:ea typeface="Times New Roman" pitchFamily="18" charset="0"/>
                <a:cs typeface="Times New Roman" pitchFamily="18" charset="0"/>
              </a:rPr>
              <a:t> and </a:t>
            </a:r>
            <a:r>
              <a:rPr lang="en-US" dirty="0" err="1">
                <a:latin typeface="Times New Roman" pitchFamily="18" charset="0"/>
                <a:ea typeface="Times New Roman" pitchFamily="18" charset="0"/>
                <a:cs typeface="Times New Roman" pitchFamily="18" charset="0"/>
              </a:rPr>
              <a:t>Balaveera</a:t>
            </a:r>
            <a:r>
              <a:rPr lang="en-US" dirty="0">
                <a:latin typeface="Times New Roman" pitchFamily="18" charset="0"/>
                <a:ea typeface="Times New Roman" pitchFamily="18" charset="0"/>
                <a:cs typeface="Times New Roman" pitchFamily="18" charset="0"/>
              </a:rPr>
              <a:t> Reddy- Design Data Hand Book- CBS Publication,3rd Edition, 2010</a:t>
            </a:r>
            <a:endParaRPr lang="en-US" dirty="0">
              <a:latin typeface="Times New Roman" pitchFamily="18" charset="0"/>
              <a:cs typeface="Times New Roman" pitchFamily="18" charset="0"/>
            </a:endParaRPr>
          </a:p>
          <a:p>
            <a:pPr marL="600075" lvl="1" indent="-257175" algn="just" eaLnBrk="0" fontAlgn="base" hangingPunct="0">
              <a:lnSpc>
                <a:spcPct val="250000"/>
              </a:lnSpc>
              <a:spcBef>
                <a:spcPct val="0"/>
              </a:spcBef>
              <a:spcAft>
                <a:spcPct val="0"/>
              </a:spcAft>
              <a:buFont typeface="Wingdings" panose="05000000000000000000" pitchFamily="2" charset="2"/>
              <a:buChar char="§"/>
            </a:pPr>
            <a:r>
              <a:rPr lang="en-US" dirty="0">
                <a:latin typeface="Times New Roman" pitchFamily="18" charset="0"/>
                <a:ea typeface="Times New Roman" pitchFamily="18" charset="0"/>
                <a:cs typeface="Times New Roman" pitchFamily="18" charset="0"/>
              </a:rPr>
              <a:t>R. S. </a:t>
            </a:r>
            <a:r>
              <a:rPr lang="en-US" dirty="0" err="1">
                <a:latin typeface="Times New Roman" pitchFamily="18" charset="0"/>
                <a:ea typeface="Times New Roman" pitchFamily="18" charset="0"/>
                <a:cs typeface="Times New Roman" pitchFamily="18" charset="0"/>
              </a:rPr>
              <a:t>Khurmi</a:t>
            </a:r>
            <a:r>
              <a:rPr lang="en-US" dirty="0">
                <a:latin typeface="Times New Roman" pitchFamily="18" charset="0"/>
                <a:ea typeface="Times New Roman" pitchFamily="18" charset="0"/>
                <a:cs typeface="Times New Roman" pitchFamily="18" charset="0"/>
              </a:rPr>
              <a:t> &amp; J. K. Gupta - Machine Design- Eurasia publishing house New Delhi,14</a:t>
            </a:r>
            <a:r>
              <a:rPr lang="en-US" baseline="30000" dirty="0">
                <a:latin typeface="Times New Roman" pitchFamily="18" charset="0"/>
                <a:ea typeface="Times New Roman" pitchFamily="18" charset="0"/>
                <a:cs typeface="Times New Roman" pitchFamily="18" charset="0"/>
              </a:rPr>
              <a:t>th</a:t>
            </a:r>
            <a:r>
              <a:rPr lang="en-US" dirty="0">
                <a:latin typeface="Times New Roman" pitchFamily="18" charset="0"/>
                <a:ea typeface="Times New Roman" pitchFamily="18" charset="0"/>
                <a:cs typeface="Times New Roman" pitchFamily="18" charset="0"/>
              </a:rPr>
              <a:t> Edition, 2008</a:t>
            </a:r>
            <a:endParaRPr lang="en-US" dirty="0">
              <a:latin typeface="Times New Roman" pitchFamily="18" charset="0"/>
              <a:cs typeface="Times New Roman" pitchFamily="18" charset="0"/>
            </a:endParaRPr>
          </a:p>
          <a:p>
            <a:pPr marL="600075" lvl="1" indent="-257175" algn="just" eaLnBrk="0" fontAlgn="base" hangingPunct="0">
              <a:lnSpc>
                <a:spcPct val="250000"/>
              </a:lnSpc>
              <a:spcBef>
                <a:spcPct val="0"/>
              </a:spcBef>
              <a:spcAft>
                <a:spcPct val="0"/>
              </a:spcAft>
              <a:buFont typeface="Wingdings" panose="05000000000000000000" pitchFamily="2" charset="2"/>
              <a:buChar char="§"/>
            </a:pPr>
            <a:r>
              <a:rPr lang="en-US" dirty="0">
                <a:latin typeface="Times New Roman" pitchFamily="18" charset="0"/>
                <a:ea typeface="Times New Roman" pitchFamily="18" charset="0"/>
                <a:cs typeface="Times New Roman" pitchFamily="18" charset="0"/>
              </a:rPr>
              <a:t>T.R. </a:t>
            </a:r>
            <a:r>
              <a:rPr lang="en-US" dirty="0" err="1">
                <a:latin typeface="Times New Roman" pitchFamily="18" charset="0"/>
                <a:ea typeface="Times New Roman" pitchFamily="18" charset="0"/>
                <a:cs typeface="Times New Roman" pitchFamily="18" charset="0"/>
              </a:rPr>
              <a:t>Banga</a:t>
            </a:r>
            <a:r>
              <a:rPr lang="en-US" dirty="0">
                <a:latin typeface="Times New Roman" pitchFamily="18" charset="0"/>
                <a:ea typeface="Times New Roman" pitchFamily="18" charset="0"/>
                <a:cs typeface="Times New Roman" pitchFamily="18" charset="0"/>
              </a:rPr>
              <a:t> &amp; S. </a:t>
            </a:r>
            <a:r>
              <a:rPr lang="en-US" dirty="0" err="1">
                <a:latin typeface="Times New Roman" pitchFamily="18" charset="0"/>
                <a:ea typeface="Times New Roman" pitchFamily="18" charset="0"/>
                <a:cs typeface="Times New Roman" pitchFamily="18" charset="0"/>
              </a:rPr>
              <a:t>C.Sharma</a:t>
            </a:r>
            <a:r>
              <a:rPr lang="en-US" dirty="0">
                <a:latin typeface="Times New Roman" pitchFamily="18" charset="0"/>
                <a:ea typeface="Times New Roman" pitchFamily="18" charset="0"/>
                <a:cs typeface="Times New Roman" pitchFamily="18" charset="0"/>
              </a:rPr>
              <a:t> – Industrial Organization and Engineering Economic (Estimation &amp; Costing) Published by </a:t>
            </a:r>
            <a:r>
              <a:rPr lang="en-US" dirty="0" err="1">
                <a:latin typeface="Times New Roman" pitchFamily="18" charset="0"/>
                <a:ea typeface="Times New Roman" pitchFamily="18" charset="0"/>
                <a:cs typeface="Times New Roman" pitchFamily="18" charset="0"/>
              </a:rPr>
              <a:t>Romesh</a:t>
            </a:r>
            <a:r>
              <a:rPr lang="en-US" dirty="0">
                <a:latin typeface="Times New Roman" pitchFamily="18" charset="0"/>
                <a:ea typeface="Times New Roman" pitchFamily="18" charset="0"/>
                <a:cs typeface="Times New Roman" pitchFamily="18" charset="0"/>
              </a:rPr>
              <a:t> </a:t>
            </a:r>
            <a:r>
              <a:rPr lang="en-US" dirty="0" err="1">
                <a:latin typeface="Times New Roman" pitchFamily="18" charset="0"/>
                <a:ea typeface="Times New Roman" pitchFamily="18" charset="0"/>
                <a:cs typeface="Times New Roman" pitchFamily="18" charset="0"/>
              </a:rPr>
              <a:t>Chander</a:t>
            </a:r>
            <a:r>
              <a:rPr lang="en-US" dirty="0">
                <a:latin typeface="Times New Roman" pitchFamily="18" charset="0"/>
                <a:ea typeface="Times New Roman" pitchFamily="18" charset="0"/>
                <a:cs typeface="Times New Roman" pitchFamily="18" charset="0"/>
              </a:rPr>
              <a:t> </a:t>
            </a:r>
            <a:r>
              <a:rPr lang="en-US" dirty="0" err="1">
                <a:latin typeface="Times New Roman" pitchFamily="18" charset="0"/>
                <a:ea typeface="Times New Roman" pitchFamily="18" charset="0"/>
                <a:cs typeface="Times New Roman" pitchFamily="18" charset="0"/>
              </a:rPr>
              <a:t>Khanna</a:t>
            </a:r>
            <a:r>
              <a:rPr lang="en-US" dirty="0">
                <a:latin typeface="Times New Roman" pitchFamily="18" charset="0"/>
                <a:ea typeface="Times New Roman" pitchFamily="18" charset="0"/>
                <a:cs typeface="Times New Roman" pitchFamily="18" charset="0"/>
              </a:rPr>
              <a:t>, New Delhi 24</a:t>
            </a:r>
            <a:r>
              <a:rPr lang="en-US" baseline="30000" dirty="0">
                <a:latin typeface="Times New Roman" pitchFamily="18" charset="0"/>
                <a:ea typeface="Times New Roman" pitchFamily="18" charset="0"/>
                <a:cs typeface="Times New Roman" pitchFamily="18" charset="0"/>
              </a:rPr>
              <a:t>th</a:t>
            </a:r>
            <a:r>
              <a:rPr lang="en-US" dirty="0">
                <a:latin typeface="Times New Roman" pitchFamily="18" charset="0"/>
                <a:ea typeface="Times New Roman" pitchFamily="18" charset="0"/>
                <a:cs typeface="Times New Roman" pitchFamily="18" charset="0"/>
              </a:rPr>
              <a:t> Edition 2006</a:t>
            </a:r>
            <a:endParaRPr lang="en-US" dirty="0">
              <a:latin typeface="Times New Roman" pitchFamily="18" charset="0"/>
              <a:cs typeface="Times New Roman" pitchFamily="18" charset="0"/>
            </a:endParaRPr>
          </a:p>
          <a:p>
            <a:pPr marL="600075" lvl="1" indent="-257175" algn="just" eaLnBrk="0" fontAlgn="base" hangingPunct="0">
              <a:lnSpc>
                <a:spcPct val="250000"/>
              </a:lnSpc>
              <a:spcBef>
                <a:spcPct val="0"/>
              </a:spcBef>
              <a:spcAft>
                <a:spcPct val="0"/>
              </a:spcAft>
              <a:buFont typeface="Wingdings" panose="05000000000000000000" pitchFamily="2" charset="2"/>
              <a:buChar char="§"/>
            </a:pPr>
            <a:r>
              <a:rPr lang="en-US" dirty="0">
                <a:latin typeface="Times New Roman" pitchFamily="18" charset="0"/>
                <a:ea typeface="Times New Roman" pitchFamily="18" charset="0"/>
                <a:cs typeface="Times New Roman" pitchFamily="18" charset="0"/>
              </a:rPr>
              <a:t>Theory of Machine –Rattan S.S Tata - McGraw Hill Publishing Company New Delhi,2</a:t>
            </a:r>
            <a:r>
              <a:rPr lang="en-US" baseline="30000" dirty="0">
                <a:latin typeface="Times New Roman" pitchFamily="18" charset="0"/>
                <a:ea typeface="Times New Roman" pitchFamily="18" charset="0"/>
                <a:cs typeface="Times New Roman" pitchFamily="18" charset="0"/>
              </a:rPr>
              <a:t>nd</a:t>
            </a:r>
            <a:r>
              <a:rPr lang="en-US" dirty="0">
                <a:latin typeface="Times New Roman" pitchFamily="18" charset="0"/>
                <a:ea typeface="Times New Roman" pitchFamily="18" charset="0"/>
                <a:cs typeface="Times New Roman" pitchFamily="18" charset="0"/>
              </a:rPr>
              <a:t> Edition,2006</a:t>
            </a:r>
            <a:endParaRPr lang="en-US" dirty="0">
              <a:latin typeface="Times New Roman" pitchFamily="18" charset="0"/>
              <a:cs typeface="Times New Roman" pitchFamily="18" charset="0"/>
            </a:endParaRPr>
          </a:p>
          <a:p>
            <a:pPr defTabSz="685800" eaLnBrk="0" fontAlgn="base" hangingPunct="0">
              <a:spcBef>
                <a:spcPct val="0"/>
              </a:spcBef>
              <a:spcAft>
                <a:spcPct val="0"/>
              </a:spcAft>
            </a:pPr>
            <a:endParaRPr lang="en-US" sz="1350" dirty="0">
              <a:latin typeface="Arial" pitchFamily="34" charset="0"/>
              <a:cs typeface="Arial" pitchFamily="34" charset="0"/>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E6DE1F-08F0-3FDD-A868-47C5E70AEA57}"/>
              </a:ext>
            </a:extLst>
          </p:cNvPr>
          <p:cNvSpPr txBox="1"/>
          <p:nvPr/>
        </p:nvSpPr>
        <p:spPr>
          <a:xfrm>
            <a:off x="2895600" y="1524000"/>
            <a:ext cx="6400800" cy="2215991"/>
          </a:xfrm>
          <a:prstGeom prst="rect">
            <a:avLst/>
          </a:prstGeom>
          <a:noFill/>
        </p:spPr>
        <p:txBody>
          <a:bodyPr wrap="square" rtlCol="0">
            <a:spAutoFit/>
          </a:bodyPr>
          <a:lstStyle/>
          <a:p>
            <a:r>
              <a:rPr lang="en-IN" sz="13800" b="1" dirty="0">
                <a:solidFill>
                  <a:srgbClr val="002060"/>
                </a:solidFill>
                <a:latin typeface="Brush Script MT" panose="03060802040406070304" pitchFamily="66" charset="0"/>
              </a:rPr>
              <a:t>Thank</a:t>
            </a:r>
            <a:r>
              <a:rPr lang="en-IN" sz="13800" b="1" dirty="0">
                <a:solidFill>
                  <a:schemeClr val="accent5">
                    <a:lumMod val="75000"/>
                  </a:schemeClr>
                </a:solidFill>
                <a:latin typeface="Brush Script MT" panose="03060802040406070304" pitchFamily="66" charset="0"/>
              </a:rPr>
              <a:t> </a:t>
            </a:r>
            <a:r>
              <a:rPr lang="en-IN" sz="13800" b="1" dirty="0">
                <a:solidFill>
                  <a:srgbClr val="002060"/>
                </a:solidFill>
                <a:latin typeface="Brush Script MT" panose="03060802040406070304" pitchFamily="66" charset="0"/>
              </a:rPr>
              <a:t>you</a:t>
            </a:r>
          </a:p>
        </p:txBody>
      </p:sp>
    </p:spTree>
    <p:extLst>
      <p:ext uri="{BB962C8B-B14F-4D97-AF65-F5344CB8AC3E}">
        <p14:creationId xmlns:p14="http://schemas.microsoft.com/office/powerpoint/2010/main" val="26368312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52400"/>
            <a:ext cx="2228850" cy="369332"/>
          </a:xfrm>
          <a:prstGeom prst="rect">
            <a:avLst/>
          </a:prstGeom>
        </p:spPr>
        <p:txBody>
          <a:bodyPr wrap="square">
            <a:spAutoFit/>
          </a:bodyPr>
          <a:lstStyle/>
          <a:p>
            <a:pPr marL="257175" indent="-257175"/>
            <a:r>
              <a:rPr lang="en-US" b="1" u="sng" dirty="0">
                <a:solidFill>
                  <a:srgbClr val="002060"/>
                </a:solidFill>
                <a:latin typeface="+mj-lt"/>
                <a:cs typeface="Times New Roman" pitchFamily="18" charset="0"/>
              </a:rPr>
              <a:t>BRIEF INTRO</a:t>
            </a:r>
          </a:p>
        </p:txBody>
      </p:sp>
      <p:sp>
        <p:nvSpPr>
          <p:cNvPr id="3" name="TextBox 2"/>
          <p:cNvSpPr txBox="1"/>
          <p:nvPr/>
        </p:nvSpPr>
        <p:spPr>
          <a:xfrm>
            <a:off x="3695700" y="2114550"/>
            <a:ext cx="2000250" cy="300082"/>
          </a:xfrm>
          <a:prstGeom prst="rect">
            <a:avLst/>
          </a:prstGeom>
          <a:noFill/>
        </p:spPr>
        <p:txBody>
          <a:bodyPr wrap="square" rtlCol="0">
            <a:spAutoFit/>
          </a:bodyPr>
          <a:lstStyle/>
          <a:p>
            <a:endParaRPr lang="en-US" sz="1350" dirty="0"/>
          </a:p>
        </p:txBody>
      </p:sp>
      <p:sp>
        <p:nvSpPr>
          <p:cNvPr id="16385" name="Rectangle 1"/>
          <p:cNvSpPr>
            <a:spLocks noChangeArrowheads="1"/>
          </p:cNvSpPr>
          <p:nvPr/>
        </p:nvSpPr>
        <p:spPr bwMode="auto">
          <a:xfrm>
            <a:off x="1676400" y="521732"/>
            <a:ext cx="9906000" cy="6488315"/>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285750" indent="-285750" algn="just" defTabSz="685800" fontAlgn="base">
              <a:lnSpc>
                <a:spcPct val="200000"/>
              </a:lnSpc>
              <a:spcBef>
                <a:spcPct val="0"/>
              </a:spcBef>
              <a:spcAft>
                <a:spcPct val="0"/>
              </a:spcAft>
              <a:buFont typeface="Wingdings" panose="05000000000000000000" pitchFamily="2" charset="2"/>
              <a:buChar char="v"/>
            </a:pPr>
            <a:r>
              <a:rPr lang="en-US" sz="1600" b="1" dirty="0">
                <a:latin typeface="Times New Roman" pitchFamily="18" charset="0"/>
                <a:ea typeface="Times New Roman" pitchFamily="18" charset="0"/>
                <a:cs typeface="Times New Roman" pitchFamily="18" charset="0"/>
              </a:rPr>
              <a:t>E-FORKLIFT </a:t>
            </a:r>
            <a:r>
              <a:rPr lang="en-US" sz="1600" dirty="0">
                <a:latin typeface="Times New Roman" pitchFamily="18" charset="0"/>
                <a:ea typeface="Times New Roman" pitchFamily="18" charset="0"/>
                <a:cs typeface="Times New Roman" pitchFamily="18" charset="0"/>
              </a:rPr>
              <a:t>is used for the industrial applications which </a:t>
            </a:r>
            <a:r>
              <a:rPr lang="en-US" sz="1600" b="1" dirty="0">
                <a:latin typeface="Times New Roman" pitchFamily="18" charset="0"/>
                <a:ea typeface="Times New Roman" pitchFamily="18" charset="0"/>
                <a:cs typeface="Times New Roman" pitchFamily="18" charset="0"/>
              </a:rPr>
              <a:t>Cargo</a:t>
            </a:r>
            <a:r>
              <a:rPr lang="en-US" sz="1600" dirty="0">
                <a:latin typeface="Times New Roman" pitchFamily="18" charset="0"/>
                <a:ea typeface="Times New Roman" pitchFamily="18" charset="0"/>
                <a:cs typeface="Times New Roman" pitchFamily="18" charset="0"/>
              </a:rPr>
              <a:t> can be moved from one place to other and hence the work such as carrying goods  or any other is done within the time schedule and the particular cycle time for that operation is saved .</a:t>
            </a:r>
          </a:p>
          <a:p>
            <a:pPr marL="285750" indent="-285750" algn="just" defTabSz="685800" fontAlgn="base">
              <a:lnSpc>
                <a:spcPct val="200000"/>
              </a:lnSpc>
              <a:spcBef>
                <a:spcPct val="0"/>
              </a:spcBef>
              <a:spcAft>
                <a:spcPct val="0"/>
              </a:spcAft>
              <a:buFont typeface="Wingdings" panose="05000000000000000000" pitchFamily="2" charset="2"/>
              <a:buChar char="v"/>
            </a:pPr>
            <a:r>
              <a:rPr lang="en-US" sz="1600" dirty="0">
                <a:latin typeface="Times New Roman" pitchFamily="18" charset="0"/>
                <a:ea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Existing forklifts design has its limitation in rotation and structures has potential safety &amp; risk .</a:t>
            </a:r>
            <a:endParaRPr lang="en-US" sz="1600" dirty="0">
              <a:latin typeface="Times New Roman" pitchFamily="18" charset="0"/>
              <a:ea typeface="Times New Roman" pitchFamily="18" charset="0"/>
              <a:cs typeface="Times New Roman" pitchFamily="18" charset="0"/>
            </a:endParaRPr>
          </a:p>
          <a:p>
            <a:pPr marL="285750" indent="-285750" algn="just" defTabSz="685800" fontAlgn="base">
              <a:lnSpc>
                <a:spcPct val="200000"/>
              </a:lnSpc>
              <a:spcBef>
                <a:spcPct val="0"/>
              </a:spcBef>
              <a:spcAft>
                <a:spcPct val="0"/>
              </a:spcAft>
              <a:buFont typeface="Wingdings" panose="05000000000000000000" pitchFamily="2" charset="2"/>
              <a:buChar char="v"/>
            </a:pPr>
            <a:r>
              <a:rPr lang="en-US" sz="1600" dirty="0">
                <a:latin typeface="Times New Roman" pitchFamily="18" charset="0"/>
                <a:ea typeface="Times New Roman" pitchFamily="18" charset="0"/>
                <a:cs typeface="Times New Roman" pitchFamily="18" charset="0"/>
              </a:rPr>
              <a:t>The </a:t>
            </a:r>
            <a:r>
              <a:rPr lang="en-US" sz="1600" b="1" i="1" dirty="0">
                <a:latin typeface="Times New Roman" pitchFamily="18" charset="0"/>
                <a:ea typeface="Times New Roman" pitchFamily="18" charset="0"/>
                <a:cs typeface="Times New Roman" pitchFamily="18" charset="0"/>
              </a:rPr>
              <a:t>360 Degree Turning Electrical Forklift </a:t>
            </a:r>
            <a:r>
              <a:rPr lang="en-US" sz="1600" dirty="0">
                <a:latin typeface="Times New Roman" pitchFamily="18" charset="0"/>
                <a:ea typeface="Times New Roman" pitchFamily="18" charset="0"/>
                <a:cs typeface="Times New Roman" pitchFamily="18" charset="0"/>
              </a:rPr>
              <a:t>are </a:t>
            </a:r>
            <a:r>
              <a:rPr lang="en-US" sz="1600" b="1" i="1" dirty="0" err="1">
                <a:effectLst/>
                <a:latin typeface="Times New Roman" panose="02020603050405020304" pitchFamily="18" charset="0"/>
                <a:ea typeface="Times New Roman" panose="02020603050405020304" pitchFamily="18" charset="0"/>
              </a:rPr>
              <a:t>Inplant</a:t>
            </a:r>
            <a:r>
              <a:rPr lang="en-US" sz="1600" b="1" i="1" dirty="0">
                <a:effectLst/>
                <a:latin typeface="Times New Roman" panose="02020603050405020304" pitchFamily="18" charset="0"/>
                <a:ea typeface="Times New Roman" panose="02020603050405020304" pitchFamily="18" charset="0"/>
              </a:rPr>
              <a:t> goods carrier system </a:t>
            </a:r>
            <a:r>
              <a:rPr lang="en-US" sz="1600" dirty="0">
                <a:latin typeface="Times New Roman" pitchFamily="18" charset="0"/>
                <a:ea typeface="Times New Roman" pitchFamily="18" charset="0"/>
                <a:cs typeface="Times New Roman" pitchFamily="18" charset="0"/>
              </a:rPr>
              <a:t>which  rely on  batteries for operating,</a:t>
            </a:r>
          </a:p>
          <a:p>
            <a:pPr marL="285750" indent="-285750" algn="just" defTabSz="685800" fontAlgn="base">
              <a:lnSpc>
                <a:spcPct val="200000"/>
              </a:lnSpc>
              <a:spcBef>
                <a:spcPct val="0"/>
              </a:spcBef>
              <a:spcAft>
                <a:spcPct val="0"/>
              </a:spcAft>
              <a:buFont typeface="Wingdings" panose="05000000000000000000" pitchFamily="2" charset="2"/>
              <a:buChar char="v"/>
            </a:pPr>
            <a:r>
              <a:rPr lang="en-US" sz="1600" dirty="0">
                <a:latin typeface="Times New Roman" pitchFamily="18" charset="0"/>
                <a:ea typeface="Times New Roman" pitchFamily="18" charset="0"/>
                <a:cs typeface="Times New Roman" pitchFamily="18" charset="0"/>
              </a:rPr>
              <a:t>User friendly  and  </a:t>
            </a:r>
            <a:r>
              <a:rPr lang="en-IN" sz="1600" dirty="0">
                <a:latin typeface="Times New Roman" pitchFamily="18" charset="0"/>
                <a:ea typeface="Times New Roman" pitchFamily="18" charset="0"/>
                <a:cs typeface="Times New Roman" pitchFamily="18" charset="0"/>
              </a:rPr>
              <a:t>eco-friendly. </a:t>
            </a:r>
          </a:p>
          <a:p>
            <a:pPr marL="285750" indent="-285750" algn="just" defTabSz="685800" fontAlgn="base">
              <a:lnSpc>
                <a:spcPct val="200000"/>
              </a:lnSpc>
              <a:spcBef>
                <a:spcPct val="0"/>
              </a:spcBef>
              <a:spcAft>
                <a:spcPct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360 degrees rotating forks attached lift mechanism which will lift the load of 1 to 50 kg the device is compact in size which may move in very less space and serve the requirement,</a:t>
            </a:r>
            <a:endParaRPr lang="en-IN" sz="1600" dirty="0">
              <a:latin typeface="Times New Roman" pitchFamily="18" charset="0"/>
              <a:ea typeface="Times New Roman" pitchFamily="18" charset="0"/>
              <a:cs typeface="Times New Roman" pitchFamily="18" charset="0"/>
            </a:endParaRPr>
          </a:p>
          <a:p>
            <a:pPr marL="285750" indent="-285750" algn="just" defTabSz="685800" fontAlgn="base">
              <a:lnSpc>
                <a:spcPct val="150000"/>
              </a:lnSpc>
              <a:spcBef>
                <a:spcPct val="0"/>
              </a:spcBef>
              <a:spcAft>
                <a:spcPct val="0"/>
              </a:spcAft>
              <a:buFont typeface="Wingdings" panose="05000000000000000000" pitchFamily="2" charset="2"/>
              <a:buChar char="v"/>
            </a:pPr>
            <a:endParaRPr lang="en-US" sz="1600" dirty="0">
              <a:latin typeface="Times New Roman" pitchFamily="18" charset="0"/>
              <a:ea typeface="Times New Roman" pitchFamily="18" charset="0"/>
              <a:cs typeface="Times New Roman" pitchFamily="18" charset="0"/>
            </a:endParaRPr>
          </a:p>
          <a:p>
            <a:pPr algn="just" defTabSz="685800" fontAlgn="base">
              <a:lnSpc>
                <a:spcPct val="150000"/>
              </a:lnSpc>
              <a:spcBef>
                <a:spcPct val="0"/>
              </a:spcBef>
              <a:spcAft>
                <a:spcPct val="0"/>
              </a:spcAft>
            </a:pPr>
            <a:endParaRPr lang="en-US" sz="1600" dirty="0">
              <a:latin typeface="Times New Roman" pitchFamily="18" charset="0"/>
              <a:ea typeface="Times New Roman" pitchFamily="18" charset="0"/>
              <a:cs typeface="Times New Roman" pitchFamily="18" charset="0"/>
            </a:endParaRPr>
          </a:p>
          <a:p>
            <a:pPr marL="285750" indent="-285750" algn="just" defTabSz="685800" fontAlgn="base">
              <a:lnSpc>
                <a:spcPct val="150000"/>
              </a:lnSpc>
              <a:spcBef>
                <a:spcPct val="0"/>
              </a:spcBef>
              <a:spcAft>
                <a:spcPct val="0"/>
              </a:spcAft>
              <a:buFont typeface="Wingdings" panose="05000000000000000000" pitchFamily="2" charset="2"/>
              <a:buChar char="v"/>
            </a:pPr>
            <a:endParaRPr lang="en-US" sz="1600" dirty="0">
              <a:latin typeface="Times New Roman" pitchFamily="18" charset="0"/>
              <a:ea typeface="Times New Roman" pitchFamily="18" charset="0"/>
              <a:cs typeface="Times New Roman" pitchFamily="18" charset="0"/>
            </a:endParaRPr>
          </a:p>
          <a:p>
            <a:pPr marL="285750" indent="-285750" algn="just" defTabSz="685800" fontAlgn="base">
              <a:lnSpc>
                <a:spcPct val="150000"/>
              </a:lnSpc>
              <a:spcBef>
                <a:spcPct val="0"/>
              </a:spcBef>
              <a:spcAft>
                <a:spcPct val="0"/>
              </a:spcAft>
              <a:buFont typeface="Wingdings" panose="05000000000000000000" pitchFamily="2" charset="2"/>
              <a:buChar char="v"/>
            </a:pPr>
            <a:endParaRPr lang="en-US" sz="1600" dirty="0">
              <a:latin typeface="Times New Roman" pitchFamily="18" charset="0"/>
              <a:ea typeface="Times New Roman" pitchFamily="18" charset="0"/>
              <a:cs typeface="Times New Roman" pitchFamily="18" charset="0"/>
            </a:endParaRPr>
          </a:p>
          <a:p>
            <a:pPr algn="just" defTabSz="685800" fontAlgn="base">
              <a:lnSpc>
                <a:spcPct val="150000"/>
              </a:lnSpc>
              <a:spcBef>
                <a:spcPct val="0"/>
              </a:spcBef>
              <a:spcAft>
                <a:spcPct val="0"/>
              </a:spcAft>
            </a:pPr>
            <a:endParaRPr lang="en-US" sz="1600" dirty="0">
              <a:latin typeface="Times New Roman" pitchFamily="18" charset="0"/>
              <a:ea typeface="Times New Roman" pitchFamily="18" charset="0"/>
              <a:cs typeface="Times New Roman"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8664" y="43934"/>
            <a:ext cx="2374368" cy="307777"/>
          </a:xfrm>
          <a:prstGeom prst="rect">
            <a:avLst/>
          </a:prstGeom>
        </p:spPr>
        <p:txBody>
          <a:bodyPr wrap="none">
            <a:spAutoFit/>
          </a:bodyPr>
          <a:lstStyle/>
          <a:p>
            <a:r>
              <a:rPr lang="en-US" sz="1400" b="1" u="sng" dirty="0">
                <a:solidFill>
                  <a:srgbClr val="002060"/>
                </a:solidFill>
                <a:latin typeface="+mj-lt"/>
              </a:rPr>
              <a:t>PRODUCT DESIGN PHASES</a:t>
            </a:r>
            <a:endParaRPr lang="en-US" sz="1400" dirty="0">
              <a:solidFill>
                <a:srgbClr val="002060"/>
              </a:solidFill>
              <a:latin typeface="+mj-lt"/>
            </a:endParaRPr>
          </a:p>
        </p:txBody>
      </p:sp>
      <p:sp>
        <p:nvSpPr>
          <p:cNvPr id="2063" name="Rectangle 15"/>
          <p:cNvSpPr>
            <a:spLocks noChangeArrowheads="1"/>
          </p:cNvSpPr>
          <p:nvPr/>
        </p:nvSpPr>
        <p:spPr bwMode="auto">
          <a:xfrm>
            <a:off x="2667001" y="890202"/>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sz="1350">
              <a:latin typeface="Arial" pitchFamily="34" charset="0"/>
              <a:cs typeface="Arial" pitchFamily="34" charset="0"/>
            </a:endParaRPr>
          </a:p>
        </p:txBody>
      </p:sp>
      <p:sp>
        <p:nvSpPr>
          <p:cNvPr id="2070" name="Rectangle 22"/>
          <p:cNvSpPr>
            <a:spLocks noChangeArrowheads="1"/>
          </p:cNvSpPr>
          <p:nvPr/>
        </p:nvSpPr>
        <p:spPr bwMode="auto">
          <a:xfrm>
            <a:off x="5753101" y="1597411"/>
            <a:ext cx="138564" cy="57708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br>
              <a:rPr lang="en-US" sz="600">
                <a:latin typeface="Arial" pitchFamily="34" charset="0"/>
                <a:cs typeface="Arial" pitchFamily="34" charset="0"/>
              </a:rPr>
            </a:br>
            <a:endParaRPr lang="en-US" sz="1350">
              <a:latin typeface="Arial" pitchFamily="34" charset="0"/>
              <a:cs typeface="Arial" pitchFamily="34" charset="0"/>
            </a:endParaRPr>
          </a:p>
          <a:p>
            <a:pPr defTabSz="685800" eaLnBrk="0" fontAlgn="base" hangingPunct="0">
              <a:spcBef>
                <a:spcPct val="0"/>
              </a:spcBef>
              <a:spcAft>
                <a:spcPct val="0"/>
              </a:spcAft>
            </a:pPr>
            <a:endParaRPr lang="en-US" sz="1350">
              <a:latin typeface="Arial" pitchFamily="34" charset="0"/>
              <a:cs typeface="Arial" pitchFamily="34" charset="0"/>
            </a:endParaRPr>
          </a:p>
        </p:txBody>
      </p:sp>
      <p:sp>
        <p:nvSpPr>
          <p:cNvPr id="2071" name="Rectangle 23"/>
          <p:cNvSpPr>
            <a:spLocks noChangeArrowheads="1"/>
          </p:cNvSpPr>
          <p:nvPr/>
        </p:nvSpPr>
        <p:spPr bwMode="auto">
          <a:xfrm>
            <a:off x="2667001" y="1196803"/>
            <a:ext cx="879087" cy="692497"/>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sz="1350">
              <a:latin typeface="Arial" pitchFamily="34" charset="0"/>
              <a:cs typeface="Arial" pitchFamily="34" charset="0"/>
            </a:endParaRPr>
          </a:p>
          <a:p>
            <a:pPr defTabSz="685800" eaLnBrk="0" fontAlgn="base" hangingPunct="0">
              <a:spcBef>
                <a:spcPct val="0"/>
              </a:spcBef>
              <a:spcAft>
                <a:spcPct val="0"/>
              </a:spcAft>
            </a:pPr>
            <a:r>
              <a:rPr lang="en-US" sz="600">
                <a:latin typeface="Arial" pitchFamily="34" charset="0"/>
                <a:cs typeface="Arial" pitchFamily="34" charset="0"/>
              </a:rPr>
              <a:t>	</a:t>
            </a:r>
            <a:r>
              <a:rPr lang="en-US" sz="1350">
                <a:latin typeface="Arial" pitchFamily="34" charset="0"/>
                <a:cs typeface="Arial" pitchFamily="34" charset="0"/>
              </a:rPr>
              <a:t> </a:t>
            </a:r>
          </a:p>
          <a:p>
            <a:pPr defTabSz="685800" eaLnBrk="0" fontAlgn="base" hangingPunct="0">
              <a:spcBef>
                <a:spcPct val="0"/>
              </a:spcBef>
              <a:spcAft>
                <a:spcPct val="0"/>
              </a:spcAft>
            </a:pPr>
            <a:endParaRPr lang="en-US" sz="1350">
              <a:latin typeface="Arial" pitchFamily="34" charset="0"/>
              <a:cs typeface="Arial" pitchFamily="34" charset="0"/>
            </a:endParaRPr>
          </a:p>
        </p:txBody>
      </p:sp>
      <p:sp>
        <p:nvSpPr>
          <p:cNvPr id="2072" name="Rectangle 24"/>
          <p:cNvSpPr>
            <a:spLocks noChangeArrowheads="1"/>
          </p:cNvSpPr>
          <p:nvPr/>
        </p:nvSpPr>
        <p:spPr bwMode="auto">
          <a:xfrm>
            <a:off x="4067772" y="344016"/>
            <a:ext cx="4295918" cy="476513"/>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Study of various machine used now a days and survey</a:t>
            </a:r>
            <a:endParaRPr lang="en-US" sz="2400" dirty="0">
              <a:latin typeface="Arial" pitchFamily="34" charset="0"/>
              <a:cs typeface="Arial" pitchFamily="34" charset="0"/>
            </a:endParaRPr>
          </a:p>
        </p:txBody>
      </p:sp>
      <p:sp>
        <p:nvSpPr>
          <p:cNvPr id="2073" name="Rectangle 25"/>
          <p:cNvSpPr>
            <a:spLocks noChangeArrowheads="1"/>
          </p:cNvSpPr>
          <p:nvPr/>
        </p:nvSpPr>
        <p:spPr bwMode="auto">
          <a:xfrm>
            <a:off x="4228925" y="5476891"/>
            <a:ext cx="4095104" cy="393272"/>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Testing for all the positive output</a:t>
            </a:r>
            <a:endParaRPr lang="en-US" sz="2400" dirty="0">
              <a:latin typeface="Arial" pitchFamily="34" charset="0"/>
              <a:cs typeface="Arial" pitchFamily="34" charset="0"/>
            </a:endParaRPr>
          </a:p>
        </p:txBody>
      </p:sp>
      <p:sp>
        <p:nvSpPr>
          <p:cNvPr id="2074" name="Rectangle 26"/>
          <p:cNvSpPr>
            <a:spLocks noChangeArrowheads="1"/>
          </p:cNvSpPr>
          <p:nvPr/>
        </p:nvSpPr>
        <p:spPr bwMode="auto">
          <a:xfrm>
            <a:off x="4032053" y="1181009"/>
            <a:ext cx="4295918" cy="476512"/>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Study of different Type of mechanism / material</a:t>
            </a:r>
            <a:endParaRPr lang="en-US" sz="2400" dirty="0">
              <a:latin typeface="Arial" pitchFamily="34" charset="0"/>
              <a:cs typeface="Arial" pitchFamily="34" charset="0"/>
            </a:endParaRPr>
          </a:p>
        </p:txBody>
      </p:sp>
      <p:sp>
        <p:nvSpPr>
          <p:cNvPr id="2075" name="Rectangle 27"/>
          <p:cNvSpPr>
            <a:spLocks noChangeArrowheads="1"/>
          </p:cNvSpPr>
          <p:nvPr/>
        </p:nvSpPr>
        <p:spPr bwMode="auto">
          <a:xfrm>
            <a:off x="4107433" y="2143543"/>
            <a:ext cx="4216596" cy="476512"/>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Designing the equipment with comforts and feasibility</a:t>
            </a:r>
            <a:endParaRPr lang="en-US" sz="2400" dirty="0">
              <a:latin typeface="Arial" pitchFamily="34" charset="0"/>
              <a:cs typeface="Arial" pitchFamily="34" charset="0"/>
            </a:endParaRPr>
          </a:p>
        </p:txBody>
      </p:sp>
      <p:sp>
        <p:nvSpPr>
          <p:cNvPr id="2076" name="Rectangle 28"/>
          <p:cNvSpPr>
            <a:spLocks noChangeArrowheads="1"/>
          </p:cNvSpPr>
          <p:nvPr/>
        </p:nvSpPr>
        <p:spPr bwMode="auto">
          <a:xfrm>
            <a:off x="4107433" y="2991883"/>
            <a:ext cx="4216596" cy="476511"/>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Sketching /drawings approximates measurements</a:t>
            </a:r>
            <a:endParaRPr lang="en-US" sz="2400" dirty="0">
              <a:latin typeface="Arial" pitchFamily="34" charset="0"/>
              <a:cs typeface="Arial" pitchFamily="34" charset="0"/>
            </a:endParaRPr>
          </a:p>
        </p:txBody>
      </p:sp>
      <p:sp>
        <p:nvSpPr>
          <p:cNvPr id="2077" name="Rectangle 29"/>
          <p:cNvSpPr>
            <a:spLocks noChangeArrowheads="1"/>
          </p:cNvSpPr>
          <p:nvPr/>
        </p:nvSpPr>
        <p:spPr bwMode="auto">
          <a:xfrm>
            <a:off x="4298229" y="4677785"/>
            <a:ext cx="4025800" cy="469517"/>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Fabrication with standers components and equipment</a:t>
            </a:r>
            <a:endParaRPr lang="en-US" sz="2400" dirty="0">
              <a:latin typeface="Arial" pitchFamily="34" charset="0"/>
              <a:cs typeface="Arial" pitchFamily="34" charset="0"/>
            </a:endParaRPr>
          </a:p>
        </p:txBody>
      </p:sp>
      <p:sp>
        <p:nvSpPr>
          <p:cNvPr id="2078" name="Rectangle 30"/>
          <p:cNvSpPr>
            <a:spLocks noChangeArrowheads="1"/>
          </p:cNvSpPr>
          <p:nvPr/>
        </p:nvSpPr>
        <p:spPr bwMode="auto">
          <a:xfrm>
            <a:off x="4161488" y="3892469"/>
            <a:ext cx="4179924" cy="393272"/>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Purchasing the material as per the requirements</a:t>
            </a:r>
            <a:endParaRPr lang="en-US" sz="2400" dirty="0">
              <a:latin typeface="Arial" pitchFamily="34" charset="0"/>
              <a:cs typeface="Arial" pitchFamily="34" charset="0"/>
            </a:endParaRPr>
          </a:p>
        </p:txBody>
      </p:sp>
      <p:sp>
        <p:nvSpPr>
          <p:cNvPr id="2079" name="Rectangle 31"/>
          <p:cNvSpPr>
            <a:spLocks noChangeArrowheads="1"/>
          </p:cNvSpPr>
          <p:nvPr/>
        </p:nvSpPr>
        <p:spPr bwMode="auto">
          <a:xfrm>
            <a:off x="4284752" y="6331121"/>
            <a:ext cx="4078938" cy="393272"/>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fontAlgn="base">
              <a:spcBef>
                <a:spcPct val="0"/>
              </a:spcBef>
              <a:spcAft>
                <a:spcPts val="750"/>
              </a:spcAft>
            </a:pPr>
            <a:r>
              <a:rPr lang="en-US" sz="1400" dirty="0">
                <a:latin typeface="Times New Roman" pitchFamily="18" charset="0"/>
                <a:cs typeface="Arial" pitchFamily="34" charset="0"/>
              </a:rPr>
              <a:t>Painting and demo of the machine</a:t>
            </a:r>
            <a:endParaRPr lang="en-US" sz="2400" dirty="0">
              <a:latin typeface="Arial" pitchFamily="34" charset="0"/>
              <a:cs typeface="Arial" pitchFamily="34" charset="0"/>
            </a:endParaRPr>
          </a:p>
        </p:txBody>
      </p:sp>
      <p:sp>
        <p:nvSpPr>
          <p:cNvPr id="2080" name="AutoShape 32"/>
          <p:cNvSpPr>
            <a:spLocks noChangeArrowheads="1"/>
          </p:cNvSpPr>
          <p:nvPr/>
        </p:nvSpPr>
        <p:spPr bwMode="auto">
          <a:xfrm>
            <a:off x="6095097" y="883545"/>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dirty="0"/>
          </a:p>
        </p:txBody>
      </p:sp>
      <p:sp>
        <p:nvSpPr>
          <p:cNvPr id="2081" name="AutoShape 33"/>
          <p:cNvSpPr>
            <a:spLocks noChangeArrowheads="1"/>
          </p:cNvSpPr>
          <p:nvPr/>
        </p:nvSpPr>
        <p:spPr bwMode="auto">
          <a:xfrm>
            <a:off x="6080327" y="4330855"/>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
        <p:nvSpPr>
          <p:cNvPr id="2082" name="AutoShape 34"/>
          <p:cNvSpPr>
            <a:spLocks noChangeArrowheads="1"/>
          </p:cNvSpPr>
          <p:nvPr/>
        </p:nvSpPr>
        <p:spPr bwMode="auto">
          <a:xfrm>
            <a:off x="6074989" y="3591323"/>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
        <p:nvSpPr>
          <p:cNvPr id="2083" name="AutoShape 35"/>
          <p:cNvSpPr>
            <a:spLocks noChangeArrowheads="1"/>
          </p:cNvSpPr>
          <p:nvPr/>
        </p:nvSpPr>
        <p:spPr bwMode="auto">
          <a:xfrm>
            <a:off x="6095097" y="1794460"/>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
        <p:nvSpPr>
          <p:cNvPr id="2084" name="AutoShape 36"/>
          <p:cNvSpPr>
            <a:spLocks noChangeArrowheads="1"/>
          </p:cNvSpPr>
          <p:nvPr/>
        </p:nvSpPr>
        <p:spPr bwMode="auto">
          <a:xfrm>
            <a:off x="6095097" y="2636129"/>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
        <p:nvSpPr>
          <p:cNvPr id="2085" name="AutoShape 37"/>
          <p:cNvSpPr>
            <a:spLocks noChangeArrowheads="1"/>
          </p:cNvSpPr>
          <p:nvPr/>
        </p:nvSpPr>
        <p:spPr bwMode="auto">
          <a:xfrm>
            <a:off x="6116879" y="5149496"/>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
        <p:nvSpPr>
          <p:cNvPr id="2086" name="AutoShape 38"/>
          <p:cNvSpPr>
            <a:spLocks noChangeArrowheads="1"/>
          </p:cNvSpPr>
          <p:nvPr/>
        </p:nvSpPr>
        <p:spPr bwMode="auto">
          <a:xfrm>
            <a:off x="6130816" y="5943237"/>
            <a:ext cx="71438" cy="276225"/>
          </a:xfrm>
          <a:prstGeom prst="downArrow">
            <a:avLst>
              <a:gd name="adj1" fmla="val 50000"/>
              <a:gd name="adj2" fmla="val 96667"/>
            </a:avLst>
          </a:prstGeom>
          <a:solidFill>
            <a:srgbClr val="000000"/>
          </a:solidFill>
          <a:ln w="9525">
            <a:solidFill>
              <a:srgbClr val="000000"/>
            </a:solidFill>
            <a:miter lim="800000"/>
            <a:headEnd/>
            <a:tailEnd/>
          </a:ln>
        </p:spPr>
        <p:txBody>
          <a:bodyPr vert="eaVert" wrap="square" lIns="68580" tIns="34290" rIns="68580" bIns="34290" numCol="1" anchor="t" anchorCtr="0" compatLnSpc="1">
            <a:prstTxWarp prst="textNoShape">
              <a:avLst/>
            </a:prstTxWarp>
          </a:bodyPr>
          <a:lstStyle/>
          <a:p>
            <a:endParaRPr lang="en-US" sz="135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3962400" y="269186"/>
            <a:ext cx="3810000" cy="769441"/>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pPr>
            <a:r>
              <a:rPr lang="en-US" sz="16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Basic </a:t>
            </a:r>
            <a:r>
              <a:rPr lang="en-IN" sz="16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Driving Mechanism</a:t>
            </a:r>
            <a:r>
              <a:rPr lang="en-US" sz="16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of a forklift</a:t>
            </a:r>
            <a:endParaRPr lang="en-IN" sz="16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685800" fontAlgn="base">
              <a:spcBef>
                <a:spcPct val="0"/>
              </a:spcBef>
              <a:spcAft>
                <a:spcPct val="0"/>
              </a:spcAft>
            </a:pPr>
            <a:endParaRPr lang="en-US" sz="1600" b="1" u="sng" dirty="0">
              <a:solidFill>
                <a:srgbClr val="002060"/>
              </a:solidFill>
              <a:latin typeface="Times New Roman" panose="02020603050405020304" pitchFamily="18" charset="0"/>
              <a:cs typeface="Times New Roman" panose="02020603050405020304" pitchFamily="18" charset="0"/>
            </a:endParaRPr>
          </a:p>
          <a:p>
            <a:pPr defTabSz="685800" eaLnBrk="0" fontAlgn="base" hangingPunct="0">
              <a:spcBef>
                <a:spcPct val="0"/>
              </a:spcBef>
              <a:spcAft>
                <a:spcPct val="0"/>
              </a:spcAft>
            </a:pPr>
            <a:endParaRPr lang="en-US" sz="1350" dirty="0">
              <a:latin typeface="Arial" pitchFamily="34" charset="0"/>
              <a:cs typeface="Arial" pitchFamily="34" charset="0"/>
            </a:endParaRPr>
          </a:p>
        </p:txBody>
      </p:sp>
      <p:sp>
        <p:nvSpPr>
          <p:cNvPr id="2063" name="Rectangle 15"/>
          <p:cNvSpPr>
            <a:spLocks noChangeArrowheads="1"/>
          </p:cNvSpPr>
          <p:nvPr/>
        </p:nvSpPr>
        <p:spPr bwMode="auto">
          <a:xfrm>
            <a:off x="2667001" y="1233102"/>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sz="1350">
              <a:latin typeface="Arial" pitchFamily="34" charset="0"/>
              <a:cs typeface="Arial" pitchFamily="34" charset="0"/>
            </a:endParaRPr>
          </a:p>
        </p:txBody>
      </p:sp>
      <p:pic>
        <p:nvPicPr>
          <p:cNvPr id="5" name="Picture 1"/>
          <p:cNvPicPr>
            <a:picLocks noChangeAspect="1" noChangeArrowheads="1"/>
          </p:cNvPicPr>
          <p:nvPr/>
        </p:nvPicPr>
        <p:blipFill>
          <a:blip r:embed="rId2"/>
          <a:srcRect l="25146" t="27083" r="23977" b="12500"/>
          <a:stretch>
            <a:fillRect/>
          </a:stretch>
        </p:blipFill>
        <p:spPr bwMode="auto">
          <a:xfrm>
            <a:off x="2514600" y="914400"/>
            <a:ext cx="7819422" cy="5212948"/>
          </a:xfrm>
          <a:prstGeom prst="rect">
            <a:avLst/>
          </a:prstGeom>
          <a:solidFill>
            <a:srgbClr val="FFFFFF">
              <a:shade val="85000"/>
            </a:srgbClr>
          </a:solidFill>
          <a:ln w="889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934" y="88428"/>
            <a:ext cx="1838965" cy="369332"/>
          </a:xfrm>
          <a:prstGeom prst="rect">
            <a:avLst/>
          </a:prstGeom>
        </p:spPr>
        <p:txBody>
          <a:bodyPr wrap="none">
            <a:spAutoFit/>
          </a:bodyPr>
          <a:lstStyle/>
          <a:p>
            <a:pPr marL="257175" indent="-257175"/>
            <a:r>
              <a:rPr lang="en-US"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COMPONENTS</a:t>
            </a:r>
            <a:endParaRPr lang="en-US" sz="1350" b="1" u="sng" dirty="0">
              <a:solidFill>
                <a:srgbClr val="002060"/>
              </a:solidFill>
              <a:effectLst>
                <a:outerShdw blurRad="38100" dist="38100" dir="2700000" algn="tl">
                  <a:srgbClr val="000000">
                    <a:alpha val="43137"/>
                  </a:srgbClr>
                </a:outerShdw>
              </a:effectLst>
            </a:endParaRPr>
          </a:p>
        </p:txBody>
      </p:sp>
      <p:sp>
        <p:nvSpPr>
          <p:cNvPr id="11265" name="Rectangle 1"/>
          <p:cNvSpPr>
            <a:spLocks noChangeArrowheads="1"/>
          </p:cNvSpPr>
          <p:nvPr/>
        </p:nvSpPr>
        <p:spPr bwMode="auto">
          <a:xfrm>
            <a:off x="2287685" y="831173"/>
            <a:ext cx="3771900" cy="5195653"/>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1) </a:t>
            </a:r>
            <a:r>
              <a:rPr lang="en-US" sz="1600" dirty="0">
                <a:latin typeface="Times New Roman" pitchFamily="18" charset="0"/>
                <a:ea typeface="Times New Roman" pitchFamily="18" charset="0"/>
                <a:cs typeface="Times New Roman" pitchFamily="18" charset="0"/>
              </a:rPr>
              <a:t>Motors</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2) Cylindrical bearing </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3) Guide rod</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4) Tube frame </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5) Battery</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6) Charging</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7) Fasteners (nut, bolt, washer)</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8) </a:t>
            </a:r>
            <a:r>
              <a:rPr lang="en-US" sz="1600" dirty="0" err="1">
                <a:latin typeface="Times New Roman" pitchFamily="18" charset="0"/>
                <a:ea typeface="Times New Roman" pitchFamily="18" charset="0"/>
                <a:cs typeface="Times New Roman" pitchFamily="18" charset="0"/>
              </a:rPr>
              <a:t>Castal</a:t>
            </a:r>
            <a:r>
              <a:rPr lang="en-US" sz="1600" dirty="0">
                <a:latin typeface="Times New Roman" pitchFamily="18" charset="0"/>
                <a:ea typeface="Times New Roman" pitchFamily="18" charset="0"/>
                <a:cs typeface="Times New Roman" pitchFamily="18" charset="0"/>
              </a:rPr>
              <a:t> wheels </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9) Wheels </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10) Toggle switch</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11) Toggle Jack</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12) Shaft</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13) Sheet metal</a:t>
            </a:r>
            <a:endParaRPr lang="en-US" sz="1600" dirty="0">
              <a:latin typeface="Times New Roman" pitchFamily="18" charset="0"/>
              <a:cs typeface="Times New Roman" pitchFamily="18" charset="0"/>
            </a:endParaRPr>
          </a:p>
          <a:p>
            <a:pPr defTabSz="685800" eaLnBrk="0" fontAlgn="base" hangingPunct="0">
              <a:lnSpc>
                <a:spcPct val="150000"/>
              </a:lnSpc>
              <a:spcBef>
                <a:spcPct val="0"/>
              </a:spcBef>
              <a:spcAft>
                <a:spcPct val="0"/>
              </a:spcAft>
            </a:pPr>
            <a:r>
              <a:rPr lang="en-US" sz="1600" dirty="0">
                <a:latin typeface="Times New Roman" pitchFamily="18" charset="0"/>
                <a:ea typeface="Times New Roman" pitchFamily="18" charset="0"/>
                <a:cs typeface="Times New Roman" pitchFamily="18" charset="0"/>
              </a:rPr>
              <a:t>14) Bearing bush</a:t>
            </a:r>
            <a:endParaRPr lang="en-US" sz="1200" dirty="0">
              <a:latin typeface="Times New Roman" pitchFamily="18" charset="0"/>
              <a:cs typeface="Times New Roman" pitchFamily="18" charset="0"/>
            </a:endParaRPr>
          </a:p>
        </p:txBody>
      </p:sp>
      <p:pic>
        <p:nvPicPr>
          <p:cNvPr id="4098" name="Picture 2" descr="Lithium-Ion Forklift Truck Battery Types And Lithium Ion Forklift Battery  Specifications From Lithium Forklift Battery Companies - Custom Lithium Ion  Battery Pack Supplier - LithiumBatteryChina">
            <a:extLst>
              <a:ext uri="{FF2B5EF4-FFF2-40B4-BE49-F238E27FC236}">
                <a16:creationId xmlns:a16="http://schemas.microsoft.com/office/drawing/2014/main" id="{FE931AE9-DC4E-C37E-C0A9-BFD69C7CA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366" y="616899"/>
            <a:ext cx="1452562" cy="1452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Electric Motors Work | HowStuffWorks">
            <a:extLst>
              <a:ext uri="{FF2B5EF4-FFF2-40B4-BE49-F238E27FC236}">
                <a16:creationId xmlns:a16="http://schemas.microsoft.com/office/drawing/2014/main" id="{BBEFEE62-F202-CFC6-3872-9E1736EFF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83" y="375850"/>
            <a:ext cx="1295400" cy="7254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p to 12k Shaft Frame &amp; Forks - Arrow Material Handling Products Learn more">
            <a:extLst>
              <a:ext uri="{FF2B5EF4-FFF2-40B4-BE49-F238E27FC236}">
                <a16:creationId xmlns:a16="http://schemas.microsoft.com/office/drawing/2014/main" id="{343DB04F-9FBD-FBDF-E4AC-2844970C7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037" y="2082599"/>
            <a:ext cx="1452563" cy="145256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inglaj • 4 inch Swivel Caster Wheels 5 inch total wiheel Hight,Heavy Duty  Plate Casters">
            <a:extLst>
              <a:ext uri="{FF2B5EF4-FFF2-40B4-BE49-F238E27FC236}">
                <a16:creationId xmlns:a16="http://schemas.microsoft.com/office/drawing/2014/main" id="{80F7BC34-B572-3647-A0E7-DAB380D9B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590800"/>
            <a:ext cx="1453569" cy="131190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S Fasteners, Size: 3mm - 30mm at Rs 1/piece in Mumbai | ID: 13380385830">
            <a:extLst>
              <a:ext uri="{FF2B5EF4-FFF2-40B4-BE49-F238E27FC236}">
                <a16:creationId xmlns:a16="http://schemas.microsoft.com/office/drawing/2014/main" id="{27128475-2C41-D152-2D2C-E63BB42D8C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2994" y="4030225"/>
            <a:ext cx="1767051" cy="176705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ESIGN AND FABRICATION OF TOGGLE JACK FULL REPORT DOWNLOAD">
            <a:extLst>
              <a:ext uri="{FF2B5EF4-FFF2-40B4-BE49-F238E27FC236}">
                <a16:creationId xmlns:a16="http://schemas.microsoft.com/office/drawing/2014/main" id="{3C7432C3-0B8D-45DB-533B-07626D023E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1060" y="4784095"/>
            <a:ext cx="1720204" cy="1311906"/>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Everything you need to know about sheet metals - studentlesson">
            <a:extLst>
              <a:ext uri="{FF2B5EF4-FFF2-40B4-BE49-F238E27FC236}">
                <a16:creationId xmlns:a16="http://schemas.microsoft.com/office/drawing/2014/main" id="{D012D9E2-5FDD-386F-080A-2D8FC7C7CB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8145" y="5029200"/>
            <a:ext cx="1407319"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133600" y="244303"/>
            <a:ext cx="2114550" cy="346249"/>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ctr" defTabSz="685800" fontAlgn="base">
              <a:spcBef>
                <a:spcPct val="0"/>
              </a:spcBef>
              <a:spcAft>
                <a:spcPct val="0"/>
              </a:spcAft>
            </a:pPr>
            <a:r>
              <a:rPr lang="en-IN"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WORKING</a:t>
            </a:r>
            <a:r>
              <a:rPr lang="en-IN" b="1" dirty="0">
                <a:solidFill>
                  <a:srgbClr val="002060"/>
                </a:solidFill>
                <a:latin typeface="+mj-lt"/>
                <a:cs typeface="Times New Roman" pitchFamily="18" charset="0"/>
              </a:rPr>
              <a:t> </a:t>
            </a:r>
            <a:endParaRPr lang="en-US" dirty="0">
              <a:solidFill>
                <a:srgbClr val="002060"/>
              </a:solidFill>
              <a:latin typeface="+mj-lt"/>
              <a:cs typeface="Times New Roman" pitchFamily="18" charset="0"/>
            </a:endParaRPr>
          </a:p>
        </p:txBody>
      </p:sp>
      <p:pic>
        <p:nvPicPr>
          <p:cNvPr id="4" name="Object 1"/>
          <p:cNvPicPr>
            <a:picLocks noChangeArrowheads="1"/>
          </p:cNvPicPr>
          <p:nvPr/>
        </p:nvPicPr>
        <p:blipFill>
          <a:blip r:embed="rId2"/>
          <a:srcRect l="-1720" b="-1797"/>
          <a:stretch>
            <a:fillRect/>
          </a:stretch>
        </p:blipFill>
        <p:spPr bwMode="auto">
          <a:xfrm>
            <a:off x="1447800" y="1066800"/>
            <a:ext cx="6781800" cy="5229224"/>
          </a:xfrm>
          <a:prstGeom prst="rect">
            <a:avLst/>
          </a:prstGeom>
          <a:noFill/>
          <a:ln w="9525">
            <a:noFill/>
            <a:miter lim="800000"/>
            <a:headEnd/>
            <a:tailEnd/>
          </a:ln>
        </p:spPr>
      </p:pic>
      <p:sp>
        <p:nvSpPr>
          <p:cNvPr id="3" name="TextBox 2">
            <a:extLst>
              <a:ext uri="{FF2B5EF4-FFF2-40B4-BE49-F238E27FC236}">
                <a16:creationId xmlns:a16="http://schemas.microsoft.com/office/drawing/2014/main" id="{9517E0D0-A828-DCAF-4DF7-C657109AA062}"/>
              </a:ext>
            </a:extLst>
          </p:cNvPr>
          <p:cNvSpPr txBox="1"/>
          <p:nvPr/>
        </p:nvSpPr>
        <p:spPr>
          <a:xfrm>
            <a:off x="6641682" y="379728"/>
            <a:ext cx="5523046" cy="3494226"/>
          </a:xfrm>
          <a:prstGeom prst="rect">
            <a:avLst/>
          </a:prstGeom>
          <a:noFill/>
        </p:spPr>
        <p:txBody>
          <a:bodyPr wrap="square" rtlCol="0">
            <a:spAutoFit/>
          </a:bodyPr>
          <a:lstStyle/>
          <a:p>
            <a:pPr marL="457200"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Usually a fully functional forklift would consist of the following major system.</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The power system,</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Driving system,</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Loading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But in our design we only concerned with the loading system, since we are not going to focus on the power, </a:t>
            </a:r>
            <a:endParaRPr lang="en-IN"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80788"/>
            <a:ext cx="2947112" cy="300082"/>
          </a:xfrm>
          <a:prstGeom prst="rect">
            <a:avLst/>
          </a:prstGeom>
        </p:spPr>
        <p:txBody>
          <a:bodyPr wrap="square">
            <a:spAutoFit/>
          </a:bodyPr>
          <a:lstStyle/>
          <a:p>
            <a:pPr marL="257175" indent="-257175"/>
            <a:r>
              <a:rPr lang="en-US" sz="1350" b="1" u="sng" dirty="0">
                <a:solidFill>
                  <a:srgbClr val="002060"/>
                </a:solidFill>
                <a:latin typeface="+mj-lt"/>
              </a:rPr>
              <a:t>Design Of Machine elements  </a:t>
            </a:r>
          </a:p>
        </p:txBody>
      </p:sp>
      <p:sp>
        <p:nvSpPr>
          <p:cNvPr id="15361" name="Rectangle 1"/>
          <p:cNvSpPr>
            <a:spLocks noChangeArrowheads="1"/>
          </p:cNvSpPr>
          <p:nvPr/>
        </p:nvSpPr>
        <p:spPr bwMode="auto">
          <a:xfrm>
            <a:off x="1562100" y="330829"/>
            <a:ext cx="10515600" cy="245644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257175" indent="-257175" algn="just" defTabSz="685800" fontAlgn="base">
              <a:lnSpc>
                <a:spcPct val="200000"/>
              </a:lnSpc>
              <a:spcBef>
                <a:spcPct val="0"/>
              </a:spcBef>
              <a:spcAft>
                <a:spcPct val="0"/>
              </a:spcAft>
              <a:buFont typeface="+mj-lt"/>
              <a:buAutoNum type="arabicParenR"/>
            </a:pPr>
            <a:r>
              <a:rPr lang="en-US" sz="1600" dirty="0">
                <a:latin typeface="Times New Roman" pitchFamily="18" charset="0"/>
                <a:ea typeface="Arial" pitchFamily="34" charset="0"/>
                <a:cs typeface="Times New Roman" pitchFamily="18" charset="0"/>
              </a:rPr>
              <a:t>To  make  a Feasible </a:t>
            </a:r>
            <a:r>
              <a:rPr lang="en-US" sz="1600" b="1" dirty="0">
                <a:latin typeface="Times New Roman" pitchFamily="18" charset="0"/>
                <a:ea typeface="Arial" pitchFamily="34" charset="0"/>
                <a:cs typeface="Times New Roman" pitchFamily="18" charset="0"/>
              </a:rPr>
              <a:t>Mechanical</a:t>
            </a:r>
            <a:r>
              <a:rPr lang="en-US" sz="1600" dirty="0">
                <a:latin typeface="Times New Roman" pitchFamily="18" charset="0"/>
                <a:ea typeface="Arial" pitchFamily="34" charset="0"/>
                <a:cs typeface="Times New Roman" pitchFamily="18" charset="0"/>
              </a:rPr>
              <a:t> Machine  which is [ </a:t>
            </a:r>
            <a:r>
              <a:rPr lang="en-US" sz="1600" dirty="0" err="1">
                <a:latin typeface="Times New Roman" pitchFamily="18" charset="0"/>
                <a:ea typeface="Arial" pitchFamily="34" charset="0"/>
                <a:cs typeface="Times New Roman" pitchFamily="18" charset="0"/>
              </a:rPr>
              <a:t>Electically</a:t>
            </a:r>
            <a:r>
              <a:rPr lang="en-US" sz="1600" dirty="0">
                <a:latin typeface="Times New Roman" pitchFamily="18" charset="0"/>
                <a:ea typeface="Arial" pitchFamily="34" charset="0"/>
                <a:cs typeface="Times New Roman" pitchFamily="18" charset="0"/>
              </a:rPr>
              <a:t> driven + 360</a:t>
            </a:r>
            <a:r>
              <a:rPr lang="en-US" sz="1600" cap="all" baseline="30000" dirty="0">
                <a:latin typeface="Times New Roman" pitchFamily="18" charset="0"/>
                <a:ea typeface="Arial" pitchFamily="34" charset="0"/>
                <a:cs typeface="Times New Roman" pitchFamily="18" charset="0"/>
              </a:rPr>
              <a:t>o  </a:t>
            </a:r>
            <a:r>
              <a:rPr lang="en-US" sz="1600" dirty="0">
                <a:latin typeface="Times New Roman" pitchFamily="18" charset="0"/>
                <a:ea typeface="Arial" pitchFamily="34" charset="0"/>
                <a:cs typeface="Times New Roman" pitchFamily="18" charset="0"/>
              </a:rPr>
              <a:t>Turning] &amp; </a:t>
            </a:r>
          </a:p>
          <a:p>
            <a:pPr algn="just" defTabSz="685800" fontAlgn="base">
              <a:lnSpc>
                <a:spcPct val="200000"/>
              </a:lnSpc>
              <a:spcBef>
                <a:spcPct val="0"/>
              </a:spcBef>
              <a:spcAft>
                <a:spcPct val="0"/>
              </a:spcAft>
            </a:pPr>
            <a:r>
              <a:rPr lang="en-US" sz="1600" dirty="0">
                <a:latin typeface="Times New Roman" pitchFamily="18" charset="0"/>
                <a:ea typeface="Arial" pitchFamily="34" charset="0"/>
                <a:cs typeface="Times New Roman" pitchFamily="18" charset="0"/>
              </a:rPr>
              <a:t>   </a:t>
            </a:r>
            <a:r>
              <a:rPr lang="en-US" sz="1600" b="1" u="sng" dirty="0">
                <a:solidFill>
                  <a:srgbClr val="7030A0"/>
                </a:solidFill>
                <a:latin typeface="Times New Roman" pitchFamily="18" charset="0"/>
                <a:ea typeface="Arial" pitchFamily="34" charset="0"/>
                <a:cs typeface="Times New Roman" pitchFamily="18" charset="0"/>
              </a:rPr>
              <a:t>Design Considerations</a:t>
            </a:r>
            <a:r>
              <a:rPr lang="en-US" sz="1600" u="sng" dirty="0">
                <a:latin typeface="Times New Roman" pitchFamily="18" charset="0"/>
                <a:ea typeface="Arial" pitchFamily="34" charset="0"/>
                <a:cs typeface="Times New Roman" pitchFamily="18" charset="0"/>
              </a:rPr>
              <a:t>:-</a:t>
            </a:r>
          </a:p>
          <a:p>
            <a:pPr algn="just" defTabSz="685800" fontAlgn="base">
              <a:lnSpc>
                <a:spcPct val="200000"/>
              </a:lnSpc>
              <a:spcBef>
                <a:spcPct val="0"/>
              </a:spcBef>
              <a:spcAft>
                <a:spcPct val="0"/>
              </a:spcAft>
            </a:pPr>
            <a:r>
              <a:rPr lang="en-US" sz="1600" dirty="0">
                <a:latin typeface="Times New Roman" pitchFamily="18" charset="0"/>
                <a:cs typeface="Times New Roman" pitchFamily="18" charset="0"/>
              </a:rPr>
              <a:t> </a:t>
            </a:r>
          </a:p>
          <a:p>
            <a:pPr algn="just" defTabSz="685800" eaLnBrk="0" fontAlgn="base" hangingPunct="0">
              <a:lnSpc>
                <a:spcPct val="200000"/>
              </a:lnSpc>
              <a:spcBef>
                <a:spcPct val="0"/>
              </a:spcBef>
              <a:spcAft>
                <a:spcPct val="0"/>
              </a:spcAft>
            </a:pPr>
            <a:endParaRPr lang="en-US" sz="1600" dirty="0">
              <a:latin typeface="Times New Roman" pitchFamily="18" charset="0"/>
              <a:ea typeface="Arial" pitchFamily="34" charset="0"/>
              <a:cs typeface="Times New Roman" pitchFamily="18" charset="0"/>
            </a:endParaRPr>
          </a:p>
          <a:p>
            <a:pPr algn="just" defTabSz="685800" eaLnBrk="0" fontAlgn="base" hangingPunct="0">
              <a:lnSpc>
                <a:spcPct val="200000"/>
              </a:lnSpc>
              <a:spcBef>
                <a:spcPct val="0"/>
              </a:spcBef>
              <a:spcAft>
                <a:spcPct val="0"/>
              </a:spcAft>
            </a:pPr>
            <a:endParaRPr lang="en-US" sz="1600" dirty="0">
              <a:latin typeface="Times New Roman" pitchFamily="18" charset="0"/>
              <a:ea typeface="Arial" pitchFamily="34" charset="0"/>
              <a:cs typeface="Times New Roman" pitchFamily="18" charset="0"/>
            </a:endParaRPr>
          </a:p>
        </p:txBody>
      </p:sp>
      <p:pic>
        <p:nvPicPr>
          <p:cNvPr id="2" name="Picture 1">
            <a:extLst>
              <a:ext uri="{FF2B5EF4-FFF2-40B4-BE49-F238E27FC236}">
                <a16:creationId xmlns:a16="http://schemas.microsoft.com/office/drawing/2014/main" id="{1D4D5205-7056-05AC-2614-C49017005FF5}"/>
              </a:ext>
            </a:extLst>
          </p:cNvPr>
          <p:cNvPicPr>
            <a:picLocks noChangeAspect="1"/>
          </p:cNvPicPr>
          <p:nvPr/>
        </p:nvPicPr>
        <p:blipFill>
          <a:blip r:embed="rId2">
            <a:duotone>
              <a:schemeClr val="accent5">
                <a:shade val="45000"/>
                <a:satMod val="135000"/>
              </a:schemeClr>
              <a:prstClr val="white"/>
            </a:duotone>
          </a:blip>
          <a:stretch>
            <a:fillRect/>
          </a:stretch>
        </p:blipFill>
        <p:spPr>
          <a:xfrm>
            <a:off x="10519686" y="66591"/>
            <a:ext cx="914479" cy="914479"/>
          </a:xfrm>
          <a:prstGeom prst="rect">
            <a:avLst/>
          </a:prstGeom>
        </p:spPr>
      </p:pic>
      <p:pic>
        <p:nvPicPr>
          <p:cNvPr id="9" name="Graphic 8" descr="Stopwatch">
            <a:extLst>
              <a:ext uri="{FF2B5EF4-FFF2-40B4-BE49-F238E27FC236}">
                <a16:creationId xmlns:a16="http://schemas.microsoft.com/office/drawing/2014/main" id="{A323E4D5-AFE6-95BB-7A46-D619C56A83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5909" y="5877009"/>
            <a:ext cx="914400" cy="914400"/>
          </a:xfrm>
          <a:prstGeom prst="rect">
            <a:avLst/>
          </a:prstGeom>
        </p:spPr>
      </p:pic>
      <p:pic>
        <p:nvPicPr>
          <p:cNvPr id="11" name="Graphic 10" descr="Coins">
            <a:extLst>
              <a:ext uri="{FF2B5EF4-FFF2-40B4-BE49-F238E27FC236}">
                <a16:creationId xmlns:a16="http://schemas.microsoft.com/office/drawing/2014/main" id="{69C5430D-C9DA-606E-E244-CF06C21B0F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4200" y="1245308"/>
            <a:ext cx="914400" cy="914400"/>
          </a:xfrm>
          <a:prstGeom prst="rect">
            <a:avLst/>
          </a:prstGeom>
        </p:spPr>
      </p:pic>
      <p:pic>
        <p:nvPicPr>
          <p:cNvPr id="13" name="Graphic 12" descr="Slippery">
            <a:extLst>
              <a:ext uri="{FF2B5EF4-FFF2-40B4-BE49-F238E27FC236}">
                <a16:creationId xmlns:a16="http://schemas.microsoft.com/office/drawing/2014/main" id="{828B1A24-8D2F-FD38-01D1-ACE8190805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5909" y="3683634"/>
            <a:ext cx="914400" cy="914400"/>
          </a:xfrm>
          <a:prstGeom prst="rect">
            <a:avLst/>
          </a:prstGeom>
        </p:spPr>
      </p:pic>
      <p:pic>
        <p:nvPicPr>
          <p:cNvPr id="15" name="Graphic 14" descr="Body builder">
            <a:extLst>
              <a:ext uri="{FF2B5EF4-FFF2-40B4-BE49-F238E27FC236}">
                <a16:creationId xmlns:a16="http://schemas.microsoft.com/office/drawing/2014/main" id="{1066A2B1-9603-8C46-574F-6BF3D84D28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20400" y="2480112"/>
            <a:ext cx="914400" cy="914400"/>
          </a:xfrm>
          <a:prstGeom prst="rect">
            <a:avLst/>
          </a:prstGeom>
        </p:spPr>
      </p:pic>
      <p:pic>
        <p:nvPicPr>
          <p:cNvPr id="17" name="Graphic 16" descr="Box trolley">
            <a:extLst>
              <a:ext uri="{FF2B5EF4-FFF2-40B4-BE49-F238E27FC236}">
                <a16:creationId xmlns:a16="http://schemas.microsoft.com/office/drawing/2014/main" id="{953A79CF-5DB0-918D-B5A0-D003A6E95C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0137" y="4698292"/>
            <a:ext cx="914400" cy="914400"/>
          </a:xfrm>
          <a:prstGeom prst="rect">
            <a:avLst/>
          </a:prstGeom>
        </p:spPr>
      </p:pic>
      <p:sp>
        <p:nvSpPr>
          <p:cNvPr id="3" name="TextBox 2">
            <a:extLst>
              <a:ext uri="{FF2B5EF4-FFF2-40B4-BE49-F238E27FC236}">
                <a16:creationId xmlns:a16="http://schemas.microsoft.com/office/drawing/2014/main" id="{C26365F3-9E4A-8A28-DC9C-1C7E7E82D2DA}"/>
              </a:ext>
            </a:extLst>
          </p:cNvPr>
          <p:cNvSpPr txBox="1"/>
          <p:nvPr/>
        </p:nvSpPr>
        <p:spPr>
          <a:xfrm>
            <a:off x="1613612" y="1385905"/>
            <a:ext cx="8368588" cy="568040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Material  selection based on  strength properties,  weldability , Machinability,  cost &amp; availability</a:t>
            </a: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Type of load , Stress acting</a:t>
            </a: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Kinematics of parts</a:t>
            </a: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Stiffness or rigidity and Wear resistance</a:t>
            </a:r>
          </a:p>
          <a:p>
            <a:pPr marL="285750" indent="-285750">
              <a:lnSpc>
                <a:spcPct val="150000"/>
              </a:lnSpc>
              <a:buFont typeface="Wingdings" panose="05000000000000000000" pitchFamily="2" charset="2"/>
              <a:buChar char="ü"/>
            </a:pPr>
            <a:r>
              <a:rPr lang="en-IN" sz="1600" b="1" dirty="0">
                <a:latin typeface="Times New Roman" panose="02020603050405020304" pitchFamily="18" charset="0"/>
                <a:cs typeface="Times New Roman" panose="02020603050405020304" pitchFamily="18" charset="0"/>
              </a:rPr>
              <a:t>Manufacturing</a:t>
            </a:r>
          </a:p>
          <a:p>
            <a:pPr>
              <a:lnSpc>
                <a:spcPct val="150000"/>
              </a:lnSpc>
            </a:pPr>
            <a:r>
              <a:rPr lang="en-US" sz="16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Input 	                         conventional process	              out put</a:t>
            </a:r>
            <a:endParaRPr lang="en-IN" sz="16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IN" sz="1600" b="1" dirty="0">
              <a:latin typeface="Times New Roman" panose="02020603050405020304" pitchFamily="18" charset="0"/>
              <a:cs typeface="Times New Roman" panose="02020603050405020304" pitchFamily="18" charset="0"/>
            </a:endParaRPr>
          </a:p>
          <a:p>
            <a:pPr>
              <a:lnSpc>
                <a:spcPct val="150000"/>
              </a:lnSpc>
            </a:pPr>
            <a:r>
              <a:rPr lang="en-IN" sz="1600" b="1" dirty="0">
                <a:latin typeface="Times New Roman" panose="02020603050405020304" pitchFamily="18" charset="0"/>
                <a:cs typeface="Times New Roman" panose="02020603050405020304" pitchFamily="18" charset="0"/>
              </a:rPr>
              <a:t>                             </a:t>
            </a:r>
          </a:p>
          <a:p>
            <a:pPr>
              <a:lnSpc>
                <a:spcPct val="150000"/>
              </a:lnSpc>
            </a:pPr>
            <a:endParaRPr lang="en-IN" sz="16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Assembly and fabrications </a:t>
            </a: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Reliability  &amp; life cycle </a:t>
            </a:r>
          </a:p>
          <a:p>
            <a:pPr marL="28575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Cost Estimation</a:t>
            </a:r>
            <a:endParaRPr lang="en-IN" sz="1200" dirty="0">
              <a:latin typeface="Times New Roman" panose="02020603050405020304" pitchFamily="18" charset="0"/>
              <a:cs typeface="Times New Roman" panose="02020603050405020304" pitchFamily="18" charset="0"/>
            </a:endParaRPr>
          </a:p>
        </p:txBody>
      </p:sp>
      <p:pic>
        <p:nvPicPr>
          <p:cNvPr id="3074" name="Picture 2" descr="Healthcare Design Considerations in the Wake of COVID-19 - BDH">
            <a:extLst>
              <a:ext uri="{FF2B5EF4-FFF2-40B4-BE49-F238E27FC236}">
                <a16:creationId xmlns:a16="http://schemas.microsoft.com/office/drawing/2014/main" id="{3046C5C4-8AAE-13FA-5F2C-A9258D49795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6900" y="0"/>
            <a:ext cx="677530" cy="6567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F2F803E-EE5E-2FFD-95D3-C51052563933}"/>
              </a:ext>
            </a:extLst>
          </p:cNvPr>
          <p:cNvPicPr>
            <a:picLocks noChangeAspect="1"/>
          </p:cNvPicPr>
          <p:nvPr/>
        </p:nvPicPr>
        <p:blipFill>
          <a:blip r:embed="rId14"/>
          <a:stretch>
            <a:fillRect/>
          </a:stretch>
        </p:blipFill>
        <p:spPr>
          <a:xfrm>
            <a:off x="2144028" y="4045865"/>
            <a:ext cx="8576109" cy="176135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BA5E-B897-88D2-7CEF-62D2AB2DB01A}"/>
              </a:ext>
            </a:extLst>
          </p:cNvPr>
          <p:cNvSpPr>
            <a:spLocks noGrp="1"/>
          </p:cNvSpPr>
          <p:nvPr>
            <p:ph type="title"/>
          </p:nvPr>
        </p:nvSpPr>
        <p:spPr>
          <a:xfrm>
            <a:off x="1524001" y="381000"/>
            <a:ext cx="9980612" cy="1524000"/>
          </a:xfrm>
        </p:spPr>
        <p:txBody>
          <a:bodyPr>
            <a:normAutofit/>
          </a:bodyPr>
          <a:lstStyle/>
          <a:p>
            <a:r>
              <a:rPr lang="en-IN" sz="1800" b="1" dirty="0">
                <a:latin typeface="Times New Roman" panose="02020603050405020304" pitchFamily="18" charset="0"/>
                <a:cs typeface="Times New Roman" panose="02020603050405020304" pitchFamily="18" charset="0"/>
              </a:rPr>
              <a:t>SELECTION OF MATERIALS</a:t>
            </a:r>
          </a:p>
        </p:txBody>
      </p:sp>
      <p:sp>
        <p:nvSpPr>
          <p:cNvPr id="5" name="Content Placeholder 4">
            <a:extLst>
              <a:ext uri="{FF2B5EF4-FFF2-40B4-BE49-F238E27FC236}">
                <a16:creationId xmlns:a16="http://schemas.microsoft.com/office/drawing/2014/main" id="{18A848DA-54F0-E634-9E6F-6200E67B1020}"/>
              </a:ext>
            </a:extLst>
          </p:cNvPr>
          <p:cNvSpPr>
            <a:spLocks noGrp="1"/>
          </p:cNvSpPr>
          <p:nvPr>
            <p:ph idx="1"/>
          </p:nvPr>
        </p:nvSpPr>
        <p:spPr>
          <a:xfrm>
            <a:off x="1524000" y="762000"/>
            <a:ext cx="10667999" cy="609600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Square and rectangular pipes are extensively used in welded steel frames which experience heavy loads from multiple                directions. The shape </a:t>
            </a:r>
            <a:r>
              <a:rPr lang="en-US" sz="1600" dirty="0" err="1">
                <a:latin typeface="Times New Roman" panose="02020603050405020304" pitchFamily="18" charset="0"/>
                <a:cs typeface="Times New Roman" panose="02020603050405020304" pitchFamily="18" charset="0"/>
              </a:rPr>
              <a:t>os</a:t>
            </a:r>
            <a:r>
              <a:rPr lang="en-US" sz="1600" dirty="0">
                <a:latin typeface="Times New Roman" panose="02020603050405020304" pitchFamily="18" charset="0"/>
                <a:cs typeface="Times New Roman" panose="02020603050405020304" pitchFamily="18" charset="0"/>
              </a:rPr>
              <a:t> pipes suit multiple axis loading with having uniform geometry along with two or more cross section    axes. This enhances the uniform strength of these pipes, making them better choice of columns. These are manufactured through the process where flat steel plate is slowly changed in shape to achieve round where the edges are presented to weld. Then the    edges are welded together to form the master tube.</a:t>
            </a:r>
          </a:p>
          <a:p>
            <a:pPr marL="0" indent="0">
              <a:buNone/>
            </a:pPr>
            <a:r>
              <a:rPr lang="en-US" sz="1600" dirty="0">
                <a:latin typeface="Times New Roman" panose="02020603050405020304" pitchFamily="18" charset="0"/>
                <a:cs typeface="Times New Roman" panose="02020603050405020304" pitchFamily="18" charset="0"/>
              </a:rPr>
              <a:t>               The square sections enhance the reliability of the structure. These are manufactured using graded steel in compliance with set international standards. The square sections are used as support in automotive industry, transmission tower plants, machinery industry, construction industry and many others. These sections are made using high grade steel metal in compliance with international standards. The square section holds superb tensile strength and is rust resistant with ability to offer long working life. The sections are tested on various parameters, which are tensile, bending, flattening and other strengths.</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Features of the tube</a:t>
            </a:r>
          </a:p>
          <a:p>
            <a:pPr marL="0" indent="0">
              <a:buNone/>
            </a:pPr>
            <a:r>
              <a:rPr lang="en-US" sz="1600" dirty="0">
                <a:latin typeface="Times New Roman" panose="02020603050405020304" pitchFamily="18" charset="0"/>
                <a:cs typeface="Times New Roman" panose="02020603050405020304" pitchFamily="18" charset="0"/>
              </a:rPr>
              <a:t>•	Supreme resistance to torsion.</a:t>
            </a:r>
          </a:p>
          <a:p>
            <a:pPr marL="0" indent="0">
              <a:buNone/>
            </a:pPr>
            <a:r>
              <a:rPr lang="en-US" sz="1600" dirty="0">
                <a:latin typeface="Times New Roman" panose="02020603050405020304" pitchFamily="18" charset="0"/>
                <a:cs typeface="Times New Roman" panose="02020603050405020304" pitchFamily="18" charset="0"/>
              </a:rPr>
              <a:t>•	High impact strength</a:t>
            </a:r>
          </a:p>
          <a:p>
            <a:pPr marL="0" indent="0">
              <a:buNone/>
            </a:pPr>
            <a:r>
              <a:rPr lang="en-US" sz="1600" dirty="0">
                <a:latin typeface="Times New Roman" panose="02020603050405020304" pitchFamily="18" charset="0"/>
                <a:cs typeface="Times New Roman" panose="02020603050405020304" pitchFamily="18" charset="0"/>
              </a:rPr>
              <a:t>•	Corrosion resistant</a:t>
            </a:r>
          </a:p>
          <a:p>
            <a:pPr marL="0" indent="0">
              <a:buNone/>
            </a:pPr>
            <a:r>
              <a:rPr lang="en-US" sz="1600" dirty="0">
                <a:latin typeface="Times New Roman" panose="02020603050405020304" pitchFamily="18" charset="0"/>
                <a:cs typeface="Times New Roman" panose="02020603050405020304" pitchFamily="18" charset="0"/>
              </a:rPr>
              <a:t>•	Easier to transport.</a:t>
            </a:r>
          </a:p>
          <a:p>
            <a:pPr marL="0" indent="0">
              <a:buNone/>
            </a:pPr>
            <a:r>
              <a:rPr lang="en-US" sz="1600" dirty="0">
                <a:latin typeface="Times New Roman" panose="02020603050405020304" pitchFamily="18" charset="0"/>
                <a:cs typeface="Times New Roman" panose="02020603050405020304" pitchFamily="18" charset="0"/>
              </a:rPr>
              <a:t>•	Good weldability.</a:t>
            </a:r>
          </a:p>
          <a:p>
            <a:pPr marL="0" indent="0">
              <a:buNone/>
            </a:pPr>
            <a:r>
              <a:rPr lang="en-US" sz="1600" dirty="0">
                <a:latin typeface="Times New Roman" panose="02020603050405020304" pitchFamily="18" charset="0"/>
                <a:cs typeface="Times New Roman" panose="02020603050405020304" pitchFamily="18" charset="0"/>
              </a:rPr>
              <a:t>•	Supreme tensile strength.</a:t>
            </a:r>
          </a:p>
          <a:p>
            <a:pPr marL="0" indent="0">
              <a:buNone/>
            </a:pPr>
            <a:r>
              <a:rPr lang="en-US" sz="1600" dirty="0">
                <a:latin typeface="Times New Roman" panose="02020603050405020304" pitchFamily="18" charset="0"/>
                <a:cs typeface="Times New Roman" panose="02020603050405020304" pitchFamily="18" charset="0"/>
              </a:rPr>
              <a:t>•	Dimensional accuracy.</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227372"/>
      </p:ext>
    </p:extLst>
  </p:cSld>
  <p:clrMapOvr>
    <a:masterClrMapping/>
  </p:clrMapOvr>
  <p:transition spd="slow">
    <p:wipe/>
  </p:transition>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1689</TotalTime>
  <Words>1421</Words>
  <Application>Microsoft Office PowerPoint</Application>
  <PresentationFormat>Widescreen</PresentationFormat>
  <Paragraphs>266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Brush Script MT</vt:lpstr>
      <vt:lpstr>Calibri</vt:lpstr>
      <vt:lpstr>Century Gothic</vt:lpstr>
      <vt:lpstr>Söhne</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SELECTION OF MATERIALS</vt:lpstr>
      <vt:lpstr>PowerPoint Presentation</vt:lpstr>
      <vt:lpstr>PowerPoint Presentation</vt:lpstr>
      <vt:lpstr>PowerPoint Presentation</vt:lpstr>
      <vt:lpstr>PowerPoint Presentation</vt:lpstr>
      <vt:lpstr>PowerPoint Presentation</vt:lpstr>
      <vt:lpstr> DIMENSIONS OF PARTS</vt:lpstr>
      <vt:lpstr>PowerPoint Presentation</vt:lpstr>
      <vt:lpstr>PowerPoint Presentation</vt:lpstr>
      <vt:lpstr>FABRICATION</vt:lpstr>
      <vt:lpstr>FABRICATION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FUTURE TECHNOLOGYS 6</dc:creator>
  <cp:lastModifiedBy>Pratik Patil</cp:lastModifiedBy>
  <cp:revision>133</cp:revision>
  <dcterms:created xsi:type="dcterms:W3CDTF">2018-11-21T12:08:48Z</dcterms:created>
  <dcterms:modified xsi:type="dcterms:W3CDTF">2024-02-21T05:48:25Z</dcterms:modified>
</cp:coreProperties>
</file>