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4"/>
  </p:sldMasterIdLst>
  <p:sldIdLst>
    <p:sldId id="256" r:id="rId5"/>
    <p:sldId id="257" r:id="rId6"/>
    <p:sldId id="258" r:id="rId7"/>
    <p:sldId id="260" r:id="rId8"/>
    <p:sldId id="267" r:id="rId9"/>
    <p:sldId id="259" r:id="rId10"/>
    <p:sldId id="263" r:id="rId11"/>
    <p:sldId id="262" r:id="rId12"/>
    <p:sldId id="265" r:id="rId13"/>
    <p:sldId id="266" r:id="rId14"/>
    <p:sldId id="268" r:id="rId15"/>
    <p:sldId id="269" r:id="rId16"/>
    <p:sldId id="270" r:id="rId17"/>
    <p:sldId id="271" r:id="rId18"/>
    <p:sldId id="280" r:id="rId19"/>
    <p:sldId id="272" r:id="rId20"/>
    <p:sldId id="275" r:id="rId21"/>
    <p:sldId id="276" r:id="rId22"/>
    <p:sldId id="277" r:id="rId23"/>
    <p:sldId id="279" r:id="rId24"/>
    <p:sldId id="285" r:id="rId25"/>
    <p:sldId id="278" r:id="rId26"/>
    <p:sldId id="284" r:id="rId27"/>
    <p:sldId id="281" r:id="rId28"/>
    <p:sldId id="283" r:id="rId29"/>
    <p:sldId id="274"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F52BB-56A8-2D40-B264-FE1BDBDF2B34}" v="27" dt="2022-06-13T01:54:52.554"/>
    <p1510:client id="{C31C8B21-C51A-08B8-84A2-796D3420A3C7}" v="49" dt="2022-06-13T13:24:23.84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0"/>
  </p:normalViewPr>
  <p:slideViewPr>
    <p:cSldViewPr snapToGrid="0">
      <p:cViewPr varScale="1">
        <p:scale>
          <a:sx n="82" d="100"/>
          <a:sy n="82"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Cecilia Sarabia Flores" userId="54833d29-8a70-479f-a95f-c0f1fd8d447f" providerId="ADAL" clId="{80EF52BB-56A8-2D40-B264-FE1BDBDF2B34}"/>
    <pc:docChg chg="undo custSel addSld delSld modSld sldOrd">
      <pc:chgData name="Ana Cecilia Sarabia Flores" userId="54833d29-8a70-479f-a95f-c0f1fd8d447f" providerId="ADAL" clId="{80EF52BB-56A8-2D40-B264-FE1BDBDF2B34}" dt="2022-06-13T02:35:05.121" v="1373" actId="1076"/>
      <pc:docMkLst>
        <pc:docMk/>
      </pc:docMkLst>
      <pc:sldChg chg="modSp mod">
        <pc:chgData name="Ana Cecilia Sarabia Flores" userId="54833d29-8a70-479f-a95f-c0f1fd8d447f" providerId="ADAL" clId="{80EF52BB-56A8-2D40-B264-FE1BDBDF2B34}" dt="2022-06-13T00:23:26.254" v="32"/>
        <pc:sldMkLst>
          <pc:docMk/>
          <pc:sldMk cId="178336048" sldId="256"/>
        </pc:sldMkLst>
        <pc:spChg chg="mod">
          <ac:chgData name="Ana Cecilia Sarabia Flores" userId="54833d29-8a70-479f-a95f-c0f1fd8d447f" providerId="ADAL" clId="{80EF52BB-56A8-2D40-B264-FE1BDBDF2B34}" dt="2022-06-13T00:22:57.211" v="23" actId="113"/>
          <ac:spMkLst>
            <pc:docMk/>
            <pc:sldMk cId="178336048" sldId="256"/>
            <ac:spMk id="2" creationId="{00000000-0000-0000-0000-000000000000}"/>
          </ac:spMkLst>
        </pc:spChg>
        <pc:spChg chg="mod">
          <ac:chgData name="Ana Cecilia Sarabia Flores" userId="54833d29-8a70-479f-a95f-c0f1fd8d447f" providerId="ADAL" clId="{80EF52BB-56A8-2D40-B264-FE1BDBDF2B34}" dt="2022-06-13T00:23:26.254" v="32"/>
          <ac:spMkLst>
            <pc:docMk/>
            <pc:sldMk cId="178336048" sldId="256"/>
            <ac:spMk id="3" creationId="{00000000-0000-0000-0000-000000000000}"/>
          </ac:spMkLst>
        </pc:spChg>
      </pc:sldChg>
      <pc:sldChg chg="modSp mod">
        <pc:chgData name="Ana Cecilia Sarabia Flores" userId="54833d29-8a70-479f-a95f-c0f1fd8d447f" providerId="ADAL" clId="{80EF52BB-56A8-2D40-B264-FE1BDBDF2B34}" dt="2022-06-13T00:23:34.624" v="33" actId="2711"/>
        <pc:sldMkLst>
          <pc:docMk/>
          <pc:sldMk cId="2762368250" sldId="257"/>
        </pc:sldMkLst>
        <pc:spChg chg="mod">
          <ac:chgData name="Ana Cecilia Sarabia Flores" userId="54833d29-8a70-479f-a95f-c0f1fd8d447f" providerId="ADAL" clId="{80EF52BB-56A8-2D40-B264-FE1BDBDF2B34}" dt="2022-06-13T00:22:39.346" v="21" actId="2711"/>
          <ac:spMkLst>
            <pc:docMk/>
            <pc:sldMk cId="2762368250" sldId="257"/>
            <ac:spMk id="2" creationId="{00000000-0000-0000-0000-000000000000}"/>
          </ac:spMkLst>
        </pc:spChg>
        <pc:spChg chg="mod">
          <ac:chgData name="Ana Cecilia Sarabia Flores" userId="54833d29-8a70-479f-a95f-c0f1fd8d447f" providerId="ADAL" clId="{80EF52BB-56A8-2D40-B264-FE1BDBDF2B34}" dt="2022-06-13T00:23:34.624" v="33" actId="2711"/>
          <ac:spMkLst>
            <pc:docMk/>
            <pc:sldMk cId="2762368250" sldId="257"/>
            <ac:spMk id="3" creationId="{00000000-0000-0000-0000-000000000000}"/>
          </ac:spMkLst>
        </pc:spChg>
      </pc:sldChg>
      <pc:sldChg chg="modSp add mod">
        <pc:chgData name="Ana Cecilia Sarabia Flores" userId="54833d29-8a70-479f-a95f-c0f1fd8d447f" providerId="ADAL" clId="{80EF52BB-56A8-2D40-B264-FE1BDBDF2B34}" dt="2022-06-13T01:05:05.969" v="385" actId="108"/>
        <pc:sldMkLst>
          <pc:docMk/>
          <pc:sldMk cId="4216049440" sldId="258"/>
        </pc:sldMkLst>
        <pc:spChg chg="mod">
          <ac:chgData name="Ana Cecilia Sarabia Flores" userId="54833d29-8a70-479f-a95f-c0f1fd8d447f" providerId="ADAL" clId="{80EF52BB-56A8-2D40-B264-FE1BDBDF2B34}" dt="2022-06-13T01:05:05.969" v="385" actId="108"/>
          <ac:spMkLst>
            <pc:docMk/>
            <pc:sldMk cId="4216049440" sldId="258"/>
            <ac:spMk id="2" creationId="{00000000-0000-0000-0000-000000000000}"/>
          </ac:spMkLst>
        </pc:spChg>
        <pc:spChg chg="mod">
          <ac:chgData name="Ana Cecilia Sarabia Flores" userId="54833d29-8a70-479f-a95f-c0f1fd8d447f" providerId="ADAL" clId="{80EF52BB-56A8-2D40-B264-FE1BDBDF2B34}" dt="2022-06-13T00:24:01.349" v="40" actId="20577"/>
          <ac:spMkLst>
            <pc:docMk/>
            <pc:sldMk cId="4216049440" sldId="258"/>
            <ac:spMk id="3" creationId="{00000000-0000-0000-0000-000000000000}"/>
          </ac:spMkLst>
        </pc:spChg>
      </pc:sldChg>
      <pc:sldChg chg="modSp add mod">
        <pc:chgData name="Ana Cecilia Sarabia Flores" userId="54833d29-8a70-479f-a95f-c0f1fd8d447f" providerId="ADAL" clId="{80EF52BB-56A8-2D40-B264-FE1BDBDF2B34}" dt="2022-06-13T01:05:24.930" v="390" actId="20577"/>
        <pc:sldMkLst>
          <pc:docMk/>
          <pc:sldMk cId="3800872792" sldId="259"/>
        </pc:sldMkLst>
        <pc:spChg chg="mod">
          <ac:chgData name="Ana Cecilia Sarabia Flores" userId="54833d29-8a70-479f-a95f-c0f1fd8d447f" providerId="ADAL" clId="{80EF52BB-56A8-2D40-B264-FE1BDBDF2B34}" dt="2022-06-13T01:05:24.930" v="390" actId="20577"/>
          <ac:spMkLst>
            <pc:docMk/>
            <pc:sldMk cId="3800872792" sldId="259"/>
            <ac:spMk id="2" creationId="{00000000-0000-0000-0000-000000000000}"/>
          </ac:spMkLst>
        </pc:spChg>
        <pc:spChg chg="mod">
          <ac:chgData name="Ana Cecilia Sarabia Flores" userId="54833d29-8a70-479f-a95f-c0f1fd8d447f" providerId="ADAL" clId="{80EF52BB-56A8-2D40-B264-FE1BDBDF2B34}" dt="2022-06-13T00:55:15.895" v="135" actId="255"/>
          <ac:spMkLst>
            <pc:docMk/>
            <pc:sldMk cId="3800872792" sldId="259"/>
            <ac:spMk id="3" creationId="{00000000-0000-0000-0000-000000000000}"/>
          </ac:spMkLst>
        </pc:spChg>
      </pc:sldChg>
      <pc:sldChg chg="modSp add mod">
        <pc:chgData name="Ana Cecilia Sarabia Flores" userId="54833d29-8a70-479f-a95f-c0f1fd8d447f" providerId="ADAL" clId="{80EF52BB-56A8-2D40-B264-FE1BDBDF2B34}" dt="2022-06-13T01:05:20.026" v="388" actId="108"/>
        <pc:sldMkLst>
          <pc:docMk/>
          <pc:sldMk cId="231403998" sldId="260"/>
        </pc:sldMkLst>
        <pc:spChg chg="mod">
          <ac:chgData name="Ana Cecilia Sarabia Flores" userId="54833d29-8a70-479f-a95f-c0f1fd8d447f" providerId="ADAL" clId="{80EF52BB-56A8-2D40-B264-FE1BDBDF2B34}" dt="2022-06-13T01:05:20.026" v="388" actId="108"/>
          <ac:spMkLst>
            <pc:docMk/>
            <pc:sldMk cId="231403998" sldId="260"/>
            <ac:spMk id="2" creationId="{00000000-0000-0000-0000-000000000000}"/>
          </ac:spMkLst>
        </pc:spChg>
        <pc:spChg chg="mod">
          <ac:chgData name="Ana Cecilia Sarabia Flores" userId="54833d29-8a70-479f-a95f-c0f1fd8d447f" providerId="ADAL" clId="{80EF52BB-56A8-2D40-B264-FE1BDBDF2B34}" dt="2022-06-13T00:55:46.766" v="140" actId="1035"/>
          <ac:spMkLst>
            <pc:docMk/>
            <pc:sldMk cId="231403998" sldId="260"/>
            <ac:spMk id="3" creationId="{00000000-0000-0000-0000-000000000000}"/>
          </ac:spMkLst>
        </pc:spChg>
      </pc:sldChg>
      <pc:sldChg chg="addSp delSp modSp add mod">
        <pc:chgData name="Ana Cecilia Sarabia Flores" userId="54833d29-8a70-479f-a95f-c0f1fd8d447f" providerId="ADAL" clId="{80EF52BB-56A8-2D40-B264-FE1BDBDF2B34}" dt="2022-06-13T02:35:05.121" v="1373" actId="1076"/>
        <pc:sldMkLst>
          <pc:docMk/>
          <pc:sldMk cId="303300034" sldId="261"/>
        </pc:sldMkLst>
        <pc:spChg chg="mod">
          <ac:chgData name="Ana Cecilia Sarabia Flores" userId="54833d29-8a70-479f-a95f-c0f1fd8d447f" providerId="ADAL" clId="{80EF52BB-56A8-2D40-B264-FE1BDBDF2B34}" dt="2022-06-13T01:15:20.011" v="549" actId="20577"/>
          <ac:spMkLst>
            <pc:docMk/>
            <pc:sldMk cId="303300034" sldId="261"/>
            <ac:spMk id="2" creationId="{00000000-0000-0000-0000-000000000000}"/>
          </ac:spMkLst>
        </pc:spChg>
        <pc:spChg chg="mod">
          <ac:chgData name="Ana Cecilia Sarabia Flores" userId="54833d29-8a70-479f-a95f-c0f1fd8d447f" providerId="ADAL" clId="{80EF52BB-56A8-2D40-B264-FE1BDBDF2B34}" dt="2022-06-13T02:35:05.121" v="1373" actId="1076"/>
          <ac:spMkLst>
            <pc:docMk/>
            <pc:sldMk cId="303300034" sldId="261"/>
            <ac:spMk id="3" creationId="{00000000-0000-0000-0000-000000000000}"/>
          </ac:spMkLst>
        </pc:spChg>
        <pc:spChg chg="add del mod">
          <ac:chgData name="Ana Cecilia Sarabia Flores" userId="54833d29-8a70-479f-a95f-c0f1fd8d447f" providerId="ADAL" clId="{80EF52BB-56A8-2D40-B264-FE1BDBDF2B34}" dt="2022-06-13T01:00:15.551" v="268"/>
          <ac:spMkLst>
            <pc:docMk/>
            <pc:sldMk cId="303300034" sldId="261"/>
            <ac:spMk id="4" creationId="{FFA6DD1E-BC3B-C6C1-40CE-E0524DE843FC}"/>
          </ac:spMkLst>
        </pc:spChg>
      </pc:sldChg>
      <pc:sldChg chg="addSp delSp modSp add mod ord setBg">
        <pc:chgData name="Ana Cecilia Sarabia Flores" userId="54833d29-8a70-479f-a95f-c0f1fd8d447f" providerId="ADAL" clId="{80EF52BB-56A8-2D40-B264-FE1BDBDF2B34}" dt="2022-06-13T01:05:49.840" v="396" actId="1076"/>
        <pc:sldMkLst>
          <pc:docMk/>
          <pc:sldMk cId="1194595852" sldId="262"/>
        </pc:sldMkLst>
        <pc:spChg chg="mod ord">
          <ac:chgData name="Ana Cecilia Sarabia Flores" userId="54833d29-8a70-479f-a95f-c0f1fd8d447f" providerId="ADAL" clId="{80EF52BB-56A8-2D40-B264-FE1BDBDF2B34}" dt="2022-06-13T01:05:49.840" v="396" actId="1076"/>
          <ac:spMkLst>
            <pc:docMk/>
            <pc:sldMk cId="1194595852" sldId="262"/>
            <ac:spMk id="2" creationId="{00000000-0000-0000-0000-000000000000}"/>
          </ac:spMkLst>
        </pc:spChg>
        <pc:spChg chg="del">
          <ac:chgData name="Ana Cecilia Sarabia Flores" userId="54833d29-8a70-479f-a95f-c0f1fd8d447f" providerId="ADAL" clId="{80EF52BB-56A8-2D40-B264-FE1BDBDF2B34}" dt="2022-06-13T01:00:24.295" v="270" actId="478"/>
          <ac:spMkLst>
            <pc:docMk/>
            <pc:sldMk cId="1194595852" sldId="262"/>
            <ac:spMk id="3" creationId="{00000000-0000-0000-0000-000000000000}"/>
          </ac:spMkLst>
        </pc:spChg>
        <pc:spChg chg="add del mod">
          <ac:chgData name="Ana Cecilia Sarabia Flores" userId="54833d29-8a70-479f-a95f-c0f1fd8d447f" providerId="ADAL" clId="{80EF52BB-56A8-2D40-B264-FE1BDBDF2B34}" dt="2022-06-13T01:00:26.025" v="271" actId="478"/>
          <ac:spMkLst>
            <pc:docMk/>
            <pc:sldMk cId="1194595852" sldId="262"/>
            <ac:spMk id="5" creationId="{9FD7BEE5-DEBE-37FF-3B31-2D9E8EF1A504}"/>
          </ac:spMkLst>
        </pc:spChg>
        <pc:spChg chg="add">
          <ac:chgData name="Ana Cecilia Sarabia Flores" userId="54833d29-8a70-479f-a95f-c0f1fd8d447f" providerId="ADAL" clId="{80EF52BB-56A8-2D40-B264-FE1BDBDF2B34}" dt="2022-06-13T01:00:52.240" v="273" actId="26606"/>
          <ac:spMkLst>
            <pc:docMk/>
            <pc:sldMk cId="1194595852" sldId="262"/>
            <ac:spMk id="11" creationId="{48E96387-12F1-45E4-9322-ABBF2EE040E9}"/>
          </ac:spMkLst>
        </pc:spChg>
        <pc:spChg chg="add">
          <ac:chgData name="Ana Cecilia Sarabia Flores" userId="54833d29-8a70-479f-a95f-c0f1fd8d447f" providerId="ADAL" clId="{80EF52BB-56A8-2D40-B264-FE1BDBDF2B34}" dt="2022-06-13T01:00:52.240" v="273" actId="26606"/>
          <ac:spMkLst>
            <pc:docMk/>
            <pc:sldMk cId="1194595852" sldId="262"/>
            <ac:spMk id="13" creationId="{A9F421DD-DE4E-4547-A904-3F80E25E3F35}"/>
          </ac:spMkLst>
        </pc:spChg>
        <pc:spChg chg="add">
          <ac:chgData name="Ana Cecilia Sarabia Flores" userId="54833d29-8a70-479f-a95f-c0f1fd8d447f" providerId="ADAL" clId="{80EF52BB-56A8-2D40-B264-FE1BDBDF2B34}" dt="2022-06-13T01:00:52.240" v="273" actId="26606"/>
          <ac:spMkLst>
            <pc:docMk/>
            <pc:sldMk cId="1194595852" sldId="262"/>
            <ac:spMk id="15" creationId="{09985DEC-1215-4209-9708-B45CC977402E}"/>
          </ac:spMkLst>
        </pc:spChg>
        <pc:spChg chg="add">
          <ac:chgData name="Ana Cecilia Sarabia Flores" userId="54833d29-8a70-479f-a95f-c0f1fd8d447f" providerId="ADAL" clId="{80EF52BB-56A8-2D40-B264-FE1BDBDF2B34}" dt="2022-06-13T01:00:52.240" v="273" actId="26606"/>
          <ac:spMkLst>
            <pc:docMk/>
            <pc:sldMk cId="1194595852" sldId="262"/>
            <ac:spMk id="17" creationId="{90EB7086-616E-4D44-94BE-D0F763561782}"/>
          </ac:spMkLst>
        </pc:spChg>
        <pc:spChg chg="add">
          <ac:chgData name="Ana Cecilia Sarabia Flores" userId="54833d29-8a70-479f-a95f-c0f1fd8d447f" providerId="ADAL" clId="{80EF52BB-56A8-2D40-B264-FE1BDBDF2B34}" dt="2022-06-13T01:00:52.240" v="273" actId="26606"/>
          <ac:spMkLst>
            <pc:docMk/>
            <pc:sldMk cId="1194595852" sldId="262"/>
            <ac:spMk id="19" creationId="{F115DB35-53D7-4EDC-A965-A434929617CC}"/>
          </ac:spMkLst>
        </pc:spChg>
        <pc:spChg chg="add">
          <ac:chgData name="Ana Cecilia Sarabia Flores" userId="54833d29-8a70-479f-a95f-c0f1fd8d447f" providerId="ADAL" clId="{80EF52BB-56A8-2D40-B264-FE1BDBDF2B34}" dt="2022-06-13T01:00:52.240" v="273" actId="26606"/>
          <ac:spMkLst>
            <pc:docMk/>
            <pc:sldMk cId="1194595852" sldId="262"/>
            <ac:spMk id="21" creationId="{4B610F9C-62FE-46FC-8607-C35030B6321A}"/>
          </ac:spMkLst>
        </pc:spChg>
        <pc:picChg chg="add mod modCrop">
          <ac:chgData name="Ana Cecilia Sarabia Flores" userId="54833d29-8a70-479f-a95f-c0f1fd8d447f" providerId="ADAL" clId="{80EF52BB-56A8-2D40-B264-FE1BDBDF2B34}" dt="2022-06-13T01:01:24.623" v="278" actId="1076"/>
          <ac:picMkLst>
            <pc:docMk/>
            <pc:sldMk cId="1194595852" sldId="262"/>
            <ac:picMk id="6" creationId="{07799FF0-31B1-E9B2-29FD-DBE5B10EF9C7}"/>
          </ac:picMkLst>
        </pc:picChg>
      </pc:sldChg>
      <pc:sldChg chg="add del">
        <pc:chgData name="Ana Cecilia Sarabia Flores" userId="54833d29-8a70-479f-a95f-c0f1fd8d447f" providerId="ADAL" clId="{80EF52BB-56A8-2D40-B264-FE1BDBDF2B34}" dt="2022-06-13T01:04:20.839" v="317"/>
        <pc:sldMkLst>
          <pc:docMk/>
          <pc:sldMk cId="1964556948" sldId="263"/>
        </pc:sldMkLst>
      </pc:sldChg>
      <pc:sldChg chg="modSp add mod">
        <pc:chgData name="Ana Cecilia Sarabia Flores" userId="54833d29-8a70-479f-a95f-c0f1fd8d447f" providerId="ADAL" clId="{80EF52BB-56A8-2D40-B264-FE1BDBDF2B34}" dt="2022-06-13T01:06:19.078" v="399" actId="1076"/>
        <pc:sldMkLst>
          <pc:docMk/>
          <pc:sldMk cId="2375636938" sldId="263"/>
        </pc:sldMkLst>
        <pc:spChg chg="mod">
          <ac:chgData name="Ana Cecilia Sarabia Flores" userId="54833d29-8a70-479f-a95f-c0f1fd8d447f" providerId="ADAL" clId="{80EF52BB-56A8-2D40-B264-FE1BDBDF2B34}" dt="2022-06-13T01:06:19.078" v="399" actId="1076"/>
          <ac:spMkLst>
            <pc:docMk/>
            <pc:sldMk cId="2375636938" sldId="263"/>
            <ac:spMk id="2" creationId="{00000000-0000-0000-0000-000000000000}"/>
          </ac:spMkLst>
        </pc:spChg>
      </pc:sldChg>
    </pc:docChg>
  </pc:docChgLst>
  <pc:docChgLst>
    <pc:chgData name="Raquel Noblejas Sampedro" userId="S::rnoblejas@my.harrisburgu.edu::70cda99e-88cd-4495-81fb-b328a78d7301" providerId="AD" clId="Web-{C31C8B21-C51A-08B8-84A2-796D3420A3C7}"/>
    <pc:docChg chg="addSld modSld sldOrd">
      <pc:chgData name="Raquel Noblejas Sampedro" userId="S::rnoblejas@my.harrisburgu.edu::70cda99e-88cd-4495-81fb-b328a78d7301" providerId="AD" clId="Web-{C31C8B21-C51A-08B8-84A2-796D3420A3C7}" dt="2022-06-13T13:24:23.715" v="43"/>
      <pc:docMkLst>
        <pc:docMk/>
      </pc:docMkLst>
      <pc:sldChg chg="ord">
        <pc:chgData name="Raquel Noblejas Sampedro" userId="S::rnoblejas@my.harrisburgu.edu::70cda99e-88cd-4495-81fb-b328a78d7301" providerId="AD" clId="Web-{C31C8B21-C51A-08B8-84A2-796D3420A3C7}" dt="2022-06-13T13:24:23.715" v="43"/>
        <pc:sldMkLst>
          <pc:docMk/>
          <pc:sldMk cId="303300034" sldId="261"/>
        </pc:sldMkLst>
      </pc:sldChg>
      <pc:sldChg chg="modSp">
        <pc:chgData name="Raquel Noblejas Sampedro" userId="S::rnoblejas@my.harrisburgu.edu::70cda99e-88cd-4495-81fb-b328a78d7301" providerId="AD" clId="Web-{C31C8B21-C51A-08B8-84A2-796D3420A3C7}" dt="2022-06-13T13:23:05.401" v="5" actId="20577"/>
        <pc:sldMkLst>
          <pc:docMk/>
          <pc:sldMk cId="2375636938" sldId="263"/>
        </pc:sldMkLst>
        <pc:spChg chg="mod">
          <ac:chgData name="Raquel Noblejas Sampedro" userId="S::rnoblejas@my.harrisburgu.edu::70cda99e-88cd-4495-81fb-b328a78d7301" providerId="AD" clId="Web-{C31C8B21-C51A-08B8-84A2-796D3420A3C7}" dt="2022-06-13T13:23:05.401" v="5" actId="20577"/>
          <ac:spMkLst>
            <pc:docMk/>
            <pc:sldMk cId="2375636938" sldId="263"/>
            <ac:spMk id="2" creationId="{00000000-0000-0000-0000-000000000000}"/>
          </ac:spMkLst>
        </pc:spChg>
        <pc:spChg chg="mod">
          <ac:chgData name="Raquel Noblejas Sampedro" userId="S::rnoblejas@my.harrisburgu.edu::70cda99e-88cd-4495-81fb-b328a78d7301" providerId="AD" clId="Web-{C31C8B21-C51A-08B8-84A2-796D3420A3C7}" dt="2022-06-13T13:22:33.931" v="1" actId="20577"/>
          <ac:spMkLst>
            <pc:docMk/>
            <pc:sldMk cId="2375636938" sldId="263"/>
            <ac:spMk id="3" creationId="{00000000-0000-0000-0000-000000000000}"/>
          </ac:spMkLst>
        </pc:spChg>
      </pc:sldChg>
      <pc:sldChg chg="modSp add replId">
        <pc:chgData name="Raquel Noblejas Sampedro" userId="S::rnoblejas@my.harrisburgu.edu::70cda99e-88cd-4495-81fb-b328a78d7301" providerId="AD" clId="Web-{C31C8B21-C51A-08B8-84A2-796D3420A3C7}" dt="2022-06-13T13:23:25.979" v="24" actId="20577"/>
        <pc:sldMkLst>
          <pc:docMk/>
          <pc:sldMk cId="1685896753" sldId="264"/>
        </pc:sldMkLst>
        <pc:spChg chg="mod">
          <ac:chgData name="Raquel Noblejas Sampedro" userId="S::rnoblejas@my.harrisburgu.edu::70cda99e-88cd-4495-81fb-b328a78d7301" providerId="AD" clId="Web-{C31C8B21-C51A-08B8-84A2-796D3420A3C7}" dt="2022-06-13T13:23:25.979" v="24" actId="20577"/>
          <ac:spMkLst>
            <pc:docMk/>
            <pc:sldMk cId="1685896753" sldId="264"/>
            <ac:spMk id="2" creationId="{00000000-0000-0000-0000-000000000000}"/>
          </ac:spMkLst>
        </pc:spChg>
      </pc:sldChg>
      <pc:sldChg chg="modSp add replId">
        <pc:chgData name="Raquel Noblejas Sampedro" userId="S::rnoblejas@my.harrisburgu.edu::70cda99e-88cd-4495-81fb-b328a78d7301" providerId="AD" clId="Web-{C31C8B21-C51A-08B8-84A2-796D3420A3C7}" dt="2022-06-13T13:24:18.136" v="42" actId="20577"/>
        <pc:sldMkLst>
          <pc:docMk/>
          <pc:sldMk cId="3459939342" sldId="265"/>
        </pc:sldMkLst>
        <pc:spChg chg="mod">
          <ac:chgData name="Raquel Noblejas Sampedro" userId="S::rnoblejas@my.harrisburgu.edu::70cda99e-88cd-4495-81fb-b328a78d7301" providerId="AD" clId="Web-{C31C8B21-C51A-08B8-84A2-796D3420A3C7}" dt="2022-06-13T13:24:18.136" v="42" actId="20577"/>
          <ac:spMkLst>
            <pc:docMk/>
            <pc:sldMk cId="3459939342" sldId="265"/>
            <ac:spMk id="2" creationId="{00000000-0000-0000-0000-000000000000}"/>
          </ac:spMkLst>
        </pc:spChg>
      </pc:sldChg>
      <pc:sldChg chg="modSp add replId">
        <pc:chgData name="Raquel Noblejas Sampedro" userId="S::rnoblejas@my.harrisburgu.edu::70cda99e-88cd-4495-81fb-b328a78d7301" providerId="AD" clId="Web-{C31C8B21-C51A-08B8-84A2-796D3420A3C7}" dt="2022-06-13T13:24:14.277" v="40" actId="20577"/>
        <pc:sldMkLst>
          <pc:docMk/>
          <pc:sldMk cId="2409886739" sldId="266"/>
        </pc:sldMkLst>
        <pc:spChg chg="mod">
          <ac:chgData name="Raquel Noblejas Sampedro" userId="S::rnoblejas@my.harrisburgu.edu::70cda99e-88cd-4495-81fb-b328a78d7301" providerId="AD" clId="Web-{C31C8B21-C51A-08B8-84A2-796D3420A3C7}" dt="2022-06-13T13:24:14.277" v="40" actId="20577"/>
          <ac:spMkLst>
            <pc:docMk/>
            <pc:sldMk cId="2409886739" sldId="26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EBF309D-59F7-4E79-8623-CF61B8305132}" type="datetimeFigureOut">
              <a:rPr lang="en-US" smtClean="0"/>
              <a:t>6/13/2022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B03EABA-DA4E-42F2-86C6-A6D9EA7727BA}" type="slidenum">
              <a:rPr lang="en-US" smtClean="0"/>
              <a:t>‹Nº›</a:t>
            </a:fld>
            <a:endParaRPr lang="en-US"/>
          </a:p>
        </p:txBody>
      </p:sp>
    </p:spTree>
    <p:extLst>
      <p:ext uri="{BB962C8B-B14F-4D97-AF65-F5344CB8AC3E}">
        <p14:creationId xmlns:p14="http://schemas.microsoft.com/office/powerpoint/2010/main" val="84112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F309D-59F7-4E79-8623-CF61B8305132}"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3EABA-DA4E-42F2-86C6-A6D9EA7727BA}" type="slidenum">
              <a:rPr lang="en-US" smtClean="0"/>
              <a:t>‹Nº›</a:t>
            </a:fld>
            <a:endParaRPr lang="en-US"/>
          </a:p>
        </p:txBody>
      </p:sp>
    </p:spTree>
    <p:extLst>
      <p:ext uri="{BB962C8B-B14F-4D97-AF65-F5344CB8AC3E}">
        <p14:creationId xmlns:p14="http://schemas.microsoft.com/office/powerpoint/2010/main" val="325654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EBF309D-59F7-4E79-8623-CF61B8305132}" type="datetimeFigureOut">
              <a:rPr lang="en-US" smtClean="0"/>
              <a:t>6/13/2022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B03EABA-DA4E-42F2-86C6-A6D9EA7727BA}" type="slidenum">
              <a:rPr lang="en-US" smtClean="0"/>
              <a:t>‹Nº›</a:t>
            </a:fld>
            <a:endParaRPr lang="en-US"/>
          </a:p>
        </p:txBody>
      </p:sp>
    </p:spTree>
    <p:extLst>
      <p:ext uri="{BB962C8B-B14F-4D97-AF65-F5344CB8AC3E}">
        <p14:creationId xmlns:p14="http://schemas.microsoft.com/office/powerpoint/2010/main" val="270719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F309D-59F7-4E79-8623-CF61B8305132}"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B03EABA-DA4E-42F2-86C6-A6D9EA7727BA}" type="slidenum">
              <a:rPr lang="en-US" smtClean="0"/>
              <a:t>‹Nº›</a:t>
            </a:fld>
            <a:endParaRPr lang="en-US"/>
          </a:p>
        </p:txBody>
      </p:sp>
    </p:spTree>
    <p:extLst>
      <p:ext uri="{BB962C8B-B14F-4D97-AF65-F5344CB8AC3E}">
        <p14:creationId xmlns:p14="http://schemas.microsoft.com/office/powerpoint/2010/main" val="67372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EBF309D-59F7-4E79-8623-CF61B8305132}" type="datetimeFigureOut">
              <a:rPr lang="en-US" smtClean="0"/>
              <a:t>6/13/2022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B03EABA-DA4E-42F2-86C6-A6D9EA7727BA}" type="slidenum">
              <a:rPr lang="en-US" smtClean="0"/>
              <a:t>‹Nº›</a:t>
            </a:fld>
            <a:endParaRPr lang="en-US"/>
          </a:p>
        </p:txBody>
      </p:sp>
    </p:spTree>
    <p:extLst>
      <p:ext uri="{BB962C8B-B14F-4D97-AF65-F5344CB8AC3E}">
        <p14:creationId xmlns:p14="http://schemas.microsoft.com/office/powerpoint/2010/main" val="392649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BF309D-59F7-4E79-8623-CF61B8305132}"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3EABA-DA4E-42F2-86C6-A6D9EA7727BA}" type="slidenum">
              <a:rPr lang="en-US" smtClean="0"/>
              <a:t>‹Nº›</a:t>
            </a:fld>
            <a:endParaRPr lang="en-US"/>
          </a:p>
        </p:txBody>
      </p:sp>
    </p:spTree>
    <p:extLst>
      <p:ext uri="{BB962C8B-B14F-4D97-AF65-F5344CB8AC3E}">
        <p14:creationId xmlns:p14="http://schemas.microsoft.com/office/powerpoint/2010/main" val="163744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BF309D-59F7-4E79-8623-CF61B8305132}"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3EABA-DA4E-42F2-86C6-A6D9EA7727BA}" type="slidenum">
              <a:rPr lang="en-US" smtClean="0"/>
              <a:t>‹Nº›</a:t>
            </a:fld>
            <a:endParaRPr lang="en-US"/>
          </a:p>
        </p:txBody>
      </p:sp>
    </p:spTree>
    <p:extLst>
      <p:ext uri="{BB962C8B-B14F-4D97-AF65-F5344CB8AC3E}">
        <p14:creationId xmlns:p14="http://schemas.microsoft.com/office/powerpoint/2010/main" val="43169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BF309D-59F7-4E79-8623-CF61B8305132}"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3EABA-DA4E-42F2-86C6-A6D9EA7727BA}" type="slidenum">
              <a:rPr lang="en-US" smtClean="0"/>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08364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F309D-59F7-4E79-8623-CF61B8305132}"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3EABA-DA4E-42F2-86C6-A6D9EA7727BA}" type="slidenum">
              <a:rPr lang="en-US" smtClean="0"/>
              <a:t>‹Nº›</a:t>
            </a:fld>
            <a:endParaRPr lang="en-US"/>
          </a:p>
        </p:txBody>
      </p:sp>
    </p:spTree>
    <p:extLst>
      <p:ext uri="{BB962C8B-B14F-4D97-AF65-F5344CB8AC3E}">
        <p14:creationId xmlns:p14="http://schemas.microsoft.com/office/powerpoint/2010/main" val="285487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EBF309D-59F7-4E79-8623-CF61B8305132}" type="datetimeFigureOut">
              <a:rPr lang="en-US" smtClean="0"/>
              <a:t>6/13/2022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B03EABA-DA4E-42F2-86C6-A6D9EA7727BA}" type="slidenum">
              <a:rPr lang="en-US" smtClean="0"/>
              <a:t>‹Nº›</a:t>
            </a:fld>
            <a:endParaRPr lang="en-US"/>
          </a:p>
        </p:txBody>
      </p:sp>
    </p:spTree>
    <p:extLst>
      <p:ext uri="{BB962C8B-B14F-4D97-AF65-F5344CB8AC3E}">
        <p14:creationId xmlns:p14="http://schemas.microsoft.com/office/powerpoint/2010/main" val="114255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BF309D-59F7-4E79-8623-CF61B8305132}"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3EABA-DA4E-42F2-86C6-A6D9EA7727BA}" type="slidenum">
              <a:rPr lang="en-US" smtClean="0"/>
              <a:t>‹Nº›</a:t>
            </a:fld>
            <a:endParaRPr lang="en-US"/>
          </a:p>
        </p:txBody>
      </p:sp>
    </p:spTree>
    <p:extLst>
      <p:ext uri="{BB962C8B-B14F-4D97-AF65-F5344CB8AC3E}">
        <p14:creationId xmlns:p14="http://schemas.microsoft.com/office/powerpoint/2010/main" val="240235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EBF309D-59F7-4E79-8623-CF61B8305132}" type="datetimeFigureOut">
              <a:rPr lang="en-US" smtClean="0"/>
              <a:t>6/13/2022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B03EABA-DA4E-42F2-86C6-A6D9EA7727BA}" type="slidenum">
              <a:rPr lang="en-US" smtClean="0"/>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722237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6327" y="709125"/>
            <a:ext cx="10058400" cy="1487983"/>
          </a:xfrm>
        </p:spPr>
        <p:txBody>
          <a:bodyPr>
            <a:normAutofit/>
          </a:bodyPr>
          <a:lstStyle/>
          <a:p>
            <a:pPr algn="ct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The effect of immunization factors on Life Expectancy</a:t>
            </a:r>
            <a:endParaRPr lang="en-US" sz="4400" b="1" dirty="0">
              <a:latin typeface="Calibri" panose="020F0502020204030204" pitchFamily="34" charset="0"/>
              <a:cs typeface="Calibri" panose="020F0502020204030204" pitchFamily="34" charset="0"/>
            </a:endParaRPr>
          </a:p>
        </p:txBody>
      </p:sp>
      <p:sp>
        <p:nvSpPr>
          <p:cNvPr id="7" name="CuadroTexto 6">
            <a:extLst>
              <a:ext uri="{FF2B5EF4-FFF2-40B4-BE49-F238E27FC236}">
                <a16:creationId xmlns:a16="http://schemas.microsoft.com/office/drawing/2014/main" id="{60EC7608-FE29-DCB6-B448-8657BCD6B866}"/>
              </a:ext>
            </a:extLst>
          </p:cNvPr>
          <p:cNvSpPr txBox="1"/>
          <p:nvPr/>
        </p:nvSpPr>
        <p:spPr>
          <a:xfrm>
            <a:off x="4478693" y="3652934"/>
            <a:ext cx="3433666" cy="2364109"/>
          </a:xfrm>
          <a:prstGeom prst="rect">
            <a:avLst/>
          </a:prstGeom>
          <a:noFill/>
        </p:spPr>
        <p:txBody>
          <a:bodyPr wrap="square" rtlCol="0">
            <a:spAutoFit/>
          </a:bodyPr>
          <a:lstStyle/>
          <a:p>
            <a:pPr marL="0" marR="0" algn="ctr">
              <a:lnSpc>
                <a:spcPct val="107000"/>
              </a:lnSpc>
              <a:spcBef>
                <a:spcPts val="0"/>
              </a:spcBef>
              <a:spcAft>
                <a:spcPts val="800"/>
              </a:spcAft>
            </a:pPr>
            <a:r>
              <a:rPr lang="es-C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Raquel Noblejas Sampedro</a:t>
            </a:r>
          </a:p>
          <a:p>
            <a:pPr marL="0" marR="0" algn="ctr">
              <a:lnSpc>
                <a:spcPct val="107000"/>
              </a:lnSpc>
              <a:spcBef>
                <a:spcPts val="0"/>
              </a:spcBef>
              <a:spcAft>
                <a:spcPts val="800"/>
              </a:spcAft>
            </a:pPr>
            <a:r>
              <a:rPr lang="es-C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Ana Cecilia Sarabia Flores</a:t>
            </a:r>
          </a:p>
          <a:p>
            <a:pPr marL="0" marR="0" algn="ctr">
              <a:lnSpc>
                <a:spcPct val="107000"/>
              </a:lnSpc>
              <a:spcBef>
                <a:spcPts val="0"/>
              </a:spcBef>
              <a:spcAft>
                <a:spcPts val="800"/>
              </a:spcAft>
            </a:pP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Narges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Pourshian</a:t>
            </a:r>
            <a:endParaRPr lang="es-C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Rodolfo Sanchez Mora</a:t>
            </a:r>
            <a:endParaRPr lang="es-C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Pratik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Pachpute</a:t>
            </a:r>
            <a:endParaRPr lang="es-C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s-CR" dirty="0">
              <a:solidFill>
                <a:schemeClr val="bg1"/>
              </a:solidFill>
              <a:latin typeface="Times New Roman" panose="02020603050405020304" pitchFamily="18" charset="0"/>
              <a:cs typeface="Times New Roman" panose="02020603050405020304" pitchFamily="18" charset="0"/>
            </a:endParaRPr>
          </a:p>
        </p:txBody>
      </p:sp>
      <p:sp>
        <p:nvSpPr>
          <p:cNvPr id="9" name="Subtítulo 8">
            <a:extLst>
              <a:ext uri="{FF2B5EF4-FFF2-40B4-BE49-F238E27FC236}">
                <a16:creationId xmlns:a16="http://schemas.microsoft.com/office/drawing/2014/main" id="{6A216B77-EC01-0F48-092F-BDC5EC2E85B6}"/>
              </a:ext>
            </a:extLst>
          </p:cNvPr>
          <p:cNvSpPr>
            <a:spLocks noGrp="1"/>
          </p:cNvSpPr>
          <p:nvPr>
            <p:ph type="subTitle" idx="1"/>
          </p:nvPr>
        </p:nvSpPr>
        <p:spPr>
          <a:xfrm>
            <a:off x="1974772" y="2324104"/>
            <a:ext cx="8441509" cy="590321"/>
          </a:xfrm>
        </p:spPr>
        <p:txBody>
          <a:bodyPr>
            <a:norm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 comparison between developed and developing countries</a:t>
            </a:r>
            <a:endParaRPr lang="es-C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CR" dirty="0"/>
          </a:p>
        </p:txBody>
      </p:sp>
    </p:spTree>
    <p:extLst>
      <p:ext uri="{BB962C8B-B14F-4D97-AF65-F5344CB8AC3E}">
        <p14:creationId xmlns:p14="http://schemas.microsoft.com/office/powerpoint/2010/main" val="178336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034" y="2078220"/>
            <a:ext cx="11308597" cy="4248439"/>
          </a:xfrm>
        </p:spPr>
        <p:txBody>
          <a:bodyPr>
            <a:noAutofit/>
          </a:bodyPr>
          <a:lstStyle/>
          <a:p>
            <a:pPr marL="305435" indent="-305435" algn="just"/>
            <a:endParaRPr lang="en-US" sz="2400" dirty="0">
              <a:latin typeface="Calibri" panose="020F0502020204030204" pitchFamily="34" charset="0"/>
              <a:cs typeface="Calibri" panose="020F0502020204030204" pitchFamily="34" charset="0"/>
            </a:endParaRPr>
          </a:p>
          <a:p>
            <a:pPr marL="305435" indent="-305435" algn="just"/>
            <a:endParaRPr lang="en-US" sz="2800" dirty="0"/>
          </a:p>
        </p:txBody>
      </p:sp>
      <p:sp>
        <p:nvSpPr>
          <p:cNvPr id="7" name="Title 1">
            <a:extLst>
              <a:ext uri="{FF2B5EF4-FFF2-40B4-BE49-F238E27FC236}">
                <a16:creationId xmlns:a16="http://schemas.microsoft.com/office/drawing/2014/main" id="{26F8BDE0-6BF9-EFB3-97D0-D0C81F51B47A}"/>
              </a:ext>
            </a:extLst>
          </p:cNvPr>
          <p:cNvSpPr>
            <a:spLocks noGrp="1"/>
          </p:cNvSpPr>
          <p:nvPr>
            <p:ph type="title"/>
          </p:nvPr>
        </p:nvSpPr>
        <p:spPr>
          <a:xfrm>
            <a:off x="581609" y="1156997"/>
            <a:ext cx="10058400" cy="1098484"/>
          </a:xfrm>
        </p:spPr>
        <p:txBody>
          <a:bodyPr>
            <a:noAutofit/>
          </a:bodyPr>
          <a:lstStyle/>
          <a:p>
            <a:r>
              <a:rPr lang="en-US" sz="4400" dirty="0">
                <a:latin typeface="Times New Roman" panose="02020603050405020304" pitchFamily="18" charset="0"/>
                <a:cs typeface="Times New Roman" panose="02020603050405020304" pitchFamily="18" charset="0"/>
              </a:rPr>
              <a:t>Technical approach</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61F7CE76-6A82-6319-EBA1-EBF9965C03D8}"/>
              </a:ext>
            </a:extLst>
          </p:cNvPr>
          <p:cNvSpPr txBox="1">
            <a:spLocks/>
          </p:cNvSpPr>
          <p:nvPr/>
        </p:nvSpPr>
        <p:spPr>
          <a:xfrm>
            <a:off x="461490" y="2255481"/>
            <a:ext cx="11269020" cy="184065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effectLst/>
                <a:latin typeface="Times New Roman" panose="02020603050405020304" pitchFamily="18" charset="0"/>
                <a:ea typeface="Calibri" panose="020F0502020204030204" pitchFamily="34" charset="0"/>
              </a:rPr>
              <a:t>Because of the nature of the data, which compares multiple measures across countries with different income and development levels, it was expected to find several </a:t>
            </a:r>
            <a:r>
              <a:rPr lang="en-US" sz="2000" b="1" dirty="0">
                <a:effectLst/>
                <a:latin typeface="Times New Roman" panose="02020603050405020304" pitchFamily="18" charset="0"/>
                <a:ea typeface="Calibri" panose="020F0502020204030204" pitchFamily="34" charset="0"/>
              </a:rPr>
              <a:t>outliers. </a:t>
            </a:r>
            <a:endParaRPr lang="en-US" sz="2000" dirty="0">
              <a:effectLst/>
              <a:latin typeface="Times New Roman" panose="02020603050405020304" pitchFamily="18" charset="0"/>
              <a:ea typeface="Calibri" panose="020F0502020204030204" pitchFamily="34"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These outliers were identified using three methods: Leverage, Cook’s, and </a:t>
            </a:r>
            <a:r>
              <a:rPr lang="en-US" sz="2000" dirty="0" err="1">
                <a:effectLst/>
                <a:latin typeface="Times New Roman" panose="02020603050405020304" pitchFamily="18" charset="0"/>
                <a:ea typeface="Calibri" panose="020F0502020204030204" pitchFamily="34" charset="0"/>
              </a:rPr>
              <a:t>Mahalanobis</a:t>
            </a:r>
            <a:r>
              <a:rPr lang="en-US" sz="2000" dirty="0">
                <a:effectLst/>
                <a:latin typeface="Times New Roman" panose="02020603050405020304" pitchFamily="18" charset="0"/>
                <a:ea typeface="Calibri" panose="020F0502020204030204" pitchFamily="34" charset="0"/>
              </a:rPr>
              <a:t> distance. A simple linear regression with all the variables of the dataset was run to calculate these metric, using a </a:t>
            </a:r>
            <a:r>
              <a:rPr lang="en-US" sz="2000" i="1" dirty="0">
                <a:effectLst/>
                <a:latin typeface="Times New Roman" panose="02020603050405020304" pitchFamily="18" charset="0"/>
                <a:ea typeface="Calibri" panose="020F0502020204030204" pitchFamily="34" charset="0"/>
              </a:rPr>
              <a:t>K </a:t>
            </a:r>
            <a:r>
              <a:rPr lang="en-US" sz="2000" dirty="0">
                <a:effectLst/>
                <a:latin typeface="Times New Roman" panose="02020603050405020304" pitchFamily="18" charset="0"/>
                <a:ea typeface="Calibri" panose="020F0502020204030204" pitchFamily="34" charset="0"/>
              </a:rPr>
              <a:t>value of 19. Tab</a:t>
            </a:r>
            <a:r>
              <a:rPr lang="en-US" sz="2000" dirty="0">
                <a:latin typeface="Times New Roman" panose="02020603050405020304" pitchFamily="18" charset="0"/>
                <a:ea typeface="Calibri" panose="020F0502020204030204" pitchFamily="34" charset="0"/>
              </a:rPr>
              <a:t>le 2 below summarizes the results. </a:t>
            </a:r>
            <a:endParaRPr lang="en-US" sz="2000" dirty="0">
              <a:effectLst/>
              <a:latin typeface="Times New Roman" panose="02020603050405020304" pitchFamily="18" charset="0"/>
              <a:ea typeface="Calibri" panose="020F0502020204030204" pitchFamily="34"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36E1F7E7-6E86-0580-A760-43DFABCCD116}"/>
              </a:ext>
            </a:extLst>
          </p:cNvPr>
          <p:cNvSpPr txBox="1">
            <a:spLocks/>
          </p:cNvSpPr>
          <p:nvPr/>
        </p:nvSpPr>
        <p:spPr>
          <a:xfrm>
            <a:off x="461490" y="6119362"/>
            <a:ext cx="11269020" cy="6924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effectLst/>
                <a:latin typeface="Times New Roman" panose="02020603050405020304" pitchFamily="18" charset="0"/>
                <a:ea typeface="Calibri" panose="020F0502020204030204" pitchFamily="34" charset="0"/>
              </a:rPr>
              <a:t>Lastly, all measures of outliers were added, showing 132 common outliers in two conditions and 74 in three conditions, for a total of 133 outliers identified in the dataset, which were then excluded from the data used to perform further analysis. </a:t>
            </a: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14" name="Imagen 13">
            <a:extLst>
              <a:ext uri="{FF2B5EF4-FFF2-40B4-BE49-F238E27FC236}">
                <a16:creationId xmlns:a16="http://schemas.microsoft.com/office/drawing/2014/main" id="{FCD49439-87B9-139D-4D42-376ABC14FA4B}"/>
              </a:ext>
            </a:extLst>
          </p:cNvPr>
          <p:cNvPicPr>
            <a:picLocks noChangeAspect="1"/>
          </p:cNvPicPr>
          <p:nvPr/>
        </p:nvPicPr>
        <p:blipFill>
          <a:blip r:embed="rId2"/>
          <a:stretch>
            <a:fillRect/>
          </a:stretch>
        </p:blipFill>
        <p:spPr>
          <a:xfrm>
            <a:off x="1726884" y="3825565"/>
            <a:ext cx="8738231" cy="2423923"/>
          </a:xfrm>
          <a:prstGeom prst="rect">
            <a:avLst/>
          </a:prstGeom>
        </p:spPr>
      </p:pic>
    </p:spTree>
    <p:extLst>
      <p:ext uri="{BB962C8B-B14F-4D97-AF65-F5344CB8AC3E}">
        <p14:creationId xmlns:p14="http://schemas.microsoft.com/office/powerpoint/2010/main" val="24098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09" y="1156997"/>
            <a:ext cx="10058400" cy="1098484"/>
          </a:xfrm>
        </p:spPr>
        <p:txBody>
          <a:bodyPr>
            <a:noAutofit/>
          </a:bodyPr>
          <a:lstStyle/>
          <a:p>
            <a:r>
              <a:rPr lang="en-US" sz="4400" dirty="0">
                <a:latin typeface="Times New Roman" panose="02020603050405020304" pitchFamily="18" charset="0"/>
                <a:cs typeface="Times New Roman" panose="02020603050405020304" pitchFamily="18" charset="0"/>
              </a:rPr>
              <a:t>Technical approach</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034" y="2078220"/>
            <a:ext cx="11308597" cy="4248439"/>
          </a:xfrm>
        </p:spPr>
        <p:txBody>
          <a:bodyPr>
            <a:noAutofit/>
          </a:bodyPr>
          <a:lstStyle/>
          <a:p>
            <a:pPr marL="305435" indent="-305435" algn="just"/>
            <a:endParaRPr lang="en-US" sz="2400" dirty="0">
              <a:latin typeface="Calibri" panose="020F0502020204030204" pitchFamily="34" charset="0"/>
              <a:cs typeface="Calibri" panose="020F0502020204030204" pitchFamily="34" charset="0"/>
            </a:endParaRPr>
          </a:p>
          <a:p>
            <a:pPr marL="305435" indent="-305435" algn="just"/>
            <a:endParaRPr lang="en-US" sz="2800" dirty="0"/>
          </a:p>
        </p:txBody>
      </p:sp>
      <p:sp>
        <p:nvSpPr>
          <p:cNvPr id="4" name="Content Placeholder 2">
            <a:extLst>
              <a:ext uri="{FF2B5EF4-FFF2-40B4-BE49-F238E27FC236}">
                <a16:creationId xmlns:a16="http://schemas.microsoft.com/office/drawing/2014/main" id="{AB845093-A62B-A14C-5E0C-6A51076830C8}"/>
              </a:ext>
            </a:extLst>
          </p:cNvPr>
          <p:cNvSpPr txBox="1">
            <a:spLocks/>
          </p:cNvSpPr>
          <p:nvPr/>
        </p:nvSpPr>
        <p:spPr>
          <a:xfrm>
            <a:off x="455034" y="2945967"/>
            <a:ext cx="5768484" cy="294300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a:effectLst/>
                <a:latin typeface="Times New Roman" panose="02020603050405020304" pitchFamily="18" charset="0"/>
                <a:ea typeface="Calibri" panose="020F0502020204030204" pitchFamily="34" charset="0"/>
              </a:rPr>
              <a:t>In terms of </a:t>
            </a:r>
            <a:r>
              <a:rPr lang="en-US" b="1" dirty="0">
                <a:effectLst/>
                <a:latin typeface="Times New Roman" panose="02020603050405020304" pitchFamily="18" charset="0"/>
                <a:ea typeface="Calibri" panose="020F0502020204030204" pitchFamily="34" charset="0"/>
              </a:rPr>
              <a:t>Additivity</a:t>
            </a:r>
            <a:r>
              <a:rPr lang="en-US" dirty="0">
                <a:effectLst/>
                <a:latin typeface="Times New Roman" panose="02020603050405020304" pitchFamily="18" charset="0"/>
                <a:ea typeface="Calibri" panose="020F0502020204030204" pitchFamily="34" charset="0"/>
              </a:rPr>
              <a:t>, the results of the bivariate correlation show that there are high correlations between variables that are in nature associated with one another. </a:t>
            </a:r>
          </a:p>
          <a:p>
            <a:pPr algn="just"/>
            <a:r>
              <a:rPr lang="en-US" dirty="0">
                <a:effectLst/>
                <a:latin typeface="Times New Roman" panose="02020603050405020304" pitchFamily="18" charset="0"/>
                <a:ea typeface="Calibri" panose="020F0502020204030204" pitchFamily="34" charset="0"/>
              </a:rPr>
              <a:t>Infant Deaths and Under Five Deaths with correlation coefficients of 0.95. Under Five Deaths was excluded as the variable Infant Deaths should cover all the data.</a:t>
            </a:r>
          </a:p>
          <a:p>
            <a:pPr algn="just"/>
            <a:r>
              <a:rPr lang="en-US" dirty="0">
                <a:solidFill>
                  <a:srgbClr val="000000"/>
                </a:solidFill>
                <a:effectLst/>
                <a:latin typeface="Times New Roman" panose="02020603050405020304" pitchFamily="18" charset="0"/>
                <a:ea typeface="Times New Roman" panose="02020603050405020304" pitchFamily="18" charset="0"/>
              </a:rPr>
              <a:t>Thinness 5-9 years and Thinness 1-19 years also with a correlation coefficient </a:t>
            </a:r>
            <a:r>
              <a:rPr lang="en-US" dirty="0">
                <a:solidFill>
                  <a:srgbClr val="000000"/>
                </a:solidFill>
                <a:latin typeface="Times New Roman" panose="02020603050405020304" pitchFamily="18" charset="0"/>
                <a:ea typeface="Times New Roman" panose="02020603050405020304" pitchFamily="18" charset="0"/>
              </a:rPr>
              <a:t>of 0.95. </a:t>
            </a:r>
            <a:r>
              <a:rPr lang="en-US" dirty="0">
                <a:solidFill>
                  <a:srgbClr val="000000"/>
                </a:solidFill>
                <a:effectLst/>
                <a:latin typeface="Times New Roman" panose="02020603050405020304" pitchFamily="18" charset="0"/>
                <a:ea typeface="Times New Roman" panose="02020603050405020304" pitchFamily="18" charset="0"/>
              </a:rPr>
              <a:t>Thinness 5-9 years was drooped since any values in that variable should also be included in Thinness 1-19 years. </a:t>
            </a:r>
          </a:p>
          <a:p>
            <a:pPr algn="just"/>
            <a:r>
              <a:rPr lang="en-US" dirty="0">
                <a:solidFill>
                  <a:schemeClr val="tx1"/>
                </a:solidFill>
                <a:effectLst/>
                <a:latin typeface="Times New Roman" panose="02020603050405020304" pitchFamily="18" charset="0"/>
                <a:ea typeface="Calibri" panose="020F0502020204030204" pitchFamily="34" charset="0"/>
              </a:rPr>
              <a:t>GDP and Percentage Expenditure on Health, presented a correlation of 0.9. GDP was dropped. </a:t>
            </a:r>
          </a:p>
          <a:p>
            <a:pPr algn="just"/>
            <a:r>
              <a:rPr lang="en-US" dirty="0">
                <a:solidFill>
                  <a:schemeClr val="tx1"/>
                </a:solidFill>
                <a:effectLst/>
                <a:latin typeface="Times New Roman" panose="02020603050405020304" pitchFamily="18" charset="0"/>
                <a:ea typeface="Calibri" panose="020F0502020204030204" pitchFamily="34" charset="0"/>
              </a:rPr>
              <a:t>Schooling and Income Composition of Resources displayed a coefficient of 0.8. Income composition of resources was dropped.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7" name="Imagen 6" descr="Gráfico, Gráfico de dispersión&#10;&#10;Descripción generada automáticamente">
            <a:extLst>
              <a:ext uri="{FF2B5EF4-FFF2-40B4-BE49-F238E27FC236}">
                <a16:creationId xmlns:a16="http://schemas.microsoft.com/office/drawing/2014/main" id="{86977E5B-3124-9B7E-4864-C1DF6A0474B8}"/>
              </a:ext>
            </a:extLst>
          </p:cNvPr>
          <p:cNvPicPr>
            <a:picLocks noChangeAspect="1"/>
          </p:cNvPicPr>
          <p:nvPr/>
        </p:nvPicPr>
        <p:blipFill rotWithShape="1">
          <a:blip r:embed="rId2">
            <a:extLst>
              <a:ext uri="{28A0092B-C50C-407E-A947-70E740481C1C}">
                <a14:useLocalDpi xmlns:a14="http://schemas.microsoft.com/office/drawing/2010/main" val="0"/>
              </a:ext>
            </a:extLst>
          </a:blip>
          <a:srcRect l="13932" t="2801" r="10565"/>
          <a:stretch/>
        </p:blipFill>
        <p:spPr>
          <a:xfrm>
            <a:off x="6495469" y="1851116"/>
            <a:ext cx="5241497" cy="4879909"/>
          </a:xfrm>
          <a:prstGeom prst="rect">
            <a:avLst/>
          </a:prstGeom>
        </p:spPr>
      </p:pic>
    </p:spTree>
    <p:extLst>
      <p:ext uri="{BB962C8B-B14F-4D97-AF65-F5344CB8AC3E}">
        <p14:creationId xmlns:p14="http://schemas.microsoft.com/office/powerpoint/2010/main" val="106236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09" y="1156997"/>
            <a:ext cx="10058400" cy="1098484"/>
          </a:xfrm>
        </p:spPr>
        <p:txBody>
          <a:bodyPr>
            <a:noAutofit/>
          </a:bodyPr>
          <a:lstStyle/>
          <a:p>
            <a:r>
              <a:rPr lang="en-US" sz="4400" dirty="0">
                <a:latin typeface="Times New Roman" panose="02020603050405020304" pitchFamily="18" charset="0"/>
                <a:cs typeface="Times New Roman" panose="02020603050405020304" pitchFamily="18" charset="0"/>
              </a:rPr>
              <a:t>Technical approach</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609" y="2995126"/>
            <a:ext cx="4323167" cy="1502732"/>
          </a:xfrm>
        </p:spPr>
        <p:txBody>
          <a:bodyPr>
            <a:noAutofit/>
          </a:bodyPr>
          <a:lstStyle/>
          <a:p>
            <a:pPr marL="305435" indent="-305435" algn="just"/>
            <a:endParaRPr lang="en-US" sz="2400" dirty="0">
              <a:latin typeface="Calibri" panose="020F0502020204030204" pitchFamily="34" charset="0"/>
              <a:cs typeface="Calibri" panose="020F0502020204030204" pitchFamily="34" charset="0"/>
            </a:endParaRPr>
          </a:p>
          <a:p>
            <a:pPr marL="305435" indent="-305435" algn="just"/>
            <a:r>
              <a:rPr lang="en-US" sz="2000" b="1" dirty="0">
                <a:latin typeface="Times New Roman" panose="02020603050405020304" pitchFamily="18" charset="0"/>
                <a:cs typeface="Times New Roman" panose="02020603050405020304" pitchFamily="18" charset="0"/>
              </a:rPr>
              <a:t>Linearity</a:t>
            </a:r>
            <a:r>
              <a:rPr lang="en-US" sz="2000" dirty="0">
                <a:latin typeface="Times New Roman" panose="02020603050405020304" pitchFamily="18" charset="0"/>
                <a:cs typeface="Times New Roman" panose="02020603050405020304" pitchFamily="18" charset="0"/>
              </a:rPr>
              <a:t> tests show that the dataset is linear, as denoted by the Normal Q-Q plot which displays the standardized results of the regression as points that, ideally, are on or very close to the benchmark line. This is the case for the data. </a:t>
            </a:r>
          </a:p>
        </p:txBody>
      </p:sp>
      <p:sp>
        <p:nvSpPr>
          <p:cNvPr id="4" name="Content Placeholder 2">
            <a:extLst>
              <a:ext uri="{FF2B5EF4-FFF2-40B4-BE49-F238E27FC236}">
                <a16:creationId xmlns:a16="http://schemas.microsoft.com/office/drawing/2014/main" id="{AB845093-A62B-A14C-5E0C-6A51076830C8}"/>
              </a:ext>
            </a:extLst>
          </p:cNvPr>
          <p:cNvSpPr txBox="1">
            <a:spLocks/>
          </p:cNvSpPr>
          <p:nvPr/>
        </p:nvSpPr>
        <p:spPr>
          <a:xfrm>
            <a:off x="428369" y="2532061"/>
            <a:ext cx="11269020"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indent="457200" algn="just">
              <a:lnSpc>
                <a:spcPct val="200000"/>
              </a:lnSpc>
              <a:spcBef>
                <a:spcPts val="600"/>
              </a:spcBef>
              <a:spcAft>
                <a:spcPts val="14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5302A9B-82A5-34DA-16B1-3ABDF1D8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288" y="1947570"/>
            <a:ext cx="6334103" cy="443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1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09" y="1156997"/>
            <a:ext cx="10058400" cy="1098484"/>
          </a:xfrm>
        </p:spPr>
        <p:txBody>
          <a:bodyPr>
            <a:noAutofit/>
          </a:bodyPr>
          <a:lstStyle/>
          <a:p>
            <a:r>
              <a:rPr lang="en-US" sz="4400" dirty="0">
                <a:latin typeface="Times New Roman" panose="02020603050405020304" pitchFamily="18" charset="0"/>
                <a:cs typeface="Times New Roman" panose="02020603050405020304" pitchFamily="18" charset="0"/>
              </a:rPr>
              <a:t>Technical approach</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034" y="2078220"/>
            <a:ext cx="11308597" cy="4248439"/>
          </a:xfrm>
        </p:spPr>
        <p:txBody>
          <a:bodyPr>
            <a:noAutofit/>
          </a:bodyPr>
          <a:lstStyle/>
          <a:p>
            <a:pPr marL="305435" indent="-305435" algn="just"/>
            <a:endParaRPr lang="en-US" sz="2400" dirty="0">
              <a:latin typeface="Calibri" panose="020F0502020204030204" pitchFamily="34" charset="0"/>
              <a:cs typeface="Calibri" panose="020F0502020204030204" pitchFamily="34" charset="0"/>
            </a:endParaRPr>
          </a:p>
          <a:p>
            <a:pPr marL="305435" indent="-305435" algn="just"/>
            <a:endParaRPr lang="en-US" sz="2800" dirty="0"/>
          </a:p>
        </p:txBody>
      </p:sp>
      <p:sp>
        <p:nvSpPr>
          <p:cNvPr id="4" name="Content Placeholder 2">
            <a:extLst>
              <a:ext uri="{FF2B5EF4-FFF2-40B4-BE49-F238E27FC236}">
                <a16:creationId xmlns:a16="http://schemas.microsoft.com/office/drawing/2014/main" id="{AB845093-A62B-A14C-5E0C-6A51076830C8}"/>
              </a:ext>
            </a:extLst>
          </p:cNvPr>
          <p:cNvSpPr txBox="1">
            <a:spLocks/>
          </p:cNvSpPr>
          <p:nvPr/>
        </p:nvSpPr>
        <p:spPr>
          <a:xfrm>
            <a:off x="428369" y="2213611"/>
            <a:ext cx="4852758"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b="1" dirty="0">
                <a:effectLst/>
                <a:latin typeface="Times New Roman" panose="02020603050405020304" pitchFamily="18" charset="0"/>
                <a:ea typeface="Calibri" panose="020F0502020204030204" pitchFamily="34" charset="0"/>
              </a:rPr>
              <a:t>Normality</a:t>
            </a:r>
            <a:r>
              <a:rPr lang="en-US" sz="2000" dirty="0">
                <a:effectLst/>
                <a:latin typeface="Times New Roman" panose="02020603050405020304" pitchFamily="18" charset="0"/>
                <a:ea typeface="Calibri" panose="020F0502020204030204" pitchFamily="34" charset="0"/>
              </a:rPr>
              <a:t> was tested by plotting a histogram of the standardized residuals, with most of the data close to the center and spread between -2 and 2. Some of the non-significant predictors such Measles and Population are skewed, but this is acceptable as these are not highly influencing the model. Hence, the assumption of Normality is met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5" name="Imagen 4" descr="Gráfico, Histograma&#10;&#10;Descripción generada automáticamente">
            <a:extLst>
              <a:ext uri="{FF2B5EF4-FFF2-40B4-BE49-F238E27FC236}">
                <a16:creationId xmlns:a16="http://schemas.microsoft.com/office/drawing/2014/main" id="{02D66F8E-DC2A-2C48-A354-141E95EF26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2065" y="2300030"/>
            <a:ext cx="5667631" cy="3970350"/>
          </a:xfrm>
          <a:prstGeom prst="rect">
            <a:avLst/>
          </a:prstGeom>
          <a:noFill/>
          <a:ln>
            <a:noFill/>
          </a:ln>
        </p:spPr>
      </p:pic>
    </p:spTree>
    <p:extLst>
      <p:ext uri="{BB962C8B-B14F-4D97-AF65-F5344CB8AC3E}">
        <p14:creationId xmlns:p14="http://schemas.microsoft.com/office/powerpoint/2010/main" val="110414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09" y="1156997"/>
            <a:ext cx="10058400" cy="1098484"/>
          </a:xfrm>
        </p:spPr>
        <p:txBody>
          <a:bodyPr>
            <a:noAutofit/>
          </a:bodyPr>
          <a:lstStyle/>
          <a:p>
            <a:r>
              <a:rPr lang="en-US" sz="4400" dirty="0">
                <a:latin typeface="Times New Roman" panose="02020603050405020304" pitchFamily="18" charset="0"/>
                <a:cs typeface="Times New Roman" panose="02020603050405020304" pitchFamily="18" charset="0"/>
              </a:rPr>
              <a:t>Technical approach</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4611" y="2109355"/>
            <a:ext cx="4457011" cy="4248439"/>
          </a:xfrm>
        </p:spPr>
        <p:txBody>
          <a:bodyPr>
            <a:noAutofit/>
          </a:bodyPr>
          <a:lstStyle/>
          <a:p>
            <a:pPr marL="305435" indent="-305435" algn="just"/>
            <a:endParaRPr lang="en-US" sz="2000" dirty="0">
              <a:latin typeface="Times New Roman" panose="02020603050405020304" pitchFamily="18" charset="0"/>
              <a:cs typeface="Times New Roman" panose="02020603050405020304" pitchFamily="18" charset="0"/>
            </a:endParaRPr>
          </a:p>
          <a:p>
            <a:pPr marL="305435" indent="-305435" algn="just"/>
            <a:r>
              <a:rPr lang="en-US" dirty="0">
                <a:latin typeface="Times New Roman" panose="02020603050405020304" pitchFamily="18" charset="0"/>
                <a:cs typeface="Times New Roman" panose="02020603050405020304" pitchFamily="18" charset="0"/>
              </a:rPr>
              <a:t>Lastly, the assumptions of </a:t>
            </a:r>
            <a:r>
              <a:rPr lang="en-US" b="1" dirty="0">
                <a:latin typeface="Times New Roman" panose="02020603050405020304" pitchFamily="18" charset="0"/>
                <a:cs typeface="Times New Roman" panose="02020603050405020304" pitchFamily="18" charset="0"/>
              </a:rPr>
              <a:t>Homogeneity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Homoscedasticity</a:t>
            </a:r>
            <a:r>
              <a:rPr lang="en-US" dirty="0">
                <a:latin typeface="Times New Roman" panose="02020603050405020304" pitchFamily="18" charset="0"/>
                <a:cs typeface="Times New Roman" panose="02020603050405020304" pitchFamily="18" charset="0"/>
              </a:rPr>
              <a:t> were also tested by plotting the fitted values and standardized results.</a:t>
            </a:r>
          </a:p>
          <a:p>
            <a:pPr marL="305435" indent="-305435" algn="just"/>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dirty="0">
                <a:effectLst/>
                <a:latin typeface="Times New Roman" panose="02020603050405020304" pitchFamily="18" charset="0"/>
                <a:ea typeface="Calibri" panose="020F0502020204030204" pitchFamily="34" charset="0"/>
                <a:cs typeface="Times New Roman" panose="02020603050405020304" pitchFamily="18" charset="0"/>
              </a:rPr>
              <a:t>ider spread at the left of the vertical guideline, with values reaching -4. </a:t>
            </a:r>
          </a:p>
          <a:p>
            <a:pPr marL="305435" indent="-305435" algn="just"/>
            <a:r>
              <a:rPr lang="en-US" dirty="0">
                <a:latin typeface="Times New Roman" panose="02020603050405020304" pitchFamily="18" charset="0"/>
                <a:ea typeface="Calibri" panose="020F0502020204030204" pitchFamily="34" charset="0"/>
                <a:cs typeface="Times New Roman" panose="02020603050405020304" pitchFamily="18" charset="0"/>
              </a:rPr>
              <a:t>G</a:t>
            </a:r>
            <a:r>
              <a:rPr lang="en-US" dirty="0">
                <a:effectLst/>
                <a:latin typeface="Times New Roman" panose="02020603050405020304" pitchFamily="18" charset="0"/>
                <a:ea typeface="Calibri" panose="020F0502020204030204" pitchFamily="34" charset="0"/>
                <a:cs typeface="Times New Roman" panose="02020603050405020304" pitchFamily="18" charset="0"/>
              </a:rPr>
              <a:t>reater concentration of points above and to the right of the zero guidelines. </a:t>
            </a:r>
          </a:p>
          <a:p>
            <a:pPr marL="305435" indent="-305435" algn="just"/>
            <a:r>
              <a:rPr lang="en-US" dirty="0">
                <a:latin typeface="Times New Roman" panose="02020603050405020304" pitchFamily="18" charset="0"/>
                <a:ea typeface="Calibri" panose="020F0502020204030204" pitchFamily="34" charset="0"/>
                <a:cs typeface="Times New Roman" panose="02020603050405020304" pitchFamily="18" charset="0"/>
              </a:rPr>
              <a:t>The </a:t>
            </a:r>
            <a:r>
              <a:rPr lang="en-US" dirty="0">
                <a:effectLst/>
                <a:latin typeface="Times New Roman" panose="02020603050405020304" pitchFamily="18" charset="0"/>
                <a:ea typeface="Calibri" panose="020F0502020204030204" pitchFamily="34" charset="0"/>
                <a:cs typeface="Times New Roman" panose="02020603050405020304" pitchFamily="18" charset="0"/>
              </a:rPr>
              <a:t>majority of the points are concentrated around the -1.5 and 1.5 marks. </a:t>
            </a:r>
          </a:p>
          <a:p>
            <a:pPr marL="305435" indent="-305435" algn="just"/>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hese results are acceptable and meet the assumptions. </a:t>
            </a:r>
            <a:endParaRPr lang="es-CR" dirty="0">
              <a:effectLst/>
              <a:latin typeface="Times New Roman" panose="02020603050405020304" pitchFamily="18" charset="0"/>
              <a:ea typeface="Calibri" panose="020F0502020204030204" pitchFamily="34" charset="0"/>
              <a:cs typeface="Times New Roman" panose="02020603050405020304" pitchFamily="18" charset="0"/>
            </a:endParaRPr>
          </a:p>
          <a:p>
            <a:pPr marL="305435" indent="-305435" algn="just"/>
            <a:endParaRPr lang="en-US" sz="2000" dirty="0">
              <a:latin typeface="Times New Roman" panose="02020603050405020304" pitchFamily="18" charset="0"/>
              <a:cs typeface="Times New Roman" panose="02020603050405020304" pitchFamily="18" charset="0"/>
            </a:endParaRPr>
          </a:p>
          <a:p>
            <a:pPr marL="305435" indent="-305435" algn="just"/>
            <a:endParaRPr lang="en-US" sz="20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AB845093-A62B-A14C-5E0C-6A51076830C8}"/>
              </a:ext>
            </a:extLst>
          </p:cNvPr>
          <p:cNvSpPr txBox="1">
            <a:spLocks/>
          </p:cNvSpPr>
          <p:nvPr/>
        </p:nvSpPr>
        <p:spPr>
          <a:xfrm>
            <a:off x="428369" y="2532061"/>
            <a:ext cx="11269020"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5" name="Imagen 4" descr="Gráfico, Gráfico de dispersión&#10;&#10;Descripción generada automáticamente">
            <a:extLst>
              <a:ext uri="{FF2B5EF4-FFF2-40B4-BE49-F238E27FC236}">
                <a16:creationId xmlns:a16="http://schemas.microsoft.com/office/drawing/2014/main" id="{F0F0D710-2A4C-A281-1B24-3DC926C70D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63296" y="1790772"/>
            <a:ext cx="5847095" cy="4254641"/>
          </a:xfrm>
          <a:prstGeom prst="rect">
            <a:avLst/>
          </a:prstGeom>
          <a:noFill/>
          <a:ln>
            <a:noFill/>
          </a:ln>
        </p:spPr>
      </p:pic>
    </p:spTree>
    <p:extLst>
      <p:ext uri="{BB962C8B-B14F-4D97-AF65-F5344CB8AC3E}">
        <p14:creationId xmlns:p14="http://schemas.microsoft.com/office/powerpoint/2010/main" val="108235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a:latin typeface="Times New Roman" panose="02020603050405020304" pitchFamily="18" charset="0"/>
                <a:cs typeface="Times New Roman" panose="02020603050405020304" pitchFamily="18" charset="0"/>
              </a:rPr>
              <a:t>TEST AND EVALUATION</a:t>
            </a:r>
            <a:br>
              <a:rPr lang="en-US" sz="440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581609" y="2255481"/>
            <a:ext cx="5977811"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Once the dataset was cleaned and tested, a preliminary regression to observe the association between the variables was performed</a:t>
            </a: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resented a relatively high R-Squared, 0.8258, which indicates that the independent variables included can explain the changes in Life Expectancy with an accuracy of 82.58%.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model is significant with a p-value of 0.000, a high F-statistic of 915, and 2703 degrees of freedom.</a:t>
            </a:r>
            <a:endParaRPr lang="es-C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11" name="Picture">
            <a:extLst>
              <a:ext uri="{FF2B5EF4-FFF2-40B4-BE49-F238E27FC236}">
                <a16:creationId xmlns:a16="http://schemas.microsoft.com/office/drawing/2014/main" id="{F2E9278E-4C6E-68E4-1413-F8D1838B7554}"/>
              </a:ext>
            </a:extLst>
          </p:cNvPr>
          <p:cNvPicPr/>
          <p:nvPr/>
        </p:nvPicPr>
        <p:blipFill>
          <a:blip r:embed="rId2"/>
          <a:stretch>
            <a:fillRect/>
          </a:stretch>
        </p:blipFill>
        <p:spPr bwMode="auto">
          <a:xfrm>
            <a:off x="6990766" y="2255481"/>
            <a:ext cx="4619625" cy="3695700"/>
          </a:xfrm>
          <a:prstGeom prst="rect">
            <a:avLst/>
          </a:prstGeom>
          <a:noFill/>
          <a:ln w="9525">
            <a:noFill/>
            <a:headEnd/>
            <a:tailEnd/>
          </a:ln>
        </p:spPr>
      </p:pic>
    </p:spTree>
    <p:extLst>
      <p:ext uri="{BB962C8B-B14F-4D97-AF65-F5344CB8AC3E}">
        <p14:creationId xmlns:p14="http://schemas.microsoft.com/office/powerpoint/2010/main" val="4285184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a:latin typeface="Times New Roman" panose="02020603050405020304" pitchFamily="18" charset="0"/>
                <a:cs typeface="Times New Roman" panose="02020603050405020304" pitchFamily="18" charset="0"/>
              </a:rPr>
              <a:t>TEST AND EVALUATION</a:t>
            </a:r>
            <a:br>
              <a:rPr lang="en-US" sz="440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516294" y="2530925"/>
            <a:ext cx="6276391"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Table 3 below summarizes the results of the preliminary regression with clean data.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Schooling was the strongest positive predictor and the most significant too with a very high b value of 1.154, followed by BMI, Diphtheria, Polio, and Percentage expenditure.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Polio and Diphtheria showed up as Positive predictors in the overall model which was an interesting find.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Status turns out to be the strongest negative predictor, with HIV-AIDS as the second most significant negative, followed by Thinness1 to 19, Adult mortality and Infant deaths.</a:t>
            </a:r>
            <a:endParaRPr lang="es-C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8" name="Imagen 7">
            <a:extLst>
              <a:ext uri="{FF2B5EF4-FFF2-40B4-BE49-F238E27FC236}">
                <a16:creationId xmlns:a16="http://schemas.microsoft.com/office/drawing/2014/main" id="{9A04FBC4-B41C-1294-0501-9166A9878F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1188" y="2039516"/>
            <a:ext cx="4229203" cy="4265505"/>
          </a:xfrm>
          <a:prstGeom prst="rect">
            <a:avLst/>
          </a:prstGeom>
          <a:noFill/>
          <a:ln>
            <a:noFill/>
          </a:ln>
        </p:spPr>
      </p:pic>
    </p:spTree>
    <p:extLst>
      <p:ext uri="{BB962C8B-B14F-4D97-AF65-F5344CB8AC3E}">
        <p14:creationId xmlns:p14="http://schemas.microsoft.com/office/powerpoint/2010/main" val="1532932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dirty="0">
                <a:latin typeface="Times New Roman" panose="02020603050405020304" pitchFamily="18" charset="0"/>
                <a:cs typeface="Times New Roman" panose="02020603050405020304" pitchFamily="18" charset="0"/>
              </a:rPr>
              <a:t>TEST AND EVALUATION</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513184" y="2523930"/>
            <a:ext cx="11165632" cy="146743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independent t-test conducted on Life Expectancy based on the Status variable presented statistically significant results with a p-value of &lt; 2.2e-16, and a t value of 28.36.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test also showed the mean values of each group, 79.06471 and 67.55998 for Developed and Developing, respectively. Therefore, we can reject the Null Hypothesis of equal means.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59AD2C5B-199E-3515-4087-275938FB363E}"/>
              </a:ext>
            </a:extLst>
          </p:cNvPr>
          <p:cNvPicPr>
            <a:picLocks noChangeAspect="1"/>
          </p:cNvPicPr>
          <p:nvPr/>
        </p:nvPicPr>
        <p:blipFill>
          <a:blip r:embed="rId2"/>
          <a:stretch>
            <a:fillRect/>
          </a:stretch>
        </p:blipFill>
        <p:spPr>
          <a:xfrm>
            <a:off x="2790825" y="3991363"/>
            <a:ext cx="6610350" cy="2114550"/>
          </a:xfrm>
          <a:prstGeom prst="rect">
            <a:avLst/>
          </a:prstGeom>
        </p:spPr>
      </p:pic>
    </p:spTree>
    <p:extLst>
      <p:ext uri="{BB962C8B-B14F-4D97-AF65-F5344CB8AC3E}">
        <p14:creationId xmlns:p14="http://schemas.microsoft.com/office/powerpoint/2010/main" val="344711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dirty="0">
                <a:latin typeface="Times New Roman" panose="02020603050405020304" pitchFamily="18" charset="0"/>
                <a:cs typeface="Times New Roman" panose="02020603050405020304" pitchFamily="18" charset="0"/>
              </a:rPr>
              <a:t>TEST AND EVALUATION</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513183" y="2695283"/>
            <a:ext cx="11165632" cy="146743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this difference was statistically proved, the effect size was also calculated for this sample.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Using the means, standard deviations, number of observations for each group, the effect size resulted in 1.430856. </a:t>
            </a:r>
            <a:endParaRPr lang="es-C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7" name="Imagen 6">
            <a:extLst>
              <a:ext uri="{FF2B5EF4-FFF2-40B4-BE49-F238E27FC236}">
                <a16:creationId xmlns:a16="http://schemas.microsoft.com/office/drawing/2014/main" id="{63A04ECF-EECF-199E-A692-E41B77A4EB43}"/>
              </a:ext>
            </a:extLst>
          </p:cNvPr>
          <p:cNvPicPr>
            <a:picLocks noChangeAspect="1"/>
          </p:cNvPicPr>
          <p:nvPr/>
        </p:nvPicPr>
        <p:blipFill>
          <a:blip r:embed="rId2"/>
          <a:stretch>
            <a:fillRect/>
          </a:stretch>
        </p:blipFill>
        <p:spPr>
          <a:xfrm>
            <a:off x="2967037" y="3788229"/>
            <a:ext cx="6257925" cy="2514600"/>
          </a:xfrm>
          <a:prstGeom prst="rect">
            <a:avLst/>
          </a:prstGeom>
        </p:spPr>
      </p:pic>
    </p:spTree>
    <p:extLst>
      <p:ext uri="{BB962C8B-B14F-4D97-AF65-F5344CB8AC3E}">
        <p14:creationId xmlns:p14="http://schemas.microsoft.com/office/powerpoint/2010/main" val="2571754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a:latin typeface="Times New Roman" panose="02020603050405020304" pitchFamily="18" charset="0"/>
                <a:cs typeface="Times New Roman" panose="02020603050405020304" pitchFamily="18" charset="0"/>
              </a:rPr>
              <a:t>TEST AND EVALUATION</a:t>
            </a:r>
            <a:br>
              <a:rPr lang="en-US" sz="440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581609" y="2596239"/>
            <a:ext cx="6239069"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Table 4 shows the regression results of the developed group.</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Adult Mortality, Alcohol, BMI, Total expenditure, Thinness 1 to 19 and Schooling significant predictors</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Infant Deaths, Hepatitis B, Measles, Diphtheria, HIV and Population appear to be nonsignificant. </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Schooling was the only significant positive predictor with a b value of 0.2954 and a p-value of 0.000. Percentage expenditure also showed a low p-value at 0.000, accompanied by an also very low coefficient value. </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Thinness 1 to 19 years, Alcohol, and Adult Mortality were most significant negative predictors, followed by Total expenditure and BMI, which resulted to be a negative predictor, while infectious disease variables were nonsignificant.</a:t>
            </a:r>
            <a:endParaRPr lang="es-CR"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8" name="Imagen 7">
            <a:extLst>
              <a:ext uri="{FF2B5EF4-FFF2-40B4-BE49-F238E27FC236}">
                <a16:creationId xmlns:a16="http://schemas.microsoft.com/office/drawing/2014/main" id="{8F6BD669-D14C-A469-EBC8-1C32308C61A9}"/>
              </a:ext>
            </a:extLst>
          </p:cNvPr>
          <p:cNvPicPr>
            <a:picLocks noChangeAspect="1"/>
          </p:cNvPicPr>
          <p:nvPr/>
        </p:nvPicPr>
        <p:blipFill rotWithShape="1">
          <a:blip r:embed="rId2">
            <a:extLst>
              <a:ext uri="{28A0092B-C50C-407E-A947-70E740481C1C}">
                <a14:useLocalDpi xmlns:a14="http://schemas.microsoft.com/office/drawing/2010/main" val="0"/>
              </a:ext>
            </a:extLst>
          </a:blip>
          <a:srcRect r="50180"/>
          <a:stretch/>
        </p:blipFill>
        <p:spPr bwMode="auto">
          <a:xfrm>
            <a:off x="7333862" y="1956901"/>
            <a:ext cx="4388494" cy="4563412"/>
          </a:xfrm>
          <a:prstGeom prst="rect">
            <a:avLst/>
          </a:prstGeom>
          <a:noFill/>
          <a:ln>
            <a:noFill/>
          </a:ln>
        </p:spPr>
      </p:pic>
    </p:spTree>
    <p:extLst>
      <p:ext uri="{BB962C8B-B14F-4D97-AF65-F5344CB8AC3E}">
        <p14:creationId xmlns:p14="http://schemas.microsoft.com/office/powerpoint/2010/main" val="92428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7" y="1088571"/>
            <a:ext cx="10058400" cy="526869"/>
          </a:xfrm>
        </p:spPr>
        <p:txBody>
          <a:bodyPr>
            <a:noAutofit/>
          </a:bodyPr>
          <a:lstStyle/>
          <a:p>
            <a:r>
              <a:rPr lang="en-US" sz="44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5034" y="2078220"/>
            <a:ext cx="11308597" cy="4248439"/>
          </a:xfrm>
        </p:spPr>
        <p:txBody>
          <a:bodyPr>
            <a:noAutofit/>
          </a:bodyPr>
          <a:lstStyle/>
          <a:p>
            <a:pPr algn="just"/>
            <a:r>
              <a:rPr lang="en-US" sz="2000" dirty="0">
                <a:latin typeface="Times New Roman" panose="02020603050405020304" pitchFamily="18" charset="0"/>
                <a:ea typeface="Calibri" panose="020F0502020204030204" pitchFamily="34" charset="0"/>
              </a:rPr>
              <a:t>M</a:t>
            </a:r>
            <a:r>
              <a:rPr lang="en-US" sz="2000" dirty="0">
                <a:effectLst/>
                <a:latin typeface="Times New Roman" panose="02020603050405020304" pitchFamily="18" charset="0"/>
                <a:ea typeface="Calibri" panose="020F0502020204030204" pitchFamily="34" charset="0"/>
              </a:rPr>
              <a:t>any studies have focused on exploring the factors that affect life expectancy in different nations. These studies utilize different variables to research and evaluate the association across factors, such as income, demographics, and mortality. </a:t>
            </a:r>
          </a:p>
          <a:p>
            <a:pPr algn="just"/>
            <a:r>
              <a:rPr lang="en-US" sz="2000" dirty="0">
                <a:effectLst/>
                <a:latin typeface="Times New Roman" panose="02020603050405020304" pitchFamily="18" charset="0"/>
                <a:ea typeface="Calibri" panose="020F0502020204030204" pitchFamily="34" charset="0"/>
              </a:rPr>
              <a:t>There are not many studies that compare the relevance and effect of immunization factors on life expectancy between developed and developing countries.</a:t>
            </a:r>
            <a:endParaRPr lang="en-US" sz="2000" dirty="0">
              <a:latin typeface="Calibri" panose="020F0502020204030204" pitchFamily="34" charset="0"/>
              <a:cs typeface="Calibri" panose="020F0502020204030204" pitchFamily="34" charset="0"/>
            </a:endParaRPr>
          </a:p>
          <a:p>
            <a:pPr algn="just"/>
            <a:r>
              <a:rPr lang="en-US" sz="2000" dirty="0">
                <a:latin typeface="Times New Roman" panose="02020603050405020304" pitchFamily="18" charset="0"/>
                <a:cs typeface="Times New Roman" panose="02020603050405020304" pitchFamily="18" charset="0"/>
              </a:rPr>
              <a:t>The results of this experiment could be of interest not only to governments in terms of immunization funding and prioritization of their healthcare systems, but also to private pharmaceutical companies and non-profit humanitarian organizations in their decision making for vaccine development and collaboration programs. </a:t>
            </a:r>
          </a:p>
          <a:p>
            <a:pPr algn="just"/>
            <a:r>
              <a:rPr lang="en-US" sz="2000" dirty="0">
                <a:latin typeface="Times New Roman" panose="02020603050405020304" pitchFamily="18" charset="0"/>
                <a:cs typeface="Times New Roman" panose="02020603050405020304" pitchFamily="18" charset="0"/>
              </a:rPr>
              <a:t>Additionally, this could support other research in topics such as immunization factors, healthcare, economic development, and policy. </a:t>
            </a:r>
          </a:p>
        </p:txBody>
      </p:sp>
    </p:spTree>
    <p:extLst>
      <p:ext uri="{BB962C8B-B14F-4D97-AF65-F5344CB8AC3E}">
        <p14:creationId xmlns:p14="http://schemas.microsoft.com/office/powerpoint/2010/main" val="276236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a:latin typeface="Times New Roman" panose="02020603050405020304" pitchFamily="18" charset="0"/>
                <a:cs typeface="Times New Roman" panose="02020603050405020304" pitchFamily="18" charset="0"/>
              </a:rPr>
              <a:t>TEST AND EVALUATION</a:t>
            </a:r>
            <a:br>
              <a:rPr lang="en-US" sz="440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581609" y="2530925"/>
            <a:ext cx="6254107"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Table 5 displays the regression results for the developing group</a:t>
            </a: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chooling, BMI, Diphtheria, Polio, and Percentage Expenditure showed as very significant and positive predictors</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HIV AIDS was the most significant negative predictor with a p-value of 0.000 and an estimate of -0.66, followed by the only other negative significant predictor, Adult Mortality with a p-value of 0.000.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Thinness 1 to 19 years, Population, Total expenditure, Measles, Hepatitis B, Alcohol, and Infant deaths showed nonsignificant results for developing countries, with p-values greater than 0.05.</a:t>
            </a:r>
            <a:endParaRPr lang="es-C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F47621F8-CE17-0457-A07E-76082B99C6E2}"/>
              </a:ext>
            </a:extLst>
          </p:cNvPr>
          <p:cNvPicPr>
            <a:picLocks noChangeAspect="1"/>
          </p:cNvPicPr>
          <p:nvPr/>
        </p:nvPicPr>
        <p:blipFill rotWithShape="1">
          <a:blip r:embed="rId2">
            <a:extLst>
              <a:ext uri="{28A0092B-C50C-407E-A947-70E740481C1C}">
                <a14:useLocalDpi xmlns:a14="http://schemas.microsoft.com/office/drawing/2010/main" val="0"/>
              </a:ext>
            </a:extLst>
          </a:blip>
          <a:srcRect l="52432"/>
          <a:stretch/>
        </p:blipFill>
        <p:spPr bwMode="auto">
          <a:xfrm>
            <a:off x="7445831" y="2013073"/>
            <a:ext cx="4164560" cy="4535551"/>
          </a:xfrm>
          <a:prstGeom prst="rect">
            <a:avLst/>
          </a:prstGeom>
          <a:noFill/>
          <a:ln>
            <a:noFill/>
          </a:ln>
        </p:spPr>
      </p:pic>
    </p:spTree>
    <p:extLst>
      <p:ext uri="{BB962C8B-B14F-4D97-AF65-F5344CB8AC3E}">
        <p14:creationId xmlns:p14="http://schemas.microsoft.com/office/powerpoint/2010/main" val="28195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a:latin typeface="Times New Roman" panose="02020603050405020304" pitchFamily="18" charset="0"/>
                <a:cs typeface="Times New Roman" panose="02020603050405020304" pitchFamily="18" charset="0"/>
              </a:rPr>
              <a:t>TEST AND EVALUATION</a:t>
            </a:r>
            <a:br>
              <a:rPr lang="en-US" sz="440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422989" y="2255481"/>
            <a:ext cx="11548185" cy="154675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Tables 6 and 7 present the results of the developed and developing models with only those variables that resulted significant from the previous regressions, whose values are shown in tables 4 and 5.</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pic>
        <p:nvPicPr>
          <p:cNvPr id="7" name="Imagen 6">
            <a:extLst>
              <a:ext uri="{FF2B5EF4-FFF2-40B4-BE49-F238E27FC236}">
                <a16:creationId xmlns:a16="http://schemas.microsoft.com/office/drawing/2014/main" id="{E4F5F31E-8A75-72E8-9751-34B9853ED7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1145" y="3243047"/>
            <a:ext cx="7549709" cy="2961809"/>
          </a:xfrm>
          <a:prstGeom prst="rect">
            <a:avLst/>
          </a:prstGeom>
          <a:noFill/>
          <a:ln>
            <a:noFill/>
          </a:ln>
        </p:spPr>
      </p:pic>
    </p:spTree>
    <p:extLst>
      <p:ext uri="{BB962C8B-B14F-4D97-AF65-F5344CB8AC3E}">
        <p14:creationId xmlns:p14="http://schemas.microsoft.com/office/powerpoint/2010/main" val="274172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a:latin typeface="Times New Roman" panose="02020603050405020304" pitchFamily="18" charset="0"/>
                <a:cs typeface="Times New Roman" panose="02020603050405020304" pitchFamily="18" charset="0"/>
              </a:rPr>
              <a:t>TEST AND EVALUATION</a:t>
            </a:r>
            <a:br>
              <a:rPr lang="en-US" sz="440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pic>
        <p:nvPicPr>
          <p:cNvPr id="8" name="Imagen 7">
            <a:extLst>
              <a:ext uri="{FF2B5EF4-FFF2-40B4-BE49-F238E27FC236}">
                <a16:creationId xmlns:a16="http://schemas.microsoft.com/office/drawing/2014/main" id="{2C2F4F02-4727-17E4-61B9-F43CAFF9FBEB}"/>
              </a:ext>
            </a:extLst>
          </p:cNvPr>
          <p:cNvPicPr>
            <a:picLocks noChangeAspect="1"/>
          </p:cNvPicPr>
          <p:nvPr/>
        </p:nvPicPr>
        <p:blipFill rotWithShape="1">
          <a:blip r:embed="rId2">
            <a:extLst>
              <a:ext uri="{28A0092B-C50C-407E-A947-70E740481C1C}">
                <a14:useLocalDpi xmlns:a14="http://schemas.microsoft.com/office/drawing/2010/main" val="0"/>
              </a:ext>
            </a:extLst>
          </a:blip>
          <a:srcRect r="51622"/>
          <a:stretch/>
        </p:blipFill>
        <p:spPr bwMode="auto">
          <a:xfrm>
            <a:off x="6990383" y="2255481"/>
            <a:ext cx="4703984" cy="3814577"/>
          </a:xfrm>
          <a:prstGeom prst="rect">
            <a:avLst/>
          </a:prstGeom>
          <a:noFill/>
          <a:ln>
            <a:noFill/>
          </a:ln>
        </p:spPr>
      </p:pic>
      <p:sp>
        <p:nvSpPr>
          <p:cNvPr id="12" name="Content Placeholder 2">
            <a:extLst>
              <a:ext uri="{FF2B5EF4-FFF2-40B4-BE49-F238E27FC236}">
                <a16:creationId xmlns:a16="http://schemas.microsoft.com/office/drawing/2014/main" id="{6BA442EA-D0AD-2AB7-8FEF-7679C9D947B8}"/>
              </a:ext>
            </a:extLst>
          </p:cNvPr>
          <p:cNvSpPr txBox="1">
            <a:spLocks/>
          </p:cNvSpPr>
          <p:nvPr/>
        </p:nvSpPr>
        <p:spPr>
          <a:xfrm>
            <a:off x="563372" y="3945385"/>
            <a:ext cx="6211077" cy="175561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latin typeface="Times New Roman" panose="02020603050405020304" pitchFamily="18" charset="0"/>
                <a:ea typeface="Calibri" panose="020F0502020204030204" pitchFamily="34" charset="0"/>
              </a:rPr>
              <a:t>S</a:t>
            </a:r>
            <a:r>
              <a:rPr lang="en-US" sz="2000" dirty="0">
                <a:effectLst/>
                <a:latin typeface="Times New Roman" panose="02020603050405020304" pitchFamily="18" charset="0"/>
                <a:ea typeface="Calibri" panose="020F0502020204030204" pitchFamily="34" charset="0"/>
              </a:rPr>
              <a:t>ome variables that are good predictors of Life Expectancy in both developed and developing models.</a:t>
            </a:r>
          </a:p>
          <a:p>
            <a:r>
              <a:rPr lang="en-US" sz="2000" dirty="0">
                <a:effectLst/>
                <a:latin typeface="Times New Roman" panose="02020603050405020304" pitchFamily="18" charset="0"/>
                <a:ea typeface="Calibri" panose="020F0502020204030204" pitchFamily="34" charset="0"/>
              </a:rPr>
              <a:t>Adult Mortality, with negative coefficients and p-values of 0 in both models</a:t>
            </a:r>
          </a:p>
          <a:p>
            <a:r>
              <a:rPr lang="en-US" sz="2000" dirty="0">
                <a:effectLst/>
                <a:latin typeface="Times New Roman" panose="02020603050405020304" pitchFamily="18" charset="0"/>
                <a:ea typeface="Calibri" panose="020F0502020204030204" pitchFamily="34" charset="0"/>
              </a:rPr>
              <a:t>Percent Expenditure with relatively low positive impact and low p-values</a:t>
            </a:r>
          </a:p>
          <a:p>
            <a:r>
              <a:rPr lang="en-US" sz="2000" dirty="0">
                <a:effectLst/>
                <a:latin typeface="Times New Roman" panose="02020603050405020304" pitchFamily="18" charset="0"/>
                <a:ea typeface="Calibri" panose="020F0502020204030204" pitchFamily="34" charset="0"/>
              </a:rPr>
              <a:t>BMI with negative impact and p-value of 0.04 for developed, and positive impact with p-value of 0 for developing</a:t>
            </a:r>
          </a:p>
          <a:p>
            <a:r>
              <a:rPr lang="en-US" sz="2000" dirty="0">
                <a:effectLst/>
                <a:latin typeface="Times New Roman" panose="02020603050405020304" pitchFamily="18" charset="0"/>
                <a:ea typeface="Calibri" panose="020F0502020204030204" pitchFamily="34" charset="0"/>
              </a:rPr>
              <a:t>Schooling, with low p-values in both models, and greater association in the developing model compared to the developed.</a:t>
            </a:r>
            <a:endParaRPr lang="en-US" sz="2000" dirty="0"/>
          </a:p>
          <a:p>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54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a:latin typeface="Times New Roman" panose="02020603050405020304" pitchFamily="18" charset="0"/>
                <a:cs typeface="Times New Roman" panose="02020603050405020304" pitchFamily="18" charset="0"/>
              </a:rPr>
              <a:t>TEST AND EVALUATION</a:t>
            </a:r>
            <a:br>
              <a:rPr lang="en-US" sz="440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B8DDD4C7-0353-AE1B-71EB-0711C3954233}"/>
              </a:ext>
            </a:extLst>
          </p:cNvPr>
          <p:cNvPicPr>
            <a:picLocks noChangeAspect="1"/>
          </p:cNvPicPr>
          <p:nvPr/>
        </p:nvPicPr>
        <p:blipFill rotWithShape="1">
          <a:blip r:embed="rId2">
            <a:extLst>
              <a:ext uri="{28A0092B-C50C-407E-A947-70E740481C1C}">
                <a14:useLocalDpi xmlns:a14="http://schemas.microsoft.com/office/drawing/2010/main" val="0"/>
              </a:ext>
            </a:extLst>
          </a:blip>
          <a:srcRect l="48991"/>
          <a:stretch/>
        </p:blipFill>
        <p:spPr bwMode="auto">
          <a:xfrm>
            <a:off x="7025952" y="2255481"/>
            <a:ext cx="4584440" cy="3525828"/>
          </a:xfrm>
          <a:prstGeom prst="rect">
            <a:avLst/>
          </a:prstGeom>
          <a:noFill/>
          <a:ln>
            <a:noFill/>
          </a:ln>
        </p:spPr>
      </p:pic>
      <p:sp>
        <p:nvSpPr>
          <p:cNvPr id="5" name="Content Placeholder 2">
            <a:extLst>
              <a:ext uri="{FF2B5EF4-FFF2-40B4-BE49-F238E27FC236}">
                <a16:creationId xmlns:a16="http://schemas.microsoft.com/office/drawing/2014/main" id="{52EF27F2-5F1F-F1A7-63DF-0F24D4944133}"/>
              </a:ext>
            </a:extLst>
          </p:cNvPr>
          <p:cNvSpPr txBox="1">
            <a:spLocks/>
          </p:cNvSpPr>
          <p:nvPr/>
        </p:nvSpPr>
        <p:spPr>
          <a:xfrm>
            <a:off x="581609" y="3987572"/>
            <a:ext cx="6211077" cy="175561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suspected, the variables Polio, Diphtheria, and HIV AIDS are statistically significant predicting Life Expectancy in developing countries, but not in developed ones.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important to mention that only three of the five variables considered as immunization factors have resulted significant in the expected group, and, most importantly, the remaining two variables (Measles and Hepatitis B) are not significant for either group. </a:t>
            </a: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These results prove that the selected immunization factors have different significance and association with Life Expectancy depending on the development status of a country. </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579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a:latin typeface="Times New Roman" panose="02020603050405020304" pitchFamily="18" charset="0"/>
                <a:cs typeface="Times New Roman" panose="02020603050405020304" pitchFamily="18" charset="0"/>
              </a:rPr>
              <a:t>TEST AND EVALUATION</a:t>
            </a:r>
            <a:br>
              <a:rPr lang="en-US" sz="440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402500" y="1957957"/>
            <a:ext cx="11154762" cy="179615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ANOVA tests were conducted for each pair of models to confirm that the excluded nonsignificant values had no effect on their corresponding models.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the developed pair of models, the resulting p-value was nonsignificant at 0.2807, failing to reject the Null Hypothesis that the coefficients of the variables dropped are equal to 0.</a:t>
            </a:r>
          </a:p>
          <a:p>
            <a:pPr algn="just"/>
            <a:endParaRPr lang="en-US" sz="20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08CDCFCA-349A-B9AF-8F87-83DFA04D1670}"/>
              </a:ext>
            </a:extLst>
          </p:cNvPr>
          <p:cNvPicPr>
            <a:picLocks noChangeAspect="1"/>
          </p:cNvPicPr>
          <p:nvPr/>
        </p:nvPicPr>
        <p:blipFill>
          <a:blip r:embed="rId2"/>
          <a:stretch>
            <a:fillRect/>
          </a:stretch>
        </p:blipFill>
        <p:spPr>
          <a:xfrm>
            <a:off x="2260717" y="3429000"/>
            <a:ext cx="7670565" cy="3312289"/>
          </a:xfrm>
          <a:prstGeom prst="rect">
            <a:avLst/>
          </a:prstGeom>
        </p:spPr>
      </p:pic>
    </p:spTree>
    <p:extLst>
      <p:ext uri="{BB962C8B-B14F-4D97-AF65-F5344CB8AC3E}">
        <p14:creationId xmlns:p14="http://schemas.microsoft.com/office/powerpoint/2010/main" val="1367314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a:latin typeface="Times New Roman" panose="02020603050405020304" pitchFamily="18" charset="0"/>
                <a:cs typeface="Times New Roman" panose="02020603050405020304" pitchFamily="18" charset="0"/>
              </a:rPr>
              <a:t>TEST AND EVALUATION</a:t>
            </a:r>
            <a:br>
              <a:rPr lang="en-US" sz="440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421162" y="2067794"/>
            <a:ext cx="11154762" cy="109848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For the developing pair of models, the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p-value was also nonsignificant at 0.6219, therefore failing to reject the Null Hypothesis. Both models appear to be appropriate for the type of analysis that was intended. </a:t>
            </a:r>
            <a:endParaRPr lang="es-C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331B9FF7-DF4D-5244-FDE0-747563541449}"/>
              </a:ext>
            </a:extLst>
          </p:cNvPr>
          <p:cNvPicPr>
            <a:picLocks noChangeAspect="1"/>
          </p:cNvPicPr>
          <p:nvPr/>
        </p:nvPicPr>
        <p:blipFill>
          <a:blip r:embed="rId2"/>
          <a:stretch>
            <a:fillRect/>
          </a:stretch>
        </p:blipFill>
        <p:spPr>
          <a:xfrm>
            <a:off x="2289568" y="3008838"/>
            <a:ext cx="7612864" cy="3187364"/>
          </a:xfrm>
          <a:prstGeom prst="rect">
            <a:avLst/>
          </a:prstGeom>
        </p:spPr>
      </p:pic>
    </p:spTree>
    <p:extLst>
      <p:ext uri="{BB962C8B-B14F-4D97-AF65-F5344CB8AC3E}">
        <p14:creationId xmlns:p14="http://schemas.microsoft.com/office/powerpoint/2010/main" val="2028691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9" y="1156997"/>
            <a:ext cx="10058400" cy="1098484"/>
          </a:xfrm>
        </p:spPr>
        <p:txBody>
          <a:bodyPr>
            <a:noAutofit/>
          </a:bodyPr>
          <a:lstStyle/>
          <a:p>
            <a:r>
              <a:rPr lang="en-US" sz="4400" dirty="0">
                <a:latin typeface="Times New Roman" panose="02020603050405020304" pitchFamily="18" charset="0"/>
                <a:cs typeface="Times New Roman" panose="02020603050405020304" pitchFamily="18" charset="0"/>
              </a:rPr>
              <a:t>TEST AND EVALUATION</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581609" y="2255481"/>
            <a:ext cx="11146971"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 were some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challenges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when working and analyzing the data.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biggest task to overcome was properly dealing with missing values. As mentioned at the beginning of the paper, there was a higher-than-expected percentage of missing values at both the column and row levels.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Removing these NA values was not ideal since the absent data could impact the model results. The percent of data to be replaced through the multiple imputation method had to be increased substantially to reach the expected regressions results.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addition, working with fewer years that included a lower percentage of missing values was also explored, but the results of the model differ as the discrepancies in immunization factors between developed and developing countries reduced over the years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064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82EE6B-502D-8074-B596-6D81B1468EE2}"/>
              </a:ext>
            </a:extLst>
          </p:cNvPr>
          <p:cNvSpPr>
            <a:spLocks noGrp="1"/>
          </p:cNvSpPr>
          <p:nvPr>
            <p:ph type="title"/>
          </p:nvPr>
        </p:nvSpPr>
        <p:spPr>
          <a:xfrm>
            <a:off x="581608" y="1156997"/>
            <a:ext cx="11146971" cy="1098484"/>
          </a:xfrm>
        </p:spPr>
        <p:txBody>
          <a:bodyPr>
            <a:noAutofit/>
          </a:bodyPr>
          <a:lstStyle/>
          <a:p>
            <a:r>
              <a:rPr lang="en-US" sz="4400" dirty="0">
                <a:latin typeface="Times New Roman" panose="02020603050405020304" pitchFamily="18" charset="0"/>
                <a:cs typeface="Times New Roman" panose="02020603050405020304" pitchFamily="18" charset="0"/>
              </a:rPr>
              <a:t>CONCLUSION AND RECOMMENDATIONS</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6EFD79B-C1C8-270B-2A93-514D3EDC655A}"/>
              </a:ext>
            </a:extLst>
          </p:cNvPr>
          <p:cNvSpPr txBox="1">
            <a:spLocks/>
          </p:cNvSpPr>
          <p:nvPr/>
        </p:nvSpPr>
        <p:spPr>
          <a:xfrm>
            <a:off x="522514" y="3429000"/>
            <a:ext cx="11146971" cy="285303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onclusion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purpose of this project was to explore the differences in the determinants of Life Expectancy based on the development status of countries, with a special focus on immunization factors. After cleaning and accommodating the dataset used, and through a series of multivariate regression analysis, it was found that there are substantial differences in the determinants of Life Expectancy for developed and developing countries, including immunization factors such as Polio, Diphtheria, and HIV AIDS. Though not all the considered immunization factors presented such results, it was clear that the development level of a country influences the factors affecting Life Expectancy.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recommended to extend the type and number of elements included the models, considering additional and more granular economic, social and health variables.</a:t>
            </a: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Examples include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GDP growth, political preferences, and percent of aging population.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will provide more detail to the model specifications and to the concreate actions to be adopted as a result. </a:t>
            </a:r>
          </a:p>
          <a:p>
            <a:pPr algn="just"/>
            <a:endParaRPr lang="es-C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11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899" y="1088571"/>
            <a:ext cx="10058400" cy="526869"/>
          </a:xfrm>
        </p:spPr>
        <p:txBody>
          <a:bodyPr>
            <a:noAutofit/>
          </a:bodyPr>
          <a:lstStyle/>
          <a:p>
            <a:r>
              <a:rPr lang="en-US" sz="4400"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61490" y="1912776"/>
            <a:ext cx="11269020" cy="4142792"/>
          </a:xfrm>
        </p:spPr>
        <p:txBody>
          <a:bodyPr>
            <a:noAutofit/>
          </a:bodyPr>
          <a:lstStyle/>
          <a:p>
            <a:pPr algn="just"/>
            <a:r>
              <a:rPr lang="en-US" sz="2000" dirty="0">
                <a:latin typeface="Times New Roman" panose="02020603050405020304" pitchFamily="18" charset="0"/>
                <a:cs typeface="Times New Roman" panose="02020603050405020304" pitchFamily="18" charset="0"/>
              </a:rPr>
              <a:t>The questions this study aims to answer are the following:</a:t>
            </a:r>
          </a:p>
          <a:p>
            <a:pPr marL="781200" lvl="1" indent="-457200" algn="just">
              <a:buFont typeface="+mj-lt"/>
              <a:buAutoNum type="alphaUcPeriod"/>
            </a:pPr>
            <a:r>
              <a:rPr lang="en-US" sz="2000" dirty="0">
                <a:latin typeface="Times New Roman" panose="02020603050405020304" pitchFamily="18" charset="0"/>
                <a:cs typeface="Times New Roman" panose="02020603050405020304" pitchFamily="18" charset="0"/>
              </a:rPr>
              <a:t>What is the effect of immunization factors on life expectancy?</a:t>
            </a:r>
          </a:p>
          <a:p>
            <a:pPr marL="781200" lvl="1" indent="-457200" algn="just">
              <a:buFont typeface="+mj-lt"/>
              <a:buAutoNum type="alphaUcPeriod"/>
            </a:pPr>
            <a:r>
              <a:rPr lang="en-US" sz="2000" dirty="0">
                <a:latin typeface="Times New Roman" panose="02020603050405020304" pitchFamily="18" charset="0"/>
                <a:cs typeface="Times New Roman" panose="02020603050405020304" pitchFamily="18" charset="0"/>
              </a:rPr>
              <a:t>Do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immunization factors have different levels of association and influence on life expectancy depending on the country’s developing status?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 project focuses on five immunization factors and their effect on life expectancy for several countries, which are categorized as either developed or developing, to study the differences of such effects in conjunction with other relevant variables.</a:t>
            </a:r>
          </a:p>
          <a:p>
            <a:pPr algn="just"/>
            <a:r>
              <a:rPr lang="en-US" sz="2000" dirty="0">
                <a:effectLst/>
                <a:latin typeface="Times New Roman" panose="02020603050405020304" pitchFamily="18" charset="0"/>
                <a:ea typeface="Calibri" panose="020F0502020204030204" pitchFamily="34" charset="0"/>
              </a:rPr>
              <a:t>The immunization factors considered in this project are Measles, Hepatitis B, Polio, Diphtheria, and HIV/AIDS.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04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489" y="2054385"/>
            <a:ext cx="11269020" cy="4505433"/>
          </a:xfrm>
        </p:spPr>
        <p:txBody>
          <a:bodyPr>
            <a:noAutofit/>
          </a:bodyPr>
          <a:lstStyle/>
          <a:p>
            <a:pPr algn="just"/>
            <a:r>
              <a:rPr lang="en-US" sz="2000" dirty="0">
                <a:latin typeface="Times New Roman" panose="02020603050405020304" pitchFamily="18" charset="0"/>
                <a:cs typeface="Times New Roman" panose="02020603050405020304" pitchFamily="18" charset="0"/>
              </a:rPr>
              <a:t>Life expectancy is an important measure that allows comparing different metrics across generations, analyzing trends, and prioritizing public and economic policy. </a:t>
            </a:r>
          </a:p>
          <a:p>
            <a:pPr algn="just"/>
            <a:r>
              <a:rPr lang="en-US" sz="2000" dirty="0">
                <a:latin typeface="Times New Roman" panose="02020603050405020304" pitchFamily="18" charset="0"/>
                <a:cs typeface="Times New Roman" panose="02020603050405020304" pitchFamily="18" charset="0"/>
              </a:rPr>
              <a:t>There are multiple studies that focus on the determinants of life expectancy. However, there are very few that analyze immunization factors across developed and developing countries.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the paper “Impacts from Economic Development and Environmental Factors on Life Expectancy: A Comparative Study Based on Data from Both Developed and Developing Countries from 2004 to 2016.”, Chen, Ma, Hu, Hua, Wang and Guo (2021) argue that life expectancy is impacted by environmental factors and economic development. </a:t>
            </a: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 paper divides the observations depending on the development status of the countries to show the impact of different variables on life expectancy through an Ordinary Least Square multiple regression model. </a:t>
            </a:r>
            <a:endParaRPr lang="en-US" sz="2000" dirty="0">
              <a:latin typeface="Times New Roman" panose="02020603050405020304" pitchFamily="18" charset="0"/>
              <a:cs typeface="Times New Roman" panose="02020603050405020304" pitchFamily="18" charset="0"/>
            </a:endParaRPr>
          </a:p>
          <a:p>
            <a:pPr algn="just"/>
            <a:endParaRPr lang="en-US" sz="2800" dirty="0"/>
          </a:p>
        </p:txBody>
      </p:sp>
      <p:sp>
        <p:nvSpPr>
          <p:cNvPr id="6" name="Title 1">
            <a:extLst>
              <a:ext uri="{FF2B5EF4-FFF2-40B4-BE49-F238E27FC236}">
                <a16:creationId xmlns:a16="http://schemas.microsoft.com/office/drawing/2014/main" id="{A56D9C76-3B6C-117A-2550-00F0FD9A9710}"/>
              </a:ext>
            </a:extLst>
          </p:cNvPr>
          <p:cNvSpPr txBox="1">
            <a:spLocks/>
          </p:cNvSpPr>
          <p:nvPr/>
        </p:nvSpPr>
        <p:spPr>
          <a:xfrm>
            <a:off x="545465" y="550507"/>
            <a:ext cx="10568473" cy="1130654"/>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latin typeface="Times New Roman" panose="02020603050405020304" pitchFamily="18" charset="0"/>
                <a:cs typeface="Times New Roman" panose="02020603050405020304" pitchFamily="18" charset="0"/>
              </a:rPr>
              <a:t>Related work on Effect of Immunization Factors on Life Expectancy</a:t>
            </a:r>
          </a:p>
        </p:txBody>
      </p:sp>
    </p:spTree>
    <p:extLst>
      <p:ext uri="{BB962C8B-B14F-4D97-AF65-F5344CB8AC3E}">
        <p14:creationId xmlns:p14="http://schemas.microsoft.com/office/powerpoint/2010/main" val="23140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489" y="1830450"/>
            <a:ext cx="11269020" cy="4143189"/>
          </a:xfrm>
        </p:spPr>
        <p:txBody>
          <a:bodyPr>
            <a:noAutofit/>
          </a:bodyPr>
          <a:lstStyle/>
          <a:p>
            <a:pPr algn="just"/>
            <a:r>
              <a:rPr lang="en-US" sz="2000" dirty="0">
                <a:effectLst/>
                <a:latin typeface="Times New Roman" panose="02020603050405020304" pitchFamily="18" charset="0"/>
                <a:ea typeface="Calibri" panose="020F0502020204030204" pitchFamily="34" charset="0"/>
              </a:rPr>
              <a:t>The authors claim that the notorious increases in healthcare spending and economic conditions since the beginning of the 20th century have increased longevity</a:t>
            </a:r>
          </a:p>
          <a:p>
            <a:pPr algn="just"/>
            <a:r>
              <a:rPr lang="en-US" sz="2000" dirty="0">
                <a:latin typeface="Times New Roman" panose="02020603050405020304" pitchFamily="18" charset="0"/>
                <a:ea typeface="Calibri" panose="020F0502020204030204" pitchFamily="34" charset="0"/>
              </a:rPr>
              <a:t>O</a:t>
            </a:r>
            <a:r>
              <a:rPr lang="en-US" sz="2000" dirty="0">
                <a:effectLst/>
                <a:latin typeface="Times New Roman" panose="02020603050405020304" pitchFamily="18" charset="0"/>
                <a:ea typeface="Calibri" panose="020F0502020204030204" pitchFamily="34" charset="0"/>
              </a:rPr>
              <a:t>ther studies suggest that the observed growth in life expectancy in developed countries, such as the United States, was associated with the higher income level compared to other nations. However, the authors dismiss this theory by arguing that this linkage between income levels and life expectancy varies greatly across regions (Chen et al., 2021). </a:t>
            </a:r>
          </a:p>
          <a:p>
            <a:pPr algn="just"/>
            <a:r>
              <a:rPr lang="en-US" sz="2000" dirty="0">
                <a:latin typeface="Times New Roman" panose="02020603050405020304" pitchFamily="18" charset="0"/>
                <a:ea typeface="Calibri" panose="020F0502020204030204" pitchFamily="34" charset="0"/>
              </a:rPr>
              <a:t>The paper</a:t>
            </a:r>
            <a:r>
              <a:rPr lang="en-US" sz="2000" dirty="0">
                <a:effectLst/>
                <a:latin typeface="Times New Roman" panose="02020603050405020304" pitchFamily="18" charset="0"/>
                <a:ea typeface="Calibri" panose="020F0502020204030204" pitchFamily="34" charset="0"/>
              </a:rPr>
              <a:t> considers decreases in income inequality to have a greater impact on life expectancy increases than plain income growth, resulting from a more spread distribution of resources that improves living conditions throughout the population and pushes the indicator up</a:t>
            </a:r>
            <a:endParaRPr lang="en-US" sz="2000" dirty="0"/>
          </a:p>
        </p:txBody>
      </p:sp>
      <p:sp>
        <p:nvSpPr>
          <p:cNvPr id="4" name="Title 1">
            <a:extLst>
              <a:ext uri="{FF2B5EF4-FFF2-40B4-BE49-F238E27FC236}">
                <a16:creationId xmlns:a16="http://schemas.microsoft.com/office/drawing/2014/main" id="{EC561F4C-2C54-8A47-EB7D-389C4C2FC136}"/>
              </a:ext>
            </a:extLst>
          </p:cNvPr>
          <p:cNvSpPr txBox="1">
            <a:spLocks/>
          </p:cNvSpPr>
          <p:nvPr/>
        </p:nvSpPr>
        <p:spPr>
          <a:xfrm>
            <a:off x="545465" y="550507"/>
            <a:ext cx="10568473" cy="1130654"/>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latin typeface="Times New Roman" panose="02020603050405020304" pitchFamily="18" charset="0"/>
                <a:cs typeface="Times New Roman" panose="02020603050405020304" pitchFamily="18" charset="0"/>
              </a:rPr>
              <a:t>Related work on Effect of Immunization Factors on Life Expectancy</a:t>
            </a:r>
          </a:p>
        </p:txBody>
      </p:sp>
    </p:spTree>
    <p:extLst>
      <p:ext uri="{BB962C8B-B14F-4D97-AF65-F5344CB8AC3E}">
        <p14:creationId xmlns:p14="http://schemas.microsoft.com/office/powerpoint/2010/main" val="276845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489" y="2621903"/>
            <a:ext cx="11269020" cy="4170783"/>
          </a:xfrm>
        </p:spPr>
        <p:txBody>
          <a:bodyPr>
            <a:no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Earlier research considered a multivariate linear regression model, as previous datasets only included information for one year, did not have immunization factors, and excluded some of the countries that this latest version incorporates.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Even with these data limitations, the experiments proved that there is a relationship between life expectancy and the selected variables.</a:t>
            </a:r>
          </a:p>
          <a:p>
            <a:pPr algn="just"/>
            <a:r>
              <a:rPr lang="en-US" sz="2000" dirty="0">
                <a:latin typeface="Times New Roman" panose="02020603050405020304" pitchFamily="18" charset="0"/>
                <a:cs typeface="Times New Roman" panose="02020603050405020304" pitchFamily="18" charset="0"/>
              </a:rPr>
              <a:t>This project follows the methodology used Chen et al. (2021) by dividing the data based on development status of each country, and then regressing the variables to analyze the association with life expectancy. </a:t>
            </a:r>
          </a:p>
          <a:p>
            <a:pPr algn="just"/>
            <a:r>
              <a:rPr lang="en-US" sz="2000" dirty="0">
                <a:latin typeface="Times New Roman" panose="02020603050405020304" pitchFamily="18" charset="0"/>
                <a:cs typeface="Times New Roman" panose="02020603050405020304" pitchFamily="18" charset="0"/>
              </a:rPr>
              <a:t>The study’s approach is different as the variables of interest are immunization factors, rather than economic and environmental elements. </a:t>
            </a:r>
          </a:p>
          <a:p>
            <a:pPr algn="just"/>
            <a:endParaRPr lang="es-C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latin typeface="Calibri" panose="020F0502020204030204" pitchFamily="34" charset="0"/>
              <a:cs typeface="Calibri" panose="020F0502020204030204" pitchFamily="34" charset="0"/>
            </a:endParaRPr>
          </a:p>
          <a:p>
            <a:pPr algn="just"/>
            <a:endParaRPr lang="en-US" sz="2800" dirty="0"/>
          </a:p>
        </p:txBody>
      </p:sp>
      <p:sp>
        <p:nvSpPr>
          <p:cNvPr id="6" name="Title 1">
            <a:extLst>
              <a:ext uri="{FF2B5EF4-FFF2-40B4-BE49-F238E27FC236}">
                <a16:creationId xmlns:a16="http://schemas.microsoft.com/office/drawing/2014/main" id="{C8AC6622-D82E-C777-73ED-D1898CEBD49D}"/>
              </a:ext>
            </a:extLst>
          </p:cNvPr>
          <p:cNvSpPr txBox="1">
            <a:spLocks/>
          </p:cNvSpPr>
          <p:nvPr/>
        </p:nvSpPr>
        <p:spPr>
          <a:xfrm>
            <a:off x="545465" y="550507"/>
            <a:ext cx="10568473" cy="1130654"/>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latin typeface="Times New Roman" panose="02020603050405020304" pitchFamily="18" charset="0"/>
                <a:cs typeface="Times New Roman" panose="02020603050405020304" pitchFamily="18" charset="0"/>
              </a:rPr>
              <a:t>Related work on Effect of Immunization Factors on Life Expectancy</a:t>
            </a:r>
          </a:p>
        </p:txBody>
      </p:sp>
    </p:spTree>
    <p:extLst>
      <p:ext uri="{BB962C8B-B14F-4D97-AF65-F5344CB8AC3E}">
        <p14:creationId xmlns:p14="http://schemas.microsoft.com/office/powerpoint/2010/main" val="380087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932" y="447870"/>
            <a:ext cx="10058400" cy="1791477"/>
          </a:xfrm>
        </p:spPr>
        <p:txBody>
          <a:bodyPr>
            <a:noAutofit/>
          </a:bodyPr>
          <a:lstStyle/>
          <a:p>
            <a:r>
              <a:rPr lang="en-US" sz="4400" dirty="0">
                <a:latin typeface="Times New Roman" panose="02020603050405020304" pitchFamily="18" charset="0"/>
                <a:cs typeface="Times New Roman" panose="02020603050405020304" pitchFamily="18" charset="0"/>
              </a:rPr>
              <a:t>Data description</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034" y="2078220"/>
            <a:ext cx="11308597" cy="4248439"/>
          </a:xfrm>
        </p:spPr>
        <p:txBody>
          <a:bodyPr>
            <a:noAutofit/>
          </a:bodyPr>
          <a:lstStyle/>
          <a:p>
            <a:pPr marL="305435" indent="-305435" algn="just"/>
            <a:endParaRPr lang="en-US" sz="2400">
              <a:latin typeface="Calibri" panose="020F0502020204030204" pitchFamily="34" charset="0"/>
              <a:cs typeface="Calibri" panose="020F0502020204030204" pitchFamily="34" charset="0"/>
            </a:endParaRPr>
          </a:p>
          <a:p>
            <a:pPr marL="305435" indent="-305435" algn="just"/>
            <a:endParaRPr lang="en-US" sz="2800" dirty="0"/>
          </a:p>
        </p:txBody>
      </p:sp>
      <p:sp>
        <p:nvSpPr>
          <p:cNvPr id="6" name="Content Placeholder 2">
            <a:extLst>
              <a:ext uri="{FF2B5EF4-FFF2-40B4-BE49-F238E27FC236}">
                <a16:creationId xmlns:a16="http://schemas.microsoft.com/office/drawing/2014/main" id="{E97F70CB-A20E-A981-BD41-0B001C71A18F}"/>
              </a:ext>
            </a:extLst>
          </p:cNvPr>
          <p:cNvSpPr txBox="1">
            <a:spLocks/>
          </p:cNvSpPr>
          <p:nvPr/>
        </p:nvSpPr>
        <p:spPr>
          <a:xfrm>
            <a:off x="461490" y="2078220"/>
            <a:ext cx="11269020"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data used in this project was collected from the Global Health Observatory data repository under the World Health Organization, and its corresponding economic data was collected from the United Nations. The data was accessed through Kaggle data and code repository.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dataset includes information about life expectancy, health factors, and social and economic variables. </a:t>
            </a:r>
            <a:r>
              <a:rPr lang="en-US" sz="2000" dirty="0">
                <a:effectLst/>
                <a:latin typeface="Times New Roman" panose="02020603050405020304" pitchFamily="18" charset="0"/>
                <a:ea typeface="Calibri" panose="020F0502020204030204" pitchFamily="34" charset="0"/>
              </a:rPr>
              <a:t>It is composed of 22 variables,</a:t>
            </a:r>
            <a:r>
              <a:rPr lang="en-US" sz="2000" dirty="0">
                <a:latin typeface="Times New Roman" panose="02020603050405020304" pitchFamily="18" charset="0"/>
                <a:ea typeface="Calibri" panose="020F0502020204030204" pitchFamily="34" charset="0"/>
              </a:rPr>
              <a:t> 18 numeric and 4 nonnumeric.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rPr>
              <a:t>The first variable was excluded of the analysis since it served as a unique identifier for each observation. The variable Country lists the names of the 193 countries for which data was collected. The variable Year displays the specific year in which the observation was included in the dataset, and the variable Status consisted of the development category for each country with two options, “Developed” or “Developing”. </a:t>
            </a:r>
          </a:p>
          <a:p>
            <a:pPr algn="just"/>
            <a:endParaRPr lang="en-US" sz="2000" dirty="0"/>
          </a:p>
        </p:txBody>
      </p:sp>
    </p:spTree>
    <p:extLst>
      <p:ext uri="{BB962C8B-B14F-4D97-AF65-F5344CB8AC3E}">
        <p14:creationId xmlns:p14="http://schemas.microsoft.com/office/powerpoint/2010/main" val="237563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2">
            <a:extLst>
              <a:ext uri="{FF2B5EF4-FFF2-40B4-BE49-F238E27FC236}">
                <a16:creationId xmlns:a16="http://schemas.microsoft.com/office/drawing/2014/main" id="{FC05D109-65BC-1BFC-1714-F370BC9ACF36}"/>
              </a:ext>
            </a:extLst>
          </p:cNvPr>
          <p:cNvSpPr txBox="1">
            <a:spLocks/>
          </p:cNvSpPr>
          <p:nvPr/>
        </p:nvSpPr>
        <p:spPr>
          <a:xfrm>
            <a:off x="8094027" y="3113004"/>
            <a:ext cx="3366238" cy="310682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solidFill>
                  <a:schemeClr val="bg1"/>
                </a:solidFill>
                <a:effectLst/>
                <a:latin typeface="Times New Roman" panose="02020603050405020304" pitchFamily="18" charset="0"/>
                <a:ea typeface="Calibri" panose="020F0502020204030204" pitchFamily="34" charset="0"/>
              </a:rPr>
              <a:t>A summary statistic of the remaining 18 numeric variables used in this study are shown in Table 1.</a:t>
            </a:r>
          </a:p>
          <a:p>
            <a:pPr algn="just"/>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An alternative use of this data is country-specific analysis of life expectancy determinants, since the data is structured on a per country and year basis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solidFill>
                <a:schemeClr val="bg1"/>
              </a:solidFill>
            </a:endParaRPr>
          </a:p>
        </p:txBody>
      </p:sp>
      <p:sp>
        <p:nvSpPr>
          <p:cNvPr id="5" name="CuadroTexto 4">
            <a:extLst>
              <a:ext uri="{FF2B5EF4-FFF2-40B4-BE49-F238E27FC236}">
                <a16:creationId xmlns:a16="http://schemas.microsoft.com/office/drawing/2014/main" id="{1F9B8513-3CE9-04E9-C178-81E9F065E6EB}"/>
              </a:ext>
            </a:extLst>
          </p:cNvPr>
          <p:cNvSpPr txBox="1"/>
          <p:nvPr/>
        </p:nvSpPr>
        <p:spPr>
          <a:xfrm>
            <a:off x="8182908" y="679338"/>
            <a:ext cx="2705878" cy="1938992"/>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Exploratory Data Analysis</a:t>
            </a:r>
            <a:endParaRPr lang="es-CR" sz="4000" dirty="0">
              <a:solidFill>
                <a:schemeClr val="bg1"/>
              </a:solidFill>
              <a:latin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B7A317FF-C9EA-B097-27F8-5B47E654AC4D}"/>
              </a:ext>
            </a:extLst>
          </p:cNvPr>
          <p:cNvPicPr>
            <a:picLocks noChangeAspect="1"/>
          </p:cNvPicPr>
          <p:nvPr/>
        </p:nvPicPr>
        <p:blipFill>
          <a:blip r:embed="rId2"/>
          <a:stretch>
            <a:fillRect/>
          </a:stretch>
        </p:blipFill>
        <p:spPr>
          <a:xfrm>
            <a:off x="940667" y="719521"/>
            <a:ext cx="5939028" cy="6222492"/>
          </a:xfrm>
          <a:prstGeom prst="rect">
            <a:avLst/>
          </a:prstGeom>
        </p:spPr>
      </p:pic>
    </p:spTree>
    <p:extLst>
      <p:ext uri="{BB962C8B-B14F-4D97-AF65-F5344CB8AC3E}">
        <p14:creationId xmlns:p14="http://schemas.microsoft.com/office/powerpoint/2010/main" val="119459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09" y="1156997"/>
            <a:ext cx="10058400" cy="1098484"/>
          </a:xfrm>
        </p:spPr>
        <p:txBody>
          <a:bodyPr>
            <a:noAutofit/>
          </a:bodyPr>
          <a:lstStyle/>
          <a:p>
            <a:r>
              <a:rPr lang="en-US" sz="4400" dirty="0">
                <a:latin typeface="Times New Roman" panose="02020603050405020304" pitchFamily="18" charset="0"/>
                <a:cs typeface="Times New Roman" panose="02020603050405020304" pitchFamily="18" charset="0"/>
              </a:rPr>
              <a:t>Technical approach</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034" y="2078220"/>
            <a:ext cx="11308597" cy="4248439"/>
          </a:xfrm>
        </p:spPr>
        <p:txBody>
          <a:bodyPr>
            <a:noAutofit/>
          </a:bodyPr>
          <a:lstStyle/>
          <a:p>
            <a:pPr marL="305435" indent="-305435" algn="just"/>
            <a:endParaRPr lang="en-US" sz="2400" dirty="0">
              <a:latin typeface="Calibri" panose="020F0502020204030204" pitchFamily="34" charset="0"/>
              <a:cs typeface="Calibri" panose="020F0502020204030204" pitchFamily="34" charset="0"/>
            </a:endParaRPr>
          </a:p>
          <a:p>
            <a:pPr marL="305435" indent="-305435" algn="just"/>
            <a:endParaRPr lang="en-US" sz="2800" dirty="0"/>
          </a:p>
        </p:txBody>
      </p:sp>
      <p:sp>
        <p:nvSpPr>
          <p:cNvPr id="4" name="Content Placeholder 2">
            <a:extLst>
              <a:ext uri="{FF2B5EF4-FFF2-40B4-BE49-F238E27FC236}">
                <a16:creationId xmlns:a16="http://schemas.microsoft.com/office/drawing/2014/main" id="{AB845093-A62B-A14C-5E0C-6A51076830C8}"/>
              </a:ext>
            </a:extLst>
          </p:cNvPr>
          <p:cNvSpPr txBox="1">
            <a:spLocks/>
          </p:cNvSpPr>
          <p:nvPr/>
        </p:nvSpPr>
        <p:spPr>
          <a:xfrm>
            <a:off x="428369" y="2532061"/>
            <a:ext cx="11269020" cy="414318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Before any comparison and analysis could be made, it was necessary to examine the data in detail.</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dataset was revised for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where the only transformation executed was defining the variable Status as categorical for proper analysis. No data inconsistencies were found. </a:t>
            </a:r>
          </a:p>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Missing data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points were spotted throughout different rows and variables, representing a larger-than-expected percentage of NAs.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the column level, the variables with higher percentage of missing data were Population (22.2%), Hepatitis B (18.8%), and GDP (15.3%). Most of the missing data was associated with not well-known countries.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Assuming the absent data was missing completely at random (MCAR), the multiple imputation method was used to fill in the dataset. This technique was applied to the rows with less than 50% of missing values. </a:t>
            </a:r>
            <a:endParaRPr lang="es-C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9393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473779e-aa30-4f83-8805-ff6fcc202178" xsi:nil="true"/>
    <lcf76f155ced4ddcb4097134ff3c332f xmlns="b4330a4f-f308-44ab-b350-006422396f5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27AE69338969429614742630C316F6" ma:contentTypeVersion="10" ma:contentTypeDescription="Create a new document." ma:contentTypeScope="" ma:versionID="68c3459b59db35d24d43bf3d78ec6dee">
  <xsd:schema xmlns:xsd="http://www.w3.org/2001/XMLSchema" xmlns:xs="http://www.w3.org/2001/XMLSchema" xmlns:p="http://schemas.microsoft.com/office/2006/metadata/properties" xmlns:ns2="b4330a4f-f308-44ab-b350-006422396f54" xmlns:ns3="9473779e-aa30-4f83-8805-ff6fcc202178" targetNamespace="http://schemas.microsoft.com/office/2006/metadata/properties" ma:root="true" ma:fieldsID="2743601b87ab9349f8f8f0a44c071fdd" ns2:_="" ns3:_="">
    <xsd:import namespace="b4330a4f-f308-44ab-b350-006422396f54"/>
    <xsd:import namespace="9473779e-aa30-4f83-8805-ff6fcc20217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330a4f-f308-44ab-b350-006422396f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57b69f6-e5c2-4bd2-9a41-b144f3b247a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73779e-aa30-4f83-8805-ff6fcc20217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e4d3277-8a23-4c43-8a39-1511788d444a}" ma:internalName="TaxCatchAll" ma:showField="CatchAllData" ma:web="9473779e-aa30-4f83-8805-ff6fcc20217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62E9D1-315B-4861-AB3F-058B84901074}">
  <ds:schemaRefs>
    <ds:schemaRef ds:uri="http://schemas.microsoft.com/office/2006/metadata/properties"/>
    <ds:schemaRef ds:uri="http://purl.org/dc/dcmitype/"/>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9473779e-aa30-4f83-8805-ff6fcc202178"/>
    <ds:schemaRef ds:uri="b4330a4f-f308-44ab-b350-006422396f54"/>
    <ds:schemaRef ds:uri="http://purl.org/dc/terms/"/>
    <ds:schemaRef ds:uri="http://purl.org/dc/elements/1.1/"/>
  </ds:schemaRefs>
</ds:datastoreItem>
</file>

<file path=customXml/itemProps2.xml><?xml version="1.0" encoding="utf-8"?>
<ds:datastoreItem xmlns:ds="http://schemas.openxmlformats.org/officeDocument/2006/customXml" ds:itemID="{A9B36FD9-AC19-47EA-9D34-82AA62448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330a4f-f308-44ab-b350-006422396f54"/>
    <ds:schemaRef ds:uri="9473779e-aa30-4f83-8805-ff6fcc2021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ADD27E-9529-46CF-8813-4C1CEC3F21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791</TotalTime>
  <Words>2638</Words>
  <Application>Microsoft Office PowerPoint</Application>
  <PresentationFormat>Panorámica</PresentationFormat>
  <Paragraphs>128</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Gill Sans MT</vt:lpstr>
      <vt:lpstr>Times New Roman</vt:lpstr>
      <vt:lpstr>Wingdings 2</vt:lpstr>
      <vt:lpstr>Dividend</vt:lpstr>
      <vt:lpstr>The effect of immunization factors on Life Expectancy</vt:lpstr>
      <vt:lpstr>INTRODUCTION</vt:lpstr>
      <vt:lpstr>PROBLEM STATEMENT</vt:lpstr>
      <vt:lpstr>Presentación de PowerPoint</vt:lpstr>
      <vt:lpstr>Presentación de PowerPoint</vt:lpstr>
      <vt:lpstr>Presentación de PowerPoint</vt:lpstr>
      <vt:lpstr>Data description </vt:lpstr>
      <vt:lpstr>Presentación de PowerPoint</vt:lpstr>
      <vt:lpstr>Technical approach </vt:lpstr>
      <vt:lpstr>Technical approach </vt:lpstr>
      <vt:lpstr>Technical approach </vt:lpstr>
      <vt:lpstr>Technical approach </vt:lpstr>
      <vt:lpstr>Technical approach </vt:lpstr>
      <vt:lpstr>Technical approach </vt:lpstr>
      <vt:lpstr>TEST AND EVALUATION </vt:lpstr>
      <vt:lpstr>TEST AND EVALUATION </vt:lpstr>
      <vt:lpstr>TEST AND EVALUATION </vt:lpstr>
      <vt:lpstr>TEST AND EVALUATION </vt:lpstr>
      <vt:lpstr>TEST AND EVALUATION </vt:lpstr>
      <vt:lpstr>TEST AND EVALUATION </vt:lpstr>
      <vt:lpstr>TEST AND EVALUATION </vt:lpstr>
      <vt:lpstr>TEST AND EVALUATION </vt:lpstr>
      <vt:lpstr>TEST AND EVALUATION </vt:lpstr>
      <vt:lpstr>TEST AND EVALUATION </vt:lpstr>
      <vt:lpstr>TEST AND EVALUATION </vt:lpstr>
      <vt:lpstr>TEST AND EVALUATION </vt:lpstr>
      <vt:lpstr>CONCLUSION AND RECOMMENDATIONS </vt:lpstr>
    </vt:vector>
  </TitlesOfParts>
  <Company>Netcracker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Raquel Noblejas Sampedro</dc:creator>
  <cp:lastModifiedBy>Rodolfo Sanchez Mora</cp:lastModifiedBy>
  <cp:revision>32</cp:revision>
  <dcterms:created xsi:type="dcterms:W3CDTF">2022-06-06T14:32:46Z</dcterms:created>
  <dcterms:modified xsi:type="dcterms:W3CDTF">2022-06-14T00:28:32Z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0x010100C927AE69338969429614742630C316F6</vt:lpwstr>
  </property>
  <property fmtid="{D5CDD505-2E9C-101B-9397-08002B2CF9AE}" pid="3" name="MediaServiceImageTags">
    <vt:lpwstr/>
  </property>
</Properties>
</file>