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61" r:id="rId3"/>
    <p:sldId id="260"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464" autoAdjust="0"/>
    <p:restoredTop sz="94660"/>
  </p:normalViewPr>
  <p:slideViewPr>
    <p:cSldViewPr snapToGrid="0">
      <p:cViewPr varScale="1">
        <p:scale>
          <a:sx n="128" d="100"/>
          <a:sy n="128" d="100"/>
        </p:scale>
        <p:origin x="29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E016143-E03C-4CFD-AFDC-14E5BDEA754C}" type="datetimeFigureOut">
              <a:rPr lang="en-US" dirty="0"/>
              <a:t>2/27/23</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dirty="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033E54A-A8CA-48C1-9504-691B58049D29}" type="datetimeFigureOut">
              <a:rPr lang="en-US" dirty="0"/>
              <a:t>2/27/23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5F6C806-BBF7-471C-9527-881CE2266695}" type="datetimeFigureOut">
              <a:rPr lang="en-US" dirty="0"/>
              <a:t>2/27/23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8C94063-DF36-4330-A365-08DA1FA5B7D6}" type="datetimeFigureOut">
              <a:rPr lang="en-US" dirty="0"/>
              <a:t>2/27/23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08A7C6C-0F39-4D70-8E8D-FE5B9C95FA73}" type="datetimeFigureOut">
              <a:rPr lang="en-US" dirty="0"/>
              <a:t>2/27/23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DFCFA4AC-08CC-42CE-BD01-C191750A04EC}" type="datetimeFigureOut">
              <a:rPr lang="en-US" dirty="0"/>
              <a:t>2/27/23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s-ES"/>
              <a:t>Haga clic para modificar los estilos de texto del patrón</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1BA7A723-92A7-435B-B681-F25B092FEFEB}" type="datetimeFigureOut">
              <a:rPr lang="en-US" dirty="0"/>
              <a:t>2/27/23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F170639-886C-4FCF-9EAB-ABB5DA3F3F4A}" type="datetimeFigureOut">
              <a:rPr lang="en-US" dirty="0"/>
              <a:t>2/27/23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dirty="0"/>
              <a:t>2/27/23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F53789A-C914-4DB1-8815-80B5EC7335C5}" type="datetimeFigureOut">
              <a:rPr lang="en-US" dirty="0"/>
              <a:t>2/27/23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E6440AA-91A0-436F-8FDB-C0F939DCAE21}" type="datetimeFigureOut">
              <a:rPr lang="en-US" dirty="0"/>
              <a:t>2/27/23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E59FD0C-5451-4CA0-86AF-E70AE3279989}" type="datetimeFigureOut">
              <a:rPr lang="en-US" dirty="0"/>
              <a:t>2/27/23</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antarctica.gov.au/" TargetMode="Externa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4583C80B-AD01-A4EE-6027-CF2E5926F9CE}"/>
              </a:ext>
            </a:extLst>
          </p:cNvPr>
          <p:cNvSpPr txBox="1"/>
          <p:nvPr/>
        </p:nvSpPr>
        <p:spPr>
          <a:xfrm>
            <a:off x="905069" y="830423"/>
            <a:ext cx="8294915" cy="1477328"/>
          </a:xfrm>
          <a:prstGeom prst="rect">
            <a:avLst/>
          </a:prstGeom>
          <a:noFill/>
        </p:spPr>
        <p:txBody>
          <a:bodyPr wrap="square" rtlCol="0">
            <a:spAutoFit/>
          </a:bodyPr>
          <a:lstStyle/>
          <a:p>
            <a:r>
              <a:rPr lang="en-US" sz="1800" b="1" kern="100" dirty="0">
                <a:effectLst/>
                <a:latin typeface="Segoe UI" panose="020B0502040204020203" pitchFamily="34" charset="0"/>
                <a:ea typeface="Calibri" panose="020F0502020204030204" pitchFamily="34" charset="0"/>
                <a:cs typeface="Times New Roman" panose="02020603050405020304" pitchFamily="18" charset="0"/>
              </a:rPr>
              <a:t>Problem/Question</a:t>
            </a:r>
            <a:endParaRPr lang="es-CR" b="1" kern="100" dirty="0">
              <a:effectLst/>
              <a:latin typeface="Segoe UI" panose="020B0502040204020203" pitchFamily="34" charset="0"/>
              <a:ea typeface="Calibri" panose="020F0502020204030204" pitchFamily="34" charset="0"/>
              <a:cs typeface="Times New Roman" panose="02020603050405020304" pitchFamily="18" charset="0"/>
            </a:endParaRPr>
          </a:p>
          <a:p>
            <a:pPr algn="just"/>
            <a:r>
              <a:rPr lang="en-US" sz="1200" kern="100" dirty="0">
                <a:effectLst/>
                <a:latin typeface="Segoe UI" panose="020B0502040204020203" pitchFamily="34" charset="0"/>
                <a:ea typeface="Calibri" panose="020F0502020204030204" pitchFamily="34" charset="0"/>
                <a:cs typeface="Times New Roman" panose="02020603050405020304" pitchFamily="18" charset="0"/>
              </a:rPr>
              <a:t>According to the Australian Antarctic Program (2022), there are a total of 18 species of penguins currently know, 5 of which line in Antarctica, and 4 other live on sub-Antarctic islands. For researchers, it is very important to differentiate among species to better understand mating patterns, eating cycles, and the overall development of penguins. Therefore, we believe it is important to leverage machine learning techniques to distinguish among species, and effectively predict the specie of a penguin given certain characteristics. </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200" dirty="0"/>
          </a:p>
        </p:txBody>
      </p:sp>
      <p:sp>
        <p:nvSpPr>
          <p:cNvPr id="6" name="CuadroTexto 5">
            <a:extLst>
              <a:ext uri="{FF2B5EF4-FFF2-40B4-BE49-F238E27FC236}">
                <a16:creationId xmlns:a16="http://schemas.microsoft.com/office/drawing/2014/main" id="{FDF24ECB-F65D-BD57-C66A-9ED6ADF19CC9}"/>
              </a:ext>
            </a:extLst>
          </p:cNvPr>
          <p:cNvSpPr txBox="1"/>
          <p:nvPr/>
        </p:nvSpPr>
        <p:spPr>
          <a:xfrm>
            <a:off x="905069" y="5443090"/>
            <a:ext cx="9616753" cy="1168974"/>
          </a:xfrm>
          <a:prstGeom prst="rect">
            <a:avLst/>
          </a:prstGeom>
          <a:noFill/>
        </p:spPr>
        <p:txBody>
          <a:bodyPr wrap="square" rtlCol="0">
            <a:spAutoFit/>
          </a:bodyPr>
          <a:lstStyle/>
          <a:p>
            <a:pPr marL="0" marR="0">
              <a:lnSpc>
                <a:spcPct val="107000"/>
              </a:lnSpc>
              <a:spcBef>
                <a:spcPts val="0"/>
              </a:spcBef>
              <a:spcAft>
                <a:spcPts val="800"/>
              </a:spcAft>
            </a:pPr>
            <a:r>
              <a:rPr lang="en-US" sz="1000" b="1" kern="100" dirty="0">
                <a:effectLst/>
                <a:latin typeface="Segoe UI" panose="020B0502040204020203" pitchFamily="34" charset="0"/>
                <a:ea typeface="Calibri" panose="020F0502020204030204" pitchFamily="34" charset="0"/>
                <a:cs typeface="Times New Roman" panose="02020603050405020304" pitchFamily="18" charset="0"/>
              </a:rPr>
              <a:t>Data Referen</a:t>
            </a:r>
            <a:r>
              <a:rPr lang="en-US" sz="1000" b="1" kern="100" dirty="0">
                <a:latin typeface="Segoe UI" panose="020B0502040204020203" pitchFamily="34" charset="0"/>
                <a:ea typeface="Calibri" panose="020F0502020204030204" pitchFamily="34" charset="0"/>
                <a:cs typeface="Times New Roman" panose="02020603050405020304" pitchFamily="18" charset="0"/>
              </a:rPr>
              <a:t>ces:</a:t>
            </a:r>
            <a:endParaRPr lang="en-US" sz="1000" b="1" kern="100" dirty="0">
              <a:effectLst/>
              <a:latin typeface="Segoe UI" panose="020B0502040204020203"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000" kern="100" dirty="0">
                <a:effectLst/>
                <a:latin typeface="Segoe UI" panose="020B0502040204020203" pitchFamily="34" charset="0"/>
                <a:ea typeface="Calibri" panose="020F0502020204030204" pitchFamily="34" charset="0"/>
                <a:cs typeface="Times New Roman" panose="02020603050405020304" pitchFamily="18" charset="0"/>
              </a:rPr>
              <a:t>Australian Antarctic Program (2022) About Antarctica, Animals, Penguins. </a:t>
            </a:r>
            <a:r>
              <a:rPr lang="en-US" sz="1000" u="sng" kern="100" dirty="0">
                <a:solidFill>
                  <a:srgbClr val="0563C1"/>
                </a:solidFill>
                <a:effectLst/>
                <a:latin typeface="Segoe UI" panose="020B0502040204020203" pitchFamily="34" charset="0"/>
                <a:ea typeface="Calibri" panose="020F0502020204030204" pitchFamily="34" charset="0"/>
                <a:cs typeface="Times New Roman" panose="02020603050405020304" pitchFamily="18" charset="0"/>
                <a:hlinkClick r:id="rId3"/>
              </a:rPr>
              <a:t>https://www.antarctica.gov.au/</a:t>
            </a:r>
            <a:endParaRPr lang="es-CR"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000" kern="100" dirty="0">
                <a:effectLst/>
                <a:latin typeface="Segoe UI" panose="020B0502040204020203" pitchFamily="34" charset="0"/>
                <a:ea typeface="Calibri" panose="020F0502020204030204" pitchFamily="34" charset="0"/>
                <a:cs typeface="Times New Roman" panose="02020603050405020304" pitchFamily="18" charset="0"/>
              </a:rPr>
              <a:t>Gorman KB, Williams TD, Fraser WR (2014) Ecological Sexual Dimorphism and Environmental Variability within a Community of Antarctic Penguins (Genus </a:t>
            </a:r>
            <a:r>
              <a:rPr lang="en-US" sz="1000" kern="100" dirty="0" err="1">
                <a:effectLst/>
                <a:latin typeface="Segoe UI" panose="020B0502040204020203" pitchFamily="34" charset="0"/>
                <a:ea typeface="Calibri" panose="020F0502020204030204" pitchFamily="34" charset="0"/>
                <a:cs typeface="Times New Roman" panose="02020603050405020304" pitchFamily="18" charset="0"/>
              </a:rPr>
              <a:t>Pygoscelis</a:t>
            </a:r>
            <a:r>
              <a:rPr lang="en-US" sz="1000" kern="100" dirty="0">
                <a:effectLst/>
                <a:latin typeface="Segoe UI" panose="020B0502040204020203" pitchFamily="34" charset="0"/>
                <a:ea typeface="Calibri" panose="020F0502020204030204" pitchFamily="34" charset="0"/>
                <a:cs typeface="Times New Roman" panose="02020603050405020304" pitchFamily="18" charset="0"/>
              </a:rPr>
              <a:t>). </a:t>
            </a:r>
            <a:r>
              <a:rPr lang="es-CR" sz="1000" kern="100" dirty="0" err="1">
                <a:effectLst/>
                <a:latin typeface="Segoe UI" panose="020B0502040204020203" pitchFamily="34" charset="0"/>
                <a:ea typeface="Calibri" panose="020F0502020204030204" pitchFamily="34" charset="0"/>
                <a:cs typeface="Times New Roman" panose="02020603050405020304" pitchFamily="18" charset="0"/>
              </a:rPr>
              <a:t>PLoS</a:t>
            </a:r>
            <a:r>
              <a:rPr lang="es-CR" sz="1000" kern="100" dirty="0">
                <a:effectLst/>
                <a:latin typeface="Segoe UI" panose="020B0502040204020203" pitchFamily="34" charset="0"/>
                <a:ea typeface="Calibri" panose="020F0502020204030204" pitchFamily="34" charset="0"/>
                <a:cs typeface="Times New Roman" panose="02020603050405020304" pitchFamily="18" charset="0"/>
              </a:rPr>
              <a:t> ONE 9(3): e90081. doi:10.1371/journal.pone.0090081</a:t>
            </a:r>
            <a:endParaRPr lang="es-CR"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endParaRPr lang="es-CR" sz="7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CuadroTexto 6">
            <a:extLst>
              <a:ext uri="{FF2B5EF4-FFF2-40B4-BE49-F238E27FC236}">
                <a16:creationId xmlns:a16="http://schemas.microsoft.com/office/drawing/2014/main" id="{5D4872DC-C6E3-39B4-4C67-7B0DA81A4B97}"/>
              </a:ext>
            </a:extLst>
          </p:cNvPr>
          <p:cNvSpPr txBox="1"/>
          <p:nvPr/>
        </p:nvSpPr>
        <p:spPr>
          <a:xfrm>
            <a:off x="905070" y="3968094"/>
            <a:ext cx="9218644" cy="1164614"/>
          </a:xfrm>
          <a:prstGeom prst="rect">
            <a:avLst/>
          </a:prstGeom>
          <a:noFill/>
        </p:spPr>
        <p:txBody>
          <a:bodyPr wrap="square" rtlCol="0">
            <a:spAutoFit/>
          </a:bodyPr>
          <a:lstStyle/>
          <a:p>
            <a:pPr marL="0" marR="0">
              <a:lnSpc>
                <a:spcPct val="107000"/>
              </a:lnSpc>
              <a:spcBef>
                <a:spcPts val="0"/>
              </a:spcBef>
              <a:spcAft>
                <a:spcPts val="800"/>
              </a:spcAft>
            </a:pPr>
            <a:r>
              <a:rPr lang="es-CR" sz="1800" b="1" kern="100" dirty="0" err="1">
                <a:effectLst/>
                <a:latin typeface="Segoe UI" panose="020B0502040204020203" pitchFamily="34" charset="0"/>
                <a:ea typeface="Calibri" panose="020F0502020204030204" pitchFamily="34" charset="0"/>
                <a:cs typeface="Segoe UI" panose="020B0502040204020203" pitchFamily="34" charset="0"/>
              </a:rPr>
              <a:t>Summary</a:t>
            </a:r>
            <a:br>
              <a:rPr lang="es-CR" b="1" kern="100" dirty="0">
                <a:effectLst/>
                <a:latin typeface="Segoe UI" panose="020B0502040204020203" pitchFamily="34" charset="0"/>
                <a:ea typeface="Calibri" panose="020F0502020204030204" pitchFamily="34" charset="0"/>
                <a:cs typeface="Segoe UI" panose="020B0502040204020203" pitchFamily="34" charset="0"/>
              </a:rPr>
            </a:br>
            <a:r>
              <a:rPr lang="en-US" sz="1200" kern="100" dirty="0">
                <a:latin typeface="Segoe UI" panose="020B0502040204020203" pitchFamily="34" charset="0"/>
                <a:cs typeface="Times New Roman" panose="02020603050405020304" pitchFamily="18" charset="0"/>
              </a:rPr>
              <a:t>The analysis starts with carrying out Exploratory Data analysis and preparing the data for further analysis. The Analysis is further divided into two parts. Part 1 Focuses on building different models for predicting the Species of Penguins and comparing and analyzing them. We follow the same approach in Part 2 to predict the Sex of Penguins. Importance of features in predicting both the Species and Sex is determined and compared.</a:t>
            </a:r>
          </a:p>
        </p:txBody>
      </p:sp>
      <p:sp>
        <p:nvSpPr>
          <p:cNvPr id="8" name="CuadroTexto 7">
            <a:extLst>
              <a:ext uri="{FF2B5EF4-FFF2-40B4-BE49-F238E27FC236}">
                <a16:creationId xmlns:a16="http://schemas.microsoft.com/office/drawing/2014/main" id="{B1AD4271-14F5-32F3-1C46-87CDF895B8BE}"/>
              </a:ext>
            </a:extLst>
          </p:cNvPr>
          <p:cNvSpPr txBox="1"/>
          <p:nvPr/>
        </p:nvSpPr>
        <p:spPr>
          <a:xfrm>
            <a:off x="905069" y="2353092"/>
            <a:ext cx="8294915" cy="1569660"/>
          </a:xfrm>
          <a:prstGeom prst="rect">
            <a:avLst/>
          </a:prstGeom>
          <a:noFill/>
        </p:spPr>
        <p:txBody>
          <a:bodyPr wrap="square" rtlCol="0">
            <a:spAutoFit/>
          </a:bodyPr>
          <a:lstStyle/>
          <a:p>
            <a:r>
              <a:rPr lang="en-US" b="1" kern="100" dirty="0">
                <a:latin typeface="Segoe UI" panose="020B0502040204020203" pitchFamily="34" charset="0"/>
                <a:cs typeface="Times New Roman" panose="02020603050405020304" pitchFamily="18" charset="0"/>
              </a:rPr>
              <a:t>Objective</a:t>
            </a:r>
            <a:endParaRPr lang="en-US" sz="1200" kern="100" dirty="0">
              <a:latin typeface="Segoe UI" panose="020B0502040204020203" pitchFamily="34" charset="0"/>
              <a:cs typeface="Times New Roman" panose="02020603050405020304" pitchFamily="18" charset="0"/>
            </a:endParaRPr>
          </a:p>
          <a:p>
            <a:r>
              <a:rPr lang="en-US" sz="1200" kern="100" dirty="0">
                <a:latin typeface="Segoe UI" panose="020B0502040204020203" pitchFamily="34" charset="0"/>
                <a:cs typeface="Times New Roman" panose="02020603050405020304" pitchFamily="18" charset="0"/>
              </a:rPr>
              <a:t>The goal of the project is to create Machine Learning models to predict the Species of the Penguins, and in a similar way to predict the Sex as well. We would like to compare the performance of different models build for predicting each target variable. The models would also be helpful in determining the influential features if any, in determining the</a:t>
            </a:r>
          </a:p>
          <a:p>
            <a:r>
              <a:rPr lang="en-US" sz="1200" kern="100" dirty="0">
                <a:latin typeface="Segoe UI" panose="020B0502040204020203" pitchFamily="34" charset="0"/>
                <a:cs typeface="Times New Roman" panose="02020603050405020304" pitchFamily="18" charset="0"/>
              </a:rPr>
              <a:t>Species and Sex of the Penguins. It would be interesting to see if there are any similarities or differences in the features that are most influential in determining the two target variables.</a:t>
            </a:r>
          </a:p>
          <a:p>
            <a:endParaRPr lang="en-US" dirty="0"/>
          </a:p>
        </p:txBody>
      </p:sp>
      <p:sp>
        <p:nvSpPr>
          <p:cNvPr id="9" name="CuadroTexto 8">
            <a:extLst>
              <a:ext uri="{FF2B5EF4-FFF2-40B4-BE49-F238E27FC236}">
                <a16:creationId xmlns:a16="http://schemas.microsoft.com/office/drawing/2014/main" id="{44DFC1B8-BB8E-93E0-6D91-D8A4A9358071}"/>
              </a:ext>
            </a:extLst>
          </p:cNvPr>
          <p:cNvSpPr txBox="1"/>
          <p:nvPr/>
        </p:nvSpPr>
        <p:spPr>
          <a:xfrm>
            <a:off x="2674651" y="107736"/>
            <a:ext cx="5473959" cy="400110"/>
          </a:xfrm>
          <a:prstGeom prst="rect">
            <a:avLst/>
          </a:prstGeom>
          <a:noFill/>
        </p:spPr>
        <p:txBody>
          <a:bodyPr wrap="square" rtlCol="0">
            <a:spAutoFit/>
          </a:bodyPr>
          <a:lstStyle/>
          <a:p>
            <a:pPr algn="ctr"/>
            <a:r>
              <a:rPr lang="en-US" sz="2000" b="1" kern="100" dirty="0">
                <a:latin typeface="Segoe UI" panose="020B0502040204020203" pitchFamily="34" charset="0"/>
                <a:cs typeface="Times New Roman" panose="02020603050405020304" pitchFamily="18" charset="0"/>
              </a:rPr>
              <a:t>OVERVIEW</a:t>
            </a:r>
          </a:p>
        </p:txBody>
      </p:sp>
    </p:spTree>
    <p:extLst>
      <p:ext uri="{BB962C8B-B14F-4D97-AF65-F5344CB8AC3E}">
        <p14:creationId xmlns:p14="http://schemas.microsoft.com/office/powerpoint/2010/main" val="345622962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531B6AB4-0C01-6C72-3FE7-6EB5AE646B6C}"/>
              </a:ext>
            </a:extLst>
          </p:cNvPr>
          <p:cNvPicPr>
            <a:picLocks noChangeAspect="1"/>
          </p:cNvPicPr>
          <p:nvPr/>
        </p:nvPicPr>
        <p:blipFill>
          <a:blip r:embed="rId2"/>
          <a:stretch>
            <a:fillRect/>
          </a:stretch>
        </p:blipFill>
        <p:spPr>
          <a:xfrm>
            <a:off x="9226101" y="4146818"/>
            <a:ext cx="2608989" cy="2014155"/>
          </a:xfrm>
          <a:prstGeom prst="rect">
            <a:avLst/>
          </a:prstGeom>
        </p:spPr>
      </p:pic>
      <p:pic>
        <p:nvPicPr>
          <p:cNvPr id="8" name="Imagen 7">
            <a:extLst>
              <a:ext uri="{FF2B5EF4-FFF2-40B4-BE49-F238E27FC236}">
                <a16:creationId xmlns:a16="http://schemas.microsoft.com/office/drawing/2014/main" id="{C0B852D5-18A0-3ABE-339E-1CEA00AF53C2}"/>
              </a:ext>
            </a:extLst>
          </p:cNvPr>
          <p:cNvPicPr>
            <a:picLocks noChangeAspect="1"/>
          </p:cNvPicPr>
          <p:nvPr/>
        </p:nvPicPr>
        <p:blipFill>
          <a:blip r:embed="rId3"/>
          <a:stretch>
            <a:fillRect/>
          </a:stretch>
        </p:blipFill>
        <p:spPr>
          <a:xfrm>
            <a:off x="6571972" y="4146818"/>
            <a:ext cx="2558167" cy="1995892"/>
          </a:xfrm>
          <a:prstGeom prst="rect">
            <a:avLst/>
          </a:prstGeom>
        </p:spPr>
      </p:pic>
      <p:pic>
        <p:nvPicPr>
          <p:cNvPr id="10" name="Imagen 9">
            <a:extLst>
              <a:ext uri="{FF2B5EF4-FFF2-40B4-BE49-F238E27FC236}">
                <a16:creationId xmlns:a16="http://schemas.microsoft.com/office/drawing/2014/main" id="{497C8B74-07C2-290E-1E5F-03B079B16B6A}"/>
              </a:ext>
            </a:extLst>
          </p:cNvPr>
          <p:cNvPicPr>
            <a:picLocks noChangeAspect="1"/>
          </p:cNvPicPr>
          <p:nvPr/>
        </p:nvPicPr>
        <p:blipFill>
          <a:blip r:embed="rId4"/>
          <a:stretch>
            <a:fillRect/>
          </a:stretch>
        </p:blipFill>
        <p:spPr>
          <a:xfrm>
            <a:off x="1408784" y="4165080"/>
            <a:ext cx="4034404" cy="1995893"/>
          </a:xfrm>
          <a:prstGeom prst="rect">
            <a:avLst/>
          </a:prstGeom>
        </p:spPr>
      </p:pic>
      <p:pic>
        <p:nvPicPr>
          <p:cNvPr id="12" name="Imagen 11">
            <a:extLst>
              <a:ext uri="{FF2B5EF4-FFF2-40B4-BE49-F238E27FC236}">
                <a16:creationId xmlns:a16="http://schemas.microsoft.com/office/drawing/2014/main" id="{46409B29-3035-2DDA-9C01-BBE64F868A95}"/>
              </a:ext>
            </a:extLst>
          </p:cNvPr>
          <p:cNvPicPr>
            <a:picLocks noChangeAspect="1"/>
          </p:cNvPicPr>
          <p:nvPr/>
        </p:nvPicPr>
        <p:blipFill>
          <a:blip r:embed="rId5"/>
          <a:stretch>
            <a:fillRect/>
          </a:stretch>
        </p:blipFill>
        <p:spPr>
          <a:xfrm>
            <a:off x="9493779" y="1416762"/>
            <a:ext cx="2511999" cy="1942759"/>
          </a:xfrm>
          <a:prstGeom prst="rect">
            <a:avLst/>
          </a:prstGeom>
        </p:spPr>
      </p:pic>
      <p:pic>
        <p:nvPicPr>
          <p:cNvPr id="14" name="Imagen 13">
            <a:extLst>
              <a:ext uri="{FF2B5EF4-FFF2-40B4-BE49-F238E27FC236}">
                <a16:creationId xmlns:a16="http://schemas.microsoft.com/office/drawing/2014/main" id="{5739574D-9C95-628B-213F-85815015C54D}"/>
              </a:ext>
            </a:extLst>
          </p:cNvPr>
          <p:cNvPicPr>
            <a:picLocks noChangeAspect="1"/>
          </p:cNvPicPr>
          <p:nvPr/>
        </p:nvPicPr>
        <p:blipFill>
          <a:blip r:embed="rId6"/>
          <a:stretch>
            <a:fillRect/>
          </a:stretch>
        </p:blipFill>
        <p:spPr>
          <a:xfrm>
            <a:off x="6728381" y="1363589"/>
            <a:ext cx="2608989" cy="2049104"/>
          </a:xfrm>
          <a:prstGeom prst="rect">
            <a:avLst/>
          </a:prstGeom>
        </p:spPr>
      </p:pic>
      <p:sp>
        <p:nvSpPr>
          <p:cNvPr id="17" name="CuadroTexto 16">
            <a:extLst>
              <a:ext uri="{FF2B5EF4-FFF2-40B4-BE49-F238E27FC236}">
                <a16:creationId xmlns:a16="http://schemas.microsoft.com/office/drawing/2014/main" id="{4C135669-957A-9C2E-ED27-969D8D92E499}"/>
              </a:ext>
            </a:extLst>
          </p:cNvPr>
          <p:cNvSpPr txBox="1"/>
          <p:nvPr/>
        </p:nvSpPr>
        <p:spPr>
          <a:xfrm>
            <a:off x="3245192" y="74297"/>
            <a:ext cx="5884947" cy="400110"/>
          </a:xfrm>
          <a:prstGeom prst="rect">
            <a:avLst/>
          </a:prstGeom>
          <a:noFill/>
        </p:spPr>
        <p:txBody>
          <a:bodyPr wrap="square" rtlCol="0">
            <a:spAutoFit/>
          </a:bodyPr>
          <a:lstStyle/>
          <a:p>
            <a:pPr algn="ctr"/>
            <a:r>
              <a:rPr lang="en-US" sz="2000" b="1" kern="100" dirty="0">
                <a:latin typeface="Segoe UI" panose="020B0502040204020203" pitchFamily="34" charset="0"/>
                <a:cs typeface="Times New Roman" panose="02020603050405020304" pitchFamily="18" charset="0"/>
              </a:rPr>
              <a:t>Exploratory Data Analysis</a:t>
            </a:r>
          </a:p>
        </p:txBody>
      </p:sp>
      <p:sp>
        <p:nvSpPr>
          <p:cNvPr id="18" name="CuadroTexto 17">
            <a:extLst>
              <a:ext uri="{FF2B5EF4-FFF2-40B4-BE49-F238E27FC236}">
                <a16:creationId xmlns:a16="http://schemas.microsoft.com/office/drawing/2014/main" id="{3F52784C-95EB-18F1-6770-8FAA7C21945F}"/>
              </a:ext>
            </a:extLst>
          </p:cNvPr>
          <p:cNvSpPr txBox="1"/>
          <p:nvPr/>
        </p:nvSpPr>
        <p:spPr>
          <a:xfrm>
            <a:off x="742316" y="1363589"/>
            <a:ext cx="5781675" cy="4370427"/>
          </a:xfrm>
          <a:prstGeom prst="rect">
            <a:avLst/>
          </a:prstGeom>
          <a:noFill/>
        </p:spPr>
        <p:txBody>
          <a:bodyPr wrap="square" rtlCol="0">
            <a:spAutoFit/>
          </a:bodyPr>
          <a:lstStyle/>
          <a:p>
            <a:pPr marL="285750" indent="-285750" algn="just">
              <a:buFont typeface="Arial" panose="020B0604020202020204" pitchFamily="34" charset="0"/>
              <a:buChar char="•"/>
            </a:pPr>
            <a:r>
              <a:rPr lang="en-US" sz="1400" dirty="0">
                <a:effectLst/>
                <a:latin typeface="Segoe UI" panose="020B0502040204020203" pitchFamily="34" charset="0"/>
                <a:cs typeface="Segoe UI" panose="020B0502040204020203" pitchFamily="34" charset="0"/>
              </a:rPr>
              <a:t>The Culmen lengths for Adelie appear to be smaller than the other two species and the Culmen depths for Gentoo appears to be smaller compared to Adelie and Chinstrap species </a:t>
            </a:r>
          </a:p>
          <a:p>
            <a:pPr marL="285750" indent="-285750" algn="just">
              <a:buFont typeface="Arial" panose="020B0604020202020204" pitchFamily="34" charset="0"/>
              <a:buChar char="•"/>
            </a:pPr>
            <a:r>
              <a:rPr lang="en-US" sz="1400" dirty="0">
                <a:effectLst/>
                <a:latin typeface="Segoe UI" panose="020B0502040204020203" pitchFamily="34" charset="0"/>
                <a:cs typeface="Segoe UI" panose="020B0502040204020203" pitchFamily="34" charset="0"/>
              </a:rPr>
              <a:t>Culmen Depth and Body Mass for Females appears to be less than that for males </a:t>
            </a:r>
          </a:p>
          <a:p>
            <a:pPr marL="285750" indent="-285750">
              <a:buFont typeface="Arial" panose="020B0604020202020204" pitchFamily="34" charset="0"/>
              <a:buChar char="•"/>
            </a:pPr>
            <a:r>
              <a:rPr lang="en-US" sz="1400" dirty="0">
                <a:effectLst/>
                <a:latin typeface="Segoe UI" panose="020B0502040204020203" pitchFamily="34" charset="0"/>
                <a:cs typeface="Segoe UI" panose="020B0502040204020203" pitchFamily="34" charset="0"/>
              </a:rPr>
              <a:t>Its interesting to see that Gentoo has higher body mass compared to other species but the Culmen Depth is comparatively lower than the other two species.</a:t>
            </a:r>
          </a:p>
          <a:p>
            <a:pPr marL="285750" indent="-285750">
              <a:buFont typeface="Arial" panose="020B0604020202020204" pitchFamily="34" charset="0"/>
              <a:buChar char="•"/>
            </a:pPr>
            <a:r>
              <a:rPr lang="en-US" sz="1400" dirty="0">
                <a:latin typeface="Segoe UI" panose="020B0502040204020203" pitchFamily="34" charset="0"/>
                <a:cs typeface="Segoe UI" panose="020B0502040204020203" pitchFamily="34" charset="0"/>
              </a:rPr>
              <a:t>A Linear Positive relation can be seen between Body mass and Culmen depth,  Body mass and Flipper Length for both Males and Females and between Culmen Length and Culmen Depth for all three species.</a:t>
            </a:r>
          </a:p>
          <a:p>
            <a:endParaRPr lang="en-US" sz="1400" dirty="0">
              <a:effectLst/>
              <a:latin typeface="LMRoman10-Bold-Identity-H"/>
            </a:endParaRPr>
          </a:p>
          <a:p>
            <a:pPr marL="285750" indent="-285750" algn="just">
              <a:buFont typeface="Arial" panose="020B0604020202020204" pitchFamily="34" charset="0"/>
              <a:buChar char="•"/>
            </a:pPr>
            <a:endParaRPr lang="en-US" sz="1600" dirty="0"/>
          </a:p>
          <a:p>
            <a:r>
              <a:rPr lang="en-US" sz="1600" dirty="0">
                <a:effectLst/>
                <a:latin typeface="LMRoman10-Bold-Identity-H"/>
              </a:rPr>
              <a:t> </a:t>
            </a:r>
            <a:endParaRPr lang="en-US" sz="1600" dirty="0"/>
          </a:p>
          <a:p>
            <a:pPr marL="285750" indent="-285750" algn="just">
              <a:buFont typeface="Arial" panose="020B0604020202020204" pitchFamily="34" charset="0"/>
              <a:buChar char="•"/>
            </a:pPr>
            <a:endParaRPr lang="en-US" sz="1600" dirty="0">
              <a:latin typeface="LMRoman10-Bold-Identity-H"/>
            </a:endParaRPr>
          </a:p>
          <a:p>
            <a:pPr marL="285750" indent="-285750" algn="just">
              <a:buFont typeface="Arial" panose="020B0604020202020204" pitchFamily="34" charset="0"/>
              <a:buChar char="•"/>
            </a:pPr>
            <a:endParaRPr lang="en-US" sz="1600" dirty="0"/>
          </a:p>
          <a:p>
            <a:pPr marL="171450" indent="-171450" algn="just">
              <a:buFont typeface="Arial" panose="020B0604020202020204" pitchFamily="34" charset="0"/>
              <a:buChar char="•"/>
            </a:pPr>
            <a:endParaRPr lang="en-US" sz="1600" kern="100" dirty="0">
              <a:latin typeface="Segoe UI" panose="020B0502040204020203" pitchFamily="34" charset="0"/>
              <a:cs typeface="Times New Roman" panose="02020603050405020304" pitchFamily="18" charset="0"/>
            </a:endParaRPr>
          </a:p>
          <a:p>
            <a:endParaRPr lang="en-US" sz="1600" dirty="0"/>
          </a:p>
        </p:txBody>
      </p:sp>
    </p:spTree>
    <p:extLst>
      <p:ext uri="{BB962C8B-B14F-4D97-AF65-F5344CB8AC3E}">
        <p14:creationId xmlns:p14="http://schemas.microsoft.com/office/powerpoint/2010/main" val="2620761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ext&#10;&#10;Description automatically generated">
            <a:extLst>
              <a:ext uri="{FF2B5EF4-FFF2-40B4-BE49-F238E27FC236}">
                <a16:creationId xmlns:a16="http://schemas.microsoft.com/office/drawing/2014/main" id="{FB8B01F8-7D5C-7A83-4276-66082C71F7FF}"/>
              </a:ext>
            </a:extLst>
          </p:cNvPr>
          <p:cNvPicPr>
            <a:picLocks noChangeAspect="1"/>
          </p:cNvPicPr>
          <p:nvPr/>
        </p:nvPicPr>
        <p:blipFill>
          <a:blip r:embed="rId2"/>
          <a:stretch>
            <a:fillRect/>
          </a:stretch>
        </p:blipFill>
        <p:spPr>
          <a:xfrm>
            <a:off x="8948536" y="3157784"/>
            <a:ext cx="2995721" cy="1314108"/>
          </a:xfrm>
          <a:prstGeom prst="rect">
            <a:avLst/>
          </a:prstGeom>
        </p:spPr>
      </p:pic>
      <p:pic>
        <p:nvPicPr>
          <p:cNvPr id="6" name="Picture 5" descr="Graphical user interface, text, application, Word&#10;&#10;Description automatically generated">
            <a:extLst>
              <a:ext uri="{FF2B5EF4-FFF2-40B4-BE49-F238E27FC236}">
                <a16:creationId xmlns:a16="http://schemas.microsoft.com/office/drawing/2014/main" id="{8A7C24E8-E3E1-B8D5-501B-9E5D888B2B32}"/>
              </a:ext>
            </a:extLst>
          </p:cNvPr>
          <p:cNvPicPr>
            <a:picLocks noChangeAspect="1"/>
          </p:cNvPicPr>
          <p:nvPr/>
        </p:nvPicPr>
        <p:blipFill>
          <a:blip r:embed="rId3"/>
          <a:stretch>
            <a:fillRect/>
          </a:stretch>
        </p:blipFill>
        <p:spPr>
          <a:xfrm>
            <a:off x="8948535" y="4471945"/>
            <a:ext cx="2995722" cy="518248"/>
          </a:xfrm>
          <a:prstGeom prst="rect">
            <a:avLst/>
          </a:prstGeom>
        </p:spPr>
      </p:pic>
      <p:sp>
        <p:nvSpPr>
          <p:cNvPr id="9" name="TextBox 8">
            <a:extLst>
              <a:ext uri="{FF2B5EF4-FFF2-40B4-BE49-F238E27FC236}">
                <a16:creationId xmlns:a16="http://schemas.microsoft.com/office/drawing/2014/main" id="{D694AE89-300A-0F44-0B76-E0A3AAF688F3}"/>
              </a:ext>
            </a:extLst>
          </p:cNvPr>
          <p:cNvSpPr txBox="1"/>
          <p:nvPr/>
        </p:nvSpPr>
        <p:spPr>
          <a:xfrm>
            <a:off x="745301" y="1240820"/>
            <a:ext cx="7911020" cy="2800767"/>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Segoe UI" panose="020B0502040204020203" pitchFamily="34" charset="0"/>
                <a:cs typeface="Segoe UI" panose="020B0502040204020203" pitchFamily="34" charset="0"/>
              </a:rPr>
              <a:t>Species: SVM with Linear and RBF kernels and KNN classifier both predicted Species with an accuracy of 100%. The attached summary is for the SVM Linear model</a:t>
            </a:r>
          </a:p>
          <a:p>
            <a:pPr marL="285750" indent="-285750">
              <a:buFont typeface="Arial" panose="020B0604020202020204" pitchFamily="34" charset="0"/>
              <a:buChar char="•"/>
            </a:pPr>
            <a:r>
              <a:rPr lang="en-US" sz="1400" dirty="0">
                <a:latin typeface="Segoe UI" panose="020B0502040204020203" pitchFamily="34" charset="0"/>
                <a:cs typeface="Segoe UI" panose="020B0502040204020203" pitchFamily="34" charset="0"/>
              </a:rPr>
              <a:t>Sex: KNN classifier with K=6 gave us the best accuracy of 96% out of all models considered for predicting the sex.</a:t>
            </a:r>
          </a:p>
          <a:p>
            <a:pPr marL="285750" indent="-285750">
              <a:buFont typeface="Arial" panose="020B0604020202020204" pitchFamily="34" charset="0"/>
              <a:buChar char="•"/>
            </a:pPr>
            <a:r>
              <a:rPr lang="en-US" sz="1400" dirty="0">
                <a:latin typeface="Segoe UI" panose="020B0502040204020203" pitchFamily="34" charset="0"/>
                <a:cs typeface="Segoe UI" panose="020B0502040204020203" pitchFamily="34" charset="0"/>
              </a:rPr>
              <a:t>Highlights: It was interesting to see the most influential  features for predicting species were Culmen Length, Flipper Length, Culmen Depth, whereas the ones for predicting Sex were Culmen depth, body mass and Culmen Length.</a:t>
            </a:r>
          </a:p>
          <a:p>
            <a:pPr marL="285750" indent="-285750">
              <a:buFont typeface="Arial" panose="020B0604020202020204" pitchFamily="34" charset="0"/>
              <a:buChar char="•"/>
            </a:pPr>
            <a:r>
              <a:rPr lang="en-US" sz="1400" dirty="0">
                <a:latin typeface="Segoe UI" panose="020B0502040204020203" pitchFamily="34" charset="0"/>
                <a:cs typeface="Segoe UI" panose="020B0502040204020203" pitchFamily="34" charset="0"/>
              </a:rPr>
              <a:t>The K graphs for Clustering for both models are shown below as under. Species model showed K values in the range of 3 to 8 and the models for predicting Sex showed K values in the range of 3 to 5, by the Elbow Method.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16" name="Picture 15" descr="Text, letter&#10;&#10;Description automatically generated">
            <a:extLst>
              <a:ext uri="{FF2B5EF4-FFF2-40B4-BE49-F238E27FC236}">
                <a16:creationId xmlns:a16="http://schemas.microsoft.com/office/drawing/2014/main" id="{0E3D780E-33F5-22EF-F1D9-167A628A2AE9}"/>
              </a:ext>
            </a:extLst>
          </p:cNvPr>
          <p:cNvPicPr>
            <a:picLocks noChangeAspect="1"/>
          </p:cNvPicPr>
          <p:nvPr/>
        </p:nvPicPr>
        <p:blipFill>
          <a:blip r:embed="rId4"/>
          <a:stretch>
            <a:fillRect/>
          </a:stretch>
        </p:blipFill>
        <p:spPr>
          <a:xfrm>
            <a:off x="1151782" y="3755136"/>
            <a:ext cx="2749658" cy="1465101"/>
          </a:xfrm>
          <a:prstGeom prst="rect">
            <a:avLst/>
          </a:prstGeom>
        </p:spPr>
      </p:pic>
      <p:pic>
        <p:nvPicPr>
          <p:cNvPr id="18" name="Picture 17" descr="Text&#10;&#10;Description automatically generated">
            <a:extLst>
              <a:ext uri="{FF2B5EF4-FFF2-40B4-BE49-F238E27FC236}">
                <a16:creationId xmlns:a16="http://schemas.microsoft.com/office/drawing/2014/main" id="{DAB64E56-80B7-021C-C205-287B8D8598BB}"/>
              </a:ext>
            </a:extLst>
          </p:cNvPr>
          <p:cNvPicPr>
            <a:picLocks noChangeAspect="1"/>
          </p:cNvPicPr>
          <p:nvPr/>
        </p:nvPicPr>
        <p:blipFill>
          <a:blip r:embed="rId5"/>
          <a:stretch>
            <a:fillRect/>
          </a:stretch>
        </p:blipFill>
        <p:spPr>
          <a:xfrm>
            <a:off x="8987286" y="573024"/>
            <a:ext cx="2917338" cy="2353055"/>
          </a:xfrm>
          <a:prstGeom prst="rect">
            <a:avLst/>
          </a:prstGeom>
        </p:spPr>
      </p:pic>
      <p:pic>
        <p:nvPicPr>
          <p:cNvPr id="20" name="Picture 19" descr="Text&#10;&#10;Description automatically generated with low confidence">
            <a:extLst>
              <a:ext uri="{FF2B5EF4-FFF2-40B4-BE49-F238E27FC236}">
                <a16:creationId xmlns:a16="http://schemas.microsoft.com/office/drawing/2014/main" id="{099E3259-CEEC-8DF8-34D5-FD4F2E975A3E}"/>
              </a:ext>
            </a:extLst>
          </p:cNvPr>
          <p:cNvPicPr>
            <a:picLocks noChangeAspect="1"/>
          </p:cNvPicPr>
          <p:nvPr/>
        </p:nvPicPr>
        <p:blipFill>
          <a:blip r:embed="rId6"/>
          <a:stretch>
            <a:fillRect/>
          </a:stretch>
        </p:blipFill>
        <p:spPr>
          <a:xfrm>
            <a:off x="1112454" y="5327065"/>
            <a:ext cx="2788986" cy="1465101"/>
          </a:xfrm>
          <a:prstGeom prst="rect">
            <a:avLst/>
          </a:prstGeom>
        </p:spPr>
      </p:pic>
      <p:pic>
        <p:nvPicPr>
          <p:cNvPr id="22" name="Picture 21" descr="Chart&#10;&#10;Description automatically generated">
            <a:extLst>
              <a:ext uri="{FF2B5EF4-FFF2-40B4-BE49-F238E27FC236}">
                <a16:creationId xmlns:a16="http://schemas.microsoft.com/office/drawing/2014/main" id="{8576A296-0092-C057-B807-3BDF27FE8B07}"/>
              </a:ext>
            </a:extLst>
          </p:cNvPr>
          <p:cNvPicPr>
            <a:picLocks noChangeAspect="1"/>
          </p:cNvPicPr>
          <p:nvPr/>
        </p:nvPicPr>
        <p:blipFill>
          <a:blip r:embed="rId7"/>
          <a:stretch>
            <a:fillRect/>
          </a:stretch>
        </p:blipFill>
        <p:spPr>
          <a:xfrm>
            <a:off x="4442088" y="5359981"/>
            <a:ext cx="2556120" cy="1399267"/>
          </a:xfrm>
          <a:prstGeom prst="rect">
            <a:avLst/>
          </a:prstGeom>
        </p:spPr>
      </p:pic>
      <p:pic>
        <p:nvPicPr>
          <p:cNvPr id="24" name="Picture 23" descr="Chart&#10;&#10;Description automatically generated">
            <a:extLst>
              <a:ext uri="{FF2B5EF4-FFF2-40B4-BE49-F238E27FC236}">
                <a16:creationId xmlns:a16="http://schemas.microsoft.com/office/drawing/2014/main" id="{C3A7DBFB-A6A9-D3F5-9A26-09F99AF43B3D}"/>
              </a:ext>
            </a:extLst>
          </p:cNvPr>
          <p:cNvPicPr>
            <a:picLocks noChangeAspect="1"/>
          </p:cNvPicPr>
          <p:nvPr/>
        </p:nvPicPr>
        <p:blipFill>
          <a:blip r:embed="rId8"/>
          <a:stretch>
            <a:fillRect/>
          </a:stretch>
        </p:blipFill>
        <p:spPr>
          <a:xfrm>
            <a:off x="4454046" y="3755136"/>
            <a:ext cx="2544162" cy="1465101"/>
          </a:xfrm>
          <a:prstGeom prst="rect">
            <a:avLst/>
          </a:prstGeom>
        </p:spPr>
      </p:pic>
      <p:sp>
        <p:nvSpPr>
          <p:cNvPr id="25" name="TextBox 24">
            <a:extLst>
              <a:ext uri="{FF2B5EF4-FFF2-40B4-BE49-F238E27FC236}">
                <a16:creationId xmlns:a16="http://schemas.microsoft.com/office/drawing/2014/main" id="{63088A25-5260-DD95-F582-4998297E84A0}"/>
              </a:ext>
            </a:extLst>
          </p:cNvPr>
          <p:cNvSpPr txBox="1"/>
          <p:nvPr/>
        </p:nvSpPr>
        <p:spPr>
          <a:xfrm>
            <a:off x="7059278" y="4957733"/>
            <a:ext cx="983072" cy="369332"/>
          </a:xfrm>
          <a:prstGeom prst="rect">
            <a:avLst/>
          </a:prstGeom>
          <a:noFill/>
        </p:spPr>
        <p:txBody>
          <a:bodyPr wrap="square" rtlCol="0">
            <a:spAutoFit/>
          </a:bodyPr>
          <a:lstStyle/>
          <a:p>
            <a:r>
              <a:rPr lang="en-US" dirty="0"/>
              <a:t>Species</a:t>
            </a:r>
          </a:p>
        </p:txBody>
      </p:sp>
      <p:sp>
        <p:nvSpPr>
          <p:cNvPr id="26" name="TextBox 25">
            <a:extLst>
              <a:ext uri="{FF2B5EF4-FFF2-40B4-BE49-F238E27FC236}">
                <a16:creationId xmlns:a16="http://schemas.microsoft.com/office/drawing/2014/main" id="{657126BB-74F5-DF26-B0A8-D726C350B9D5}"/>
              </a:ext>
            </a:extLst>
          </p:cNvPr>
          <p:cNvSpPr txBox="1"/>
          <p:nvPr/>
        </p:nvSpPr>
        <p:spPr>
          <a:xfrm>
            <a:off x="7059278" y="6389916"/>
            <a:ext cx="983072" cy="369332"/>
          </a:xfrm>
          <a:prstGeom prst="rect">
            <a:avLst/>
          </a:prstGeom>
          <a:noFill/>
        </p:spPr>
        <p:txBody>
          <a:bodyPr wrap="square" rtlCol="0">
            <a:spAutoFit/>
          </a:bodyPr>
          <a:lstStyle/>
          <a:p>
            <a:r>
              <a:rPr lang="en-US" dirty="0"/>
              <a:t>Sex</a:t>
            </a:r>
          </a:p>
        </p:txBody>
      </p:sp>
      <p:sp>
        <p:nvSpPr>
          <p:cNvPr id="27" name="TextBox 26">
            <a:extLst>
              <a:ext uri="{FF2B5EF4-FFF2-40B4-BE49-F238E27FC236}">
                <a16:creationId xmlns:a16="http://schemas.microsoft.com/office/drawing/2014/main" id="{45F4AC62-CAA8-E36A-6D30-ED4455BFE0AD}"/>
              </a:ext>
            </a:extLst>
          </p:cNvPr>
          <p:cNvSpPr txBox="1"/>
          <p:nvPr/>
        </p:nvSpPr>
        <p:spPr>
          <a:xfrm>
            <a:off x="3901440" y="77692"/>
            <a:ext cx="2740851" cy="400110"/>
          </a:xfrm>
          <a:prstGeom prst="rect">
            <a:avLst/>
          </a:prstGeom>
          <a:noFill/>
        </p:spPr>
        <p:txBody>
          <a:bodyPr wrap="square" rtlCol="0">
            <a:spAutoFit/>
          </a:bodyPr>
          <a:lstStyle/>
          <a:p>
            <a:pPr algn="ctr"/>
            <a:r>
              <a:rPr lang="en-US" sz="2000" b="1" dirty="0">
                <a:latin typeface="Segoe UI" panose="020B0502040204020203" pitchFamily="34" charset="0"/>
                <a:cs typeface="Segoe UI" panose="020B0502040204020203" pitchFamily="34" charset="0"/>
              </a:rPr>
              <a:t>Model Summary</a:t>
            </a:r>
          </a:p>
        </p:txBody>
      </p:sp>
    </p:spTree>
    <p:extLst>
      <p:ext uri="{BB962C8B-B14F-4D97-AF65-F5344CB8AC3E}">
        <p14:creationId xmlns:p14="http://schemas.microsoft.com/office/powerpoint/2010/main" val="3700498157"/>
      </p:ext>
    </p:extLst>
  </p:cSld>
  <p:clrMapOvr>
    <a:masterClrMapping/>
  </p:clrMapOvr>
</p:sld>
</file>

<file path=ppt/theme/theme1.xml><?xml version="1.0" encoding="utf-8"?>
<a:theme xmlns:a="http://schemas.openxmlformats.org/drawingml/2006/main" name="Vista">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Override1.xml><?xml version="1.0" encoding="utf-8"?>
<a:themeOverride xmlns:a="http://schemas.openxmlformats.org/drawingml/2006/main">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themeOverride>
</file>

<file path=docProps/app.xml><?xml version="1.0" encoding="utf-8"?>
<Properties xmlns="http://schemas.openxmlformats.org/officeDocument/2006/extended-properties" xmlns:vt="http://schemas.openxmlformats.org/officeDocument/2006/docPropsVTypes">
  <Template/>
  <TotalTime>130</TotalTime>
  <Words>600</Words>
  <Application>Microsoft Macintosh PowerPoint</Application>
  <PresentationFormat>Widescreen</PresentationFormat>
  <Paragraphs>27</Paragraphs>
  <Slides>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vt:i4>
      </vt:variant>
    </vt:vector>
  </HeadingPairs>
  <TitlesOfParts>
    <vt:vector size="10" baseType="lpstr">
      <vt:lpstr>Arial</vt:lpstr>
      <vt:lpstr>Calibri</vt:lpstr>
      <vt:lpstr>Century Schoolbook</vt:lpstr>
      <vt:lpstr>LMRoman10-Bold-Identity-H</vt:lpstr>
      <vt:lpstr>Segoe UI</vt:lpstr>
      <vt:lpstr>Wingdings 2</vt:lpstr>
      <vt:lpstr>Vista</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Rodolfo Sanchez Mora</dc:creator>
  <cp:lastModifiedBy>Pratik Pachpute</cp:lastModifiedBy>
  <cp:revision>4</cp:revision>
  <dcterms:created xsi:type="dcterms:W3CDTF">2023-02-26T23:35:47Z</dcterms:created>
  <dcterms:modified xsi:type="dcterms:W3CDTF">2023-02-28T00:52:10Z</dcterms:modified>
</cp:coreProperties>
</file>