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522" r:id="rId4"/>
    <p:sldId id="578" r:id="rId5"/>
    <p:sldId id="590" r:id="rId6"/>
    <p:sldId id="593" r:id="rId7"/>
    <p:sldId id="575" r:id="rId8"/>
    <p:sldId id="591" r:id="rId10"/>
    <p:sldId id="533" r:id="rId11"/>
    <p:sldId id="534" r:id="rId12"/>
    <p:sldId id="594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76" r:id="rId30"/>
    <p:sldId id="580" r:id="rId31"/>
    <p:sldId id="581" r:id="rId32"/>
    <p:sldId id="582" r:id="rId33"/>
    <p:sldId id="583" r:id="rId34"/>
    <p:sldId id="584" r:id="rId35"/>
    <p:sldId id="555" r:id="rId36"/>
    <p:sldId id="556" r:id="rId37"/>
    <p:sldId id="557" r:id="rId38"/>
    <p:sldId id="585" r:id="rId39"/>
    <p:sldId id="586" r:id="rId40"/>
    <p:sldId id="587" r:id="rId41"/>
    <p:sldId id="558" r:id="rId42"/>
    <p:sldId id="559" r:id="rId43"/>
    <p:sldId id="560" r:id="rId44"/>
    <p:sldId id="664" r:id="rId45"/>
    <p:sldId id="66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94" autoAdjust="0"/>
    <p:restoredTop sz="88953" autoAdjust="0"/>
  </p:normalViewPr>
  <p:slideViewPr>
    <p:cSldViewPr>
      <p:cViewPr>
        <p:scale>
          <a:sx n="66" d="100"/>
          <a:sy n="66" d="100"/>
        </p:scale>
        <p:origin x="-1416" y="-72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DD6C-8917-403F-A7C2-9C52D105017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5573-8C1C-4A81-B070-4C8858968B0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ismyip.com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of these do you recognize?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5573-8C1C-4A81-B070-4C8858968B0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E94B5-2A2C-FB4D-9209-D1706FBDE3D2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find out your internet IP address: </a:t>
            </a:r>
            <a:r>
              <a:rPr lang="en-US" dirty="0" smtClean="0">
                <a:hlinkClick r:id="rId3"/>
              </a:rPr>
              <a:t>whatismyip.com</a:t>
            </a:r>
            <a:r>
              <a:rPr lang="en-US" dirty="0" smtClean="0"/>
              <a:t> find out your local IP address: in a terminal, type: </a:t>
            </a:r>
            <a:r>
              <a:rPr lang="en-US" dirty="0" err="1" smtClean="0"/>
              <a:t>ipconfig</a:t>
            </a:r>
            <a:r>
              <a:rPr lang="en-US" dirty="0" smtClean="0"/>
              <a:t> (Windows) or </a:t>
            </a:r>
            <a:r>
              <a:rPr lang="en-US" dirty="0" err="1" smtClean="0"/>
              <a:t>ifconfig</a:t>
            </a:r>
            <a:r>
              <a:rPr lang="en-US" dirty="0" smtClean="0"/>
              <a:t> (Mac/Linux</a:t>
            </a:r>
            <a:endParaRPr lang="en-US" dirty="0" smtClean="0"/>
          </a:p>
          <a:p>
            <a:r>
              <a:rPr lang="en-US" dirty="0" smtClean="0"/>
              <a:t>Routers</a:t>
            </a:r>
            <a:r>
              <a:rPr lang="en-US" baseline="0" dirty="0" smtClean="0"/>
              <a:t> forward data based on tables</a:t>
            </a:r>
            <a:endParaRPr lang="en-US" baseline="0" dirty="0" smtClean="0"/>
          </a:p>
          <a:p>
            <a:r>
              <a:rPr lang="en-US" baseline="0" dirty="0" smtClean="0"/>
              <a:t>IP is simple: no corruption check, no sequencing, no data loss assurance, no duplication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5573-8C1C-4A81-B070-4C8858968B0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384005-2E08-43E1-9C11-67CB25D330ED}" type="datetime1">
              <a:rPr lang="en-US" smtClean="0"/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A80E5-DDF9-4F7E-9B90-13E1BE7D4CCC}" type="datetime1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78211BA2-5E9B-425E-A554-98DA9302E3E7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D94713-1A6A-4681-B3A3-5F63B3F25CD3}" type="datetime1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94D988-DA0E-4CDE-8D4E-27FF09CEFBAE}" type="datetime1">
              <a:rPr lang="en-US" smtClean="0"/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E77EAC-066D-4620-BC32-C2F4D5EAC853}" type="datetime1">
              <a:rPr lang="en-US" smtClean="0"/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AAD679-3FF3-455A-8C8D-B0FD872174A8}" type="datetime1">
              <a:rPr lang="en-US" smtClean="0"/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8342A8-3C9E-4CF0-A47F-839976BCF449}" type="datetime1">
              <a:rPr lang="en-US" smtClean="0"/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48CC59-994B-4A9D-AEAC-ECDED703554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6264C4-1526-4E99-9710-D4A10EFD2BDF}" type="datetime1">
              <a:rPr lang="en-US" smtClean="0"/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03C3F55B-928A-4CA6-A281-D233B9776CFA}" type="datetime1">
              <a:rPr lang="en-US" smtClean="0"/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B530D05-AD1D-4A7E-A46A-2936AE4C7A8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 smtClean="0"/>
            </a:br>
            <a:r>
              <a:rPr lang="en-US" dirty="0" smtClean="0"/>
              <a:t>Advanced 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Faculty: Elizabeth George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What is HTML?</a:t>
            </a:r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2139E2-1186-4419-ACB2-2B2AE0080376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393190" y="2199640"/>
            <a:ext cx="6591300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“Learning”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882"/>
            <a:ext cx="8229600" cy="335528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3200" dirty="0" smtClean="0"/>
              <a:t>In the beginning you worry about </a:t>
            </a:r>
            <a:r>
              <a:rPr lang="en-US" sz="3200" b="0" i="1" dirty="0" smtClean="0">
                <a:solidFill>
                  <a:srgbClr val="FF8000"/>
                </a:solidFill>
              </a:rPr>
              <a:t>syntax</a:t>
            </a:r>
            <a:endParaRPr lang="en-US" sz="3200" b="0" i="1" dirty="0" smtClean="0">
              <a:solidFill>
                <a:srgbClr val="FF8000"/>
              </a:solidFill>
            </a:endParaRPr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800" dirty="0" smtClean="0"/>
              <a:t>What tags are there?</a:t>
            </a: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800" dirty="0" smtClean="0"/>
              <a:t>Did I remember to “end” my tag?</a:t>
            </a:r>
            <a:endParaRPr lang="en-US" sz="2800" dirty="0" smtClean="0"/>
          </a:p>
          <a:p>
            <a:endParaRPr lang="en-US" sz="1000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sz="3200" dirty="0" smtClean="0"/>
              <a:t>Later, you will worry about </a:t>
            </a:r>
            <a:r>
              <a:rPr lang="en-US" sz="3200" b="0" i="1" dirty="0" smtClean="0">
                <a:solidFill>
                  <a:srgbClr val="FF8000"/>
                </a:solidFill>
              </a:rPr>
              <a:t>semantic</a:t>
            </a:r>
            <a:r>
              <a:rPr lang="en-IN" altLang="en-US" sz="3200" b="0" i="1" dirty="0" smtClean="0">
                <a:solidFill>
                  <a:srgbClr val="FF8000"/>
                </a:solidFill>
              </a:rPr>
              <a:t>s</a:t>
            </a:r>
            <a:r>
              <a:rPr lang="en-US" sz="2800" b="0" dirty="0" smtClean="0">
                <a:solidFill>
                  <a:srgbClr val="FFFFFF"/>
                </a:solidFill>
              </a:rPr>
              <a:t>ne is searching my page can they find what they need and access it easily?</a:t>
            </a:r>
            <a:endParaRPr lang="en-US" sz="2800" b="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62" y="1566353"/>
            <a:ext cx="1294111" cy="2001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" y="2607992"/>
            <a:ext cx="6705600" cy="31666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/>
              <a:buChar char="•"/>
            </a:pPr>
            <a:r>
              <a:rPr lang="en-US" dirty="0" smtClean="0"/>
              <a:t>HTML (1) was created in 1990 as a way to electronically connect documents via hyperlinks (hence a “web” of connections)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Mosaic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2052604"/>
            <a:ext cx="8229600" cy="10580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400" dirty="0" smtClean="0"/>
              <a:t>In 1993, Mosaic emerged as the first graphical browser.</a:t>
            </a:r>
            <a:endParaRPr lang="en-US" sz="2400" dirty="0"/>
          </a:p>
          <a:p>
            <a:pPr marL="457200" indent="-457200">
              <a:buFont typeface="Arial" panose="020B0604020202020204"/>
              <a:buChar char="•"/>
            </a:pPr>
            <a:endParaRPr lang="en-US" sz="2400" dirty="0" smtClean="0"/>
          </a:p>
        </p:txBody>
      </p:sp>
      <p:sp>
        <p:nvSpPr>
          <p:cNvPr id="5" name="Content Placeholder 2"/>
          <p:cNvSpPr txBox="1"/>
          <p:nvPr/>
        </p:nvSpPr>
        <p:spPr>
          <a:xfrm>
            <a:off x="254000" y="2810390"/>
            <a:ext cx="8229600" cy="1333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 smtClean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WWW </a:t>
            </a:r>
            <a:r>
              <a:rPr lang="en-IN" altLang="en-US" sz="2400" dirty="0" smtClean="0">
                <a:solidFill>
                  <a:prstClr val="white"/>
                </a:solidFill>
              </a:rPr>
              <a:t>grows</a:t>
            </a:r>
            <a:r>
              <a:rPr lang="en-US" sz="2400" dirty="0" smtClean="0">
                <a:solidFill>
                  <a:prstClr val="white"/>
                </a:solidFill>
              </a:rPr>
              <a:t> at a 341,634% annual growth rate of service traffic</a:t>
            </a:r>
            <a:endParaRPr lang="en-US" sz="2400" dirty="0" smtClean="0">
              <a:solidFill>
                <a:prstClr val="white"/>
              </a:solidFill>
            </a:endParaRPr>
          </a:p>
          <a:p>
            <a:r>
              <a:rPr lang="en-US" sz="2200" dirty="0" smtClean="0">
                <a:solidFill>
                  <a:prstClr val="white"/>
                </a:solidFill>
              </a:rPr>
              <a:t> </a:t>
            </a:r>
            <a:endParaRPr lang="en-US" sz="2200" dirty="0" smtClean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/>
              <a:buChar char="•"/>
            </a:pPr>
            <a:r>
              <a:rPr lang="en-US" sz="2400" dirty="0" err="1" smtClean="0">
                <a:solidFill>
                  <a:prstClr val="white"/>
                </a:solidFill>
              </a:rPr>
              <a:t>Mosiac</a:t>
            </a:r>
            <a:r>
              <a:rPr lang="en-US" sz="2400" dirty="0" smtClean="0">
                <a:solidFill>
                  <a:prstClr val="white"/>
                </a:solidFill>
              </a:rPr>
              <a:t> had challengers though in the form of Netscape (1994),  Internet Explorer (1995) and others.  </a:t>
            </a:r>
            <a:endParaRPr lang="en-US" sz="2400" dirty="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Browser Wars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883"/>
            <a:ext cx="8229600" cy="323397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400" dirty="0" smtClean="0"/>
              <a:t>Browsers had proprietary tags</a:t>
            </a:r>
            <a:endParaRPr lang="en-US" sz="24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200" dirty="0" smtClean="0"/>
              <a:t>&lt;</a:t>
            </a:r>
            <a:r>
              <a:rPr lang="en-US" sz="2200" dirty="0"/>
              <a:t>marquee&gt;...&lt;/marquee&gt; </a:t>
            </a:r>
            <a:r>
              <a:rPr lang="en-US" sz="2200" dirty="0" smtClean="0"/>
              <a:t> (</a:t>
            </a:r>
            <a:r>
              <a:rPr lang="en-US" sz="2200" dirty="0"/>
              <a:t>scrolling text) </a:t>
            </a:r>
            <a:endParaRPr lang="en-US" sz="2200" dirty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200" dirty="0" smtClean="0"/>
              <a:t>&lt;</a:t>
            </a:r>
            <a:r>
              <a:rPr lang="en-US" sz="2200" dirty="0"/>
              <a:t>blink&gt;...&lt;/blink&gt; </a:t>
            </a:r>
            <a:r>
              <a:rPr lang="en-US" sz="2200" dirty="0" smtClean="0"/>
              <a:t> (</a:t>
            </a:r>
            <a:r>
              <a:rPr lang="en-US" sz="2200" dirty="0"/>
              <a:t>blinking text)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lvl="1" indent="0">
              <a:buNone/>
            </a:pPr>
            <a:endParaRPr lang="en-US" sz="800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ther </a:t>
            </a:r>
            <a:r>
              <a:rPr lang="en-US" sz="2400" dirty="0"/>
              <a:t>tags that went against the spirit of the original tenets of HTML were added, e.g. &lt;font</a:t>
            </a:r>
            <a:r>
              <a:rPr lang="en-US" sz="2400" dirty="0" smtClean="0"/>
              <a:t>&gt;, &lt;</a:t>
            </a:r>
            <a:r>
              <a:rPr lang="en-US" sz="2400" dirty="0"/>
              <a:t>center</a:t>
            </a:r>
            <a:r>
              <a:rPr lang="en-US" sz="2400" dirty="0" smtClean="0"/>
              <a:t>&gt;, and &lt;</a:t>
            </a:r>
            <a:r>
              <a:rPr lang="en-US" sz="2400" dirty="0" err="1" smtClean="0"/>
              <a:t>bgcolor</a:t>
            </a:r>
            <a:r>
              <a:rPr lang="en-US" sz="2400" dirty="0" smtClean="0"/>
              <a:t>&gt; </a:t>
            </a:r>
            <a:endParaRPr lang="en-US" sz="2400" dirty="0" smtClean="0"/>
          </a:p>
          <a:p>
            <a:endParaRPr lang="en-US" sz="800" dirty="0"/>
          </a:p>
          <a:p>
            <a:pPr marL="457200" indent="-457200">
              <a:buFont typeface="Arial" panose="020B0604020202020204"/>
              <a:buChar char="•"/>
            </a:pPr>
            <a:r>
              <a:rPr lang="en-US" sz="2400" dirty="0" smtClean="0"/>
              <a:t>Origination of  “Best viewed on” messages.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7903"/>
            <a:ext cx="8229600" cy="325186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800" dirty="0" smtClean="0"/>
              <a:t>No one “runs” the Internet or the Web,  some groups do take proactive roles:</a:t>
            </a: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800" dirty="0" smtClean="0"/>
              <a:t>Internet Engineering Task Force (IETF)</a:t>
            </a: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800" dirty="0" smtClean="0"/>
              <a:t>World Wide Web Consortium (W3C)</a:t>
            </a: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800" dirty="0" smtClean="0"/>
              <a:t>The Web Accessibility Initiative (WAI)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</a:t>
            </a:r>
            <a:r>
              <a:rPr lang="en-US" dirty="0" smtClean="0"/>
              <a:t>Browsers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420" y="2259153"/>
          <a:ext cx="8001000" cy="334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1814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5444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1990 – 1994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 was simple, content was primarily</a:t>
                      </a:r>
                      <a:r>
                        <a:rPr lang="en-US" sz="1800" baseline="0" dirty="0" smtClean="0"/>
                        <a:t> text-based</a:t>
                      </a:r>
                      <a:endParaRPr lang="en-US" sz="1800" dirty="0"/>
                    </a:p>
                  </a:txBody>
                  <a:tcPr/>
                </a:tc>
              </a:tr>
              <a:tr h="5444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Mosaic</a:t>
                      </a:r>
                      <a:r>
                        <a:rPr lang="en-US" sz="1800" baseline="0" dirty="0" smtClean="0"/>
                        <a:t> enters the scene with images and … BOOM!!!</a:t>
                      </a:r>
                      <a:endParaRPr lang="en-US" sz="1800" dirty="0"/>
                    </a:p>
                  </a:txBody>
                  <a:tcPr/>
                </a:tc>
              </a:tr>
              <a:tr h="5444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1995 – 1999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Cross-browser</a:t>
                      </a:r>
                      <a:r>
                        <a:rPr lang="en-US" sz="1800" baseline="0" dirty="0" smtClean="0"/>
                        <a:t> compatibility falls apart</a:t>
                      </a:r>
                      <a:endParaRPr lang="en-US" sz="1800" dirty="0"/>
                    </a:p>
                  </a:txBody>
                  <a:tcPr/>
                </a:tc>
              </a:tr>
              <a:tr h="5444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2000 – 2005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Browsers move toward separating</a:t>
                      </a:r>
                      <a:r>
                        <a:rPr lang="en-US" sz="1800" baseline="0" dirty="0" smtClean="0"/>
                        <a:t> content from style.</a:t>
                      </a:r>
                      <a:endParaRPr lang="en-US" sz="1800" dirty="0"/>
                    </a:p>
                  </a:txBody>
                  <a:tcPr/>
                </a:tc>
              </a:tr>
              <a:tr h="67040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2005 – 2008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Using HTML files in coordination</a:t>
                      </a:r>
                      <a:r>
                        <a:rPr lang="en-US" sz="1800" baseline="0" dirty="0" smtClean="0"/>
                        <a:t> with CSS becomes new standard.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416130"/>
            <a:ext cx="8432800" cy="701843"/>
          </a:xfrm>
        </p:spPr>
        <p:txBody>
          <a:bodyPr/>
          <a:lstStyle/>
          <a:p>
            <a:r>
              <a:rPr lang="en-US" dirty="0" smtClean="0"/>
              <a:t>Evolution of HTML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5120" y="2058215"/>
          <a:ext cx="8483600" cy="364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935"/>
                <a:gridCol w="7352665"/>
              </a:tblGrid>
              <a:tr h="1933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</a:t>
                      </a:r>
                      <a:r>
                        <a:rPr lang="en-US" sz="1800" baseline="0" dirty="0" smtClean="0"/>
                        <a:t> 1.0  - Developed by Tim Berners-Lee to link document</a:t>
                      </a:r>
                      <a:endParaRPr lang="en-US" sz="1800" dirty="0"/>
                    </a:p>
                  </a:txBody>
                  <a:tcPr/>
                </a:tc>
              </a:tr>
              <a:tr h="5801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/>
                        <a:t>HTML 2.0 </a:t>
                      </a:r>
                      <a:r>
                        <a:rPr lang="en-US" sz="1800" baseline="0" dirty="0" smtClean="0"/>
                        <a:t> - Developed by Internet Engineering  Task Force RFC to include stylized text and tables</a:t>
                      </a:r>
                      <a:endParaRPr lang="en-US" sz="1800" dirty="0" smtClean="0"/>
                    </a:p>
                  </a:txBody>
                  <a:tcPr/>
                </a:tc>
              </a:tr>
              <a:tr h="276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CSS 1</a:t>
                      </a:r>
                      <a:endParaRPr lang="en-US" sz="1400" dirty="0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–</a:t>
                      </a:r>
                      <a:r>
                        <a:rPr lang="en-US" sz="1800" baseline="0" dirty="0" smtClean="0">
                          <a:solidFill>
                            <a:srgbClr val="FF8000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Developed by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W3C</a:t>
                      </a:r>
                      <a:r>
                        <a:rPr lang="en-US" sz="1800" baseline="0" dirty="0" smtClean="0">
                          <a:solidFill>
                            <a:srgbClr val="FF8000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and included browser specific  features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</a:t>
                      </a:r>
                      <a:r>
                        <a:rPr lang="en-US" sz="1800" baseline="0" dirty="0" smtClean="0"/>
                        <a:t> 4.0 – A move back to normalizing the pages across platforms. </a:t>
                      </a:r>
                      <a:endParaRPr lang="en-US" sz="1800" dirty="0"/>
                    </a:p>
                  </a:txBody>
                  <a:tcPr/>
                </a:tc>
              </a:tr>
              <a:tr h="276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CSS 2</a:t>
                      </a:r>
                      <a:endParaRPr lang="en-US" sz="1400" dirty="0"/>
                    </a:p>
                  </a:txBody>
                  <a:tcPr/>
                </a:tc>
              </a:tr>
              <a:tr h="3314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 4.01 – Introduced</a:t>
                      </a:r>
                      <a:r>
                        <a:rPr lang="en-US" sz="1800" baseline="0" dirty="0" smtClean="0"/>
                        <a:t> different document types</a:t>
                      </a:r>
                      <a:endParaRPr lang="en-US" sz="1800" dirty="0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 5  - Back to HTML </a:t>
                      </a:r>
                      <a:r>
                        <a:rPr lang="en-US" sz="1800" baseline="0" dirty="0" smtClean="0"/>
                        <a:t> plus multimedia and semantic tags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69827" y="2588852"/>
            <a:ext cx="348953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Request/Response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/>
          </a:bodyPr>
          <a:lstStyle/>
          <a:p>
            <a:r>
              <a:rPr lang="en-US" dirty="0" smtClean="0"/>
              <a:t>Or, what happens when you type something into the address bar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All Work?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When you type an address into the URL bar, what happens?</a:t>
            </a:r>
            <a:endParaRPr lang="en-US" dirty="0" smtClean="0"/>
          </a:p>
          <a:p>
            <a:pPr marL="457200" indent="-457200">
              <a:buFont typeface="Arial" panose="020B0604020202020204"/>
              <a:buChar char="•"/>
            </a:pPr>
            <a:endParaRPr lang="en-US" dirty="0"/>
          </a:p>
          <a:p>
            <a:pPr marL="457200" indent="-457200">
              <a:buFont typeface="Arial" panose="020B0604020202020204"/>
              <a:buChar char="•"/>
            </a:pPr>
            <a:r>
              <a:rPr lang="en-US" b="0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Course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1883"/>
            <a:ext cx="8229600" cy="325564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The BASICS</a:t>
            </a:r>
            <a:endParaRPr lang="en-US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3200" dirty="0" smtClean="0"/>
              <a:t>Syntax and Semantics</a:t>
            </a:r>
            <a:endParaRPr lang="en-US" sz="32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3200" dirty="0" smtClean="0"/>
              <a:t>Accessibility</a:t>
            </a:r>
            <a:endParaRPr lang="en-US" sz="32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3200" dirty="0" smtClean="0"/>
              <a:t>Getting Started</a:t>
            </a:r>
            <a:endParaRPr lang="en-US" sz="3200" dirty="0" smtClean="0"/>
          </a:p>
          <a:p>
            <a:pPr marL="1600200" lvl="2" indent="-457200"/>
            <a:r>
              <a:rPr lang="en-US" sz="3200" dirty="0" smtClean="0"/>
              <a:t>Right down to How to Create a File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/>
          <p:nvPr/>
        </p:nvSpPr>
        <p:spPr>
          <a:xfrm>
            <a:off x="0" y="1383820"/>
            <a:ext cx="9144000" cy="7018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i="0" kern="120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ea typeface="+mj-ea"/>
                <a:cs typeface="Georgia" panose="02040502050405020303"/>
              </a:defRPr>
            </a:lvl1pPr>
          </a:lstStyle>
          <a:p>
            <a:r>
              <a:rPr lang="en-US" dirty="0" smtClean="0"/>
              <a:t>Networks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2831812" y="2276057"/>
            <a:ext cx="5424155" cy="3479847"/>
            <a:chOff x="3479956" y="1284111"/>
            <a:chExt cx="5424155" cy="3479847"/>
          </a:xfrm>
        </p:grpSpPr>
        <p:sp>
          <p:nvSpPr>
            <p:cNvPr id="76" name="Rounded Rectangle 75"/>
            <p:cNvSpPr/>
            <p:nvPr/>
          </p:nvSpPr>
          <p:spPr>
            <a:xfrm>
              <a:off x="3479956" y="1284111"/>
              <a:ext cx="5424155" cy="3479847"/>
            </a:xfrm>
            <a:prstGeom prst="roundRect">
              <a:avLst>
                <a:gd name="adj" fmla="val 1636"/>
              </a:avLst>
            </a:prstGeom>
            <a:solidFill>
              <a:srgbClr val="F7F7F7"/>
            </a:solidFill>
            <a:ln w="317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Gill Sans SemiBold"/>
                  <a:cs typeface="Gill Sans SemiBold"/>
                </a:rPr>
                <a:t>z</a:t>
              </a:r>
              <a:endParaRPr lang="en-US" sz="1200" b="1" dirty="0">
                <a:solidFill>
                  <a:schemeClr val="bg1"/>
                </a:solidFill>
                <a:latin typeface="Gill Sans SemiBold"/>
                <a:cs typeface="Gill Sans SemiBold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880556" y="2986401"/>
              <a:ext cx="1554785" cy="1601260"/>
              <a:chOff x="6253234" y="1788012"/>
              <a:chExt cx="1973009" cy="2031985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6418986" y="1971749"/>
                <a:ext cx="1562543" cy="1562543"/>
              </a:xfrm>
              <a:prstGeom prst="ellipse">
                <a:avLst/>
              </a:prstGeom>
              <a:noFill/>
              <a:ln w="38100">
                <a:solidFill>
                  <a:srgbClr val="22DCD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6" name="Picture 125" descr="server3d.png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3234" y="2409611"/>
                <a:ext cx="331503" cy="651556"/>
              </a:xfrm>
              <a:prstGeom prst="rect">
                <a:avLst/>
              </a:prstGeom>
            </p:spPr>
          </p:pic>
          <p:sp>
            <p:nvSpPr>
              <p:cNvPr id="127" name="Content Placeholder 2"/>
              <p:cNvSpPr txBox="1"/>
              <p:nvPr/>
            </p:nvSpPr>
            <p:spPr>
              <a:xfrm>
                <a:off x="6347236" y="2519101"/>
                <a:ext cx="1171432" cy="402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0000" lnSpcReduction="20000"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3200" b="1" i="0" kern="1200">
                    <a:solidFill>
                      <a:schemeClr val="bg1"/>
                    </a:solidFill>
                    <a:latin typeface="Gill Sans SemiBold"/>
                    <a:ea typeface="+mn-ea"/>
                    <a:cs typeface="Lucida Grande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b="1" i="0" kern="1200">
                    <a:solidFill>
                      <a:schemeClr val="bg1"/>
                    </a:solidFill>
                    <a:latin typeface="Gill Sans SemiBold"/>
                    <a:ea typeface="+mn-ea"/>
                    <a:cs typeface="Lucida Grande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1800" b="0" i="1" kern="1200">
                    <a:solidFill>
                      <a:schemeClr val="bg1"/>
                    </a:solidFill>
                    <a:latin typeface="Gill Sans SemiBold"/>
                    <a:ea typeface="+mn-ea"/>
                    <a:cs typeface="Lucida Grande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1500" b="0" i="1" kern="1200">
                    <a:solidFill>
                      <a:schemeClr val="bg1"/>
                    </a:solidFill>
                    <a:latin typeface="Gill Sans SemiBold"/>
                    <a:ea typeface="+mn-ea"/>
                    <a:cs typeface="Lucida Grande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1200" b="0" i="1" kern="1200">
                    <a:solidFill>
                      <a:schemeClr val="bg1"/>
                    </a:solidFill>
                    <a:latin typeface="Gill Sans SemiBold"/>
                    <a:ea typeface="+mn-ea"/>
                    <a:cs typeface="Lucida Grande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indent="0" algn="ctr">
                  <a:buNone/>
                </a:pPr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6928162" y="1788012"/>
                <a:ext cx="508967" cy="541214"/>
                <a:chOff x="7491276" y="1697747"/>
                <a:chExt cx="508967" cy="541214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7518668" y="1712845"/>
                  <a:ext cx="462861" cy="296929"/>
                </a:xfrm>
                <a:prstGeom prst="rect">
                  <a:avLst/>
                </a:prstGeom>
                <a:solidFill>
                  <a:srgbClr val="22DC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6" name="Picture 135" descr="thilakarathna-Computer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276" y="1697747"/>
                  <a:ext cx="508967" cy="541214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Group 128"/>
              <p:cNvGrpSpPr/>
              <p:nvPr/>
            </p:nvGrpSpPr>
            <p:grpSpPr>
              <a:xfrm>
                <a:off x="6942325" y="3278783"/>
                <a:ext cx="508967" cy="541214"/>
                <a:chOff x="7491276" y="1697747"/>
                <a:chExt cx="508967" cy="541214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7518668" y="1712845"/>
                  <a:ext cx="462861" cy="296929"/>
                </a:xfrm>
                <a:prstGeom prst="rect">
                  <a:avLst/>
                </a:prstGeom>
                <a:solidFill>
                  <a:srgbClr val="22DC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4" name="Picture 133" descr="thilakarathna-Computer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276" y="1697747"/>
                  <a:ext cx="508967" cy="541214"/>
                </a:xfrm>
                <a:prstGeom prst="rect">
                  <a:avLst/>
                </a:prstGeom>
              </p:spPr>
            </p:pic>
          </p:grpSp>
          <p:grpSp>
            <p:nvGrpSpPr>
              <p:cNvPr id="130" name="Group 129"/>
              <p:cNvGrpSpPr/>
              <p:nvPr/>
            </p:nvGrpSpPr>
            <p:grpSpPr>
              <a:xfrm>
                <a:off x="7717276" y="2528870"/>
                <a:ext cx="508967" cy="541214"/>
                <a:chOff x="7491276" y="1697747"/>
                <a:chExt cx="508967" cy="541214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7518668" y="1712845"/>
                  <a:ext cx="462861" cy="296929"/>
                </a:xfrm>
                <a:prstGeom prst="rect">
                  <a:avLst/>
                </a:prstGeom>
                <a:solidFill>
                  <a:srgbClr val="22DC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2" name="Picture 131" descr="thilakarathna-Computer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276" y="1697747"/>
                  <a:ext cx="508967" cy="54121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8" name="Group 77"/>
            <p:cNvGrpSpPr/>
            <p:nvPr/>
          </p:nvGrpSpPr>
          <p:grpSpPr>
            <a:xfrm>
              <a:off x="5450387" y="1480277"/>
              <a:ext cx="3044042" cy="3032169"/>
              <a:chOff x="3442091" y="1901048"/>
              <a:chExt cx="3044042" cy="303216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597769" y="2344615"/>
                <a:ext cx="3098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989022" y="2354640"/>
                <a:ext cx="1858680" cy="1858680"/>
              </a:xfrm>
              <a:prstGeom prst="ellipse">
                <a:avLst/>
              </a:prstGeom>
              <a:noFill/>
              <a:ln w="38100">
                <a:solidFill>
                  <a:srgbClr val="22DCD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3889917" y="2511570"/>
                <a:ext cx="495268" cy="794636"/>
              </a:xfrm>
              <a:prstGeom prst="roundRect">
                <a:avLst>
                  <a:gd name="adj" fmla="val 1636"/>
                </a:avLst>
              </a:prstGeom>
              <a:solidFill>
                <a:srgbClr val="F7F7F7"/>
              </a:solidFill>
              <a:ln w="317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  <a:latin typeface="Gill Sans SemiBold"/>
                  <a:cs typeface="Gill Sans SemiBold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5253373" y="2301450"/>
                <a:ext cx="607938" cy="695239"/>
              </a:xfrm>
              <a:prstGeom prst="roundRect">
                <a:avLst>
                  <a:gd name="adj" fmla="val 1636"/>
                </a:avLst>
              </a:prstGeom>
              <a:solidFill>
                <a:srgbClr val="F7F7F7"/>
              </a:solidFill>
              <a:ln w="317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  <a:latin typeface="Gill Sans SemiBold"/>
                  <a:cs typeface="Gill Sans SemiBold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3442091" y="2267389"/>
                <a:ext cx="1263139" cy="1300896"/>
                <a:chOff x="6253234" y="1788012"/>
                <a:chExt cx="1973009" cy="2031985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418986" y="1971749"/>
                  <a:ext cx="1562543" cy="1562543"/>
                </a:xfrm>
                <a:prstGeom prst="ellipse">
                  <a:avLst/>
                </a:prstGeom>
                <a:noFill/>
                <a:ln w="38100">
                  <a:solidFill>
                    <a:srgbClr val="22DCD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4" name="Picture 113" descr="server3d.png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3234" y="2409611"/>
                  <a:ext cx="331503" cy="651556"/>
                </a:xfrm>
                <a:prstGeom prst="rect">
                  <a:avLst/>
                </a:prstGeom>
              </p:spPr>
            </p:pic>
            <p:sp>
              <p:nvSpPr>
                <p:cNvPr id="115" name="Content Placeholder 2"/>
                <p:cNvSpPr txBox="1"/>
                <p:nvPr/>
              </p:nvSpPr>
              <p:spPr>
                <a:xfrm>
                  <a:off x="6347236" y="2519101"/>
                  <a:ext cx="1171432" cy="4023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35000" lnSpcReduction="20000"/>
                </a:bodyPr>
                <a:lstStyle>
                  <a:lvl1pPr marL="0" indent="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None/>
                    <a:defRPr sz="3200" b="1" i="0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–"/>
                    <a:defRPr sz="2000" b="1" i="0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18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–"/>
                    <a:defRPr sz="15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»"/>
                    <a:defRPr sz="12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1" indent="0" algn="ctr">
                    <a:buNone/>
                  </a:pPr>
                  <a:endParaRPr lang="en-US" sz="2400" dirty="0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6928162" y="1788012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4" name="Picture 123" descr="thilakarathna-Computer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6942325" y="3278783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121" name="Rectangle 120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2" name="Picture 121" descr="thilakarathna-Computer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7717276" y="2528870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0" name="Picture 119" descr="thilakarathna-Computer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6" name="Group 85"/>
              <p:cNvGrpSpPr/>
              <p:nvPr/>
            </p:nvGrpSpPr>
            <p:grpSpPr>
              <a:xfrm>
                <a:off x="5222994" y="1901048"/>
                <a:ext cx="1263139" cy="1300896"/>
                <a:chOff x="6253234" y="1788012"/>
                <a:chExt cx="1973009" cy="2031985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6418986" y="1971749"/>
                  <a:ext cx="1562543" cy="1562543"/>
                </a:xfrm>
                <a:prstGeom prst="ellipse">
                  <a:avLst/>
                </a:prstGeom>
                <a:noFill/>
                <a:ln w="38100">
                  <a:solidFill>
                    <a:srgbClr val="22DCD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 descr="server3d.png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3234" y="2409611"/>
                  <a:ext cx="331503" cy="651556"/>
                </a:xfrm>
                <a:prstGeom prst="rect">
                  <a:avLst/>
                </a:prstGeom>
              </p:spPr>
            </p:pic>
            <p:sp>
              <p:nvSpPr>
                <p:cNvPr id="103" name="Content Placeholder 2"/>
                <p:cNvSpPr txBox="1"/>
                <p:nvPr/>
              </p:nvSpPr>
              <p:spPr>
                <a:xfrm>
                  <a:off x="6347236" y="2519101"/>
                  <a:ext cx="1171432" cy="4023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35000" lnSpcReduction="20000"/>
                </a:bodyPr>
                <a:lstStyle>
                  <a:lvl1pPr marL="0" indent="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None/>
                    <a:defRPr sz="3200" b="1" i="0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–"/>
                    <a:defRPr sz="2000" b="1" i="0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18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–"/>
                    <a:defRPr sz="15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»"/>
                    <a:defRPr sz="12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1" indent="0" algn="ctr">
                    <a:buNone/>
                  </a:pPr>
                  <a:endParaRPr lang="en-US" sz="2400" dirty="0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4" name="Group 103"/>
                <p:cNvGrpSpPr/>
                <p:nvPr/>
              </p:nvGrpSpPr>
              <p:grpSpPr>
                <a:xfrm>
                  <a:off x="6928162" y="1788012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2" name="Picture 111" descr="thilakarathna-Computer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942325" y="3278783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0" name="Picture 109" descr="thilakarathna-Computer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7717276" y="2528870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8" name="Picture 107" descr="thilakarathna-Computer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7" name="Rounded Rectangle 86"/>
              <p:cNvSpPr/>
              <p:nvPr/>
            </p:nvSpPr>
            <p:spPr>
              <a:xfrm rot="19993173">
                <a:off x="5042561" y="3958600"/>
                <a:ext cx="839416" cy="430081"/>
              </a:xfrm>
              <a:prstGeom prst="roundRect">
                <a:avLst>
                  <a:gd name="adj" fmla="val 1636"/>
                </a:avLst>
              </a:prstGeom>
              <a:solidFill>
                <a:srgbClr val="F7F7F7"/>
              </a:solidFill>
              <a:ln w="317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  <a:latin typeface="Gill Sans SemiBold"/>
                  <a:cs typeface="Gill Sans SemiBold"/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4973059" y="3632321"/>
                <a:ext cx="1263139" cy="1300896"/>
                <a:chOff x="6253234" y="1788012"/>
                <a:chExt cx="1973009" cy="2031985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6418986" y="1971749"/>
                  <a:ext cx="1562543" cy="1562543"/>
                </a:xfrm>
                <a:prstGeom prst="ellipse">
                  <a:avLst/>
                </a:prstGeom>
                <a:noFill/>
                <a:ln w="38100">
                  <a:solidFill>
                    <a:srgbClr val="22DCD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ontent Placeholder 2"/>
                <p:cNvSpPr txBox="1"/>
                <p:nvPr/>
              </p:nvSpPr>
              <p:spPr>
                <a:xfrm>
                  <a:off x="6347236" y="2519101"/>
                  <a:ext cx="1171432" cy="4023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35000" lnSpcReduction="20000"/>
                </a:bodyPr>
                <a:lstStyle>
                  <a:lvl1pPr marL="0" indent="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None/>
                    <a:defRPr sz="3200" b="1" i="0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–"/>
                    <a:defRPr sz="2000" b="1" i="0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18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–"/>
                    <a:defRPr sz="15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»"/>
                    <a:defRPr sz="1200" b="0" i="1" kern="1200">
                      <a:solidFill>
                        <a:schemeClr val="bg1"/>
                      </a:solidFill>
                      <a:latin typeface="Gill Sans SemiBold"/>
                      <a:ea typeface="+mn-ea"/>
                      <a:cs typeface="Lucida Grande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1" indent="0" algn="ctr">
                    <a:buNone/>
                  </a:pPr>
                  <a:endParaRPr lang="en-US" sz="2400" dirty="0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91" name="Group 90"/>
                <p:cNvGrpSpPr/>
                <p:nvPr/>
              </p:nvGrpSpPr>
              <p:grpSpPr>
                <a:xfrm>
                  <a:off x="6928162" y="1788012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99" name="Rectangle 98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0" name="Picture 99" descr="thilakarathna-Computer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6942325" y="3278783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8" name="Picture 97" descr="thilakarathna-Computer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7717276" y="2528870"/>
                  <a:ext cx="508967" cy="541214"/>
                  <a:chOff x="7491276" y="1697747"/>
                  <a:chExt cx="508967" cy="541214"/>
                </a:xfrm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7518668" y="1712845"/>
                    <a:ext cx="462861" cy="296929"/>
                  </a:xfrm>
                  <a:prstGeom prst="rect">
                    <a:avLst/>
                  </a:prstGeom>
                  <a:solidFill>
                    <a:srgbClr val="22DCD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6" name="Picture 95" descr="thilakarathna-Computer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1276" y="1697747"/>
                    <a:ext cx="508967" cy="54121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93" descr="server3d.png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3234" y="2409611"/>
                  <a:ext cx="331503" cy="651556"/>
                </a:xfrm>
                <a:prstGeom prst="rect">
                  <a:avLst/>
                </a:prstGeom>
              </p:spPr>
            </p:pic>
          </p:grpSp>
        </p:grpSp>
        <p:sp>
          <p:nvSpPr>
            <p:cNvPr id="79" name="TextBox 78"/>
            <p:cNvSpPr txBox="1"/>
            <p:nvPr/>
          </p:nvSpPr>
          <p:spPr>
            <a:xfrm>
              <a:off x="4289153" y="3570217"/>
              <a:ext cx="6896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SemiBold"/>
                  <a:cs typeface="Gill Sans SemiBold"/>
                </a:rPr>
                <a:t>LAN</a:t>
              </a:r>
              <a:endParaRPr lang="en-US" dirty="0">
                <a:latin typeface="Gill Sans SemiBold"/>
                <a:cs typeface="Gill Sans SemiBold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26044" y="2700769"/>
              <a:ext cx="7772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SemiBold"/>
                  <a:cs typeface="Gill Sans SemiBold"/>
                </a:rPr>
                <a:t>WAN</a:t>
              </a:r>
              <a:endParaRPr lang="en-US" dirty="0">
                <a:latin typeface="Gill Sans SemiBold"/>
                <a:cs typeface="Gill Sans SemiBold"/>
              </a:endParaRPr>
            </a:p>
          </p:txBody>
        </p:sp>
      </p:grpSp>
      <p:sp>
        <p:nvSpPr>
          <p:cNvPr id="137" name="Title 1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2"/>
          <p:cNvSpPr txBox="1"/>
          <p:nvPr/>
        </p:nvSpPr>
        <p:spPr>
          <a:xfrm>
            <a:off x="254000" y="2458448"/>
            <a:ext cx="2577812" cy="141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/>
              <a:buChar char="•"/>
            </a:pPr>
            <a:r>
              <a:rPr lang="en-US" sz="24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Internet</a:t>
            </a:r>
            <a:endParaRPr lang="en-US" sz="24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4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  <a:endParaRPr lang="en-US" sz="24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4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 </a:t>
            </a:r>
            <a:endParaRPr 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2011"/>
            <a:ext cx="8229600" cy="319517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800" dirty="0" smtClean="0"/>
              <a:t>Servers</a:t>
            </a: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400" dirty="0" smtClean="0"/>
              <a:t>Machines that hold shared resources</a:t>
            </a:r>
            <a:endParaRPr lang="en-US" sz="24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400" dirty="0" smtClean="0"/>
              <a:t>Always connected to the network</a:t>
            </a:r>
            <a:endParaRPr lang="en-US" sz="2400" dirty="0" smtClean="0"/>
          </a:p>
          <a:p>
            <a:pPr marL="1200150" lvl="1" indent="-457200">
              <a:buFont typeface="Arial" panose="020B0604020202020204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sz="2800" dirty="0" smtClean="0"/>
              <a:t>Clients</a:t>
            </a: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400" dirty="0" smtClean="0"/>
              <a:t>Machines for personal use (laptops, phones, etc.)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1993"/>
            <a:ext cx="8229600" cy="321553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3600" dirty="0" smtClean="0"/>
              <a:t>This is what happens when your computer (the client) </a:t>
            </a:r>
            <a:r>
              <a:rPr lang="en-US" sz="3600" dirty="0" smtClean="0">
                <a:solidFill>
                  <a:srgbClr val="FF6600"/>
                </a:solidFill>
              </a:rPr>
              <a:t>requests</a:t>
            </a:r>
            <a:r>
              <a:rPr lang="en-US" sz="3600" dirty="0" smtClean="0"/>
              <a:t> a page and a server </a:t>
            </a:r>
            <a:r>
              <a:rPr lang="en-US" sz="3600" dirty="0" smtClean="0">
                <a:solidFill>
                  <a:srgbClr val="FF6600"/>
                </a:solidFill>
              </a:rPr>
              <a:t>responds</a:t>
            </a:r>
            <a:r>
              <a:rPr lang="en-US" sz="3600" dirty="0" smtClean="0"/>
              <a:t> with the appropriate files.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1704"/>
            <a:ext cx="8229600" cy="397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800" dirty="0" smtClean="0"/>
              <a:t>URL – three parts: </a:t>
            </a: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IN" altLang="en-US" sz="2800" dirty="0" smtClean="0"/>
              <a:t>1. </a:t>
            </a:r>
            <a:r>
              <a:rPr lang="en-US" sz="2800" dirty="0" smtClean="0"/>
              <a:t>protocol – how to connect</a:t>
            </a: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IN" altLang="en-US" sz="2800" dirty="0" smtClean="0"/>
              <a:t>2. </a:t>
            </a:r>
            <a:r>
              <a:rPr lang="en-US" sz="2800" dirty="0" smtClean="0"/>
              <a:t>domain – where to find the document you want</a:t>
            </a: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IN" altLang="en-US" sz="2800" dirty="0" smtClean="0"/>
              <a:t>3. </a:t>
            </a:r>
            <a:r>
              <a:rPr lang="en-US" sz="2800" dirty="0" smtClean="0"/>
              <a:t>document – what specific file is needed*</a:t>
            </a:r>
            <a:endParaRPr lang="en-US" sz="2800" dirty="0" smtClean="0"/>
          </a:p>
          <a:p>
            <a:pPr marL="1600200" lvl="2" indent="-457200"/>
            <a:r>
              <a:rPr lang="en-US" sz="2800" dirty="0" smtClean="0"/>
              <a:t>Most pages are made up of multiple files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1.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004"/>
            <a:ext cx="8229600" cy="364320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HTTP – Hypertext Transfer Protocol</a:t>
            </a:r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HTTPS – Secure Hypertext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Transfer Protocol</a:t>
            </a:r>
            <a:endParaRPr lang="en-US" dirty="0" smtClean="0"/>
          </a:p>
          <a:p>
            <a:pPr marL="457200" indent="-457200">
              <a:buFont typeface="Arial" panose="020B0604020202020204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FTP – File Transfer Protocol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2. </a:t>
            </a:r>
            <a:r>
              <a:rPr lang="en-US" dirty="0" smtClean="0"/>
              <a:t>Domain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Identifies the entity you want to connect to</a:t>
            </a:r>
            <a:endParaRPr lang="en-US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umich.edu</a:t>
            </a:r>
            <a:r>
              <a:rPr lang="en-US" dirty="0" smtClean="0"/>
              <a:t>, </a:t>
            </a:r>
            <a:r>
              <a:rPr lang="en-US" dirty="0" err="1" smtClean="0"/>
              <a:t>google.com</a:t>
            </a:r>
            <a:r>
              <a:rPr lang="en-US" dirty="0" smtClean="0"/>
              <a:t>, </a:t>
            </a:r>
            <a:r>
              <a:rPr lang="en-US" dirty="0" err="1" smtClean="0"/>
              <a:t>wikipedia.org</a:t>
            </a:r>
            <a:endParaRPr lang="en-US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Each has different top-level domain</a:t>
            </a:r>
            <a:endParaRPr lang="en-US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dirty="0" smtClean="0"/>
              <a:t>Determined by Internet Corporation for Assigned Names and Numbers (ICAAN)</a:t>
            </a:r>
            <a:endParaRPr lang="en-US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dirty="0"/>
              <a:t>https://</a:t>
            </a:r>
            <a:r>
              <a:rPr lang="en-US" dirty="0" err="1"/>
              <a:t>www.icann.org</a:t>
            </a:r>
            <a:r>
              <a:rPr lang="en-US" dirty="0"/>
              <a:t>/resources/pages/tlds-2012-02-25-</a:t>
            </a:r>
            <a:r>
              <a:rPr lang="en-US" dirty="0" smtClean="0"/>
              <a:t>en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 and </a:t>
            </a:r>
            <a:br>
              <a:rPr lang="en-US" dirty="0" smtClean="0"/>
            </a:br>
            <a:r>
              <a:rPr lang="en-US" dirty="0" smtClean="0"/>
              <a:t>the Domain Name Server (DNS)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060"/>
            <a:ext cx="8229600" cy="296346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400" dirty="0" smtClean="0"/>
              <a:t>Internet </a:t>
            </a:r>
            <a:r>
              <a:rPr lang="en-US" sz="2400" dirty="0"/>
              <a:t>Protocol Version 4 (Ipv4) </a:t>
            </a:r>
            <a:r>
              <a:rPr lang="en-US" sz="2400" dirty="0" smtClean="0"/>
              <a:t>uses number format of  </a:t>
            </a:r>
            <a:r>
              <a:rPr lang="en-US" sz="2400" dirty="0" err="1" smtClean="0"/>
              <a:t>xxx.xxx.xxx.xxx</a:t>
            </a:r>
            <a:r>
              <a:rPr lang="en-US" sz="2400" dirty="0" smtClean="0"/>
              <a:t> to identify each domain</a:t>
            </a:r>
            <a:endParaRPr lang="en-US" sz="2400" dirty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represent over 4 billion unique combinations (2</a:t>
            </a:r>
            <a:r>
              <a:rPr lang="en-US" sz="2400" baseline="30000" dirty="0"/>
              <a:t>32</a:t>
            </a:r>
            <a:r>
              <a:rPr lang="en-US" sz="2400" dirty="0"/>
              <a:t>)! </a:t>
            </a:r>
            <a:endParaRPr lang="en-US" sz="2400" dirty="0" smtClean="0"/>
          </a:p>
          <a:p>
            <a:pPr lvl="1" indent="0">
              <a:buNone/>
            </a:pPr>
            <a:endParaRPr lang="en-US" sz="2400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sz="2400" dirty="0" smtClean="0"/>
              <a:t>DNS looks up the domain and returns the IP address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(IP)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protocol for data exchange between computers</a:t>
            </a:r>
            <a:endParaRPr lang="en-US" dirty="0" smtClean="0"/>
          </a:p>
          <a:p>
            <a:r>
              <a:rPr lang="en-US" dirty="0" smtClean="0"/>
              <a:t>IP Addresses: </a:t>
            </a:r>
            <a:endParaRPr lang="en-US" dirty="0" smtClean="0"/>
          </a:p>
          <a:p>
            <a:pPr lvl="1"/>
            <a:r>
              <a:rPr lang="en-US" dirty="0" smtClean="0"/>
              <a:t>32-bit for IPv5</a:t>
            </a:r>
            <a:endParaRPr lang="en-US" dirty="0" smtClean="0"/>
          </a:p>
          <a:p>
            <a:pPr lvl="1"/>
            <a:r>
              <a:rPr lang="en-US" dirty="0" smtClean="0"/>
              <a:t>128-bit for IPv6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2139E2-1186-4419-ACB2-2B2AE0080376}" type="slidenum">
              <a:rPr lang="en-US" smtClean="0"/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" y="4191000"/>
            <a:ext cx="81724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T.Sharon-A.Frank</a:t>
            </a:r>
            <a:endParaRPr lang="en-US" alt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pPr rtl="0"/>
            <a:r>
              <a:rPr lang="en-US"/>
              <a:t>Domain Name Service (DNS)</a:t>
            </a: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2514600"/>
            <a:ext cx="7010400" cy="3657600"/>
          </a:xfrm>
        </p:spPr>
        <p:txBody>
          <a:bodyPr/>
          <a:lstStyle/>
          <a:p>
            <a:r>
              <a:rPr lang="en-US"/>
              <a:t>Map Domain Name to IP Address</a:t>
            </a:r>
            <a:endParaRPr lang="en-US"/>
          </a:p>
          <a:p>
            <a:r>
              <a:rPr lang="en-US"/>
              <a:t>Domain Names must be Unique</a:t>
            </a:r>
            <a:endParaRPr lang="en-US"/>
          </a:p>
          <a:p>
            <a:r>
              <a:rPr lang="en-US"/>
              <a:t>Domain Names have many Parts</a:t>
            </a:r>
            <a:endParaRPr lang="en-US"/>
          </a:p>
          <a:p>
            <a:r>
              <a:rPr lang="en-US"/>
              <a:t>Suffix of Domain Names Significant</a:t>
            </a:r>
            <a:endParaRPr lang="en-US"/>
          </a:p>
          <a:p>
            <a:endParaRPr lang="en-US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42910" y="1858963"/>
            <a:ext cx="7500990" cy="46166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cs.biu.ac.il        www.netscape.com        www.cmu.edu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T.Sharon-A.Frank</a:t>
            </a:r>
            <a:endParaRPr lang="en-US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rtl="0"/>
            <a:r>
              <a:rPr lang="en-US"/>
              <a:t>Domain Names</a:t>
            </a:r>
            <a:endParaRPr lang="en-US"/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990600" y="2057400"/>
            <a:ext cx="7315200" cy="4419600"/>
          </a:xfrm>
          <a:prstGeom prst="flowChartAlternateProcess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rtl="0" eaLnBrk="0" hangingPunct="0"/>
            <a:endParaRPr lang="en-US" sz="2000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3124200" y="2362200"/>
            <a:ext cx="4419600" cy="3733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5486400" y="3276600"/>
            <a:ext cx="1905000" cy="1981200"/>
          </a:xfrm>
          <a:prstGeom prst="ellipse">
            <a:avLst/>
          </a:prstGeom>
          <a:solidFill>
            <a:srgbClr val="C7CDCD"/>
          </a:solidFill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371600" y="2332038"/>
            <a:ext cx="454025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4343400" y="2560638"/>
            <a:ext cx="454025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715000" y="3551238"/>
            <a:ext cx="685800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biu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7598" name="Oval 14"/>
          <p:cNvSpPr>
            <a:spLocks noChangeArrowheads="1"/>
          </p:cNvSpPr>
          <p:nvPr/>
        </p:nvSpPr>
        <p:spPr bwMode="auto">
          <a:xfrm>
            <a:off x="3276600" y="3352800"/>
            <a:ext cx="2057400" cy="1905000"/>
          </a:xfrm>
          <a:prstGeom prst="ellipse">
            <a:avLst/>
          </a:prstGeom>
          <a:solidFill>
            <a:srgbClr val="C7CDCD"/>
          </a:solidFill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3581400" y="3703638"/>
            <a:ext cx="685800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tau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67601" name="Object 17"/>
          <p:cNvGraphicFramePr>
            <a:graphicFrameLocks noChangeAspect="1"/>
          </p:cNvGraphicFramePr>
          <p:nvPr/>
        </p:nvGraphicFramePr>
        <p:xfrm>
          <a:off x="6096000" y="4084638"/>
          <a:ext cx="95408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1" imgW="13125450" imgH="11849100" progId="MS_ClipArt_Gallery.2">
                  <p:embed/>
                </p:oleObj>
              </mc:Choice>
              <mc:Fallback>
                <p:oleObj name="Clip" r:id="rId1" imgW="13125450" imgH="11849100" progId="MS_ClipArt_Gallery.2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0" y="4084638"/>
                        <a:ext cx="954088" cy="862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7215188" y="1660525"/>
            <a:ext cx="1274762" cy="3968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cs.biu.ac.il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096000" y="4084638"/>
            <a:ext cx="914400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cs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 flipH="1">
            <a:off x="6553200" y="1981200"/>
            <a:ext cx="1752600" cy="228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start working on this from the first </a:t>
            </a:r>
            <a:r>
              <a:rPr lang="en-IN" altLang="en-US" dirty="0" smtClean="0"/>
              <a:t>day</a:t>
            </a:r>
            <a:r>
              <a:rPr lang="en-US" dirty="0" smtClean="0"/>
              <a:t> of the class</a:t>
            </a:r>
            <a:endParaRPr lang="en-US" dirty="0" smtClean="0"/>
          </a:p>
          <a:p>
            <a:r>
              <a:rPr lang="en-US" dirty="0" smtClean="0"/>
              <a:t>Design and implementation of a professional website:</a:t>
            </a:r>
            <a:endParaRPr lang="en-US" dirty="0" smtClean="0"/>
          </a:p>
          <a:p>
            <a:pPr lvl="1"/>
            <a:r>
              <a:rPr lang="en-US" dirty="0" smtClean="0"/>
              <a:t>Professional Style</a:t>
            </a:r>
            <a:endParaRPr lang="en-US" dirty="0" smtClean="0"/>
          </a:p>
          <a:p>
            <a:r>
              <a:rPr lang="en-US" dirty="0" smtClean="0"/>
              <a:t>You can complete the project in teams of two</a:t>
            </a:r>
            <a:r>
              <a:rPr lang="en-IN" altLang="en-US" dirty="0" smtClean="0"/>
              <a:t>, at the most three</a:t>
            </a:r>
            <a:endParaRPr lang="en-IN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T.Sharon-A.Frank</a:t>
            </a:r>
            <a:endParaRPr lang="en-US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/>
              <a:t>DNS - Domain Name Lookup</a:t>
            </a:r>
            <a:endParaRPr lang="en-US"/>
          </a:p>
        </p:txBody>
      </p:sp>
      <p:sp>
        <p:nvSpPr>
          <p:cNvPr id="10652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r>
              <a:rPr lang="en-US" sz="3600"/>
              <a:t>Search in cache</a:t>
            </a:r>
            <a:endParaRPr lang="en-US" sz="3600"/>
          </a:p>
          <a:p>
            <a:r>
              <a:rPr lang="en-US" sz="3600"/>
              <a:t>Search in local repository</a:t>
            </a:r>
            <a:endParaRPr lang="en-US" sz="3600"/>
          </a:p>
          <a:p>
            <a:pPr lvl="1"/>
            <a:r>
              <a:rPr lang="en-US" sz="3200"/>
              <a:t>If the name is in the same domain</a:t>
            </a:r>
            <a:endParaRPr lang="en-US" sz="3200"/>
          </a:p>
          <a:p>
            <a:pPr lvl="1"/>
            <a:r>
              <a:rPr lang="en-US" sz="3200"/>
              <a:t>If the name was retrieved lately</a:t>
            </a:r>
            <a:endParaRPr lang="en-US" sz="3200"/>
          </a:p>
          <a:p>
            <a:r>
              <a:rPr lang="en-US" sz="3600"/>
              <a:t>Ask other servers</a:t>
            </a:r>
            <a:endParaRPr lang="en-US"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T.Sharon-A.Frank</a:t>
            </a:r>
            <a:endParaRPr lang="en-US" alt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/>
              <a:t>DNS - Domain Name Lookup</a:t>
            </a:r>
            <a:endParaRPr lang="en-US"/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7543800" y="4241800"/>
          <a:ext cx="133667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lip" r:id="rId1" imgW="26060400" imgH="27251025" progId="MS_ClipArt_Gallery.2">
                  <p:embed/>
                </p:oleObj>
              </mc:Choice>
              <mc:Fallback>
                <p:oleObj name="Clip" r:id="rId1" imgW="26060400" imgH="27251025" progId="MS_ClipArt_Gallery.2">
                  <p:embed/>
                  <p:pic>
                    <p:nvPicPr>
                      <p:cNvPr id="0" name="Picture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43800" y="4241800"/>
                        <a:ext cx="1336675" cy="1397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990600" y="3657600"/>
          <a:ext cx="14033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3" imgW="9839325" imgH="12296775" progId="MS_ClipArt_Gallery.2">
                  <p:embed/>
                </p:oleObj>
              </mc:Choice>
              <mc:Fallback>
                <p:oleObj name="Clip" r:id="rId3" imgW="9839325" imgH="12296775" progId="MS_ClipArt_Gallery.2">
                  <p:embed/>
                  <p:pic>
                    <p:nvPicPr>
                      <p:cNvPr id="0" name="Picture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657600"/>
                        <a:ext cx="1403350" cy="175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3124200" y="2362200"/>
            <a:ext cx="1524000" cy="9144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rtl="0" eaLnBrk="0" hangingPunct="0"/>
            <a:r>
              <a:rPr lang="en-US" sz="2000"/>
              <a:t>Domain name </a:t>
            </a:r>
            <a:endParaRPr lang="en-US" sz="2000"/>
          </a:p>
          <a:p>
            <a:pPr algn="ctr" rtl="0" eaLnBrk="0" hangingPunct="0"/>
            <a:r>
              <a:rPr lang="en-US" sz="2000"/>
              <a:t>server </a:t>
            </a:r>
            <a:endParaRPr lang="en-US" sz="2000"/>
          </a:p>
          <a:p>
            <a:pPr algn="ctr" rtl="0" eaLnBrk="0" hangingPunct="0"/>
            <a:r>
              <a:rPr lang="en-US" sz="2000"/>
              <a:t>in Israel</a:t>
            </a:r>
            <a:endParaRPr lang="en-US" sz="2000"/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800100" y="3048000"/>
            <a:ext cx="1866900" cy="5492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/>
              <a:t>User’s computer</a:t>
            </a:r>
            <a:endParaRPr lang="en-US" sz="2000"/>
          </a:p>
          <a:p>
            <a:pPr algn="ctr" rtl="0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/>
              <a:t>in Israel</a:t>
            </a:r>
            <a:endParaRPr lang="en-US" sz="2000"/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7162800" y="3489325"/>
            <a:ext cx="1866900" cy="5492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/>
              <a:t>User’s computer</a:t>
            </a:r>
            <a:endParaRPr lang="en-US" sz="2000"/>
          </a:p>
          <a:p>
            <a:pPr algn="ctr" rtl="0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/>
              <a:t>in USA</a:t>
            </a:r>
            <a:endParaRPr lang="en-US" sz="2000"/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2514600" y="4114800"/>
            <a:ext cx="5181600" cy="15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algn="ctr" rtl="0" eaLnBrk="0" hangingPunct="0"/>
            <a:r>
              <a:rPr lang="en-US" sz="3600">
                <a:solidFill>
                  <a:srgbClr val="FF0000"/>
                </a:solidFill>
              </a:rPr>
              <a:t>Internet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125963" name="Line 11"/>
          <p:cNvSpPr>
            <a:spLocks noChangeShapeType="1"/>
          </p:cNvSpPr>
          <p:nvPr/>
        </p:nvSpPr>
        <p:spPr bwMode="auto">
          <a:xfrm>
            <a:off x="2438400" y="4648200"/>
            <a:ext cx="10668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V="1">
            <a:off x="3505200" y="3276600"/>
            <a:ext cx="0" cy="13716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2362200" y="4953000"/>
            <a:ext cx="14478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V="1">
            <a:off x="3810000" y="3276600"/>
            <a:ext cx="0" cy="16764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781300" y="3733800"/>
            <a:ext cx="790575" cy="3968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sz="2000">
                <a:solidFill>
                  <a:srgbClr val="FF33CC"/>
                </a:solidFill>
              </a:rPr>
              <a:t>Name</a:t>
            </a:r>
            <a:endParaRPr lang="en-US" sz="2000">
              <a:solidFill>
                <a:srgbClr val="FF33CC"/>
              </a:solidFill>
            </a:endParaRP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2717800" y="4876800"/>
            <a:ext cx="1304925" cy="3968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sz="2000">
                <a:solidFill>
                  <a:srgbClr val="FF33CC"/>
                </a:solidFill>
              </a:rPr>
              <a:t>IP Address</a:t>
            </a:r>
            <a:endParaRPr lang="en-US" sz="2000">
              <a:solidFill>
                <a:srgbClr val="FF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3" grpId="0" bldLvl="0" animBg="1"/>
      <p:bldP spid="125964" grpId="0" bldLvl="0" animBg="1"/>
      <p:bldP spid="125965" grpId="0" bldLvl="0" animBg="1"/>
      <p:bldP spid="125966" grpId="0" bldLvl="0" animBg="1"/>
      <p:bldP spid="125973" grpId="0" bldLvl="0" animBg="1" autoUpdateAnimBg="0"/>
      <p:bldP spid="125976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T.Sharon-A.Frank</a:t>
            </a: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/>
              <a:t>DNS - Domain Name Lookup</a:t>
            </a:r>
            <a:endParaRPr lang="en-US"/>
          </a:p>
        </p:txBody>
      </p:sp>
      <p:graphicFrame>
        <p:nvGraphicFramePr>
          <p:cNvPr id="174080" name="Object 0"/>
          <p:cNvGraphicFramePr>
            <a:graphicFrameLocks noChangeAspect="1"/>
          </p:cNvGraphicFramePr>
          <p:nvPr/>
        </p:nvGraphicFramePr>
        <p:xfrm>
          <a:off x="7467600" y="4394200"/>
          <a:ext cx="133667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Clip" r:id="rId1" imgW="26060400" imgH="27251025" progId="MS_ClipArt_Gallery.2">
                  <p:embed/>
                </p:oleObj>
              </mc:Choice>
              <mc:Fallback>
                <p:oleObj name="Clip" r:id="rId1" imgW="26060400" imgH="27251025" progId="MS_ClipArt_Gallery.2">
                  <p:embed/>
                  <p:pic>
                    <p:nvPicPr>
                      <p:cNvPr id="0" name="Picture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7600" y="4394200"/>
                        <a:ext cx="1336675" cy="1397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1" name="Object 1"/>
          <p:cNvGraphicFramePr>
            <a:graphicFrameLocks noChangeAspect="1"/>
          </p:cNvGraphicFramePr>
          <p:nvPr/>
        </p:nvGraphicFramePr>
        <p:xfrm>
          <a:off x="914400" y="3733800"/>
          <a:ext cx="14033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lip" r:id="rId3" imgW="9839325" imgH="12296775" progId="MS_ClipArt_Gallery.2">
                  <p:embed/>
                </p:oleObj>
              </mc:Choice>
              <mc:Fallback>
                <p:oleObj name="Clip" r:id="rId3" imgW="9839325" imgH="12296775" progId="MS_ClipArt_Gallery.2">
                  <p:embed/>
                  <p:pic>
                    <p:nvPicPr>
                      <p:cNvPr id="0" name="Picture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733800"/>
                        <a:ext cx="1403350" cy="175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3048000" y="2438400"/>
            <a:ext cx="1524000" cy="9144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rtl="0" eaLnBrk="0" hangingPunct="0"/>
            <a:r>
              <a:rPr lang="en-US" sz="2000"/>
              <a:t>Domain name </a:t>
            </a:r>
            <a:endParaRPr lang="en-US" sz="2000"/>
          </a:p>
          <a:p>
            <a:pPr algn="ctr" rtl="0" eaLnBrk="0" hangingPunct="0"/>
            <a:r>
              <a:rPr lang="en-US" sz="2000"/>
              <a:t>server </a:t>
            </a:r>
            <a:endParaRPr lang="en-US" sz="2000"/>
          </a:p>
          <a:p>
            <a:pPr algn="ctr" rtl="0" eaLnBrk="0" hangingPunct="0"/>
            <a:r>
              <a:rPr lang="en-US" sz="2000"/>
              <a:t>in Israel</a:t>
            </a:r>
            <a:endParaRPr lang="en-US" sz="2000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6019800" y="2438400"/>
            <a:ext cx="1524000" cy="9144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rtl="0" eaLnBrk="0" hangingPunct="0"/>
            <a:r>
              <a:rPr lang="en-US" sz="2000"/>
              <a:t>Domain name </a:t>
            </a:r>
            <a:endParaRPr lang="en-US" sz="2000"/>
          </a:p>
          <a:p>
            <a:pPr algn="ctr" rtl="0" eaLnBrk="0" hangingPunct="0"/>
            <a:r>
              <a:rPr lang="en-US" sz="2000"/>
              <a:t>server </a:t>
            </a:r>
            <a:endParaRPr lang="en-US" sz="2000"/>
          </a:p>
          <a:p>
            <a:pPr algn="ctr" rtl="0" eaLnBrk="0" hangingPunct="0"/>
            <a:r>
              <a:rPr lang="en-US" sz="2000"/>
              <a:t>in USA</a:t>
            </a:r>
            <a:endParaRPr lang="en-US" sz="2000"/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723900" y="3108325"/>
            <a:ext cx="1866900" cy="5492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/>
              <a:t>User’s computer</a:t>
            </a:r>
            <a:endParaRPr lang="en-US" sz="2000"/>
          </a:p>
          <a:p>
            <a:pPr algn="ctr" rtl="0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/>
              <a:t>in Israel</a:t>
            </a:r>
            <a:endParaRPr lang="en-US" sz="2000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7239000" y="3641725"/>
            <a:ext cx="1866900" cy="5492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/>
              <a:t>User’s computer</a:t>
            </a:r>
            <a:endParaRPr lang="en-US" sz="2000"/>
          </a:p>
          <a:p>
            <a:pPr algn="ctr" rtl="0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/>
              <a:t>in USA</a:t>
            </a:r>
            <a:endParaRPr lang="en-US" sz="2000"/>
          </a:p>
        </p:txBody>
      </p:sp>
      <p:sp>
        <p:nvSpPr>
          <p:cNvPr id="65549" name="Oval 13"/>
          <p:cNvSpPr>
            <a:spLocks noChangeArrowheads="1"/>
          </p:cNvSpPr>
          <p:nvPr/>
        </p:nvSpPr>
        <p:spPr bwMode="auto">
          <a:xfrm>
            <a:off x="2438400" y="4191000"/>
            <a:ext cx="5181600" cy="15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algn="ctr" rtl="0" eaLnBrk="0" hangingPunct="0"/>
            <a:r>
              <a:rPr lang="en-US" sz="3600">
                <a:solidFill>
                  <a:srgbClr val="FF0000"/>
                </a:solidFill>
              </a:rPr>
              <a:t>Internet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2362200" y="4724400"/>
            <a:ext cx="10668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V="1">
            <a:off x="3429000" y="3352800"/>
            <a:ext cx="0" cy="13716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2286000" y="5029200"/>
            <a:ext cx="14478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 flipV="1">
            <a:off x="3733800" y="3352800"/>
            <a:ext cx="0" cy="16764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V="1">
            <a:off x="3962400" y="3352800"/>
            <a:ext cx="0" cy="13716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3962400" y="4724400"/>
            <a:ext cx="26670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flipH="1" flipV="1">
            <a:off x="6629400" y="3352800"/>
            <a:ext cx="0" cy="13716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 flipV="1">
            <a:off x="4191000" y="3352800"/>
            <a:ext cx="0" cy="9906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4191000" y="4343400"/>
            <a:ext cx="21336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 flipV="1">
            <a:off x="6324600" y="3352800"/>
            <a:ext cx="0" cy="9906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2590800" y="3810000"/>
            <a:ext cx="790575" cy="3968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sz="2000">
                <a:solidFill>
                  <a:srgbClr val="FF33CC"/>
                </a:solidFill>
              </a:rPr>
              <a:t>Name</a:t>
            </a:r>
            <a:endParaRPr lang="en-US" sz="2000">
              <a:solidFill>
                <a:srgbClr val="FF33CC"/>
              </a:solidFill>
            </a:endParaRP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4864100" y="3733800"/>
            <a:ext cx="790575" cy="3968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sz="2000">
                <a:solidFill>
                  <a:srgbClr val="FF33CC"/>
                </a:solidFill>
              </a:rPr>
              <a:t>Name</a:t>
            </a:r>
            <a:endParaRPr lang="en-US" sz="2000">
              <a:solidFill>
                <a:srgbClr val="FF33CC"/>
              </a:solidFill>
            </a:endParaRP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4495800" y="4343400"/>
            <a:ext cx="1304925" cy="3968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sz="2000">
                <a:solidFill>
                  <a:srgbClr val="FF33CC"/>
                </a:solidFill>
              </a:rPr>
              <a:t>IP Address</a:t>
            </a:r>
            <a:endParaRPr lang="en-US" sz="2000">
              <a:solidFill>
                <a:srgbClr val="FF33CC"/>
              </a:solidFill>
            </a:endParaRP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2641600" y="5013325"/>
            <a:ext cx="1304925" cy="3968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sz="2000">
                <a:solidFill>
                  <a:srgbClr val="FF33CC"/>
                </a:solidFill>
              </a:rPr>
              <a:t>IP Address</a:t>
            </a:r>
            <a:endParaRPr lang="en-US" sz="2000">
              <a:solidFill>
                <a:srgbClr val="FF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0" grpId="0" bldLvl="0" animBg="1"/>
      <p:bldP spid="65551" grpId="0" bldLvl="0" animBg="1"/>
      <p:bldP spid="65552" grpId="0" bldLvl="0" animBg="1"/>
      <p:bldP spid="65553" grpId="0" bldLvl="0" animBg="1"/>
      <p:bldP spid="65555" grpId="0" bldLvl="0" animBg="1"/>
      <p:bldP spid="65556" grpId="0" bldLvl="0" animBg="1"/>
      <p:bldP spid="65560" grpId="0" bldLvl="0" animBg="1"/>
      <p:bldP spid="65562" grpId="0" bldLvl="0" animBg="1"/>
      <p:bldP spid="65563" grpId="0" bldLvl="0" animBg="1"/>
      <p:bldP spid="65564" grpId="0" bldLvl="0" animBg="1"/>
      <p:bldP spid="65565" grpId="0" bldLvl="0" animBg="1" autoUpdateAnimBg="0"/>
      <p:bldP spid="65566" grpId="0" bldLvl="0" animBg="1" autoUpdateAnimBg="0"/>
      <p:bldP spid="65567" grpId="0" bldLvl="0" animBg="1" autoUpdateAnimBg="0"/>
      <p:bldP spid="65568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3. </a:t>
            </a:r>
            <a:r>
              <a:rPr lang="en-US" dirty="0" smtClean="0"/>
              <a:t>Document </a:t>
            </a:r>
            <a:r>
              <a:rPr lang="en-IN" altLang="en-US" dirty="0" smtClean="0"/>
              <a:t>(optional)</a:t>
            </a:r>
            <a:endParaRPr lang="en-I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1926"/>
            <a:ext cx="8229600" cy="364734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3000" dirty="0" smtClean="0"/>
              <a:t>URLs can specify a specific document </a:t>
            </a:r>
            <a:endParaRPr lang="en-US" sz="30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600" dirty="0" smtClean="0"/>
              <a:t>http://</a:t>
            </a:r>
            <a:r>
              <a:rPr lang="en-US" sz="2600" dirty="0" err="1" smtClean="0"/>
              <a:t>www.intro-webdesign.com</a:t>
            </a:r>
            <a:r>
              <a:rPr lang="en-US" sz="2600" dirty="0" smtClean="0"/>
              <a:t>/</a:t>
            </a:r>
            <a:r>
              <a:rPr lang="en-US" sz="2600" dirty="0" err="1" smtClean="0">
                <a:solidFill>
                  <a:srgbClr val="FF6600"/>
                </a:solidFill>
              </a:rPr>
              <a:t>contact.html</a:t>
            </a:r>
            <a:endParaRPr lang="en-US" sz="2600" dirty="0" smtClean="0">
              <a:solidFill>
                <a:srgbClr val="FF6600"/>
              </a:solidFill>
            </a:endParaRPr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600" dirty="0"/>
              <a:t>http://</a:t>
            </a:r>
            <a:r>
              <a:rPr lang="en-US" sz="2600" dirty="0" err="1"/>
              <a:t>www.intro</a:t>
            </a:r>
            <a:r>
              <a:rPr lang="en-US" sz="2600" dirty="0" err="1" smtClean="0"/>
              <a:t>-webdesign.com</a:t>
            </a:r>
            <a:r>
              <a:rPr lang="en-US" sz="2600" dirty="0" smtClean="0"/>
              <a:t>/</a:t>
            </a:r>
            <a:r>
              <a:rPr lang="en-US" sz="2600" dirty="0" smtClean="0">
                <a:solidFill>
                  <a:srgbClr val="FF6600"/>
                </a:solidFill>
              </a:rPr>
              <a:t>Ashtabula/harbor.html</a:t>
            </a:r>
            <a:endParaRPr lang="en-US" sz="2600" dirty="0" smtClean="0">
              <a:solidFill>
                <a:srgbClr val="FF6600"/>
              </a:solidFill>
            </a:endParaRPr>
          </a:p>
          <a:p>
            <a:pPr marL="457200" indent="-457200">
              <a:spcBef>
                <a:spcPts val="1945"/>
              </a:spcBef>
              <a:buFont typeface="Arial" panose="020B0604020202020204"/>
              <a:buChar char="•"/>
            </a:pPr>
            <a:r>
              <a:rPr lang="en-US" sz="3300" dirty="0" smtClean="0"/>
              <a:t>If no document is specified, the default document is returned. </a:t>
            </a:r>
            <a:endParaRPr lang="en-US" sz="33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400" dirty="0" smtClean="0"/>
              <a:t>Convention is </a:t>
            </a:r>
            <a:r>
              <a:rPr lang="en-US" sz="2400" b="0" i="1" dirty="0" err="1" smtClean="0">
                <a:solidFill>
                  <a:srgbClr val="FF6600"/>
                </a:solidFill>
              </a:rPr>
              <a:t>index.html</a:t>
            </a:r>
            <a:endParaRPr lang="en-US" sz="2400" b="0" i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5350"/>
            <a:ext cx="8229600" cy="3076552"/>
          </a:xfrm>
        </p:spPr>
        <p:txBody>
          <a:bodyPr/>
          <a:lstStyle/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Once the IP address is determined, the browser creates an HTTP request.</a:t>
            </a:r>
            <a:endParaRPr lang="en-US" dirty="0" smtClean="0"/>
          </a:p>
          <a:p>
            <a:pPr marL="457200" indent="-457200">
              <a:buFont typeface="Arial" panose="020B0604020202020204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Lots of hidden information in this request</a:t>
            </a:r>
            <a:endParaRPr lang="en-US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400" dirty="0" smtClean="0"/>
              <a:t>header, cookies, form data,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904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800" dirty="0" smtClean="0"/>
              <a:t>The server returns files, not “web pages”</a:t>
            </a: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800" dirty="0" smtClean="0"/>
              <a:t>It is up to the browser to decide what to do with those files</a:t>
            </a:r>
            <a:endParaRPr lang="en-US" sz="2800" dirty="0" smtClean="0"/>
          </a:p>
          <a:p>
            <a:pPr lvl="1" indent="0">
              <a:buNone/>
            </a:pPr>
            <a:endParaRPr lang="en-US" sz="2800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sz="2800" dirty="0" smtClean="0"/>
              <a:t>If the server can’t fulfill the request it will send back files with error codes: 404, 500, etc.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 status lines contain both a numeric status code and a text reason phrase</a:t>
            </a:r>
            <a:endParaRPr lang="en-US" dirty="0" smtClean="0"/>
          </a:p>
          <a:p>
            <a:r>
              <a:rPr lang="en-US" dirty="0" smtClean="0"/>
              <a:t>HTTP/1.1 200 OK                        </a:t>
            </a:r>
            <a:r>
              <a:rPr lang="en-US" dirty="0" smtClean="0">
                <a:sym typeface="Wingdings" panose="05000000000000000000" pitchFamily="2" charset="2"/>
              </a:rPr>
              <a:t>Status line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anose="05000000000000000000" pitchFamily="2" charset="2"/>
              </a:rPr>
              <a:t>Status Code      Response phrase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2139E2-1186-4419-ACB2-2B2AE0080376}" type="slidenum">
              <a:rPr lang="en-US" smtClean="0"/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43438" y="285749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737007" y="287903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1500166" y="3000372"/>
            <a:ext cx="121444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3214678" y="3357562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The general form of an HTTP status code is “</a:t>
            </a:r>
            <a:r>
              <a:rPr lang="en-US" dirty="0" err="1" smtClean="0">
                <a:sym typeface="Wingdings" panose="05000000000000000000" pitchFamily="2" charset="2"/>
              </a:rPr>
              <a:t>xyy</a:t>
            </a:r>
            <a:r>
              <a:rPr lang="en-US" dirty="0" smtClean="0">
                <a:sym typeface="Wingdings" panose="05000000000000000000" pitchFamily="2" charset="2"/>
              </a:rPr>
              <a:t>”, where the first digit, “x”, is specified as 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2139E2-1186-4419-ACB2-2B2AE0080376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2976" y="271462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 Codes Format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Informational Message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Error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Error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Error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something goes wrong, the web server returns a special "error code" number 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error codes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2139E2-1186-4419-ACB2-2B2AE0080376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3139440"/>
          <a:ext cx="8153400" cy="3261360"/>
        </p:xfrm>
        <a:graphic>
          <a:graphicData uri="http://schemas.openxmlformats.org/drawingml/2006/table">
            <a:tbl>
              <a:tblPr/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Number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Meaning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/>
                        <a:t>200</a:t>
                      </a:r>
                      <a:endParaRPr lang="en-US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OK</a:t>
                      </a:r>
                      <a:endParaRPr lang="en-US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/>
                        <a:t>301-303</a:t>
                      </a:r>
                      <a:endParaRPr lang="en-US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page has moved (permanently or temporarily)</a:t>
                      </a:r>
                      <a:endParaRPr lang="en-US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/>
                        <a:t>403</a:t>
                      </a:r>
                      <a:endParaRPr lang="en-US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you are forbidden to access this page</a:t>
                      </a:r>
                      <a:endParaRPr lang="en-US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/>
                        <a:t>404</a:t>
                      </a:r>
                      <a:endParaRPr lang="en-US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page not found</a:t>
                      </a:r>
                      <a:endParaRPr lang="en-US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/>
                        <a:t>500</a:t>
                      </a:r>
                      <a:endParaRPr lang="en-US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internal server error</a:t>
                      </a:r>
                      <a:endParaRPr lang="en-US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93381"/>
            <a:ext cx="9144000" cy="844881"/>
          </a:xfrm>
        </p:spPr>
        <p:txBody>
          <a:bodyPr>
            <a:noAutofit/>
          </a:bodyPr>
          <a:lstStyle/>
          <a:p>
            <a:br>
              <a:rPr lang="en-US" sz="2000" dirty="0" smtClean="0">
                <a:latin typeface="Gill Sans"/>
                <a:cs typeface="Gill Sans"/>
              </a:rPr>
            </a:br>
            <a:r>
              <a:rPr lang="en-US" sz="1400" b="1" dirty="0" smtClean="0">
                <a:latin typeface="Gill Sans"/>
                <a:cs typeface="Gill Sans"/>
              </a:rPr>
              <a:t>What happens when you type  “http://</a:t>
            </a:r>
            <a:r>
              <a:rPr lang="en-US" sz="1400" b="1" dirty="0" err="1" smtClean="0">
                <a:latin typeface="Gill Sans"/>
                <a:cs typeface="Gill Sans"/>
              </a:rPr>
              <a:t>si.umich.edu</a:t>
            </a:r>
            <a:r>
              <a:rPr lang="en-US" sz="1400" b="1" dirty="0" smtClean="0">
                <a:latin typeface="Gill Sans"/>
                <a:cs typeface="Gill Sans"/>
              </a:rPr>
              <a:t>/”  into the address bar.</a:t>
            </a:r>
            <a:br>
              <a:rPr lang="en-US" sz="1400" b="1" dirty="0" smtClean="0">
                <a:latin typeface="Gill Sans"/>
                <a:cs typeface="Gill Sans"/>
              </a:rPr>
            </a:br>
            <a:endParaRPr lang="en-US" sz="1400" b="1" dirty="0">
              <a:latin typeface="Gill Sans"/>
              <a:cs typeface="Gill San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4558" y="1838653"/>
            <a:ext cx="8673701" cy="4009772"/>
            <a:chOff x="184552" y="1297633"/>
            <a:chExt cx="8673701" cy="4009772"/>
          </a:xfrm>
        </p:grpSpPr>
        <p:sp>
          <p:nvSpPr>
            <p:cNvPr id="18" name="TextBox 17"/>
            <p:cNvSpPr txBox="1"/>
            <p:nvPr/>
          </p:nvSpPr>
          <p:spPr>
            <a:xfrm>
              <a:off x="184555" y="1733870"/>
              <a:ext cx="4953075" cy="368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latin typeface="Gill Sans"/>
                  <a:cs typeface="Gill Sans"/>
                </a:rPr>
                <a:t>2.  The DNS returns the IP address</a:t>
              </a:r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:54.88.175.189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0860" y="2553971"/>
              <a:ext cx="4177393" cy="645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latin typeface="Gill Sans"/>
                  <a:cs typeface="Gill Sans"/>
                </a:rPr>
                <a:t>3. The browser sends an HTTP request to the server located at that address.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2308" y="3184699"/>
              <a:ext cx="4145945" cy="645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latin typeface="Gill Sans"/>
                  <a:cs typeface="Gill Sans"/>
                </a:rPr>
                <a:t>4. The server finds the requested </a:t>
              </a:r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file and </a:t>
              </a:r>
              <a:r>
                <a:rPr lang="en-US" dirty="0">
                  <a:solidFill>
                    <a:srgbClr val="FFFFFF"/>
                  </a:solidFill>
                  <a:latin typeface="Gill Sans"/>
                  <a:cs typeface="Gill Sans"/>
                </a:rPr>
                <a:t>sends it back as a response.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12309" y="3831030"/>
              <a:ext cx="4145944" cy="1476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5. The browser takes the response and renders the HTML code as a nice graphical presentation, often repeating steps 3 – </a:t>
              </a:r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4 </a:t>
              </a:r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as needed to request images and other supporting files.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7" y="2417191"/>
              <a:ext cx="3797905" cy="222229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4552" y="1379183"/>
              <a:ext cx="4818744" cy="368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latin typeface="Gill Sans"/>
                  <a:cs typeface="Gill Sans"/>
                </a:rPr>
                <a:t>1. The browser look up the domain in the DNS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6" name="Straight Arrow Connector 25"/>
            <p:cNvCxnSpPr>
              <a:stCxn id="23" idx="1"/>
            </p:cNvCxnSpPr>
            <p:nvPr/>
          </p:nvCxnSpPr>
          <p:spPr>
            <a:xfrm flipH="1" flipV="1">
              <a:off x="4245433" y="4177282"/>
              <a:ext cx="466876" cy="3924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loud 26"/>
            <p:cNvSpPr/>
            <p:nvPr/>
          </p:nvSpPr>
          <p:spPr>
            <a:xfrm>
              <a:off x="5003296" y="1297633"/>
              <a:ext cx="3854953" cy="1254219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Gill Sans"/>
                  <a:cs typeface="Gill Sans"/>
                </a:rPr>
                <a:t>The Request/Response Cycle is initiated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dirty="0" smtClean="0">
                <a:sym typeface="+mn-ea"/>
              </a:rPr>
              <a:t>Why do you think Web Programming is important?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2139E2-1186-4419-ACB2-2B2AE0080376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249045" y="1600200"/>
            <a:ext cx="5967095" cy="530796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3999" y="1539041"/>
          <a:ext cx="8552815" cy="40724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1150"/>
                <a:gridCol w="2850515"/>
                <a:gridCol w="2851150"/>
              </a:tblGrid>
              <a:tr h="581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Generic</a:t>
                      </a:r>
                      <a:endParaRPr lang="en-US" sz="2400" dirty="0"/>
                    </a:p>
                  </a:txBody>
                  <a:tcPr/>
                </a:tc>
              </a:tr>
              <a:tr h="581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.org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.au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airforce</a:t>
                      </a:r>
                      <a:endParaRPr lang="en-US" sz="2400" dirty="0"/>
                    </a:p>
                  </a:txBody>
                  <a:tcPr/>
                </a:tc>
              </a:tr>
              <a:tr h="58177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.net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br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.biz</a:t>
                      </a:r>
                      <a:endParaRPr lang="en-US" sz="2400" dirty="0"/>
                    </a:p>
                  </a:txBody>
                  <a:tcPr/>
                </a:tc>
              </a:tr>
              <a:tr h="581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.community</a:t>
                      </a:r>
                      <a:endParaRPr lang="en-US" sz="2400" dirty="0"/>
                    </a:p>
                  </a:txBody>
                  <a:tcPr/>
                </a:tc>
              </a:tr>
              <a:tr h="581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edu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ie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.jobs</a:t>
                      </a:r>
                      <a:endParaRPr lang="en-US" sz="2400" dirty="0"/>
                    </a:p>
                  </a:txBody>
                  <a:tcPr/>
                </a:tc>
              </a:tr>
              <a:tr h="581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gov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uk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.travel</a:t>
                      </a:r>
                      <a:endParaRPr lang="en-US" sz="2400" dirty="0"/>
                    </a:p>
                  </a:txBody>
                  <a:tcPr/>
                </a:tc>
              </a:tr>
              <a:tr h="581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arpa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.wiki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1808"/>
            <a:ext cx="8229600" cy="361406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570"/>
              </a:spcBef>
              <a:buFont typeface="Arial" panose="020B0604020202020204"/>
              <a:buChar char="•"/>
            </a:pPr>
            <a:r>
              <a:rPr lang="en-US" dirty="0" smtClean="0"/>
              <a:t>A URL has three parts.</a:t>
            </a:r>
            <a:endParaRPr lang="en-US" dirty="0"/>
          </a:p>
          <a:p>
            <a:pPr marL="457200" indent="-457200">
              <a:spcBef>
                <a:spcPts val="2570"/>
              </a:spcBef>
              <a:buFont typeface="Arial" panose="020B0604020202020204"/>
              <a:buChar char="•"/>
            </a:pPr>
            <a:r>
              <a:rPr lang="en-US" dirty="0" smtClean="0"/>
              <a:t>Request/Response cycle typically requires multiple rounds of communication between the client and server.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Tags to practise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2280285" cy="4495800"/>
          </a:xfrm>
        </p:spPr>
        <p:txBody>
          <a:bodyPr/>
          <a:p>
            <a:r>
              <a:rPr lang="en-IN" altLang="en-US"/>
              <a:t>HTML</a:t>
            </a:r>
            <a:endParaRPr lang="en-IN" altLang="en-US"/>
          </a:p>
          <a:p>
            <a:r>
              <a:rPr lang="en-IN" altLang="en-US"/>
              <a:t>HEAD</a:t>
            </a:r>
            <a:endParaRPr lang="en-IN" altLang="en-US"/>
          </a:p>
          <a:p>
            <a:r>
              <a:rPr lang="en-IN" altLang="en-US"/>
              <a:t>TITLE</a:t>
            </a:r>
            <a:endParaRPr lang="en-IN" altLang="en-US"/>
          </a:p>
          <a:p>
            <a:r>
              <a:rPr lang="en-IN" altLang="en-US"/>
              <a:t>BODY</a:t>
            </a:r>
            <a:endParaRPr lang="en-IN" altLang="en-US"/>
          </a:p>
          <a:p>
            <a:r>
              <a:rPr lang="en-IN" altLang="en-US"/>
              <a:t>PRE</a:t>
            </a:r>
            <a:endParaRPr lang="en-IN" altLang="en-US"/>
          </a:p>
          <a:p>
            <a:r>
              <a:rPr lang="en-IN" altLang="en-US"/>
              <a:t>MARQUEE</a:t>
            </a:r>
            <a:endParaRPr lang="en-IN" altLang="en-US"/>
          </a:p>
          <a:p>
            <a:r>
              <a:rPr lang="en-IN" altLang="en-US"/>
              <a:t>H1</a:t>
            </a:r>
            <a:endParaRPr lang="en-IN" altLang="en-US"/>
          </a:p>
          <a:p>
            <a:r>
              <a:rPr lang="en-IN" altLang="en-US"/>
              <a:t>H2</a:t>
            </a:r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/>
          </a:bodyPr>
          <a:p>
            <a:fld id="{0A2139E2-1186-4419-ACB2-2B2AE0080376}" type="slidenum">
              <a:rPr lang="en-US" smtClean="0"/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432175" y="1752600"/>
            <a:ext cx="4460240" cy="449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H3</a:t>
            </a:r>
            <a:endParaRPr lang="en-IN" altLang="en-US"/>
          </a:p>
          <a:p>
            <a:r>
              <a:rPr lang="en-IN" altLang="en-US"/>
              <a:t>H4</a:t>
            </a:r>
            <a:endParaRPr lang="en-IN" altLang="en-US"/>
          </a:p>
          <a:p>
            <a:r>
              <a:rPr lang="en-IN" altLang="en-US"/>
              <a:t>H5</a:t>
            </a:r>
            <a:endParaRPr lang="en-IN" altLang="en-US"/>
          </a:p>
          <a:p>
            <a:r>
              <a:rPr lang="en-IN" altLang="en-US"/>
              <a:t>H6</a:t>
            </a:r>
            <a:endParaRPr lang="en-IN" altLang="en-US"/>
          </a:p>
          <a:p>
            <a:r>
              <a:rPr lang="en-IN" altLang="en-US"/>
              <a:t>BR</a:t>
            </a:r>
            <a:endParaRPr lang="en-IN" altLang="en-US"/>
          </a:p>
          <a:p>
            <a:r>
              <a:rPr lang="en-IN" altLang="en-US"/>
              <a:t>P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Always begin with &lt;!DOCTYPE html&gt;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IN" altLang="en-US"/>
              <a:t>Thank you!</a:t>
            </a:r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/>
          </a:bodyPr>
          <a:p>
            <a:fld id="{0A2139E2-1186-4419-ACB2-2B2AE0080376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612775" y="1681480"/>
            <a:ext cx="7870190" cy="449326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739648" y="355600"/>
            <a:ext cx="81534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IN" altLang="en-US"/>
              <a:t>Is www and Internet same?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2139E2-1186-4419-ACB2-2B2AE0080376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r>
              <a:rPr lang="en-US" dirty="0" smtClean="0"/>
              <a:t>Wikipedia launched in 2001</a:t>
            </a:r>
            <a:endParaRPr lang="en-US" dirty="0" smtClean="0"/>
          </a:p>
          <a:p>
            <a:r>
              <a:rPr lang="en-US" dirty="0" smtClean="0"/>
              <a:t>MySpace opens in 2003</a:t>
            </a:r>
            <a:endParaRPr lang="en-US" dirty="0" smtClean="0"/>
          </a:p>
          <a:p>
            <a:r>
              <a:rPr lang="en-US" dirty="0" smtClean="0"/>
              <a:t>Facebook February 2004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394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2139E2-1186-4419-ACB2-2B2AE0080376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275" y="1476375"/>
            <a:ext cx="6267450" cy="39052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IN" altLang="en-US" dirty="0" smtClean="0"/>
              <a:t>The Web Programming Triangle</a:t>
            </a:r>
            <a:endParaRPr lang="en-IN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HTML5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0000"/>
          </a:bodyPr>
          <a:lstStyle/>
          <a:p>
            <a:r>
              <a:rPr lang="en-US" sz="3200" dirty="0" smtClean="0"/>
              <a:t>What it is…and why we aren’t </a:t>
            </a:r>
            <a:endParaRPr lang="en-US" sz="3200" dirty="0" smtClean="0"/>
          </a:p>
          <a:p>
            <a:r>
              <a:rPr lang="en-US" sz="3200" dirty="0" smtClean="0"/>
              <a:t>starting at HTML 1.0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HTML?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7786"/>
            <a:ext cx="8229600" cy="342555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3400" dirty="0" smtClean="0"/>
              <a:t>HTML stands for </a:t>
            </a:r>
            <a:r>
              <a:rPr lang="en-US" sz="3400" dirty="0" smtClean="0">
                <a:solidFill>
                  <a:srgbClr val="FF6600"/>
                </a:solidFill>
              </a:rPr>
              <a:t>Hypertext Markup Language</a:t>
            </a:r>
            <a:endParaRPr lang="en-US" sz="3400" dirty="0" smtClean="0"/>
          </a:p>
          <a:p>
            <a:endParaRPr lang="en-US" sz="3400" dirty="0" smtClean="0"/>
          </a:p>
          <a:p>
            <a:pPr marL="457200" indent="-457200">
              <a:buFont typeface="Arial" panose="020B0604020202020204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0</TotalTime>
  <Words>6861</Words>
  <Application>WPS Presentation</Application>
  <PresentationFormat>On-screen Show (4:3)</PresentationFormat>
  <Paragraphs>517</Paragraphs>
  <Slides>43</Slides>
  <Notes>15</Notes>
  <HiddenSlides>9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69" baseType="lpstr">
      <vt:lpstr>Arial</vt:lpstr>
      <vt:lpstr>SimSun</vt:lpstr>
      <vt:lpstr>Wingdings</vt:lpstr>
      <vt:lpstr>Tw Cen MT</vt:lpstr>
      <vt:lpstr>Wingdings 2</vt:lpstr>
      <vt:lpstr>Wingdings</vt:lpstr>
      <vt:lpstr>Arial</vt:lpstr>
      <vt:lpstr>Microsoft YaHei</vt:lpstr>
      <vt:lpstr>Arial Unicode MS</vt:lpstr>
      <vt:lpstr>Calibri</vt:lpstr>
      <vt:lpstr>Gill Sans SemiBold</vt:lpstr>
      <vt:lpstr>Lucida Grande</vt:lpstr>
      <vt:lpstr>Times New Roman</vt:lpstr>
      <vt:lpstr>Calibri</vt:lpstr>
      <vt:lpstr>Georgia</vt:lpstr>
      <vt:lpstr>Segoe Print</vt:lpstr>
      <vt:lpstr>Gill Sans</vt:lpstr>
      <vt:lpstr>Gill Sans MT</vt:lpstr>
      <vt:lpstr>Verdana</vt:lpstr>
      <vt:lpstr>Times New Roman</vt:lpstr>
      <vt:lpstr>Theme2</vt:lpstr>
      <vt:lpstr>MS_ClipArt_Gallery.2</vt:lpstr>
      <vt:lpstr>MS_ClipArt_Gallery.2</vt:lpstr>
      <vt:lpstr>MS_ClipArt_Gallery.2</vt:lpstr>
      <vt:lpstr>MS_ClipArt_Gallery.2</vt:lpstr>
      <vt:lpstr>MS_ClipArt_Gallery.2</vt:lpstr>
      <vt:lpstr> Advanced Web Programming</vt:lpstr>
      <vt:lpstr>What This Course Will Cover</vt:lpstr>
      <vt:lpstr>Programming Project</vt:lpstr>
      <vt:lpstr>Why do you think Web Programming is important?</vt:lpstr>
      <vt:lpstr>PowerPoint 演示文稿</vt:lpstr>
      <vt:lpstr>PowerPoint 演示文稿</vt:lpstr>
      <vt:lpstr>PowerPoint 演示文稿</vt:lpstr>
      <vt:lpstr>HTML5</vt:lpstr>
      <vt:lpstr>What is HTML?  </vt:lpstr>
      <vt:lpstr>What is HTML?</vt:lpstr>
      <vt:lpstr>“Learning” HTML</vt:lpstr>
      <vt:lpstr>Early Years</vt:lpstr>
      <vt:lpstr>Mosaic</vt:lpstr>
      <vt:lpstr>The Browser Wars</vt:lpstr>
      <vt:lpstr>Web Standards</vt:lpstr>
      <vt:lpstr>Evolution of Browsers</vt:lpstr>
      <vt:lpstr>Evolution of HTML</vt:lpstr>
      <vt:lpstr>The Request/Response Cycle</vt:lpstr>
      <vt:lpstr>How Does This All Work? </vt:lpstr>
      <vt:lpstr>PowerPoint 演示文稿</vt:lpstr>
      <vt:lpstr>Client/Server Relationship</vt:lpstr>
      <vt:lpstr>Request/Response Cycle</vt:lpstr>
      <vt:lpstr>Uniform Resource Locator</vt:lpstr>
      <vt:lpstr>Protocols</vt:lpstr>
      <vt:lpstr>Domain Names</vt:lpstr>
      <vt:lpstr>IP Addresses and  the Domain Name Server (DNS)</vt:lpstr>
      <vt:lpstr>Internet Protocol (IP)</vt:lpstr>
      <vt:lpstr>Domain Name Service (DNS)</vt:lpstr>
      <vt:lpstr>Domain Names</vt:lpstr>
      <vt:lpstr>DNS - Domain Name Lookup</vt:lpstr>
      <vt:lpstr>DNS - Domain Name Lookup</vt:lpstr>
      <vt:lpstr>DNS - Domain Name Lookup</vt:lpstr>
      <vt:lpstr>Document</vt:lpstr>
      <vt:lpstr>The Request</vt:lpstr>
      <vt:lpstr>The Response</vt:lpstr>
      <vt:lpstr>Status Codes</vt:lpstr>
      <vt:lpstr>HTTP Status Codes (contd)</vt:lpstr>
      <vt:lpstr>HTTP Error Codes</vt:lpstr>
      <vt:lpstr> What happens when you type  “http://si.umich.edu/”  into the address bar. </vt:lpstr>
      <vt:lpstr>PowerPoint 演示文稿</vt:lpstr>
      <vt:lpstr>Review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380 Web Programming</dc:title>
  <dc:creator>Xenia Mountrouidou</dc:creator>
  <cp:lastModifiedBy>Elizabeth George</cp:lastModifiedBy>
  <cp:revision>182</cp:revision>
  <dcterms:created xsi:type="dcterms:W3CDTF">2011-07-13T20:09:00Z</dcterms:created>
  <dcterms:modified xsi:type="dcterms:W3CDTF">2020-05-18T09:33:45Z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