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738" r:id="rId4"/>
    <p:sldId id="746" r:id="rId5"/>
    <p:sldId id="751" r:id="rId6"/>
    <p:sldId id="753" r:id="rId7"/>
    <p:sldId id="754" r:id="rId8"/>
    <p:sldId id="755" r:id="rId9"/>
    <p:sldId id="756" r:id="rId10"/>
    <p:sldId id="757" r:id="rId11"/>
    <p:sldId id="760" r:id="rId12"/>
    <p:sldId id="598" r:id="rId13"/>
    <p:sldId id="599" r:id="rId14"/>
    <p:sldId id="600" r:id="rId15"/>
    <p:sldId id="601" r:id="rId17"/>
    <p:sldId id="602" r:id="rId18"/>
    <p:sldId id="603" r:id="rId19"/>
    <p:sldId id="604" r:id="rId20"/>
    <p:sldId id="605" r:id="rId21"/>
    <p:sldId id="607"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25" r:id="rId35"/>
    <p:sldId id="626" r:id="rId36"/>
    <p:sldId id="627" r:id="rId37"/>
    <p:sldId id="628" r:id="rId38"/>
    <p:sldId id="629" r:id="rId39"/>
    <p:sldId id="630" r:id="rId40"/>
    <p:sldId id="631" r:id="rId41"/>
    <p:sldId id="632" r:id="rId42"/>
    <p:sldId id="633" r:id="rId43"/>
    <p:sldId id="638" r:id="rId44"/>
    <p:sldId id="639" r:id="rId45"/>
    <p:sldId id="643" r:id="rId46"/>
    <p:sldId id="644" r:id="rId47"/>
    <p:sldId id="645" r:id="rId48"/>
    <p:sldId id="646" r:id="rId49"/>
    <p:sldId id="647" r:id="rId50"/>
    <p:sldId id="764" r:id="rId51"/>
    <p:sldId id="691" r:id="rId52"/>
    <p:sldId id="692" r:id="rId53"/>
    <p:sldId id="762" r:id="rId54"/>
    <p:sldId id="76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94" autoAdjust="0"/>
    <p:restoredTop sz="88953" autoAdjust="0"/>
  </p:normalViewPr>
  <p:slideViewPr>
    <p:cSldViewPr>
      <p:cViewPr>
        <p:scale>
          <a:sx n="66" d="100"/>
          <a:sy n="66" d="100"/>
        </p:scale>
        <p:origin x="-1416" y="-72"/>
      </p:cViewPr>
      <p:guideLst>
        <p:guide orient="horz" pos="2159"/>
        <p:guide pos="2891"/>
      </p:guideLst>
    </p:cSldViewPr>
  </p:slideViewPr>
  <p:notesTextViewPr>
    <p:cViewPr>
      <p:scale>
        <a:sx n="1" d="1"/>
        <a:sy n="1" d="1"/>
      </p:scale>
      <p:origin x="0" y="0"/>
    </p:cViewPr>
  </p:notesTextViewPr>
  <p:sorterViewPr>
    <p:cViewPr>
      <p:scale>
        <a:sx n="100" d="100"/>
        <a:sy n="100" d="100"/>
      </p:scale>
      <p:origin x="0" y="141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16E04-D1E6-C041-885F-A652681C7C0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semantics are, things that are in an h1 tag have much higher importance than things that are in an h5 or h6. And this is very important for people who are using screen readers. If you start throwing h3 tags and h2 tags all over the place just because you want them to be a little bit bigger and bolder, it's gonna be very confusing</a:t>
            </a:r>
            <a:endParaRPr lang="en-US"/>
          </a:p>
          <a:p>
            <a:endParaRPr lang="en-US"/>
          </a:p>
          <a:p>
            <a:r>
              <a:rPr lang="en-US"/>
              <a:t>It's also block, and inside of it you can only contain other inline elements. So you can put a lot of text, a lot of pictures and things like that, but you should never put a paragraph inside of a paragraph or even, you should never put a heading inside of a paragraph.</a:t>
            </a:r>
            <a:endParaRPr lang="en-US"/>
          </a:p>
          <a:p>
            <a:endParaRPr lang="en-US"/>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smtClean="0"/>
              <a:t>CS380</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fld>
            <a:endParaRPr lang="en-US"/>
          </a:p>
        </p:txBody>
      </p:sp>
      <p:sp>
        <p:nvSpPr>
          <p:cNvPr id="5" name="Footer Placeholder 2"/>
          <p:cNvSpPr>
            <a:spLocks noGrp="1"/>
          </p:cNvSpPr>
          <p:nvPr>
            <p:ph type="ftr" sz="quarter" idx="11"/>
          </p:nvPr>
        </p:nvSpPr>
        <p:spPr/>
        <p:txBody>
          <a:bodyPr/>
          <a:lstStyle>
            <a:lvl1pPr>
              <a:defRPr/>
            </a:lvl1pPr>
          </a:lstStyle>
          <a:p>
            <a:r>
              <a:rPr lang="en-US" smtClean="0"/>
              <a:t>CS380</a:t>
            </a:r>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smtClean="0"/>
              <a:t>CS380</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fld>
            <a:endParaRPr lang="en-US"/>
          </a:p>
        </p:txBody>
      </p:sp>
      <p:sp>
        <p:nvSpPr>
          <p:cNvPr id="5" name="Footer Placeholder 2"/>
          <p:cNvSpPr>
            <a:spLocks noGrp="1"/>
          </p:cNvSpPr>
          <p:nvPr>
            <p:ph type="ftr" sz="quarter" idx="11"/>
          </p:nvPr>
        </p:nvSpPr>
        <p:spPr/>
        <p:txBody>
          <a:bodyPr/>
          <a:lstStyle>
            <a:lvl1pPr algn="l">
              <a:defRPr/>
            </a:lvl1pPr>
          </a:lstStyle>
          <a:p>
            <a:r>
              <a:rPr lang="en-US" smtClean="0"/>
              <a:t>CS380</a:t>
            </a:r>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fld>
            <a:endParaRPr lang="en-US"/>
          </a:p>
        </p:txBody>
      </p:sp>
      <p:sp>
        <p:nvSpPr>
          <p:cNvPr id="9" name="Footer Placeholder 13"/>
          <p:cNvSpPr>
            <a:spLocks noGrp="1"/>
          </p:cNvSpPr>
          <p:nvPr>
            <p:ph type="ftr" sz="quarter" idx="12"/>
          </p:nvPr>
        </p:nvSpPr>
        <p:spPr/>
        <p:txBody>
          <a:bodyPr/>
          <a:lstStyle>
            <a:lvl1pPr>
              <a:defRPr/>
            </a:lvl1pPr>
          </a:lstStyle>
          <a:p>
            <a:r>
              <a:rPr lang="en-US" smtClean="0"/>
              <a:t>CS380</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fld>
            <a:endParaRPr lang="en-US"/>
          </a:p>
        </p:txBody>
      </p:sp>
      <p:sp>
        <p:nvSpPr>
          <p:cNvPr id="7" name="Footer Placeholder 11"/>
          <p:cNvSpPr>
            <a:spLocks noGrp="1"/>
          </p:cNvSpPr>
          <p:nvPr>
            <p:ph type="ftr" sz="quarter" idx="12"/>
          </p:nvPr>
        </p:nvSpPr>
        <p:spPr/>
        <p:txBody>
          <a:bodyPr rtlCol="0"/>
          <a:lstStyle>
            <a:lvl1pPr>
              <a:defRPr/>
            </a:lvl1pPr>
          </a:lstStyle>
          <a:p>
            <a:r>
              <a:rPr lang="en-US" smtClean="0"/>
              <a:t>CS380</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fld>
            <a:endParaRPr lang="en-US"/>
          </a:p>
        </p:txBody>
      </p:sp>
      <p:sp>
        <p:nvSpPr>
          <p:cNvPr id="9" name="Footer Placeholder 13"/>
          <p:cNvSpPr>
            <a:spLocks noGrp="1"/>
          </p:cNvSpPr>
          <p:nvPr>
            <p:ph type="ftr" sz="quarter" idx="12"/>
          </p:nvPr>
        </p:nvSpPr>
        <p:spPr/>
        <p:txBody>
          <a:bodyPr rtlCol="0"/>
          <a:lstStyle>
            <a:lvl1pPr>
              <a:defRPr/>
            </a:lvl1pPr>
          </a:lstStyle>
          <a:p>
            <a:r>
              <a:rPr lang="en-US" smtClean="0"/>
              <a:t>CS380</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fld>
            <a:endParaRPr lang="en-US"/>
          </a:p>
        </p:txBody>
      </p:sp>
      <p:sp>
        <p:nvSpPr>
          <p:cNvPr id="4" name="Footer Placeholder 2"/>
          <p:cNvSpPr>
            <a:spLocks noGrp="1"/>
          </p:cNvSpPr>
          <p:nvPr>
            <p:ph type="ftr" sz="quarter" idx="11"/>
          </p:nvPr>
        </p:nvSpPr>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fld>
            <a:endParaRPr lang="en-US"/>
          </a:p>
        </p:txBody>
      </p:sp>
      <p:sp>
        <p:nvSpPr>
          <p:cNvPr id="3" name="Footer Placeholder 2"/>
          <p:cNvSpPr>
            <a:spLocks noGrp="1"/>
          </p:cNvSpPr>
          <p:nvPr>
            <p:ph type="ftr" sz="quarter" idx="11"/>
          </p:nvPr>
        </p:nvSpPr>
        <p:spPr/>
        <p:txBody>
          <a:bodyPr/>
          <a:lstStyle>
            <a:lvl1pPr>
              <a:defRPr/>
            </a:lvl1pPr>
          </a:lstStyle>
          <a:p>
            <a:r>
              <a:rPr lang="en-US" smtClean="0"/>
              <a:t>CS380</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fld>
            <a:endParaRPr lang="en-US"/>
          </a:p>
        </p:txBody>
      </p:sp>
      <p:sp>
        <p:nvSpPr>
          <p:cNvPr id="6" name="Footer Placeholder 2"/>
          <p:cNvSpPr>
            <a:spLocks noGrp="1"/>
          </p:cNvSpPr>
          <p:nvPr>
            <p:ph type="ftr" sz="quarter" idx="11"/>
          </p:nvPr>
        </p:nvSpPr>
        <p:spPr/>
        <p:txBody>
          <a:bodyPr/>
          <a:lstStyle>
            <a:lvl1pPr>
              <a:defRPr/>
            </a:lvl1pPr>
          </a:lstStyle>
          <a:p>
            <a:r>
              <a:rPr lang="en-US" smtClean="0"/>
              <a:t>CS380</a:t>
            </a:r>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smtClean="0"/>
              <a:t>CS380</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smtClean="0"/>
              <a:t>CS380</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smtClean="0"/>
            </a:br>
            <a:r>
              <a:rPr lang="en-US" dirty="0" smtClean="0"/>
              <a:t>Advanced Web Programming </a:t>
            </a:r>
            <a:endParaRPr lang="en-IN" altLang="en-US" dirty="0" smtClean="0"/>
          </a:p>
        </p:txBody>
      </p:sp>
      <p:sp>
        <p:nvSpPr>
          <p:cNvPr id="3" name="Subtitle 2"/>
          <p:cNvSpPr>
            <a:spLocks noGrp="1"/>
          </p:cNvSpPr>
          <p:nvPr>
            <p:ph type="subTitle" idx="1"/>
          </p:nvPr>
        </p:nvSpPr>
        <p:spPr/>
        <p:txBody>
          <a:bodyPr/>
          <a:lstStyle/>
          <a:p>
            <a:r>
              <a:rPr lang="en-US" dirty="0" smtClean="0"/>
              <a:t>Faculty: Elizabeth George</a:t>
            </a:r>
            <a:endParaRPr lang="en-US" dirty="0"/>
          </a:p>
        </p:txBody>
      </p:sp>
      <p:sp>
        <p:nvSpPr>
          <p:cNvPr id="7" name="Slide Number Placeholder 6"/>
          <p:cNvSpPr>
            <a:spLocks noGrp="1"/>
          </p:cNvSpPr>
          <p:nvPr>
            <p:ph type="sldNum" sz="quarter" idx="12"/>
          </p:nvPr>
        </p:nvSpPr>
        <p:spPr/>
        <p:txBody>
          <a:bodyPr/>
          <a:lstStyle/>
          <a:p>
            <a:fld id="{0A2139E2-1186-4419-ACB2-2B2AE0080376}"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Web</a:t>
            </a:r>
            <a:endParaRPr lang="en-IN" dirty="0"/>
          </a:p>
        </p:txBody>
      </p:sp>
      <p:sp>
        <p:nvSpPr>
          <p:cNvPr id="3" name="Content Placeholder 2"/>
          <p:cNvSpPr>
            <a:spLocks noGrp="1"/>
          </p:cNvSpPr>
          <p:nvPr>
            <p:ph sz="quarter" idx="1"/>
          </p:nvPr>
        </p:nvSpPr>
        <p:spPr/>
        <p:txBody>
          <a:bodyPr/>
          <a:lstStyle/>
          <a:p>
            <a:pPr>
              <a:buNone/>
            </a:pPr>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0A2139E2-1186-4419-ACB2-2B2AE0080376}" type="slidenum">
              <a:rPr lang="en-US" smtClean="0"/>
            </a:fld>
            <a:endParaRPr lang="en-US"/>
          </a:p>
        </p:txBody>
      </p:sp>
      <p:pic>
        <p:nvPicPr>
          <p:cNvPr id="7" name="Picture 6"/>
          <p:cNvPicPr>
            <a:picLocks noChangeAspect="1" noChangeArrowheads="1"/>
          </p:cNvPicPr>
          <p:nvPr/>
        </p:nvPicPr>
        <p:blipFill>
          <a:blip r:embed="rId1"/>
          <a:srcRect/>
          <a:stretch>
            <a:fillRect/>
          </a:stretch>
        </p:blipFill>
        <p:spPr bwMode="auto">
          <a:xfrm>
            <a:off x="1322388" y="1752600"/>
            <a:ext cx="6526212" cy="392271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Document Object Model </a:t>
            </a:r>
            <a:r>
              <a:rPr lang="en-IN" altLang="en-US" sz="4400" dirty="0" smtClean="0"/>
              <a:t>(DOM)</a:t>
            </a:r>
            <a:endParaRPr lang="en-IN" altLang="en-US" sz="4400" dirty="0" smtClean="0"/>
          </a:p>
        </p:txBody>
      </p:sp>
      <p:sp>
        <p:nvSpPr>
          <p:cNvPr id="3" name="Subtitle 2"/>
          <p:cNvSpPr>
            <a:spLocks noGrp="1"/>
          </p:cNvSpPr>
          <p:nvPr>
            <p:ph type="subTitle" idx="1"/>
          </p:nvPr>
        </p:nvSpPr>
        <p:spPr/>
        <p:txBody>
          <a:bodyPr>
            <a:normAutofit/>
          </a:bodyPr>
          <a:lstStyle/>
          <a:p>
            <a:r>
              <a:rPr lang="en-US" sz="3200" dirty="0" smtClean="0"/>
              <a:t>Writing clean code</a:t>
            </a: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837"/>
            <a:ext cx="9144000" cy="701843"/>
          </a:xfrm>
        </p:spPr>
        <p:txBody>
          <a:bodyPr/>
          <a:lstStyle/>
          <a:p>
            <a:r>
              <a:rPr lang="en-US" sz="3600" dirty="0" smtClean="0"/>
              <a:t>The Document Object Model (DOM)</a:t>
            </a:r>
            <a:endParaRPr lang="en-US" sz="3600" dirty="0"/>
          </a:p>
        </p:txBody>
      </p:sp>
      <p:sp>
        <p:nvSpPr>
          <p:cNvPr id="3" name="Content Placeholder 2"/>
          <p:cNvSpPr>
            <a:spLocks noGrp="1"/>
          </p:cNvSpPr>
          <p:nvPr>
            <p:ph idx="1"/>
          </p:nvPr>
        </p:nvSpPr>
        <p:spPr>
          <a:xfrm>
            <a:off x="457200" y="2247054"/>
            <a:ext cx="8229600" cy="3171081"/>
          </a:xfrm>
        </p:spPr>
        <p:txBody>
          <a:bodyPr>
            <a:noAutofit/>
          </a:bodyPr>
          <a:lstStyle/>
          <a:p>
            <a:pPr marL="457200" indent="-457200">
              <a:buFont typeface="Arial" panose="020B0604020202020204"/>
              <a:buChar char="•"/>
            </a:pPr>
            <a:r>
              <a:rPr lang="en-US" sz="2800" dirty="0" smtClean="0"/>
              <a:t>Basis of HTML5 is “</a:t>
            </a:r>
            <a:r>
              <a:rPr lang="en-US" sz="2800" i="1" dirty="0" smtClean="0"/>
              <a:t>New </a:t>
            </a:r>
            <a:r>
              <a:rPr lang="en-US" sz="2800" i="1" dirty="0"/>
              <a:t>features should be based on HTML, CSS, the DOM, and </a:t>
            </a:r>
            <a:r>
              <a:rPr lang="en-US" sz="2800" i="1" dirty="0" smtClean="0"/>
              <a:t>JavaScript…</a:t>
            </a:r>
            <a:r>
              <a:rPr lang="en-US" sz="2800" dirty="0" smtClean="0"/>
              <a:t>”</a:t>
            </a:r>
            <a:endParaRPr lang="en-US" sz="2800" dirty="0" smtClean="0"/>
          </a:p>
          <a:p>
            <a:pPr marL="457200" indent="-457200">
              <a:buFont typeface="Arial" panose="020B0604020202020204"/>
              <a:buChar char="•"/>
            </a:pPr>
            <a:endParaRPr lang="en-US" sz="2800" dirty="0" smtClean="0"/>
          </a:p>
          <a:p>
            <a:pPr marL="457200" indent="-457200">
              <a:buFont typeface="Arial" panose="020B0604020202020204"/>
              <a:buChar char="•"/>
            </a:pPr>
            <a:r>
              <a:rPr lang="en-US" sz="2800" dirty="0" smtClean="0"/>
              <a:t>DOM provides common tree-like structure that all pages should follow</a:t>
            </a:r>
            <a:endParaRPr lang="en-US" sz="2800" dirty="0" smtClean="0"/>
          </a:p>
          <a:p>
            <a:pPr marL="457200" indent="-457200">
              <a:buFont typeface="Arial" panose="020B0604020202020204"/>
              <a:buChar char="•"/>
            </a:pPr>
            <a:endParaRPr lang="en-US" sz="2800" dirty="0" smtClean="0"/>
          </a:p>
          <a:p>
            <a:pPr marL="457200" indent="-457200">
              <a:buFont typeface="Arial" panose="020B0604020202020204"/>
              <a:buChar char="•"/>
            </a:pPr>
            <a:r>
              <a:rPr lang="en-US" sz="2800" dirty="0" smtClean="0"/>
              <a:t>Computer Scientists love trees (the mathematical kind) because you can test them.</a:t>
            </a:r>
            <a:endParaRPr lang="en-US" sz="2800" dirty="0" smtClean="0"/>
          </a:p>
          <a:p>
            <a:pPr marL="1200150" lvl="1" indent="-457200">
              <a:buFont typeface="Arial" panose="020B0604020202020204"/>
              <a:buChar char="•"/>
            </a:pPr>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0" y="156506"/>
            <a:ext cx="9144000" cy="701843"/>
          </a:xfrm>
          <a:prstGeom prst="rect">
            <a:avLst/>
          </a:prstGeom>
        </p:spPr>
        <p:txBody>
          <a:bodyPr/>
          <a:lstStyle>
            <a:lvl1pPr algn="ctr" defTabSz="457200" rtl="0" eaLnBrk="1" latinLnBrk="0" hangingPunct="1">
              <a:spcBef>
                <a:spcPct val="0"/>
              </a:spcBef>
              <a:buNone/>
              <a:defRPr sz="3500" b="1" i="0" kern="1200" cap="none" baseline="0">
                <a:solidFill>
                  <a:srgbClr val="FFCB05"/>
                </a:solidFill>
                <a:effectLst>
                  <a:innerShdw blurRad="63500" dist="50800" dir="13500000">
                    <a:srgbClr val="000000">
                      <a:alpha val="14000"/>
                    </a:srgbClr>
                  </a:innerShdw>
                </a:effectLst>
                <a:latin typeface="Gill Sans SemiBold"/>
                <a:ea typeface="+mj-ea"/>
                <a:cs typeface="Georgia" panose="02040502050405020303"/>
              </a:defRPr>
            </a:lvl1pPr>
          </a:lstStyle>
          <a:p>
            <a:r>
              <a:rPr lang="en-US" sz="3600" dirty="0" smtClean="0"/>
              <a:t>HTML is built on the DOM</a:t>
            </a:r>
            <a:endParaRPr lang="en-US" sz="3600" dirty="0"/>
          </a:p>
        </p:txBody>
      </p:sp>
      <p:grpSp>
        <p:nvGrpSpPr>
          <p:cNvPr id="8" name="Group 7"/>
          <p:cNvGrpSpPr/>
          <p:nvPr/>
        </p:nvGrpSpPr>
        <p:grpSpPr>
          <a:xfrm>
            <a:off x="302260" y="1674495"/>
            <a:ext cx="8575040" cy="4839547"/>
            <a:chOff x="1313830" y="1114084"/>
            <a:chExt cx="6221777" cy="3904565"/>
          </a:xfrm>
        </p:grpSpPr>
        <p:sp>
          <p:nvSpPr>
            <p:cNvPr id="9" name="Rectangle 8"/>
            <p:cNvSpPr/>
            <p:nvPr/>
          </p:nvSpPr>
          <p:spPr>
            <a:xfrm>
              <a:off x="5525620" y="4796302"/>
              <a:ext cx="1926413" cy="222347"/>
            </a:xfrm>
            <a:prstGeom prst="rect">
              <a:avLst/>
            </a:prstGeom>
          </p:spPr>
          <p:txBody>
            <a:bodyPr wrap="square">
              <a:spAutoFit/>
            </a:bodyPr>
            <a:lstStyle/>
            <a:p>
              <a:r>
                <a:rPr lang="en-US" sz="1200" dirty="0" smtClean="0">
                  <a:solidFill>
                    <a:srgbClr val="FFFFFF"/>
                  </a:solidFill>
                </a:rPr>
                <a:t>Adapted from w3Schools.com</a:t>
              </a:r>
              <a:endParaRPr lang="en-US" sz="1200" dirty="0">
                <a:solidFill>
                  <a:srgbClr val="FFFFFF"/>
                </a:solidFill>
              </a:endParaRPr>
            </a:p>
          </p:txBody>
        </p:sp>
        <p:sp>
          <p:nvSpPr>
            <p:cNvPr id="10" name="Rounded Rectangle 9"/>
            <p:cNvSpPr/>
            <p:nvPr/>
          </p:nvSpPr>
          <p:spPr>
            <a:xfrm>
              <a:off x="1313830" y="1114084"/>
              <a:ext cx="6221777" cy="3715947"/>
            </a:xfrm>
            <a:prstGeom prst="roundRect">
              <a:avLst>
                <a:gd name="adj" fmla="val 1636"/>
              </a:avLst>
            </a:prstGeom>
            <a:solidFill>
              <a:srgbClr val="FEFEFE"/>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Gill Sans SemiBold"/>
                  <a:cs typeface="Gill Sans SemiBold"/>
                </a:rPr>
                <a:t>z</a:t>
              </a:r>
              <a:endParaRPr lang="en-US" sz="1200" b="1" dirty="0">
                <a:solidFill>
                  <a:schemeClr val="bg1"/>
                </a:solidFill>
                <a:latin typeface="Gill Sans SemiBold"/>
                <a:cs typeface="Gill Sans SemiBold"/>
              </a:endParaRPr>
            </a:p>
          </p:txBody>
        </p:sp>
        <p:sp>
          <p:nvSpPr>
            <p:cNvPr id="11" name="Rounded Rectangle 10"/>
            <p:cNvSpPr/>
            <p:nvPr/>
          </p:nvSpPr>
          <p:spPr>
            <a:xfrm>
              <a:off x="3511998" y="1876831"/>
              <a:ext cx="1110371" cy="588951"/>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Root 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&lt;html&gt;</a:t>
              </a:r>
              <a:endParaRPr lang="en-US" sz="1100" b="1" dirty="0">
                <a:solidFill>
                  <a:srgbClr val="000000"/>
                </a:solidFill>
                <a:latin typeface="Gill Sans SemiBold"/>
                <a:cs typeface="Gill Sans SemiBold"/>
              </a:endParaRPr>
            </a:p>
          </p:txBody>
        </p:sp>
        <p:sp>
          <p:nvSpPr>
            <p:cNvPr id="12" name="Rounded Rectangle 11"/>
            <p:cNvSpPr/>
            <p:nvPr/>
          </p:nvSpPr>
          <p:spPr>
            <a:xfrm>
              <a:off x="3511998" y="1316644"/>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Document</a:t>
              </a:r>
              <a:endParaRPr lang="en-US" sz="1100" b="1" dirty="0">
                <a:solidFill>
                  <a:srgbClr val="000000"/>
                </a:solidFill>
                <a:latin typeface="Gill Sans SemiBold"/>
                <a:cs typeface="Gill Sans SemiBold"/>
              </a:endParaRPr>
            </a:p>
          </p:txBody>
        </p:sp>
        <p:sp>
          <p:nvSpPr>
            <p:cNvPr id="13" name="Rounded Rectangle 12"/>
            <p:cNvSpPr/>
            <p:nvPr/>
          </p:nvSpPr>
          <p:spPr>
            <a:xfrm>
              <a:off x="1671798" y="2769981"/>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&lt;head&gt;</a:t>
              </a:r>
              <a:endParaRPr lang="en-US" sz="1100" b="1" dirty="0">
                <a:solidFill>
                  <a:srgbClr val="000000"/>
                </a:solidFill>
                <a:latin typeface="Gill Sans SemiBold"/>
                <a:cs typeface="Gill Sans SemiBold"/>
              </a:endParaRPr>
            </a:p>
          </p:txBody>
        </p:sp>
        <p:sp>
          <p:nvSpPr>
            <p:cNvPr id="14" name="Rounded Rectangle 13"/>
            <p:cNvSpPr/>
            <p:nvPr/>
          </p:nvSpPr>
          <p:spPr>
            <a:xfrm>
              <a:off x="1671798" y="3498107"/>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&lt;title&gt;</a:t>
              </a:r>
              <a:endParaRPr lang="en-US" sz="1100" b="1" dirty="0">
                <a:solidFill>
                  <a:srgbClr val="000000"/>
                </a:solidFill>
                <a:latin typeface="Gill Sans SemiBold"/>
                <a:cs typeface="Gill Sans SemiBold"/>
              </a:endParaRPr>
            </a:p>
          </p:txBody>
        </p:sp>
        <p:sp>
          <p:nvSpPr>
            <p:cNvPr id="15" name="Rounded Rectangle 14"/>
            <p:cNvSpPr/>
            <p:nvPr/>
          </p:nvSpPr>
          <p:spPr>
            <a:xfrm>
              <a:off x="1671798" y="4237000"/>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Text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“my title”</a:t>
              </a:r>
              <a:endParaRPr lang="en-US" sz="1100" b="1" dirty="0">
                <a:solidFill>
                  <a:srgbClr val="000000"/>
                </a:solidFill>
                <a:latin typeface="Gill Sans SemiBold"/>
                <a:cs typeface="Gill Sans SemiBold"/>
              </a:endParaRPr>
            </a:p>
          </p:txBody>
        </p:sp>
        <p:sp>
          <p:nvSpPr>
            <p:cNvPr id="16" name="Rounded Rectangle 15"/>
            <p:cNvSpPr/>
            <p:nvPr/>
          </p:nvSpPr>
          <p:spPr>
            <a:xfrm>
              <a:off x="5441660" y="2769981"/>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&lt;body&gt;</a:t>
              </a:r>
              <a:endParaRPr lang="en-US" sz="1100" b="1" dirty="0">
                <a:solidFill>
                  <a:srgbClr val="000000"/>
                </a:solidFill>
                <a:latin typeface="Gill Sans SemiBold"/>
                <a:cs typeface="Gill Sans SemiBold"/>
              </a:endParaRPr>
            </a:p>
          </p:txBody>
        </p:sp>
        <p:sp>
          <p:nvSpPr>
            <p:cNvPr id="17" name="Rounded Rectangle 16"/>
            <p:cNvSpPr/>
            <p:nvPr/>
          </p:nvSpPr>
          <p:spPr>
            <a:xfrm>
              <a:off x="3486047" y="3496106"/>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Attribute</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“href”</a:t>
              </a:r>
              <a:endParaRPr lang="en-US" sz="1100" b="1" dirty="0">
                <a:solidFill>
                  <a:srgbClr val="000000"/>
                </a:solidFill>
                <a:latin typeface="Gill Sans SemiBold"/>
                <a:cs typeface="Gill Sans SemiBold"/>
              </a:endParaRPr>
            </a:p>
          </p:txBody>
        </p:sp>
        <p:sp>
          <p:nvSpPr>
            <p:cNvPr id="18" name="Rounded Rectangle 17"/>
            <p:cNvSpPr/>
            <p:nvPr/>
          </p:nvSpPr>
          <p:spPr>
            <a:xfrm>
              <a:off x="4806321" y="4237000"/>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Text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“my link”</a:t>
              </a:r>
              <a:endParaRPr lang="en-US" sz="1100" b="1" dirty="0">
                <a:solidFill>
                  <a:srgbClr val="000000"/>
                </a:solidFill>
                <a:latin typeface="Gill Sans SemiBold"/>
                <a:cs typeface="Gill Sans SemiBold"/>
              </a:endParaRPr>
            </a:p>
          </p:txBody>
        </p:sp>
        <p:sp>
          <p:nvSpPr>
            <p:cNvPr id="19" name="Rounded Rectangle 18"/>
            <p:cNvSpPr/>
            <p:nvPr/>
          </p:nvSpPr>
          <p:spPr>
            <a:xfrm>
              <a:off x="6154271" y="4237000"/>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Text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a:t>
              </a:r>
              <a:r>
                <a:rPr lang="en-US" sz="1100" b="1" smtClean="0">
                  <a:solidFill>
                    <a:srgbClr val="000000"/>
                  </a:solidFill>
                  <a:latin typeface="Gill Sans SemiBold"/>
                  <a:cs typeface="Gill Sans SemiBold"/>
                </a:rPr>
                <a:t>my header”</a:t>
              </a:r>
              <a:endParaRPr lang="en-US" sz="1100" b="1" dirty="0">
                <a:solidFill>
                  <a:srgbClr val="000000"/>
                </a:solidFill>
                <a:latin typeface="Gill Sans SemiBold"/>
                <a:cs typeface="Gill Sans SemiBold"/>
              </a:endParaRPr>
            </a:p>
          </p:txBody>
        </p:sp>
        <p:cxnSp>
          <p:nvCxnSpPr>
            <p:cNvPr id="20" name="Elbow Connector 19"/>
            <p:cNvCxnSpPr/>
            <p:nvPr/>
          </p:nvCxnSpPr>
          <p:spPr>
            <a:xfrm>
              <a:off x="4067184" y="2593878"/>
              <a:ext cx="2087087" cy="176103"/>
            </a:xfrm>
            <a:prstGeom prst="bentConnector3">
              <a:avLst>
                <a:gd name="adj1" fmla="val 92779"/>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2" idx="2"/>
              <a:endCxn id="11" idx="0"/>
            </p:cNvCxnSpPr>
            <p:nvPr/>
          </p:nvCxnSpPr>
          <p:spPr>
            <a:xfrm>
              <a:off x="4067184" y="1703021"/>
              <a:ext cx="0" cy="1738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067184" y="2369383"/>
              <a:ext cx="0" cy="22449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rot="10800000" flipV="1">
              <a:off x="2540000" y="2593877"/>
              <a:ext cx="1527184" cy="176103"/>
            </a:xfrm>
            <a:prstGeom prst="bentConnector3">
              <a:avLst>
                <a:gd name="adj1" fmla="val 120056"/>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3" idx="2"/>
              <a:endCxn id="14" idx="0"/>
            </p:cNvCxnSpPr>
            <p:nvPr/>
          </p:nvCxnSpPr>
          <p:spPr>
            <a:xfrm>
              <a:off x="2226984" y="3156357"/>
              <a:ext cx="0" cy="3417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226984" y="3895250"/>
              <a:ext cx="0" cy="3417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1" idx="2"/>
            </p:cNvCxnSpPr>
            <p:nvPr/>
          </p:nvCxnSpPr>
          <p:spPr>
            <a:xfrm>
              <a:off x="5361507" y="3884483"/>
              <a:ext cx="202" cy="3525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32" idx="2"/>
              <a:endCxn id="19" idx="0"/>
            </p:cNvCxnSpPr>
            <p:nvPr/>
          </p:nvCxnSpPr>
          <p:spPr>
            <a:xfrm>
              <a:off x="6709457" y="3882482"/>
              <a:ext cx="0" cy="3545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7" idx="3"/>
            </p:cNvCxnSpPr>
            <p:nvPr/>
          </p:nvCxnSpPr>
          <p:spPr>
            <a:xfrm>
              <a:off x="4596418" y="3689294"/>
              <a:ext cx="20990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34952" y="3156357"/>
              <a:ext cx="0" cy="1573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430117" y="3313661"/>
              <a:ext cx="1310347" cy="184446"/>
              <a:chOff x="2692400" y="2746277"/>
              <a:chExt cx="3614271" cy="176104"/>
            </a:xfrm>
          </p:grpSpPr>
          <p:cxnSp>
            <p:nvCxnSpPr>
              <p:cNvPr id="33" name="Elbow Connector 32"/>
              <p:cNvCxnSpPr/>
              <p:nvPr/>
            </p:nvCxnSpPr>
            <p:spPr>
              <a:xfrm>
                <a:off x="4219584" y="2746278"/>
                <a:ext cx="2087087" cy="176103"/>
              </a:xfrm>
              <a:prstGeom prst="bentConnector3">
                <a:avLst>
                  <a:gd name="adj1" fmla="val 92779"/>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0800000" flipV="1">
                <a:off x="2692400" y="2746277"/>
                <a:ext cx="1527184" cy="176103"/>
              </a:xfrm>
              <a:prstGeom prst="bentConnector3">
                <a:avLst>
                  <a:gd name="adj1" fmla="val 120056"/>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4806321" y="3498107"/>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&lt;a&gt;</a:t>
              </a:r>
              <a:endParaRPr lang="en-US" sz="1100" b="1" dirty="0">
                <a:solidFill>
                  <a:srgbClr val="000000"/>
                </a:solidFill>
                <a:latin typeface="Gill Sans SemiBold"/>
                <a:cs typeface="Gill Sans SemiBold"/>
              </a:endParaRPr>
            </a:p>
          </p:txBody>
        </p:sp>
        <p:sp>
          <p:nvSpPr>
            <p:cNvPr id="32" name="Rounded Rectangle 31"/>
            <p:cNvSpPr/>
            <p:nvPr/>
          </p:nvSpPr>
          <p:spPr>
            <a:xfrm>
              <a:off x="6154271" y="3496106"/>
              <a:ext cx="1110371" cy="386376"/>
            </a:xfrm>
            <a:prstGeom prst="roundRect">
              <a:avLst>
                <a:gd name="adj" fmla="val 6579"/>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latin typeface="Gill Sans SemiBold"/>
                  <a:cs typeface="Gill Sans SemiBold"/>
                </a:rPr>
                <a:t>Element</a:t>
              </a:r>
              <a:endParaRPr lang="en-US" sz="1100" b="1" dirty="0" smtClean="0">
                <a:solidFill>
                  <a:srgbClr val="000000"/>
                </a:solidFill>
                <a:latin typeface="Gill Sans SemiBold"/>
                <a:cs typeface="Gill Sans SemiBold"/>
              </a:endParaRPr>
            </a:p>
            <a:p>
              <a:pPr algn="ctr"/>
              <a:r>
                <a:rPr lang="en-US" sz="1100" b="1" dirty="0" smtClean="0">
                  <a:solidFill>
                    <a:srgbClr val="000000"/>
                  </a:solidFill>
                  <a:latin typeface="Gill Sans SemiBold"/>
                  <a:cs typeface="Gill Sans SemiBold"/>
                </a:rPr>
                <a:t>&lt;h1&gt;</a:t>
              </a:r>
              <a:endParaRPr lang="en-US" sz="1100" b="1" dirty="0">
                <a:solidFill>
                  <a:srgbClr val="000000"/>
                </a:solidFill>
                <a:latin typeface="Gill Sans SemiBold"/>
                <a:cs typeface="Gill Sans SemiBold"/>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4483"/>
            <a:ext cx="9144000" cy="701843"/>
          </a:xfrm>
        </p:spPr>
        <p:txBody>
          <a:bodyPr/>
          <a:lstStyle/>
          <a:p>
            <a:r>
              <a:rPr lang="en-US" sz="3600" dirty="0" smtClean="0"/>
              <a:t>Three parts of a well-formed document</a:t>
            </a:r>
            <a:endParaRPr lang="en-US" sz="3600" dirty="0"/>
          </a:p>
        </p:txBody>
      </p:sp>
      <p:sp>
        <p:nvSpPr>
          <p:cNvPr id="3" name="Content Placeholder 2"/>
          <p:cNvSpPr>
            <a:spLocks noGrp="1"/>
          </p:cNvSpPr>
          <p:nvPr>
            <p:ph idx="1"/>
          </p:nvPr>
        </p:nvSpPr>
        <p:spPr>
          <a:xfrm>
            <a:off x="261175" y="1980032"/>
            <a:ext cx="8229600" cy="3338195"/>
          </a:xfrm>
        </p:spPr>
        <p:txBody>
          <a:bodyPr>
            <a:normAutofit fontScale="92500" lnSpcReduction="20000"/>
          </a:bodyPr>
          <a:lstStyle/>
          <a:p>
            <a:pPr marL="457200" indent="-457200">
              <a:buFont typeface="Arial" panose="020B0604020202020204"/>
              <a:buChar char="•"/>
            </a:pPr>
            <a:r>
              <a:rPr lang="en-US" dirty="0" err="1" smtClean="0"/>
              <a:t>Doctype</a:t>
            </a:r>
            <a:endParaRPr lang="en-US" dirty="0" smtClean="0"/>
          </a:p>
          <a:p>
            <a:pPr marL="1200150" lvl="1" indent="-457200">
              <a:buFont typeface="Arial" panose="020B0604020202020204"/>
              <a:buChar char="•"/>
            </a:pPr>
            <a:r>
              <a:rPr lang="en-US" sz="2600" dirty="0" smtClean="0"/>
              <a:t>Version of HTML that you will be using</a:t>
            </a:r>
            <a:endParaRPr lang="en-US" sz="2600" dirty="0" smtClean="0"/>
          </a:p>
          <a:p>
            <a:pPr lvl="1" indent="0">
              <a:buNone/>
            </a:pPr>
            <a:endParaRPr lang="en-US" sz="2600" dirty="0" smtClean="0"/>
          </a:p>
          <a:p>
            <a:pPr marL="457200" indent="-457200">
              <a:buFont typeface="Arial" panose="020B0604020202020204"/>
              <a:buChar char="•"/>
            </a:pPr>
            <a:r>
              <a:rPr lang="en-US" dirty="0" smtClean="0"/>
              <a:t>Head</a:t>
            </a:r>
            <a:endParaRPr lang="en-US" dirty="0" smtClean="0"/>
          </a:p>
          <a:p>
            <a:pPr marL="1200150" lvl="1" indent="-457200">
              <a:buFont typeface="Arial" panose="020B0604020202020204"/>
              <a:buChar char="•"/>
            </a:pPr>
            <a:r>
              <a:rPr lang="en-US" sz="2600" dirty="0" smtClean="0"/>
              <a:t>Metadata</a:t>
            </a:r>
            <a:endParaRPr lang="en-US" sz="2600" dirty="0" smtClean="0"/>
          </a:p>
          <a:p>
            <a:pPr lvl="1" indent="0">
              <a:buNone/>
            </a:pPr>
            <a:endParaRPr lang="en-US" sz="2400" dirty="0" smtClean="0"/>
          </a:p>
          <a:p>
            <a:pPr marL="457200" indent="-457200">
              <a:buFont typeface="Arial" panose="020B0604020202020204"/>
              <a:buChar char="•"/>
            </a:pPr>
            <a:r>
              <a:rPr lang="en-US" dirty="0" smtClean="0"/>
              <a:t>Body</a:t>
            </a:r>
            <a:endParaRPr lang="en-US" dirty="0" smtClean="0"/>
          </a:p>
          <a:p>
            <a:pPr marL="1200150" lvl="1" indent="-457200">
              <a:buFont typeface="Arial" panose="020B0604020202020204"/>
              <a:buChar char="•"/>
            </a:pPr>
            <a:r>
              <a:rPr lang="en-US" sz="2600" dirty="0" smtClean="0"/>
              <a:t>Displayable content</a:t>
            </a:r>
            <a:endParaRPr lang="en-U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512"/>
            <a:ext cx="9144000" cy="701843"/>
          </a:xfrm>
        </p:spPr>
        <p:txBody>
          <a:bodyPr/>
          <a:lstStyle/>
          <a:p>
            <a:r>
              <a:rPr lang="en-US" sz="3600" dirty="0" err="1" smtClean="0"/>
              <a:t>Doctype</a:t>
            </a:r>
            <a:endParaRPr lang="en-US" sz="3600" dirty="0"/>
          </a:p>
        </p:txBody>
      </p:sp>
      <p:sp>
        <p:nvSpPr>
          <p:cNvPr id="3" name="Content Placeholder 2"/>
          <p:cNvSpPr>
            <a:spLocks noGrp="1"/>
          </p:cNvSpPr>
          <p:nvPr>
            <p:ph idx="1"/>
          </p:nvPr>
        </p:nvSpPr>
        <p:spPr>
          <a:xfrm>
            <a:off x="270510" y="1501775"/>
            <a:ext cx="8602980" cy="4348480"/>
          </a:xfrm>
        </p:spPr>
        <p:txBody>
          <a:bodyPr>
            <a:noAutofit/>
          </a:bodyPr>
          <a:lstStyle/>
          <a:p>
            <a:pPr marL="457200" indent="-457200">
              <a:buFont typeface="Arial" panose="020B0604020202020204"/>
              <a:buChar char="•"/>
            </a:pPr>
            <a:r>
              <a:rPr lang="en-US" sz="3200" dirty="0" smtClean="0"/>
              <a:t>HTML5 </a:t>
            </a:r>
            <a:endParaRPr lang="en-US" sz="3200" dirty="0" smtClean="0"/>
          </a:p>
          <a:p>
            <a:pPr marL="1200150" lvl="1" indent="-457200">
              <a:buFont typeface="Arial" panose="020B0604020202020204"/>
              <a:buChar char="•"/>
            </a:pPr>
            <a:r>
              <a:rPr lang="en-US" sz="2800" dirty="0" smtClean="0">
                <a:solidFill>
                  <a:srgbClr val="FF8000"/>
                </a:solidFill>
              </a:rPr>
              <a:t>&lt;!DOCTYPE html&gt;</a:t>
            </a:r>
            <a:endParaRPr lang="en-US" sz="2800" dirty="0" smtClean="0">
              <a:solidFill>
                <a:srgbClr val="FF8000"/>
              </a:solidFill>
            </a:endParaRPr>
          </a:p>
          <a:p>
            <a:pPr marL="457200" indent="-457200">
              <a:buFont typeface="Arial" panose="020B0604020202020204"/>
              <a:buChar char="•"/>
            </a:pPr>
            <a:r>
              <a:rPr lang="en-US" sz="3200" dirty="0" smtClean="0"/>
              <a:t>Previous versions dictated backwards compatibility</a:t>
            </a:r>
            <a:endParaRPr lang="en-US" sz="3200" dirty="0" smtClean="0"/>
          </a:p>
          <a:p>
            <a:pPr marL="1085850" lvl="1" indent="-342900">
              <a:buFont typeface="Arial" panose="020B0604020202020204"/>
              <a:buChar char="•"/>
            </a:pPr>
            <a:r>
              <a:rPr lang="en-US" sz="2800" dirty="0">
                <a:solidFill>
                  <a:srgbClr val="FF8000"/>
                </a:solidFill>
              </a:rPr>
              <a:t>&lt;!DOCTYPE HTML PUBLIC "-//W3C//DTD HTML 4.01//EN" "http://www.w3.org/TR/html4/</a:t>
            </a:r>
            <a:r>
              <a:rPr lang="en-US" sz="2800" dirty="0" err="1">
                <a:solidFill>
                  <a:srgbClr val="FF8000"/>
                </a:solidFill>
              </a:rPr>
              <a:t>strict.dtd</a:t>
            </a:r>
            <a:r>
              <a:rPr lang="en-US" sz="2800" dirty="0">
                <a:solidFill>
                  <a:srgbClr val="FF8000"/>
                </a:solidFill>
              </a:rPr>
              <a:t>"&gt; </a:t>
            </a:r>
            <a:endParaRPr lang="en-US" sz="2800" dirty="0" smtClean="0">
              <a:solidFill>
                <a:srgbClr val="FF8000"/>
              </a:solidFill>
            </a:endParaRPr>
          </a:p>
          <a:p>
            <a:pPr lvl="1" indent="0">
              <a:buNone/>
            </a:pPr>
            <a:endParaRPr lang="en-US" sz="2800" dirty="0" smtClean="0">
              <a:solidFill>
                <a:srgbClr val="FF8000"/>
              </a:solidFill>
            </a:endParaRPr>
          </a:p>
          <a:p>
            <a:pPr marL="1085850" lvl="1" indent="-342900">
              <a:buFont typeface="Arial" panose="020B0604020202020204"/>
              <a:buChar char="•"/>
            </a:pPr>
            <a:r>
              <a:rPr lang="en-US" sz="2800" dirty="0">
                <a:solidFill>
                  <a:srgbClr val="FF8000"/>
                </a:solidFill>
              </a:rPr>
              <a:t>&lt;!DOCTYPE HTML PUBLIC "-//W3C//DTD HTML 4.01 Transitional//EN" "http://www.w3.org/TR/html4/</a:t>
            </a:r>
            <a:r>
              <a:rPr lang="en-US" sz="2800" dirty="0" err="1">
                <a:solidFill>
                  <a:srgbClr val="FF8000"/>
                </a:solidFill>
              </a:rPr>
              <a:t>loose.dtd</a:t>
            </a:r>
            <a:r>
              <a:rPr lang="en-US" sz="2800" dirty="0">
                <a:solidFill>
                  <a:srgbClr val="FF8000"/>
                </a:solidFill>
              </a:rPr>
              <a:t>"&gt; </a:t>
            </a:r>
            <a:endParaRPr lang="en-US" sz="2800" dirty="0" smtClean="0">
              <a:solidFill>
                <a:srgbClr val="FF8000"/>
              </a:solidFill>
            </a:endParaRPr>
          </a:p>
          <a:p>
            <a:pPr marL="1200150" lvl="1" indent="-457200">
              <a:buFont typeface="Arial" panose="020B0604020202020204"/>
              <a:buChar char="•"/>
            </a:pPr>
            <a:endParaRPr lang="en-US" sz="2800" dirty="0" smtClean="0"/>
          </a:p>
          <a:p>
            <a:endParaRPr lang="en-US" sz="3200" dirty="0"/>
          </a:p>
          <a:p>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060"/>
            <a:ext cx="9144000" cy="701843"/>
          </a:xfrm>
        </p:spPr>
        <p:txBody>
          <a:bodyPr/>
          <a:lstStyle/>
          <a:p>
            <a:r>
              <a:rPr lang="en-US" sz="3600" dirty="0" smtClean="0"/>
              <a:t>Head</a:t>
            </a:r>
            <a:endParaRPr lang="en-US" sz="3600" dirty="0"/>
          </a:p>
        </p:txBody>
      </p:sp>
      <p:sp>
        <p:nvSpPr>
          <p:cNvPr id="3" name="Content Placeholder 2"/>
          <p:cNvSpPr>
            <a:spLocks noGrp="1"/>
          </p:cNvSpPr>
          <p:nvPr>
            <p:ph idx="1"/>
          </p:nvPr>
        </p:nvSpPr>
        <p:spPr>
          <a:xfrm>
            <a:off x="457200" y="2185670"/>
            <a:ext cx="8229600" cy="3954145"/>
          </a:xfrm>
        </p:spPr>
        <p:txBody>
          <a:bodyPr>
            <a:noAutofit/>
          </a:bodyPr>
          <a:lstStyle/>
          <a:p>
            <a:pPr marL="457200" indent="-457200">
              <a:buFont typeface="Arial" panose="020B0604020202020204"/>
              <a:buChar char="•"/>
            </a:pPr>
            <a:r>
              <a:rPr lang="en-US" sz="3200" dirty="0" smtClean="0"/>
              <a:t>Additional information used by the browser </a:t>
            </a:r>
            <a:endParaRPr lang="en-US" sz="3200" dirty="0" smtClean="0"/>
          </a:p>
          <a:p>
            <a:pPr marL="1200150" lvl="1" indent="-457200">
              <a:buFont typeface="Arial" panose="020B0604020202020204"/>
              <a:buChar char="•"/>
            </a:pPr>
            <a:r>
              <a:rPr lang="en-US" sz="3200" dirty="0" smtClean="0"/>
              <a:t>Meta data – language, title</a:t>
            </a:r>
            <a:endParaRPr lang="en-US" sz="3200" dirty="0" smtClean="0"/>
          </a:p>
          <a:p>
            <a:pPr marL="1200150" lvl="1" indent="-457200">
              <a:buFont typeface="Arial" panose="020B0604020202020204"/>
              <a:buChar char="•"/>
            </a:pPr>
            <a:r>
              <a:rPr lang="en-US" sz="3200" dirty="0" smtClean="0"/>
              <a:t>Supporting files – JavaScript,  Styling, Add-ons	</a:t>
            </a:r>
            <a:endParaRPr lang="en-US" sz="3200" dirty="0" smtClean="0"/>
          </a:p>
          <a:p>
            <a:pPr lvl="1" indent="0">
              <a:buNone/>
            </a:pPr>
            <a:endParaRPr lang="en-US" sz="3200" dirty="0"/>
          </a:p>
          <a:p>
            <a:pPr marL="457200" indent="-457200">
              <a:buFont typeface="Arial" panose="020B0604020202020204"/>
              <a:buChar char="•"/>
            </a:pPr>
            <a:r>
              <a:rPr lang="en-US" sz="3200" dirty="0" smtClean="0"/>
              <a:t>Other than title, meta-data is not displayed</a:t>
            </a:r>
            <a:endParaRPr 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2574"/>
            <a:ext cx="9144000" cy="701843"/>
          </a:xfrm>
        </p:spPr>
        <p:txBody>
          <a:bodyPr/>
          <a:lstStyle/>
          <a:p>
            <a:r>
              <a:rPr lang="en-US" sz="3600" dirty="0" smtClean="0"/>
              <a:t>Body</a:t>
            </a:r>
            <a:endParaRPr lang="en-US" sz="3600" dirty="0"/>
          </a:p>
        </p:txBody>
      </p:sp>
      <p:sp>
        <p:nvSpPr>
          <p:cNvPr id="3" name="Content Placeholder 2"/>
          <p:cNvSpPr>
            <a:spLocks noGrp="1"/>
          </p:cNvSpPr>
          <p:nvPr>
            <p:ph idx="1"/>
          </p:nvPr>
        </p:nvSpPr>
        <p:spPr>
          <a:xfrm>
            <a:off x="457200" y="2186257"/>
            <a:ext cx="8229600" cy="2702991"/>
          </a:xfrm>
        </p:spPr>
        <p:txBody>
          <a:bodyPr>
            <a:noAutofit/>
          </a:bodyPr>
          <a:lstStyle/>
          <a:p>
            <a:pPr marL="457200" indent="-457200">
              <a:buFont typeface="Arial" panose="020B0604020202020204"/>
              <a:buChar char="•"/>
            </a:pPr>
            <a:r>
              <a:rPr lang="en-US" sz="3200" dirty="0" smtClean="0"/>
              <a:t>Bulk of your page</a:t>
            </a:r>
            <a:endParaRPr lang="en-US" sz="3200" dirty="0" smtClean="0"/>
          </a:p>
          <a:p>
            <a:endParaRPr lang="en-US" sz="3200" dirty="0" smtClean="0"/>
          </a:p>
          <a:p>
            <a:pPr marL="457200" indent="-457200">
              <a:buFont typeface="Arial" panose="020B0604020202020204"/>
              <a:buChar char="•"/>
            </a:pPr>
            <a:r>
              <a:rPr lang="en-US" sz="3200" dirty="0" smtClean="0"/>
              <a:t>Important to write well-formatted (tree-like) code.</a:t>
            </a:r>
            <a:endParaRPr lang="en-US" sz="3200" dirty="0" smtClean="0"/>
          </a:p>
          <a:p>
            <a:endParaRPr lang="en-US" sz="3200" dirty="0" smtClean="0"/>
          </a:p>
          <a:p>
            <a:pPr marL="457200" indent="-457200">
              <a:buFont typeface="Arial" panose="020B0604020202020204"/>
              <a:buChar char="•"/>
            </a:pPr>
            <a:r>
              <a:rPr lang="en-US" sz="3200" dirty="0" smtClean="0"/>
              <a:t>Most of the content is displayed by the browser, but there may be some meta-data too</a:t>
            </a:r>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208203"/>
            <a:ext cx="9144000" cy="701843"/>
          </a:xfrm>
        </p:spPr>
        <p:txBody>
          <a:bodyPr/>
          <a:lstStyle/>
          <a:p>
            <a:r>
              <a:rPr lang="en-US" dirty="0" smtClean="0"/>
              <a:t>Example</a:t>
            </a:r>
            <a:endParaRPr lang="en-US" dirty="0"/>
          </a:p>
        </p:txBody>
      </p:sp>
      <p:sp>
        <p:nvSpPr>
          <p:cNvPr id="3" name="Content Placeholder 2"/>
          <p:cNvSpPr>
            <a:spLocks noGrp="1"/>
          </p:cNvSpPr>
          <p:nvPr>
            <p:ph idx="1"/>
          </p:nvPr>
        </p:nvSpPr>
        <p:spPr>
          <a:xfrm>
            <a:off x="457200" y="1759494"/>
            <a:ext cx="8229600" cy="2702991"/>
          </a:xfrm>
        </p:spPr>
        <p:txBody>
          <a:bodyPr>
            <a:normAutofit/>
          </a:bodyPr>
          <a:lstStyle/>
          <a:p>
            <a:endParaRPr lang="en-US" sz="2400" dirty="0" smtClean="0"/>
          </a:p>
          <a:p>
            <a:pPr marL="457200" indent="-457200">
              <a:buFont typeface="Arial" panose="020B0604020202020204"/>
              <a:buChar char="•"/>
            </a:pPr>
            <a:r>
              <a:rPr lang="en-US" sz="2400" dirty="0" smtClean="0"/>
              <a:t>Example: </a:t>
            </a:r>
            <a:r>
              <a:rPr lang="en-US" sz="2400" dirty="0" err="1" smtClean="0"/>
              <a:t>template.html</a:t>
            </a:r>
            <a:endParaRPr lang="en-US" sz="2400" dirty="0"/>
          </a:p>
        </p:txBody>
      </p:sp>
      <p:pic>
        <p:nvPicPr>
          <p:cNvPr id="5" name="Content Placeholder 3" descr="Screen Shot 2015-06-26 at 11.07.04 AM.png"/>
          <p:cNvPicPr>
            <a:picLocks noChangeAspect="1"/>
          </p:cNvPicPr>
          <p:nvPr/>
        </p:nvPicPr>
        <p:blipFill rotWithShape="1">
          <a:blip r:embed="rId1">
            <a:extLst>
              <a:ext uri="{28A0092B-C50C-407E-A947-70E740481C1C}">
                <a14:useLocalDpi xmlns:a14="http://schemas.microsoft.com/office/drawing/2010/main" val="0"/>
              </a:ext>
            </a:extLst>
          </a:blip>
          <a:srcRect l="-707" r="-120"/>
          <a:stretch>
            <a:fillRect/>
          </a:stretch>
        </p:blipFill>
        <p:spPr>
          <a:xfrm>
            <a:off x="528405" y="2866285"/>
            <a:ext cx="8158395" cy="278288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85" y="227666"/>
            <a:ext cx="8432800" cy="701843"/>
          </a:xfrm>
        </p:spPr>
        <p:txBody>
          <a:bodyPr/>
          <a:lstStyle/>
          <a:p>
            <a:r>
              <a:rPr lang="en-US" dirty="0" smtClean="0"/>
              <a:t>Validate the Code</a:t>
            </a:r>
            <a:endParaRPr lang="en-US" dirty="0"/>
          </a:p>
        </p:txBody>
      </p:sp>
      <p:sp>
        <p:nvSpPr>
          <p:cNvPr id="3" name="Content Placeholder 2"/>
          <p:cNvSpPr/>
          <p:nvPr>
            <p:ph idx="1"/>
          </p:nvPr>
        </p:nvSpPr>
        <p:spPr/>
        <p:txBody>
          <a:bodyPr/>
          <a:p>
            <a:r>
              <a:rPr lang="en-IN" altLang="en-US"/>
              <a:t>go to www.validator.w3.org</a:t>
            </a:r>
            <a:endParaRPr lang="en-I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Browsers</a:t>
            </a:r>
            <a:endParaRPr lang="en-US" dirty="0"/>
          </a:p>
        </p:txBody>
      </p:sp>
      <p:sp>
        <p:nvSpPr>
          <p:cNvPr id="3" name="Subtitle 2"/>
          <p:cNvSpPr>
            <a:spLocks noGrp="1"/>
          </p:cNvSpPr>
          <p:nvPr>
            <p:ph type="subTitle" idx="1"/>
          </p:nvPr>
        </p:nvSpPr>
        <p:spPr/>
        <p:txBody>
          <a:bodyPr/>
          <a:lstStyle/>
          <a:p>
            <a:r>
              <a:rPr lang="en-US" dirty="0" smtClean="0"/>
              <a:t>Your options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 Tags and Syntax</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HTML tags</a:t>
            </a:r>
            <a:br>
              <a:rPr lang="en-US" sz="3600" dirty="0" smtClean="0"/>
            </a:br>
            <a:r>
              <a:rPr lang="en-US" sz="3600" dirty="0" smtClean="0"/>
              <a:t>I</a:t>
            </a:r>
            <a:r>
              <a:rPr lang="en-IN" altLang="en-US" sz="3600" dirty="0" smtClean="0"/>
              <a:t>m going to disappoint you a little bit</a:t>
            </a:r>
            <a:endParaRPr lang="en-IN" altLang="en-US" sz="3600" dirty="0" smtClean="0"/>
          </a:p>
        </p:txBody>
      </p:sp>
      <p:sp>
        <p:nvSpPr>
          <p:cNvPr id="3" name="Content Placeholder 2"/>
          <p:cNvSpPr>
            <a:spLocks noGrp="1"/>
          </p:cNvSpPr>
          <p:nvPr>
            <p:ph idx="1"/>
          </p:nvPr>
        </p:nvSpPr>
        <p:spPr>
          <a:xfrm>
            <a:off x="457200" y="2518615"/>
            <a:ext cx="8229600" cy="2702991"/>
          </a:xfrm>
        </p:spPr>
        <p:txBody>
          <a:bodyPr>
            <a:normAutofit/>
          </a:bodyPr>
          <a:lstStyle/>
          <a:p>
            <a:pPr marL="457200" indent="-457200">
              <a:buFont typeface="Arial" panose="020B0604020202020204"/>
              <a:buChar char="•"/>
            </a:pPr>
            <a:r>
              <a:rPr lang="en-US" dirty="0" smtClean="0"/>
              <a:t>I can’t</a:t>
            </a:r>
            <a:r>
              <a:rPr lang="en-US" b="1" dirty="0" smtClean="0"/>
              <a:t> teach</a:t>
            </a:r>
            <a:r>
              <a:rPr lang="en-US" dirty="0" smtClean="0"/>
              <a:t> you all of the tags</a:t>
            </a:r>
            <a:endParaRPr lang="en-US" dirty="0" smtClean="0"/>
          </a:p>
          <a:p>
            <a:endParaRPr lang="en-US" dirty="0" smtClean="0"/>
          </a:p>
          <a:p>
            <a:pPr marL="457200" indent="-457200">
              <a:buFont typeface="Arial" panose="020B0604020202020204"/>
              <a:buChar char="•"/>
            </a:pPr>
            <a:r>
              <a:rPr lang="en-US" dirty="0" smtClean="0"/>
              <a:t>I can’t teach you </a:t>
            </a:r>
            <a:r>
              <a:rPr lang="en-US" b="1" dirty="0" smtClean="0"/>
              <a:t>all</a:t>
            </a:r>
            <a:r>
              <a:rPr lang="en-US" dirty="0" smtClean="0"/>
              <a:t> of the tags</a:t>
            </a:r>
            <a:endParaRPr lang="en-US" dirty="0" smtClean="0"/>
          </a:p>
          <a:p>
            <a:endParaRPr lang="en-US" dirty="0" smtClean="0"/>
          </a:p>
          <a:p>
            <a:pPr marL="457200" indent="-457200">
              <a:buFont typeface="Arial" panose="020B0604020202020204"/>
              <a:buChar char="•"/>
            </a:pPr>
            <a:r>
              <a:rPr lang="en-US" dirty="0" smtClean="0"/>
              <a:t>You don’t want me to teach you all of the tags</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some tags…</a:t>
            </a:r>
            <a:endParaRPr lang="en-US" dirty="0"/>
          </a:p>
        </p:txBody>
      </p:sp>
      <p:sp>
        <p:nvSpPr>
          <p:cNvPr id="3" name="Content Placeholder 2"/>
          <p:cNvSpPr>
            <a:spLocks noGrp="1"/>
          </p:cNvSpPr>
          <p:nvPr>
            <p:ph idx="1"/>
          </p:nvPr>
        </p:nvSpPr>
        <p:spPr>
          <a:xfrm>
            <a:off x="457200" y="2240884"/>
            <a:ext cx="8229600" cy="3519167"/>
          </a:xfrm>
        </p:spPr>
        <p:txBody>
          <a:bodyPr/>
          <a:lstStyle/>
          <a:p>
            <a:pPr marL="457200" indent="-457200">
              <a:buFont typeface="Arial" panose="020B0604020202020204"/>
              <a:buChar char="•"/>
            </a:pPr>
            <a:r>
              <a:rPr lang="en-US" sz="2800" dirty="0" smtClean="0"/>
              <a:t>Tags have a beginning and an end</a:t>
            </a:r>
            <a:endParaRPr lang="en-US" sz="2800" dirty="0" smtClean="0"/>
          </a:p>
          <a:p>
            <a:pPr marL="457200" indent="-457200">
              <a:buFont typeface="Arial" panose="020B0604020202020204"/>
              <a:buChar char="•"/>
            </a:pPr>
            <a:endParaRPr lang="en-US" sz="3200" dirty="0" smtClean="0"/>
          </a:p>
          <a:p>
            <a:pPr marL="457200" indent="-457200">
              <a:buFont typeface="Arial" panose="020B0604020202020204"/>
              <a:buChar char="•"/>
            </a:pPr>
            <a:endParaRPr lang="en-US" sz="3200" dirty="0"/>
          </a:p>
          <a:p>
            <a:pPr marL="457200" indent="-457200">
              <a:buFont typeface="Arial" panose="020B0604020202020204"/>
              <a:buChar char="•"/>
            </a:pPr>
            <a:endParaRPr lang="en-US" sz="3200" dirty="0" smtClean="0"/>
          </a:p>
          <a:p>
            <a:pPr marL="457200" indent="-457200">
              <a:buFont typeface="Arial" panose="020B0604020202020204"/>
              <a:buChar char="•"/>
            </a:pPr>
            <a:endParaRPr lang="en-US" sz="3200" dirty="0" smtClean="0"/>
          </a:p>
          <a:p>
            <a:pPr marL="457200" indent="-457200">
              <a:buFont typeface="Arial" panose="020B0604020202020204"/>
              <a:buChar char="•"/>
            </a:pPr>
            <a:endParaRPr lang="en-US" sz="2800" dirty="0" smtClean="0"/>
          </a:p>
          <a:p>
            <a:pPr marL="0" indent="0">
              <a:buFont typeface="Arial" panose="020B0604020202020204"/>
              <a:buNone/>
            </a:pPr>
            <a:endParaRPr lang="en-US" sz="2800" dirty="0" smtClean="0"/>
          </a:p>
          <a:p>
            <a:pPr marL="457200" indent="-457200">
              <a:buFont typeface="Arial" panose="020B0604020202020204"/>
              <a:buChar char="•"/>
            </a:pPr>
            <a:r>
              <a:rPr lang="en-US" sz="2800" dirty="0" smtClean="0"/>
              <a:t>Some tags have </a:t>
            </a:r>
            <a:r>
              <a:rPr lang="en-US" sz="2800" b="0" i="1" dirty="0" smtClean="0">
                <a:solidFill>
                  <a:srgbClr val="FF6600"/>
                </a:solidFill>
              </a:rPr>
              <a:t>attributes</a:t>
            </a:r>
            <a:r>
              <a:rPr lang="en-US" sz="2800" dirty="0" smtClean="0">
                <a:solidFill>
                  <a:srgbClr val="FF6600"/>
                </a:solidFill>
              </a:rPr>
              <a:t> </a:t>
            </a:r>
            <a:r>
              <a:rPr lang="en-US" sz="2800" dirty="0" smtClean="0"/>
              <a:t>(</a:t>
            </a:r>
            <a:r>
              <a:rPr lang="en-US" sz="2800" dirty="0" err="1" smtClean="0"/>
              <a:t>src</a:t>
            </a:r>
            <a:r>
              <a:rPr lang="en-US" sz="2800" dirty="0" smtClean="0"/>
              <a:t>, </a:t>
            </a:r>
            <a:r>
              <a:rPr lang="en-US" sz="2800" dirty="0" err="1" smtClean="0"/>
              <a:t>href</a:t>
            </a:r>
            <a:r>
              <a:rPr lang="en-US" sz="2800" dirty="0" smtClean="0"/>
              <a:t>, etc..)</a:t>
            </a:r>
            <a:endParaRPr lang="en-US" sz="2800" dirty="0" smtClean="0"/>
          </a:p>
        </p:txBody>
      </p:sp>
      <p:sp>
        <p:nvSpPr>
          <p:cNvPr id="20" name="Rectangle 19"/>
          <p:cNvSpPr/>
          <p:nvPr/>
        </p:nvSpPr>
        <p:spPr>
          <a:xfrm>
            <a:off x="1351885" y="2700923"/>
            <a:ext cx="6201178" cy="241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Times New Roman" panose="02020603050405020304"/>
            </a:endParaRPr>
          </a:p>
        </p:txBody>
      </p:sp>
      <p:grpSp>
        <p:nvGrpSpPr>
          <p:cNvPr id="21" name="Group 20"/>
          <p:cNvGrpSpPr/>
          <p:nvPr/>
        </p:nvGrpSpPr>
        <p:grpSpPr>
          <a:xfrm>
            <a:off x="2453814" y="2834628"/>
            <a:ext cx="3981061" cy="2253323"/>
            <a:chOff x="2619200" y="2451417"/>
            <a:chExt cx="3981061" cy="2253323"/>
          </a:xfrm>
          <a:solidFill>
            <a:schemeClr val="bg1"/>
          </a:solidFill>
        </p:grpSpPr>
        <p:sp>
          <p:nvSpPr>
            <p:cNvPr id="22" name="Rectangle 2"/>
            <p:cNvSpPr/>
            <p:nvPr/>
          </p:nvSpPr>
          <p:spPr bwMode="auto">
            <a:xfrm>
              <a:off x="2814638" y="2451417"/>
              <a:ext cx="3003550" cy="384175"/>
            </a:xfrm>
            <a:prstGeom prst="rect">
              <a:avLst/>
            </a:prstGeom>
            <a:grpFill/>
            <a:ln>
              <a:noFill/>
            </a:ln>
          </p:spPr>
          <p:txBody>
            <a:bodyPr wrap="none" lIns="0" tIns="0" rIns="0" bIns="0" anchor="ctr">
              <a:spAutoFit/>
            </a:bodyPr>
            <a:lstStyle/>
            <a:p>
              <a:pPr>
                <a:defRPr/>
              </a:pPr>
              <a:r>
                <a:rPr lang="en-US" sz="2500" dirty="0">
                  <a:solidFill>
                    <a:prstClr val="black">
                      <a:lumMod val="90000"/>
                      <a:lumOff val="10000"/>
                    </a:prstClr>
                  </a:solidFill>
                  <a:latin typeface="Times New Roman" panose="02020603050405020304"/>
                  <a:ea typeface="MS PGothic" panose="020B0600070205080204" charset="-128"/>
                </a:rPr>
                <a:t>&lt;h1&gt;</a:t>
              </a:r>
              <a:r>
                <a:rPr lang="en-US" sz="2500" dirty="0">
                  <a:solidFill>
                    <a:srgbClr val="110823"/>
                  </a:solidFill>
                  <a:latin typeface="Times New Roman" panose="02020603050405020304"/>
                  <a:ea typeface="MS PGothic" panose="020B0600070205080204" charset="-128"/>
                </a:rPr>
                <a:t>Hello World</a:t>
              </a:r>
              <a:r>
                <a:rPr lang="en-US" sz="2500" dirty="0">
                  <a:solidFill>
                    <a:prstClr val="black">
                      <a:lumMod val="90000"/>
                      <a:lumOff val="10000"/>
                    </a:prstClr>
                  </a:solidFill>
                  <a:latin typeface="Times New Roman" panose="02020603050405020304"/>
                  <a:ea typeface="MS PGothic" panose="020B0600070205080204" charset="-128"/>
                </a:rPr>
                <a:t>&lt;/h1&gt;</a:t>
              </a:r>
              <a:endParaRPr lang="en-US" sz="2500" dirty="0">
                <a:solidFill>
                  <a:prstClr val="black">
                    <a:lumMod val="90000"/>
                    <a:lumOff val="10000"/>
                  </a:prstClr>
                </a:solidFill>
                <a:latin typeface="Times New Roman" panose="02020603050405020304"/>
                <a:ea typeface="MS PGothic" panose="020B0600070205080204" charset="-128"/>
              </a:endParaRPr>
            </a:p>
          </p:txBody>
        </p:sp>
        <p:sp>
          <p:nvSpPr>
            <p:cNvPr id="23" name="Rectangle 3"/>
            <p:cNvSpPr/>
            <p:nvPr/>
          </p:nvSpPr>
          <p:spPr bwMode="auto">
            <a:xfrm>
              <a:off x="2988584" y="3379975"/>
              <a:ext cx="2678906" cy="590550"/>
            </a:xfrm>
            <a:prstGeom prst="rect">
              <a:avLst/>
            </a:prstGeom>
            <a:grpFill/>
            <a:ln>
              <a:noFill/>
            </a:ln>
          </p:spPr>
          <p:txBody>
            <a:bodyPr lIns="0" tIns="0" rIns="0" bIns="0" anchor="ctr"/>
            <a:lstStyle/>
            <a:p>
              <a:r>
                <a:rPr lang="en-US" sz="2500" dirty="0">
                  <a:solidFill>
                    <a:srgbClr val="174576"/>
                  </a:solidFill>
                  <a:latin typeface="Times New Roman" panose="02020603050405020304"/>
                  <a:ea typeface="MS PGothic" panose="020B0600070205080204" charset="-128"/>
                  <a:cs typeface="MS PGothic" panose="020B0600070205080204" charset="-128"/>
                </a:rPr>
                <a:t>&lt;</a:t>
              </a:r>
              <a:r>
                <a:rPr lang="en-US" sz="2500" dirty="0" err="1">
                  <a:solidFill>
                    <a:srgbClr val="174576"/>
                  </a:solidFill>
                  <a:latin typeface="Times New Roman" panose="02020603050405020304"/>
                  <a:ea typeface="MS PGothic" panose="020B0600070205080204" charset="-128"/>
                  <a:cs typeface="MS PGothic" panose="020B0600070205080204" charset="-128"/>
                </a:rPr>
                <a:t>img</a:t>
              </a:r>
              <a:r>
                <a:rPr lang="en-US" sz="2500" dirty="0">
                  <a:solidFill>
                    <a:srgbClr val="174576"/>
                  </a:solidFill>
                  <a:latin typeface="Times New Roman" panose="02020603050405020304"/>
                  <a:ea typeface="MS PGothic" panose="020B0600070205080204" charset="-128"/>
                  <a:cs typeface="MS PGothic" panose="020B0600070205080204" charset="-128"/>
                </a:rPr>
                <a:t> </a:t>
              </a:r>
              <a:r>
                <a:rPr lang="en-US" sz="2500" dirty="0" err="1">
                  <a:solidFill>
                    <a:srgbClr val="FF00FF"/>
                  </a:solidFill>
                  <a:latin typeface="Times New Roman" panose="02020603050405020304"/>
                  <a:ea typeface="MS PGothic" panose="020B0600070205080204" charset="-128"/>
                  <a:cs typeface="MS PGothic" panose="020B0600070205080204" charset="-128"/>
                </a:rPr>
                <a:t>src</a:t>
              </a:r>
              <a:r>
                <a:rPr lang="en-US" sz="2500" dirty="0">
                  <a:solidFill>
                    <a:srgbClr val="FF00FF"/>
                  </a:solidFill>
                  <a:latin typeface="Times New Roman" panose="02020603050405020304"/>
                  <a:ea typeface="MS PGothic" panose="020B0600070205080204" charset="-128"/>
                  <a:cs typeface="MS PGothic" panose="020B0600070205080204" charset="-128"/>
                </a:rPr>
                <a:t>=</a:t>
              </a:r>
              <a:r>
                <a:rPr lang="en-US" sz="2500" dirty="0">
                  <a:solidFill>
                    <a:srgbClr val="FF00FF"/>
                  </a:solidFill>
                  <a:latin typeface="Arial" panose="020B0604020202020204" pitchFamily="34" charset="0"/>
                  <a:ea typeface="MS PGothic" panose="020B0600070205080204" charset="-128"/>
                  <a:cs typeface="MS PGothic" panose="020B0600070205080204" charset="-128"/>
                </a:rPr>
                <a:t>‘’</a:t>
              </a:r>
              <a:r>
                <a:rPr lang="en-US" altLang="ja-JP" sz="2500" dirty="0" err="1">
                  <a:solidFill>
                    <a:srgbClr val="FF00FF"/>
                  </a:solidFill>
                  <a:latin typeface="Times New Roman" panose="02020603050405020304"/>
                  <a:ea typeface="ＭＳ Ｐ明朝"/>
                  <a:cs typeface="Gill Sans" charset="0"/>
                </a:rPr>
                <a:t>x.gif</a:t>
              </a:r>
              <a:r>
                <a:rPr lang="ja-JP" altLang="en-US" sz="2500" dirty="0">
                  <a:solidFill>
                    <a:srgbClr val="FF00FF"/>
                  </a:solidFill>
                  <a:latin typeface="Arial" panose="020B0604020202020204" pitchFamily="34" charset="0"/>
                  <a:ea typeface="MS PGothic" panose="020B0600070205080204" charset="-128"/>
                  <a:cs typeface="MS PGothic" panose="020B0600070205080204" charset="-128"/>
                </a:rPr>
                <a:t>”</a:t>
              </a:r>
              <a:r>
                <a:rPr lang="en-US" altLang="ja-JP" sz="2500" dirty="0">
                  <a:solidFill>
                    <a:srgbClr val="FF7F00"/>
                  </a:solidFill>
                  <a:latin typeface="Times New Roman" panose="02020603050405020304"/>
                  <a:ea typeface="ＭＳ Ｐ明朝"/>
                  <a:cs typeface="Gill Sans" charset="0"/>
                </a:rPr>
                <a:t> </a:t>
              </a:r>
              <a:r>
                <a:rPr lang="en-US" altLang="ja-JP" sz="2500" dirty="0">
                  <a:solidFill>
                    <a:srgbClr val="174576"/>
                  </a:solidFill>
                  <a:latin typeface="Times New Roman" panose="02020603050405020304"/>
                  <a:ea typeface="ＭＳ Ｐ明朝"/>
                  <a:cs typeface="Gill Sans" charset="0"/>
                </a:rPr>
                <a:t>/&gt;</a:t>
              </a:r>
              <a:endParaRPr lang="en-US" sz="2500" dirty="0">
                <a:solidFill>
                  <a:srgbClr val="174576"/>
                </a:solidFill>
                <a:latin typeface="Times New Roman" panose="02020603050405020304"/>
                <a:cs typeface="Gill Sans" charset="0"/>
              </a:endParaRPr>
            </a:p>
          </p:txBody>
        </p:sp>
        <p:sp>
          <p:nvSpPr>
            <p:cNvPr id="24" name="Rectangle 4"/>
            <p:cNvSpPr/>
            <p:nvPr/>
          </p:nvSpPr>
          <p:spPr bwMode="auto">
            <a:xfrm>
              <a:off x="2619200" y="2800334"/>
              <a:ext cx="1429385" cy="368935"/>
            </a:xfrm>
            <a:prstGeom prst="rect">
              <a:avLst/>
            </a:prstGeom>
            <a:grpFill/>
            <a:ln>
              <a:noFill/>
            </a:ln>
          </p:spPr>
          <p:txBody>
            <a:bodyPr wrap="none" lIns="0" tIns="0" rIns="0" bIns="0" anchor="ctr">
              <a:spAutoFit/>
            </a:bodyPr>
            <a:lstStyle/>
            <a:p>
              <a:pPr>
                <a:defRPr/>
              </a:pPr>
              <a:r>
                <a:rPr lang="en-US" sz="2400" b="1" dirty="0" smtClean="0">
                  <a:solidFill>
                    <a:srgbClr val="174576"/>
                  </a:solidFill>
                  <a:latin typeface="PT Sans Narrow"/>
                  <a:ea typeface="MS PGothic" panose="020B0600070205080204" charset="-128"/>
                  <a:cs typeface="PT Sans Narrow"/>
                </a:rPr>
                <a:t>Start tag</a:t>
              </a:r>
              <a:endParaRPr lang="en-US" sz="2400" b="1" i="1" dirty="0">
                <a:solidFill>
                  <a:prstClr val="black">
                    <a:lumMod val="90000"/>
                    <a:lumOff val="10000"/>
                  </a:prstClr>
                </a:solidFill>
                <a:latin typeface="Times New Roman" panose="02020603050405020304"/>
                <a:ea typeface="MS PGothic" panose="020B0600070205080204" charset="-128"/>
              </a:endParaRPr>
            </a:p>
          </p:txBody>
        </p:sp>
        <p:sp>
          <p:nvSpPr>
            <p:cNvPr id="25" name="Rectangle 5"/>
            <p:cNvSpPr/>
            <p:nvPr/>
          </p:nvSpPr>
          <p:spPr bwMode="auto">
            <a:xfrm>
              <a:off x="4920051" y="2805287"/>
              <a:ext cx="1680210" cy="368935"/>
            </a:xfrm>
            <a:prstGeom prst="rect">
              <a:avLst/>
            </a:prstGeom>
            <a:grpFill/>
            <a:ln>
              <a:noFill/>
            </a:ln>
          </p:spPr>
          <p:txBody>
            <a:bodyPr wrap="none" lIns="0" tIns="0" rIns="0" bIns="0" anchor="ctr">
              <a:spAutoFit/>
            </a:bodyPr>
            <a:lstStyle/>
            <a:p>
              <a:pPr>
                <a:defRPr/>
              </a:pPr>
              <a:r>
                <a:rPr lang="en-US" sz="2400" b="1" dirty="0" smtClean="0">
                  <a:solidFill>
                    <a:srgbClr val="174576"/>
                  </a:solidFill>
                  <a:latin typeface="PT Sans Narrow"/>
                  <a:ea typeface="MS PGothic" panose="020B0600070205080204" charset="-128"/>
                  <a:cs typeface="PT Sans Narrow"/>
                </a:rPr>
                <a:t>Closing tag</a:t>
              </a:r>
              <a:endParaRPr lang="en-US" sz="2400" b="1" i="1" dirty="0">
                <a:solidFill>
                  <a:prstClr val="black">
                    <a:lumMod val="90000"/>
                    <a:lumOff val="10000"/>
                  </a:prstClr>
                </a:solidFill>
                <a:latin typeface="Times New Roman" panose="02020603050405020304"/>
                <a:ea typeface="MS PGothic" panose="020B0600070205080204" charset="-128"/>
              </a:endParaRPr>
            </a:p>
          </p:txBody>
        </p:sp>
        <p:sp>
          <p:nvSpPr>
            <p:cNvPr id="26" name="Rectangle 6"/>
            <p:cNvSpPr/>
            <p:nvPr/>
          </p:nvSpPr>
          <p:spPr bwMode="auto">
            <a:xfrm>
              <a:off x="3553115" y="4335805"/>
              <a:ext cx="2367915" cy="368935"/>
            </a:xfrm>
            <a:prstGeom prst="rect">
              <a:avLst/>
            </a:prstGeom>
            <a:grpFill/>
            <a:ln w="12700">
              <a:noFill/>
              <a:miter lim="800000"/>
            </a:ln>
          </p:spPr>
          <p:txBody>
            <a:bodyPr wrap="none" lIns="0" tIns="0" rIns="0" bIns="0" anchor="ctr">
              <a:spAutoFit/>
            </a:bodyPr>
            <a:lstStyle/>
            <a:p>
              <a:r>
                <a:rPr lang="en-US" sz="2400" b="1" dirty="0" smtClean="0">
                  <a:solidFill>
                    <a:srgbClr val="174576"/>
                  </a:solidFill>
                  <a:latin typeface="PT Sans Narrow"/>
                  <a:ea typeface="MS PGothic" panose="020B0600070205080204" charset="-128"/>
                  <a:cs typeface="PT Sans Narrow"/>
                </a:rPr>
                <a:t>Self-closing tag</a:t>
              </a:r>
              <a:endParaRPr lang="en-US" sz="2400" b="1" dirty="0">
                <a:solidFill>
                  <a:srgbClr val="174576"/>
                </a:solidFill>
                <a:latin typeface="PT Sans Narrow"/>
                <a:ea typeface="MS PGothic" panose="020B0600070205080204" charset="-128"/>
                <a:cs typeface="PT Sans Narrow"/>
              </a:endParaRPr>
            </a:p>
          </p:txBody>
        </p:sp>
        <p:sp>
          <p:nvSpPr>
            <p:cNvPr id="27" name="Line 11"/>
            <p:cNvSpPr>
              <a:spLocks noChangeShapeType="1"/>
            </p:cNvSpPr>
            <p:nvPr/>
          </p:nvSpPr>
          <p:spPr bwMode="auto">
            <a:xfrm>
              <a:off x="3424527" y="3992824"/>
              <a:ext cx="471488" cy="342900"/>
            </a:xfrm>
            <a:prstGeom prst="line">
              <a:avLst/>
            </a:prstGeom>
            <a:grpFill/>
            <a:ln w="9525">
              <a:solidFill>
                <a:schemeClr val="tx1"/>
              </a:solidFill>
              <a:miter lim="800000"/>
              <a:headEnd type="stealth" w="med" len="med"/>
            </a:ln>
          </p:spPr>
          <p:txBody>
            <a:bodyPr lIns="0" tIns="0" rIns="0" bIns="0"/>
            <a:lstStyle/>
            <a:p>
              <a:endParaRPr lang="en-US">
                <a:solidFill>
                  <a:prstClr val="black"/>
                </a:solidFill>
                <a:latin typeface="Times New Roman" panose="02020603050405020304"/>
              </a:endParaRPr>
            </a:p>
          </p:txBody>
        </p:sp>
        <p:sp>
          <p:nvSpPr>
            <p:cNvPr id="28" name="Line 12"/>
            <p:cNvSpPr>
              <a:spLocks noChangeShapeType="1"/>
            </p:cNvSpPr>
            <p:nvPr/>
          </p:nvSpPr>
          <p:spPr bwMode="auto">
            <a:xfrm flipH="1">
              <a:off x="4920050" y="3813155"/>
              <a:ext cx="493429" cy="522569"/>
            </a:xfrm>
            <a:prstGeom prst="line">
              <a:avLst/>
            </a:prstGeom>
            <a:grpFill/>
            <a:ln w="9525">
              <a:solidFill>
                <a:schemeClr val="tx1"/>
              </a:solidFill>
              <a:miter lim="800000"/>
              <a:headEnd type="stealth" w="med" len="med"/>
            </a:ln>
          </p:spPr>
          <p:txBody>
            <a:bodyPr lIns="0" tIns="0" rIns="0" bIns="0"/>
            <a:lstStyle/>
            <a:p>
              <a:endParaRPr lang="en-US">
                <a:solidFill>
                  <a:prstClr val="black"/>
                </a:solidFill>
                <a:latin typeface="Times New Roman" panose="02020603050405020304"/>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Display</a:t>
            </a:r>
            <a:endParaRPr lang="en-US" sz="3600" dirty="0"/>
          </a:p>
        </p:txBody>
      </p:sp>
      <p:sp>
        <p:nvSpPr>
          <p:cNvPr id="3" name="Content Placeholder 2"/>
          <p:cNvSpPr>
            <a:spLocks noGrp="1"/>
          </p:cNvSpPr>
          <p:nvPr>
            <p:ph idx="1"/>
          </p:nvPr>
        </p:nvSpPr>
        <p:spPr>
          <a:xfrm>
            <a:off x="382905" y="1771650"/>
            <a:ext cx="8377555" cy="4070985"/>
          </a:xfrm>
        </p:spPr>
        <p:txBody>
          <a:bodyPr/>
          <a:lstStyle/>
          <a:p>
            <a:pPr marL="457200" indent="-457200">
              <a:buFont typeface="Arial" panose="020B0604020202020204"/>
              <a:buChar char="•"/>
              <a:defRPr/>
            </a:pPr>
            <a:r>
              <a:rPr lang="en-US" sz="3200" dirty="0"/>
              <a:t>One of the most important attributes of an element is its display.  The two most common are </a:t>
            </a:r>
            <a:r>
              <a:rPr lang="en-US" sz="3200" i="1" dirty="0">
                <a:solidFill>
                  <a:srgbClr val="FF6600"/>
                </a:solidFill>
              </a:rPr>
              <a:t>block</a:t>
            </a:r>
            <a:r>
              <a:rPr lang="en-US" sz="3200" dirty="0"/>
              <a:t> and </a:t>
            </a:r>
            <a:r>
              <a:rPr lang="en-US" sz="3200" i="1" dirty="0" smtClean="0">
                <a:solidFill>
                  <a:srgbClr val="FF6600"/>
                </a:solidFill>
              </a:rPr>
              <a:t>inline</a:t>
            </a:r>
            <a:endParaRPr lang="en-US" sz="3200" dirty="0" smtClean="0"/>
          </a:p>
          <a:p>
            <a:pPr>
              <a:defRPr/>
            </a:pPr>
            <a:endParaRPr lang="en-US" sz="3200" dirty="0"/>
          </a:p>
          <a:p>
            <a:pPr lvl="1">
              <a:buFont typeface="Wingdings" panose="05000000000000000000" pitchFamily="2" charset="2"/>
              <a:buChar char="§"/>
              <a:defRPr/>
            </a:pPr>
            <a:r>
              <a:rPr lang="en-US" sz="2800" dirty="0"/>
              <a:t>block (can take width and height)</a:t>
            </a:r>
            <a:endParaRPr lang="en-US" sz="2800" dirty="0"/>
          </a:p>
          <a:p>
            <a:pPr lvl="2">
              <a:buFont typeface="Wingdings" panose="05000000000000000000" pitchFamily="2" charset="2"/>
              <a:buChar char="§"/>
              <a:defRPr/>
            </a:pPr>
            <a:r>
              <a:rPr lang="en-US" sz="2800" dirty="0"/>
              <a:t>Newline is inserted before and after, e.g. it “Takes up” whole width</a:t>
            </a:r>
            <a:endParaRPr lang="en-US" sz="2800" dirty="0"/>
          </a:p>
          <a:p>
            <a:pPr lvl="1">
              <a:buFont typeface="Wingdings" panose="05000000000000000000" pitchFamily="2" charset="2"/>
              <a:buChar char="§"/>
              <a:defRPr/>
            </a:pPr>
            <a:r>
              <a:rPr lang="en-US" sz="2800" dirty="0"/>
              <a:t>inline (can not take width and height)</a:t>
            </a:r>
            <a:endParaRPr lang="en-US" sz="2800" dirty="0"/>
          </a:p>
          <a:p>
            <a:pPr lvl="2">
              <a:buFont typeface="Wingdings" panose="05000000000000000000" pitchFamily="2" charset="2"/>
              <a:buChar char="§"/>
              <a:defRPr/>
            </a:pPr>
            <a:r>
              <a:rPr lang="en-US" sz="2800" dirty="0"/>
              <a:t>Only uses as much space as needed to contain the element.</a:t>
            </a:r>
            <a:endParaRPr lang="en-US" sz="2800" dirty="0"/>
          </a:p>
          <a:p>
            <a:pPr lvl="1">
              <a:defRPr/>
            </a:pPr>
            <a:endParaRPr lang="en-US" sz="3200" dirty="0"/>
          </a:p>
          <a:p>
            <a:pPr marL="457200" indent="-457200">
              <a:buFont typeface="Arial" panose="020B0604020202020204"/>
              <a:buChar char="•"/>
            </a:pP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Tags</a:t>
            </a:r>
            <a:endParaRPr lang="en-US" dirty="0"/>
          </a:p>
        </p:txBody>
      </p:sp>
      <p:sp>
        <p:nvSpPr>
          <p:cNvPr id="3" name="Content Placeholder 2"/>
          <p:cNvSpPr>
            <a:spLocks noGrp="1"/>
          </p:cNvSpPr>
          <p:nvPr>
            <p:ph idx="1"/>
          </p:nvPr>
        </p:nvSpPr>
        <p:spPr>
          <a:xfrm>
            <a:off x="457200" y="2171105"/>
            <a:ext cx="8432428" cy="3368941"/>
          </a:xfrm>
        </p:spPr>
        <p:txBody>
          <a:bodyPr>
            <a:noAutofit/>
          </a:bodyPr>
          <a:lstStyle/>
          <a:p>
            <a:pPr marL="457200" indent="-457200">
              <a:spcBef>
                <a:spcPts val="600"/>
              </a:spcBef>
              <a:buFont typeface="Arial" panose="020B0604020202020204"/>
              <a:buChar char="•"/>
            </a:pPr>
            <a:r>
              <a:rPr lang="en-US" sz="2000" dirty="0" smtClean="0"/>
              <a:t>Headings (block)</a:t>
            </a:r>
            <a:endParaRPr lang="en-US" sz="2000" dirty="0" smtClean="0"/>
          </a:p>
          <a:p>
            <a:pPr marL="1200150" lvl="1" indent="-457200">
              <a:spcBef>
                <a:spcPts val="600"/>
              </a:spcBef>
              <a:buFont typeface="Arial" panose="020B0604020202020204"/>
              <a:buChar char="•"/>
            </a:pPr>
            <a:r>
              <a:rPr lang="en-US" dirty="0" smtClean="0"/>
              <a:t>&lt;h1&gt;, &lt;h2&gt;, &lt;h3&gt;, &lt;h4&gt;, &lt;h5&gt;, &lt;h6&gt;</a:t>
            </a:r>
            <a:endParaRPr lang="en-US" dirty="0" smtClean="0"/>
          </a:p>
          <a:p>
            <a:pPr marL="1200150" lvl="1" indent="-457200">
              <a:spcBef>
                <a:spcPts val="600"/>
              </a:spcBef>
              <a:buFont typeface="Arial" panose="020B0604020202020204"/>
              <a:buChar char="•"/>
            </a:pPr>
            <a:r>
              <a:rPr lang="en-US" dirty="0" smtClean="0"/>
              <a:t>These tags have </a:t>
            </a:r>
            <a:r>
              <a:rPr lang="en-US" b="0" dirty="0" smtClean="0">
                <a:solidFill>
                  <a:srgbClr val="FF6600"/>
                </a:solidFill>
              </a:rPr>
              <a:t>syntax</a:t>
            </a:r>
            <a:r>
              <a:rPr lang="en-US" dirty="0" smtClean="0">
                <a:solidFill>
                  <a:srgbClr val="FF6600"/>
                </a:solidFill>
              </a:rPr>
              <a:t> </a:t>
            </a:r>
            <a:r>
              <a:rPr lang="en-US" dirty="0" smtClean="0"/>
              <a:t>and </a:t>
            </a:r>
            <a:r>
              <a:rPr lang="en-US" b="0" dirty="0" smtClean="0">
                <a:solidFill>
                  <a:srgbClr val="FF6600"/>
                </a:solidFill>
              </a:rPr>
              <a:t>semantics</a:t>
            </a:r>
            <a:endParaRPr lang="en-US" b="0" dirty="0" smtClean="0">
              <a:solidFill>
                <a:srgbClr val="FF6600"/>
              </a:solidFill>
            </a:endParaRPr>
          </a:p>
          <a:p>
            <a:pPr marL="457200" indent="-457200">
              <a:spcBef>
                <a:spcPts val="600"/>
              </a:spcBef>
              <a:buFont typeface="Arial" panose="020B0604020202020204"/>
              <a:buChar char="•"/>
            </a:pPr>
            <a:r>
              <a:rPr lang="en-US" sz="2000" dirty="0" smtClean="0"/>
              <a:t>Paragraphs (block)</a:t>
            </a:r>
            <a:endParaRPr lang="en-US" sz="2000" dirty="0" smtClean="0"/>
          </a:p>
          <a:p>
            <a:pPr marL="1200150" lvl="1" indent="-457200">
              <a:spcBef>
                <a:spcPts val="600"/>
              </a:spcBef>
              <a:buFont typeface="Arial" panose="020B0604020202020204"/>
              <a:buChar char="•"/>
            </a:pPr>
            <a:r>
              <a:rPr lang="en-US" dirty="0" smtClean="0"/>
              <a:t>&lt;p&gt; …. &lt;/p&gt; </a:t>
            </a:r>
            <a:endParaRPr lang="en-US" dirty="0" smtClean="0"/>
          </a:p>
          <a:p>
            <a:pPr marL="1200150" lvl="1" indent="-457200">
              <a:spcBef>
                <a:spcPts val="600"/>
              </a:spcBef>
              <a:buFont typeface="Arial" panose="020B0604020202020204"/>
              <a:buChar char="•"/>
            </a:pPr>
            <a:r>
              <a:rPr lang="en-US" dirty="0" smtClean="0"/>
              <a:t>Should only contain inline elements</a:t>
            </a:r>
            <a:endParaRPr lang="en-US" dirty="0" smtClean="0"/>
          </a:p>
          <a:p>
            <a:pPr marL="457200" indent="-457200">
              <a:spcBef>
                <a:spcPts val="600"/>
              </a:spcBef>
              <a:buFont typeface="Arial" panose="020B0604020202020204"/>
              <a:buChar char="•"/>
            </a:pPr>
            <a:r>
              <a:rPr lang="en-US" sz="2000" dirty="0" err="1" smtClean="0"/>
              <a:t>Divs</a:t>
            </a:r>
            <a:r>
              <a:rPr lang="en-US" sz="2000" dirty="0" smtClean="0"/>
              <a:t> (block)</a:t>
            </a:r>
            <a:endParaRPr lang="en-US" sz="2000" dirty="0" smtClean="0"/>
          </a:p>
          <a:p>
            <a:pPr marL="1200150" lvl="1" indent="-457200">
              <a:spcBef>
                <a:spcPts val="600"/>
              </a:spcBef>
              <a:buFont typeface="Arial" panose="020B0604020202020204"/>
              <a:buChar char="•"/>
            </a:pPr>
            <a:r>
              <a:rPr lang="en-US" dirty="0" smtClean="0"/>
              <a:t>&lt;div&gt;...&lt;/div&gt;</a:t>
            </a:r>
            <a:endParaRPr lang="en-US" dirty="0" smtClean="0"/>
          </a:p>
          <a:p>
            <a:pPr marL="1200150" lvl="1" indent="-457200">
              <a:spcBef>
                <a:spcPts val="600"/>
              </a:spcBef>
              <a:buFont typeface="Arial" panose="020B0604020202020204"/>
              <a:buChar char="•"/>
            </a:pPr>
            <a:r>
              <a:rPr lang="en-US" dirty="0" smtClean="0"/>
              <a:t>Generic section that is larger than a paragraph</a:t>
            </a:r>
            <a:endParaRPr lang="en-US" dirty="0" smtClean="0"/>
          </a:p>
          <a:p>
            <a:pPr marL="1200150" lvl="1" indent="-457200">
              <a:spcBef>
                <a:spcPts val="600"/>
              </a:spcBef>
              <a:buFont typeface="Arial" panose="020B0604020202020204"/>
              <a:buChar char="•"/>
            </a:pPr>
            <a:r>
              <a:rPr lang="en-IN" altLang="en-US" dirty="0" smtClean="0"/>
              <a:t>Read the notes section</a:t>
            </a:r>
            <a:endParaRPr lang="en-US" dirty="0" smtClean="0"/>
          </a:p>
          <a:p>
            <a:pPr marL="1200150" lvl="1" indent="-457200">
              <a:spcBef>
                <a:spcPts val="600"/>
              </a:spcBef>
              <a:buFont typeface="Arial" panose="020B0604020202020204"/>
              <a:buChar cha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More tags</a:t>
            </a:r>
            <a:endParaRPr lang="en-US" sz="3600" dirty="0"/>
          </a:p>
        </p:txBody>
      </p:sp>
      <p:sp>
        <p:nvSpPr>
          <p:cNvPr id="3" name="Content Placeholder 2"/>
          <p:cNvSpPr>
            <a:spLocks noGrp="1"/>
          </p:cNvSpPr>
          <p:nvPr>
            <p:ph idx="1"/>
          </p:nvPr>
        </p:nvSpPr>
        <p:spPr>
          <a:xfrm>
            <a:off x="457200" y="1643144"/>
            <a:ext cx="8229600" cy="2388403"/>
          </a:xfrm>
        </p:spPr>
        <p:txBody>
          <a:bodyPr numCol="2"/>
          <a:lstStyle/>
          <a:p>
            <a:pPr marL="0" indent="0" defTabSz="914400">
              <a:lnSpc>
                <a:spcPct val="50000"/>
              </a:lnSpc>
              <a:buNone/>
              <a:defRPr/>
            </a:pPr>
            <a:endParaRPr lang="en-US" sz="1000" dirty="0" smtClean="0"/>
          </a:p>
          <a:p>
            <a:pPr marL="0" indent="0" defTabSz="914400">
              <a:lnSpc>
                <a:spcPct val="50000"/>
              </a:lnSpc>
              <a:buNone/>
              <a:defRPr/>
            </a:pPr>
            <a:r>
              <a:rPr lang="en-IN" altLang="en-US" sz="2400" dirty="0" smtClean="0"/>
              <a:t>Try the List tag from w3schools</a:t>
            </a:r>
            <a:endParaRPr lang="en-US" sz="2400" dirty="0" smtClean="0"/>
          </a:p>
          <a:p>
            <a:pPr marL="0" indent="0" defTabSz="914400">
              <a:lnSpc>
                <a:spcPct val="50000"/>
              </a:lnSpc>
              <a:buNone/>
              <a:defRPr/>
            </a:pPr>
            <a:endParaRPr lang="en-US" sz="2400" dirty="0" smtClean="0"/>
          </a:p>
          <a:p>
            <a:pPr marL="0" indent="0" defTabSz="914400">
              <a:lnSpc>
                <a:spcPct val="50000"/>
              </a:lnSpc>
              <a:buNone/>
              <a:defRPr/>
            </a:pPr>
            <a:r>
              <a:rPr lang="en-US" sz="2400" dirty="0" smtClean="0"/>
              <a:t>https://www.w3schools.com/html/html_lists.asp</a:t>
            </a:r>
            <a:endParaRPr lang="en-US" sz="1000" dirty="0" smtClean="0"/>
          </a:p>
          <a:p>
            <a:pPr defTabSz="914400">
              <a:lnSpc>
                <a:spcPct val="50000"/>
              </a:lnSpc>
              <a:defRPr/>
            </a:pPr>
            <a:endParaRPr lang="en-US" sz="1000" dirty="0"/>
          </a:p>
          <a:p>
            <a:pPr defTabSz="914400">
              <a:lnSpc>
                <a:spcPct val="50000"/>
              </a:lnSpc>
              <a:defRPr/>
            </a:pPr>
            <a:endParaRPr lang="en-US" sz="1000" dirty="0"/>
          </a:p>
          <a:p>
            <a:pPr defTabSz="914400">
              <a:lnSpc>
                <a:spcPct val="50000"/>
              </a:lnSpc>
              <a:defRPr/>
            </a:pPr>
            <a:endParaRPr lang="en-US" sz="1000" dirty="0"/>
          </a:p>
          <a:p>
            <a:endParaRPr lang="en-US" sz="1000" dirty="0"/>
          </a:p>
        </p:txBody>
      </p:sp>
      <p:sp>
        <p:nvSpPr>
          <p:cNvPr id="4" name="Content Placeholder 2"/>
          <p:cNvSpPr txBox="1"/>
          <p:nvPr/>
        </p:nvSpPr>
        <p:spPr>
          <a:xfrm>
            <a:off x="457200" y="4758622"/>
            <a:ext cx="8229600" cy="1000420"/>
          </a:xfrm>
          <a:prstGeom prst="rect">
            <a:avLst/>
          </a:prstGeom>
        </p:spPr>
        <p:txBody>
          <a:bodyPr vert="horz" lIns="91440" tIns="45720" rIns="91440" bIns="45720" numCol="2" rtlCol="0">
            <a:noAutofit/>
          </a:bodyPr>
          <a:lstStyle>
            <a:lvl1pPr marL="0" indent="0" algn="l" defTabSz="457200" rtl="0" eaLnBrk="1" latinLnBrk="0" hangingPunct="1">
              <a:spcBef>
                <a:spcPct val="20000"/>
              </a:spcBef>
              <a:buFont typeface="Arial" panose="020B0604020202020204"/>
              <a:buNone/>
              <a:defRPr sz="3200" b="1" i="0" kern="1200">
                <a:solidFill>
                  <a:schemeClr val="bg1"/>
                </a:solidFill>
                <a:latin typeface="Gill Sans SemiBold"/>
                <a:ea typeface="+mn-ea"/>
                <a:cs typeface="Lucida Grande"/>
              </a:defRPr>
            </a:lvl1pPr>
            <a:lvl2pPr marL="742950" indent="-285750" algn="l" defTabSz="457200" rtl="0" eaLnBrk="1" latinLnBrk="0" hangingPunct="1">
              <a:spcBef>
                <a:spcPct val="20000"/>
              </a:spcBef>
              <a:buFont typeface="Arial" panose="020B0604020202020204"/>
              <a:buChar char="–"/>
              <a:defRPr sz="2000" b="1" i="0" kern="1200">
                <a:solidFill>
                  <a:schemeClr val="bg1"/>
                </a:solidFill>
                <a:latin typeface="Gill Sans SemiBold"/>
                <a:ea typeface="+mn-ea"/>
                <a:cs typeface="Lucida Grande"/>
              </a:defRPr>
            </a:lvl2pPr>
            <a:lvl3pPr marL="1143000" indent="-228600" algn="l" defTabSz="457200" rtl="0" eaLnBrk="1" latinLnBrk="0" hangingPunct="1">
              <a:spcBef>
                <a:spcPct val="20000"/>
              </a:spcBef>
              <a:buFont typeface="Arial" panose="020B0604020202020204"/>
              <a:buChar char="•"/>
              <a:defRPr sz="1800" b="0" i="1" kern="1200">
                <a:solidFill>
                  <a:schemeClr val="bg1"/>
                </a:solidFill>
                <a:latin typeface="Gill Sans SemiBold"/>
                <a:ea typeface="+mn-ea"/>
                <a:cs typeface="Lucida Grande"/>
              </a:defRPr>
            </a:lvl3pPr>
            <a:lvl4pPr marL="1600200" indent="-228600" algn="l" defTabSz="457200" rtl="0" eaLnBrk="1" latinLnBrk="0" hangingPunct="1">
              <a:spcBef>
                <a:spcPct val="20000"/>
              </a:spcBef>
              <a:buFont typeface="Arial" panose="020B0604020202020204"/>
              <a:buChar char="–"/>
              <a:defRPr sz="1500" b="0" i="1" kern="1200">
                <a:solidFill>
                  <a:schemeClr val="bg1"/>
                </a:solidFill>
                <a:latin typeface="Gill Sans SemiBold"/>
                <a:ea typeface="+mn-ea"/>
                <a:cs typeface="Lucida Grande"/>
              </a:defRPr>
            </a:lvl4pPr>
            <a:lvl5pPr marL="2057400" indent="-228600" algn="l" defTabSz="457200" rtl="0" eaLnBrk="1" latinLnBrk="0" hangingPunct="1">
              <a:spcBef>
                <a:spcPct val="20000"/>
              </a:spcBef>
              <a:buFont typeface="Arial" panose="020B0604020202020204"/>
              <a:buChar char="»"/>
              <a:defRPr sz="1200" b="0" i="1" kern="1200">
                <a:solidFill>
                  <a:schemeClr val="bg1"/>
                </a:solidFill>
                <a:latin typeface="Gill Sans SemiBold"/>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342900" indent="-342900" defTabSz="914400">
              <a:buFont typeface="Arial" panose="020B0604020202020204"/>
              <a:buChar char="•"/>
              <a:defRPr/>
            </a:pPr>
            <a:r>
              <a:rPr lang="en-US" sz="4000" dirty="0" smtClean="0"/>
              <a:t>Line breaks</a:t>
            </a:r>
            <a:endParaRPr lang="en-US" sz="4000" dirty="0" smtClean="0"/>
          </a:p>
          <a:p>
            <a:pPr defTabSz="914400">
              <a:defRPr/>
            </a:pPr>
            <a:r>
              <a:rPr lang="en-US" sz="4000" dirty="0" smtClean="0"/>
              <a:t>    &lt;</a:t>
            </a:r>
            <a:r>
              <a:rPr lang="en-US" sz="4000" dirty="0" err="1" smtClean="0"/>
              <a:t>br</a:t>
            </a:r>
            <a:r>
              <a:rPr lang="en-US" sz="4000" dirty="0" smtClean="0"/>
              <a:t>&gt;</a:t>
            </a:r>
            <a:endParaRPr lang="en-US" sz="4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Attributes</a:t>
            </a:r>
            <a:endParaRPr lang="en-US" sz="3600" dirty="0"/>
          </a:p>
        </p:txBody>
      </p:sp>
      <p:sp>
        <p:nvSpPr>
          <p:cNvPr id="3" name="Content Placeholder 2"/>
          <p:cNvSpPr>
            <a:spLocks noGrp="1"/>
          </p:cNvSpPr>
          <p:nvPr>
            <p:ph idx="1"/>
          </p:nvPr>
        </p:nvSpPr>
        <p:spPr>
          <a:xfrm>
            <a:off x="355042" y="2427786"/>
            <a:ext cx="8602903" cy="3024088"/>
          </a:xfrm>
        </p:spPr>
        <p:txBody>
          <a:bodyPr>
            <a:noAutofit/>
          </a:bodyPr>
          <a:lstStyle/>
          <a:p>
            <a:pPr marL="457200" indent="-457200">
              <a:buFont typeface="Arial" panose="020B0604020202020204"/>
              <a:buChar char="•"/>
            </a:pPr>
            <a:r>
              <a:rPr lang="en-US" sz="3200" dirty="0" smtClean="0"/>
              <a:t>Attributes provide additional information </a:t>
            </a:r>
            <a:endParaRPr lang="en-US" sz="3200" dirty="0" smtClean="0"/>
          </a:p>
          <a:p>
            <a:r>
              <a:rPr lang="en-US" sz="3200" dirty="0"/>
              <a:t>	</a:t>
            </a:r>
            <a:r>
              <a:rPr lang="en-US" sz="3200" dirty="0" smtClean="0"/>
              <a:t>about an element</a:t>
            </a:r>
            <a:endParaRPr lang="en-US" sz="3200" dirty="0" smtClean="0"/>
          </a:p>
          <a:p>
            <a:endParaRPr lang="en-US" sz="3200" dirty="0" smtClean="0"/>
          </a:p>
          <a:p>
            <a:pPr marL="457200" indent="-457200">
              <a:buFont typeface="Arial" panose="020B0604020202020204"/>
              <a:buChar char="•"/>
            </a:pPr>
            <a:r>
              <a:rPr lang="en-US" sz="3200" dirty="0" smtClean="0"/>
              <a:t>Always specified in the </a:t>
            </a:r>
            <a:r>
              <a:rPr lang="en-US" sz="3200" b="0" dirty="0" smtClean="0">
                <a:solidFill>
                  <a:srgbClr val="FF6600"/>
                </a:solidFill>
              </a:rPr>
              <a:t>start</a:t>
            </a:r>
            <a:r>
              <a:rPr lang="en-US" sz="3200" dirty="0" smtClean="0">
                <a:solidFill>
                  <a:srgbClr val="FF6600"/>
                </a:solidFill>
              </a:rPr>
              <a:t> tag</a:t>
            </a:r>
            <a:endParaRPr lang="en-US" sz="3200" dirty="0" smtClean="0">
              <a:solidFill>
                <a:srgbClr val="FF6600"/>
              </a:solidFill>
            </a:endParaRPr>
          </a:p>
          <a:p>
            <a:pPr marL="457200" indent="-457200">
              <a:buFont typeface="Arial" panose="020B0604020202020204"/>
              <a:buChar char="•"/>
            </a:pPr>
            <a:endParaRPr lang="en-US" sz="3200" dirty="0" smtClean="0">
              <a:solidFill>
                <a:srgbClr val="FF6600"/>
              </a:solidFill>
            </a:endParaRPr>
          </a:p>
          <a:p>
            <a:pPr marL="457200" indent="-457200">
              <a:buFont typeface="Arial" panose="020B0604020202020204"/>
              <a:buChar char="•"/>
            </a:pPr>
            <a:r>
              <a:rPr lang="en-US" sz="3200" dirty="0" smtClean="0"/>
              <a:t>Attributes come in name/value pairs</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Images</a:t>
            </a:r>
            <a:endParaRPr lang="en-US" sz="3600" dirty="0"/>
          </a:p>
        </p:txBody>
      </p:sp>
      <p:sp>
        <p:nvSpPr>
          <p:cNvPr id="3" name="Content Placeholder 2"/>
          <p:cNvSpPr>
            <a:spLocks noGrp="1"/>
          </p:cNvSpPr>
          <p:nvPr>
            <p:ph idx="1"/>
          </p:nvPr>
        </p:nvSpPr>
        <p:spPr>
          <a:xfrm>
            <a:off x="457200" y="2209102"/>
            <a:ext cx="8229600" cy="2702991"/>
          </a:xfrm>
        </p:spPr>
        <p:txBody>
          <a:bodyPr>
            <a:noAutofit/>
          </a:bodyPr>
          <a:lstStyle/>
          <a:p>
            <a:pPr marL="457200" indent="-457200">
              <a:spcBef>
                <a:spcPts val="1775"/>
              </a:spcBef>
              <a:buFont typeface="Arial" panose="020B0604020202020204"/>
              <a:buChar char="•"/>
            </a:pPr>
            <a:r>
              <a:rPr lang="en-US" sz="2800" dirty="0"/>
              <a:t>Images (inline)</a:t>
            </a:r>
            <a:endParaRPr lang="en-US" sz="2800" dirty="0"/>
          </a:p>
          <a:p>
            <a:pPr lvl="1" indent="0">
              <a:spcBef>
                <a:spcPts val="1775"/>
              </a:spcBef>
              <a:buNone/>
            </a:pPr>
            <a:r>
              <a:rPr lang="en-US" sz="2800" dirty="0"/>
              <a:t>&lt;</a:t>
            </a:r>
            <a:r>
              <a:rPr lang="en-US" sz="2800" dirty="0" err="1"/>
              <a:t>img</a:t>
            </a:r>
            <a:r>
              <a:rPr lang="en-US" sz="2800" dirty="0"/>
              <a:t> </a:t>
            </a:r>
            <a:r>
              <a:rPr lang="en-US" sz="2800" dirty="0" err="1"/>
              <a:t>src</a:t>
            </a:r>
            <a:r>
              <a:rPr lang="en-US" sz="2800" dirty="0"/>
              <a:t> = “</a:t>
            </a:r>
            <a:r>
              <a:rPr lang="en-US" sz="2800" dirty="0" err="1" smtClean="0"/>
              <a:t>myPicture.jpg</a:t>
            </a:r>
            <a:r>
              <a:rPr lang="en-US" sz="2800" dirty="0" smtClean="0"/>
              <a:t>” </a:t>
            </a:r>
            <a:r>
              <a:rPr lang="en-US" sz="2800" dirty="0"/>
              <a:t>alt = “Image of Colleen”/</a:t>
            </a:r>
            <a:r>
              <a:rPr lang="en-US" sz="2800" dirty="0" smtClean="0"/>
              <a:t>&gt;</a:t>
            </a:r>
            <a:endParaRPr lang="en-US" sz="2800" dirty="0" smtClean="0"/>
          </a:p>
          <a:p>
            <a:pPr marL="457200" indent="-457200">
              <a:spcBef>
                <a:spcPts val="1775"/>
              </a:spcBef>
              <a:buFont typeface="Arial" panose="020B0604020202020204"/>
              <a:buChar char="•"/>
            </a:pPr>
            <a:r>
              <a:rPr lang="en-US" sz="2800" dirty="0" smtClean="0"/>
              <a:t>Images rarely work the first time</a:t>
            </a:r>
            <a:endParaRPr lang="en-US" sz="2800" dirty="0" smtClean="0"/>
          </a:p>
          <a:p>
            <a:pPr marL="1200150" lvl="1" indent="-457200">
              <a:spcBef>
                <a:spcPts val="1775"/>
              </a:spcBef>
              <a:buFont typeface="Arial" panose="020B0604020202020204"/>
              <a:buChar char="•"/>
            </a:pPr>
            <a:r>
              <a:rPr lang="en-US" sz="2800" dirty="0" smtClean="0"/>
              <a:t>Show a broken link, too big, too small, etc.</a:t>
            </a:r>
            <a:endParaRPr lang="en-US" sz="2800" dirty="0" smtClean="0"/>
          </a:p>
          <a:p>
            <a:pPr marL="457200" indent="-457200">
              <a:spcBef>
                <a:spcPts val="1775"/>
              </a:spcBef>
              <a:buFont typeface="Arial" panose="020B0604020202020204"/>
              <a:buChar char="•"/>
            </a:pPr>
            <a:r>
              <a:rPr lang="en-US" sz="2800" dirty="0" smtClean="0"/>
              <a:t>Save yourself heartache and size/carefully name your picture before you use it.</a:t>
            </a:r>
            <a:endParaRPr 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Images</a:t>
            </a:r>
            <a:endParaRPr lang="en-US" sz="3600" dirty="0"/>
          </a:p>
        </p:txBody>
      </p:sp>
      <p:sp>
        <p:nvSpPr>
          <p:cNvPr id="5" name="Rectangle 9"/>
          <p:cNvSpPr/>
          <p:nvPr/>
        </p:nvSpPr>
        <p:spPr bwMode="auto">
          <a:xfrm>
            <a:off x="873946" y="2497217"/>
            <a:ext cx="7510472" cy="2954655"/>
          </a:xfrm>
          <a:prstGeom prst="rect">
            <a:avLst/>
          </a:prstGeom>
          <a:noFill/>
          <a:ln w="38100">
            <a:solidFill>
              <a:schemeClr val="tx1"/>
            </a:solidFill>
            <a:miter lim="800000"/>
          </a:ln>
        </p:spPr>
        <p:txBody>
          <a:bodyPr wrap="square" lIns="0" tIns="0" rIns="0" bIns="0" anchor="ctr">
            <a:spAutoFit/>
          </a:bodyPr>
          <a:lstStyle/>
          <a:p>
            <a:pPr>
              <a:defRPr/>
            </a:pPr>
            <a:r>
              <a:rPr lang="en-US" sz="2400" dirty="0">
                <a:solidFill>
                  <a:prstClr val="black"/>
                </a:solidFill>
                <a:latin typeface="Times New Roman" panose="02020603050405020304"/>
                <a:ea typeface="MS PGothic" panose="020B0600070205080204" charset="-128"/>
              </a:rPr>
              <a:t> </a:t>
            </a:r>
            <a:r>
              <a:rPr lang="en-US" sz="2400" dirty="0">
                <a:solidFill>
                  <a:srgbClr val="00FF00"/>
                </a:solidFill>
                <a:latin typeface="Times New Roman" panose="02020603050405020304"/>
                <a:ea typeface="MS PGothic" panose="020B0600070205080204" charset="-128"/>
              </a:rPr>
              <a:t> </a:t>
            </a:r>
            <a:r>
              <a:rPr lang="en-US" sz="2400" dirty="0">
                <a:solidFill>
                  <a:srgbClr val="000000"/>
                </a:solidFill>
                <a:latin typeface="Times New Roman" panose="02020603050405020304"/>
                <a:ea typeface="MS PGothic" panose="020B0600070205080204" charset="-128"/>
              </a:rPr>
              <a:t> &lt;</a:t>
            </a:r>
            <a:r>
              <a:rPr lang="en-US" sz="2400" dirty="0" err="1">
                <a:solidFill>
                  <a:srgbClr val="000000"/>
                </a:solidFill>
                <a:latin typeface="Times New Roman" panose="02020603050405020304"/>
                <a:ea typeface="MS PGothic" panose="020B0600070205080204" charset="-128"/>
              </a:rPr>
              <a:t>img</a:t>
            </a:r>
            <a:r>
              <a:rPr lang="en-US" sz="2400" dirty="0">
                <a:solidFill>
                  <a:srgbClr val="000000"/>
                </a:solidFill>
                <a:latin typeface="Times New Roman" panose="02020603050405020304"/>
                <a:ea typeface="MS PGothic" panose="020B0600070205080204" charset="-128"/>
              </a:rPr>
              <a:t> </a:t>
            </a:r>
            <a:r>
              <a:rPr lang="en-US" sz="2400" dirty="0" err="1">
                <a:solidFill>
                  <a:srgbClr val="FF6600"/>
                </a:solidFill>
                <a:latin typeface="Times New Roman" panose="02020603050405020304"/>
                <a:ea typeface="MS PGothic" panose="020B0600070205080204" charset="-128"/>
              </a:rPr>
              <a:t>src</a:t>
            </a:r>
            <a:r>
              <a:rPr lang="en-US" sz="2400" dirty="0">
                <a:solidFill>
                  <a:srgbClr val="FF6600"/>
                </a:solidFill>
                <a:latin typeface="Times New Roman" panose="02020603050405020304"/>
                <a:ea typeface="MS PGothic" panose="020B0600070205080204" charset="-128"/>
              </a:rPr>
              <a:t>=”</a:t>
            </a:r>
            <a:r>
              <a:rPr lang="en-US" sz="2400" dirty="0" err="1">
                <a:solidFill>
                  <a:srgbClr val="FF6600"/>
                </a:solidFill>
                <a:latin typeface="Times New Roman" panose="02020603050405020304"/>
                <a:ea typeface="MS PGothic" panose="020B0600070205080204" charset="-128"/>
              </a:rPr>
              <a:t>logo.jpg</a:t>
            </a:r>
            <a:r>
              <a:rPr lang="en-US" sz="2400" dirty="0">
                <a:solidFill>
                  <a:srgbClr val="FF6600"/>
                </a:solidFill>
                <a:latin typeface="Times New Roman" panose="02020603050405020304"/>
                <a:ea typeface="MS PGothic" panose="020B0600070205080204" charset="-128"/>
              </a:rPr>
              <a:t>”</a:t>
            </a:r>
            <a:endParaRPr lang="en-US" sz="2400" dirty="0">
              <a:solidFill>
                <a:srgbClr val="FF6600"/>
              </a:solidFill>
              <a:latin typeface="Times New Roman" panose="02020603050405020304"/>
              <a:ea typeface="MS PGothic" panose="020B0600070205080204" charset="-128"/>
            </a:endParaRPr>
          </a:p>
          <a:p>
            <a:pPr>
              <a:defRPr/>
            </a:pPr>
            <a:r>
              <a:rPr lang="en-US" sz="2400" dirty="0">
                <a:solidFill>
                  <a:srgbClr val="B2B2B2"/>
                </a:solidFill>
                <a:latin typeface="Times New Roman" panose="02020603050405020304"/>
                <a:ea typeface="MS PGothic" panose="020B0600070205080204" charset="-128"/>
              </a:rPr>
              <a:t> </a:t>
            </a:r>
            <a:endParaRPr lang="en-US" sz="2400" dirty="0">
              <a:solidFill>
                <a:srgbClr val="B2B2B2"/>
              </a:solidFill>
              <a:latin typeface="Times New Roman" panose="02020603050405020304"/>
              <a:ea typeface="MS PGothic" panose="020B0600070205080204" charset="-128"/>
            </a:endParaRPr>
          </a:p>
          <a:p>
            <a:pPr>
              <a:defRPr/>
            </a:pPr>
            <a:r>
              <a:rPr lang="en-US" sz="2400" dirty="0">
                <a:solidFill>
                  <a:srgbClr val="FF0000"/>
                </a:solidFill>
                <a:latin typeface="Times New Roman" panose="02020603050405020304"/>
                <a:ea typeface="MS PGothic" panose="020B0600070205080204" charset="-128"/>
              </a:rPr>
              <a:t>            alt="company logo"</a:t>
            </a:r>
            <a:endParaRPr lang="en-US" sz="2400" dirty="0">
              <a:solidFill>
                <a:srgbClr val="FF0000"/>
              </a:solidFill>
              <a:latin typeface="Times New Roman" panose="02020603050405020304"/>
              <a:ea typeface="MS PGothic" panose="020B0600070205080204" charset="-128"/>
            </a:endParaRPr>
          </a:p>
          <a:p>
            <a:pPr>
              <a:defRPr/>
            </a:pPr>
            <a:r>
              <a:rPr lang="en-US" sz="2400" dirty="0">
                <a:solidFill>
                  <a:srgbClr val="FF0000"/>
                </a:solidFill>
                <a:latin typeface="Times New Roman" panose="02020603050405020304"/>
                <a:ea typeface="MS PGothic" panose="020B0600070205080204" charset="-128"/>
              </a:rPr>
              <a:t> </a:t>
            </a:r>
            <a:endParaRPr lang="en-US" sz="2400" dirty="0">
              <a:solidFill>
                <a:srgbClr val="FF0000"/>
              </a:solidFill>
              <a:latin typeface="Times New Roman" panose="02020603050405020304"/>
              <a:ea typeface="MS PGothic" panose="020B0600070205080204" charset="-128"/>
            </a:endParaRPr>
          </a:p>
          <a:p>
            <a:pPr>
              <a:defRPr/>
            </a:pPr>
            <a:r>
              <a:rPr lang="en-US" sz="2400" dirty="0">
                <a:solidFill>
                  <a:srgbClr val="0000FF"/>
                </a:solidFill>
                <a:latin typeface="Times New Roman" panose="02020603050405020304"/>
                <a:ea typeface="MS PGothic" panose="020B0600070205080204" charset="-128"/>
              </a:rPr>
              <a:t>            title = "AAA1 LLC" </a:t>
            </a:r>
            <a:endParaRPr lang="en-US" sz="2400" dirty="0">
              <a:solidFill>
                <a:srgbClr val="0000FF"/>
              </a:solidFill>
              <a:latin typeface="Times New Roman" panose="02020603050405020304"/>
              <a:ea typeface="MS PGothic" panose="020B0600070205080204" charset="-128"/>
            </a:endParaRPr>
          </a:p>
          <a:p>
            <a:pPr>
              <a:defRPr/>
            </a:pPr>
            <a:endParaRPr lang="en-US" sz="2400" dirty="0">
              <a:solidFill>
                <a:srgbClr val="0000FF"/>
              </a:solidFill>
              <a:latin typeface="Times New Roman" panose="02020603050405020304"/>
              <a:ea typeface="MS PGothic" panose="020B0600070205080204" charset="-128"/>
            </a:endParaRPr>
          </a:p>
          <a:p>
            <a:pPr>
              <a:defRPr/>
            </a:pPr>
            <a:r>
              <a:rPr lang="en-US" sz="2400" dirty="0">
                <a:solidFill>
                  <a:srgbClr val="008000"/>
                </a:solidFill>
                <a:latin typeface="Times New Roman" panose="02020603050405020304"/>
                <a:ea typeface="MS PGothic" panose="020B0600070205080204" charset="-128"/>
              </a:rPr>
              <a:t>	      </a:t>
            </a:r>
            <a:r>
              <a:rPr lang="en-US" sz="2400" dirty="0" smtClean="0">
                <a:solidFill>
                  <a:srgbClr val="008000"/>
                </a:solidFill>
                <a:latin typeface="Times New Roman" panose="02020603050405020304"/>
                <a:ea typeface="MS PGothic" panose="020B0600070205080204" charset="-128"/>
              </a:rPr>
              <a:t>class </a:t>
            </a:r>
            <a:r>
              <a:rPr lang="en-US" sz="2400" dirty="0">
                <a:solidFill>
                  <a:srgbClr val="008000"/>
                </a:solidFill>
                <a:latin typeface="Times New Roman" panose="02020603050405020304"/>
                <a:ea typeface="MS PGothic" panose="020B0600070205080204" charset="-128"/>
              </a:rPr>
              <a:t>= "thumbnail"/&gt;</a:t>
            </a:r>
            <a:endParaRPr lang="en-US" sz="2400" dirty="0">
              <a:solidFill>
                <a:srgbClr val="008000"/>
              </a:solidFill>
              <a:latin typeface="Times New Roman" panose="02020603050405020304"/>
              <a:ea typeface="MS PGothic" panose="020B0600070205080204" charset="-128"/>
            </a:endParaRPr>
          </a:p>
          <a:p>
            <a:pPr>
              <a:defRPr/>
            </a:pPr>
            <a:endParaRPr lang="en-US" sz="2400" dirty="0">
              <a:solidFill>
                <a:srgbClr val="000000"/>
              </a:solidFill>
              <a:latin typeface="Times New Roman" panose="02020603050405020304"/>
              <a:ea typeface="MS PGothic" panose="020B0600070205080204" charset="-128"/>
            </a:endParaRPr>
          </a:p>
        </p:txBody>
      </p:sp>
      <p:sp>
        <p:nvSpPr>
          <p:cNvPr id="6" name="Rectangle 6"/>
          <p:cNvSpPr/>
          <p:nvPr/>
        </p:nvSpPr>
        <p:spPr bwMode="auto">
          <a:xfrm>
            <a:off x="5416405" y="2497217"/>
            <a:ext cx="2407594" cy="466725"/>
          </a:xfrm>
          <a:prstGeom prst="rect">
            <a:avLst/>
          </a:prstGeom>
          <a:noFill/>
          <a:ln>
            <a:noFill/>
          </a:ln>
        </p:spPr>
        <p:txBody>
          <a:bodyPr lIns="0" tIns="0" rIns="0" bIns="0" anchor="ctr"/>
          <a:lstStyle/>
          <a:p>
            <a:r>
              <a:rPr lang="en-US" sz="2200" dirty="0">
                <a:solidFill>
                  <a:srgbClr val="FF7F00"/>
                </a:solidFill>
                <a:latin typeface="Times New Roman" panose="02020603050405020304"/>
                <a:ea typeface="MS PGothic" panose="020B0600070205080204" charset="-128"/>
                <a:cs typeface="MS PGothic" panose="020B0600070205080204" charset="-128"/>
              </a:rPr>
              <a:t>Image filename</a:t>
            </a:r>
            <a:endParaRPr lang="en-US" sz="2200" dirty="0">
              <a:solidFill>
                <a:srgbClr val="FF7F00"/>
              </a:solidFill>
              <a:latin typeface="Times New Roman" panose="02020603050405020304"/>
              <a:ea typeface="MS PGothic" panose="020B0600070205080204" charset="-128"/>
              <a:cs typeface="MS PGothic" panose="020B0600070205080204" charset="-128"/>
            </a:endParaRPr>
          </a:p>
        </p:txBody>
      </p:sp>
      <p:sp>
        <p:nvSpPr>
          <p:cNvPr id="8" name="Rectangle 5"/>
          <p:cNvSpPr/>
          <p:nvPr/>
        </p:nvSpPr>
        <p:spPr bwMode="auto">
          <a:xfrm>
            <a:off x="5058526" y="3226025"/>
            <a:ext cx="2857500" cy="380613"/>
          </a:xfrm>
          <a:prstGeom prst="rect">
            <a:avLst/>
          </a:prstGeom>
          <a:noFill/>
          <a:ln>
            <a:noFill/>
          </a:ln>
        </p:spPr>
        <p:txBody>
          <a:bodyPr lIns="0" tIns="0" rIns="0" bIns="0" anchor="ctr"/>
          <a:lstStyle/>
          <a:p>
            <a:pPr algn="ctr"/>
            <a:r>
              <a:rPr lang="en-US" sz="2200" dirty="0">
                <a:solidFill>
                  <a:srgbClr val="FF0000"/>
                </a:solidFill>
                <a:latin typeface="Times New Roman" panose="02020603050405020304"/>
                <a:ea typeface="MS PGothic" panose="020B0600070205080204" charset="-128"/>
                <a:cs typeface="MS PGothic" panose="020B0600070205080204" charset="-128"/>
              </a:rPr>
              <a:t>Info for screen readers, broken links</a:t>
            </a:r>
            <a:endParaRPr lang="en-US" sz="2200" dirty="0">
              <a:solidFill>
                <a:srgbClr val="FF0000"/>
              </a:solidFill>
              <a:latin typeface="Times New Roman" panose="02020603050405020304"/>
              <a:ea typeface="MS PGothic" panose="020B0600070205080204" charset="-128"/>
              <a:cs typeface="MS PGothic" panose="020B0600070205080204" charset="-128"/>
            </a:endParaRPr>
          </a:p>
        </p:txBody>
      </p:sp>
      <p:sp>
        <p:nvSpPr>
          <p:cNvPr id="9" name="Rectangle 8"/>
          <p:cNvSpPr/>
          <p:nvPr/>
        </p:nvSpPr>
        <p:spPr>
          <a:xfrm>
            <a:off x="4738425" y="3944528"/>
            <a:ext cx="3755236" cy="429895"/>
          </a:xfrm>
          <a:prstGeom prst="rect">
            <a:avLst/>
          </a:prstGeom>
        </p:spPr>
        <p:txBody>
          <a:bodyPr wrap="square">
            <a:spAutoFit/>
          </a:bodyPr>
          <a:lstStyle/>
          <a:p>
            <a:pPr algn="ctr"/>
            <a:r>
              <a:rPr lang="en-US" sz="2200" dirty="0">
                <a:solidFill>
                  <a:srgbClr val="0000FF"/>
                </a:solidFill>
                <a:latin typeface="Times New Roman" panose="02020603050405020304"/>
                <a:ea typeface="MS PGothic" panose="020B0600070205080204" charset="-128"/>
              </a:rPr>
              <a:t>Displays on hover</a:t>
            </a:r>
            <a:endParaRPr lang="en-US" sz="2200" dirty="0">
              <a:solidFill>
                <a:prstClr val="black"/>
              </a:solidFill>
              <a:latin typeface="Times New Roman" panose="02020603050405020304"/>
            </a:endParaRPr>
          </a:p>
        </p:txBody>
      </p:sp>
      <p:sp>
        <p:nvSpPr>
          <p:cNvPr id="15" name="Rectangle 10"/>
          <p:cNvSpPr/>
          <p:nvPr/>
        </p:nvSpPr>
        <p:spPr bwMode="auto">
          <a:xfrm>
            <a:off x="4853695" y="4375415"/>
            <a:ext cx="3327172" cy="1220493"/>
          </a:xfrm>
          <a:prstGeom prst="rect">
            <a:avLst/>
          </a:prstGeom>
          <a:noFill/>
          <a:ln>
            <a:noFill/>
          </a:ln>
        </p:spPr>
        <p:txBody>
          <a:bodyPr lIns="0" tIns="0" rIns="0" bIns="0" anchor="ctr"/>
          <a:lstStyle/>
          <a:p>
            <a:pPr algn="ctr"/>
            <a:r>
              <a:rPr lang="en-US" sz="2200" dirty="0" smtClean="0">
                <a:solidFill>
                  <a:srgbClr val="528A02"/>
                </a:solidFill>
                <a:latin typeface="Times New Roman" panose="02020603050405020304"/>
                <a:ea typeface="MS PGothic" panose="020B0600070205080204" charset="-128"/>
                <a:cs typeface="MS PGothic" panose="020B0600070205080204" charset="-128"/>
              </a:rPr>
              <a:t>Extra </a:t>
            </a:r>
            <a:r>
              <a:rPr lang="en-US" sz="2200" dirty="0">
                <a:solidFill>
                  <a:srgbClr val="528A02"/>
                </a:solidFill>
                <a:latin typeface="Times New Roman" panose="02020603050405020304"/>
                <a:ea typeface="MS PGothic" panose="020B0600070205080204" charset="-128"/>
                <a:cs typeface="MS PGothic" panose="020B0600070205080204" charset="-128"/>
              </a:rPr>
              <a:t>formatting (height, width, position, etc.)</a:t>
            </a:r>
            <a:endParaRPr lang="en-US" sz="2200" dirty="0">
              <a:solidFill>
                <a:srgbClr val="528A02"/>
              </a:solidFill>
              <a:latin typeface="Times New Roman" panose="02020603050405020304"/>
              <a:ea typeface="MS PGothic" panose="020B0600070205080204" charset="-128"/>
              <a:cs typeface="MS PGothic" panose="020B060007020508020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More Attributes</a:t>
            </a:r>
            <a:endParaRPr lang="en-US" sz="3600" dirty="0"/>
          </a:p>
        </p:txBody>
      </p:sp>
      <p:sp>
        <p:nvSpPr>
          <p:cNvPr id="3" name="Content Placeholder 2"/>
          <p:cNvSpPr>
            <a:spLocks noGrp="1"/>
          </p:cNvSpPr>
          <p:nvPr>
            <p:ph idx="1"/>
          </p:nvPr>
        </p:nvSpPr>
        <p:spPr>
          <a:xfrm>
            <a:off x="139065" y="1384935"/>
            <a:ext cx="8229600" cy="5207635"/>
          </a:xfrm>
        </p:spPr>
        <p:txBody>
          <a:bodyPr>
            <a:noAutofit/>
          </a:bodyPr>
          <a:lstStyle/>
          <a:p>
            <a:pPr marL="457200" indent="-457200">
              <a:buFont typeface="Arial" panose="020B0604020202020204"/>
              <a:buChar char="•"/>
            </a:pPr>
            <a:r>
              <a:rPr lang="en-US" sz="3200" dirty="0" smtClean="0"/>
              <a:t>As you learn the tags, you learn their specific attributes.  Some apply to any tag</a:t>
            </a:r>
            <a:endParaRPr lang="en-US" sz="3200" dirty="0" smtClean="0"/>
          </a:p>
          <a:p>
            <a:pPr marL="1200150" lvl="1" indent="-457200">
              <a:buFont typeface="Arial" panose="020B0604020202020204"/>
              <a:buChar char="•"/>
            </a:pPr>
            <a:r>
              <a:rPr lang="en-US" sz="2800" dirty="0" smtClean="0"/>
              <a:t>class – applies special properties to groups of elements</a:t>
            </a:r>
            <a:endParaRPr lang="en-US" sz="2800" dirty="0" smtClean="0"/>
          </a:p>
          <a:p>
            <a:pPr marL="1200150" lvl="1" indent="-457200">
              <a:buFont typeface="Arial" panose="020B0604020202020204"/>
              <a:buChar char="•"/>
            </a:pPr>
            <a:r>
              <a:rPr lang="en-US" sz="2800" dirty="0" smtClean="0"/>
              <a:t>id – specifies a unique id to one element on the page</a:t>
            </a:r>
            <a:endParaRPr lang="en-US" sz="2800" dirty="0" smtClean="0"/>
          </a:p>
          <a:p>
            <a:pPr marL="1200150" lvl="1" indent="-457200">
              <a:buFont typeface="Arial" panose="020B0604020202020204"/>
              <a:buChar char="•"/>
            </a:pPr>
            <a:r>
              <a:rPr lang="en-US" sz="2800" dirty="0" smtClean="0"/>
              <a:t>style – specifies a certain visual style </a:t>
            </a:r>
            <a:endParaRPr lang="en-US" sz="2800" dirty="0" smtClean="0"/>
          </a:p>
          <a:p>
            <a:pPr marL="1200150" lvl="1" indent="-457200">
              <a:buFont typeface="Arial" panose="020B0604020202020204"/>
              <a:buChar char="•"/>
            </a:pPr>
            <a:r>
              <a:rPr lang="en-US" sz="2800" dirty="0" err="1" smtClean="0"/>
              <a:t>accesskey</a:t>
            </a:r>
            <a:r>
              <a:rPr lang="en-US" sz="2800" dirty="0" smtClean="0"/>
              <a:t> – a shortcut key to activate an element</a:t>
            </a:r>
            <a:endParaRPr lang="en-US" sz="2800" dirty="0" smtClean="0"/>
          </a:p>
          <a:p>
            <a:pPr marL="1200150" lvl="1" indent="-457200">
              <a:buFont typeface="Arial" panose="020B0604020202020204"/>
              <a:buChar char="•"/>
            </a:pPr>
            <a:r>
              <a:rPr lang="en-US" sz="2800" dirty="0" err="1" smtClean="0"/>
              <a:t>tabindex</a:t>
            </a:r>
            <a:r>
              <a:rPr lang="en-US" sz="2800" dirty="0" smtClean="0"/>
              <a:t> – the order elements will come into focus using the tab key.</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smtClean="0"/>
              <a:t>EDITORS</a:t>
            </a:r>
            <a:endParaRPr lang="en-IN" alt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Special Entities</a:t>
            </a:r>
            <a:endParaRPr lang="en-US" sz="3600" dirty="0"/>
          </a:p>
        </p:txBody>
      </p:sp>
      <p:sp>
        <p:nvSpPr>
          <p:cNvPr id="3" name="Content Placeholder 2"/>
          <p:cNvSpPr>
            <a:spLocks noGrp="1"/>
          </p:cNvSpPr>
          <p:nvPr>
            <p:ph idx="1"/>
          </p:nvPr>
        </p:nvSpPr>
        <p:spPr>
          <a:xfrm>
            <a:off x="457200" y="2414130"/>
            <a:ext cx="8528056" cy="3037744"/>
          </a:xfrm>
        </p:spPr>
        <p:txBody>
          <a:bodyPr/>
          <a:lstStyle/>
          <a:p>
            <a:pPr marL="457200" indent="-457200">
              <a:buFont typeface="Arial" panose="020B0604020202020204"/>
              <a:buChar char="•"/>
            </a:pPr>
            <a:r>
              <a:rPr lang="en-US" sz="3600" dirty="0" smtClean="0"/>
              <a:t>Tags always start with a bracket (&lt;)</a:t>
            </a:r>
            <a:endParaRPr lang="en-US" sz="3600" dirty="0" smtClean="0"/>
          </a:p>
          <a:p>
            <a:pPr marL="457200" indent="-457200">
              <a:buFont typeface="Arial" panose="020B0604020202020204"/>
              <a:buChar char="•"/>
            </a:pPr>
            <a:r>
              <a:rPr lang="en-US" sz="3600" dirty="0" smtClean="0"/>
              <a:t>What if you want the browser to display a bracket, not start a tag?</a:t>
            </a:r>
            <a:endParaRPr lang="en-US" sz="3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Special Entities</a:t>
            </a:r>
            <a:endParaRPr lang="en-US" sz="3600" dirty="0"/>
          </a:p>
        </p:txBody>
      </p:sp>
      <p:graphicFrame>
        <p:nvGraphicFramePr>
          <p:cNvPr id="4" name="Content Placeholder 3"/>
          <p:cNvGraphicFramePr>
            <a:graphicFrameLocks noGrp="1"/>
          </p:cNvGraphicFramePr>
          <p:nvPr>
            <p:ph idx="1"/>
          </p:nvPr>
        </p:nvGraphicFramePr>
        <p:xfrm>
          <a:off x="465063" y="2310227"/>
          <a:ext cx="8197850" cy="3200400"/>
        </p:xfrm>
        <a:graphic>
          <a:graphicData uri="http://schemas.openxmlformats.org/drawingml/2006/table">
            <a:tbl>
              <a:tblPr firstRow="1" bandRow="1">
                <a:tableStyleId>{69CF1AB2-1976-4502-BF36-3FF5EA218861}</a:tableStyleId>
              </a:tblPr>
              <a:tblGrid>
                <a:gridCol w="4208145"/>
                <a:gridCol w="3989705"/>
              </a:tblGrid>
              <a:tr h="457200">
                <a:tc>
                  <a:txBody>
                    <a:bodyPr/>
                    <a:lstStyle/>
                    <a:p>
                      <a:r>
                        <a:rPr lang="en-US" sz="2400" dirty="0" smtClean="0"/>
                        <a:t>If you want….</a:t>
                      </a:r>
                      <a:endParaRPr lang="en-US" sz="2400" dirty="0"/>
                    </a:p>
                  </a:txBody>
                  <a:tcPr/>
                </a:tc>
                <a:tc>
                  <a:txBody>
                    <a:bodyPr/>
                    <a:lstStyle/>
                    <a:p>
                      <a:r>
                        <a:rPr lang="en-US" sz="2400" dirty="0" smtClean="0"/>
                        <a:t>Then use…</a:t>
                      </a:r>
                      <a:endParaRPr lang="en-US" sz="2400" dirty="0"/>
                    </a:p>
                  </a:txBody>
                  <a:tcPr/>
                </a:tc>
              </a:tr>
              <a:tr h="457200">
                <a:tc>
                  <a:txBody>
                    <a:bodyPr/>
                    <a:lstStyle/>
                    <a:p>
                      <a:r>
                        <a:rPr lang="en-US" sz="2400" dirty="0" smtClean="0"/>
                        <a:t>&lt;</a:t>
                      </a:r>
                      <a:endParaRPr lang="en-US" sz="2400" dirty="0"/>
                    </a:p>
                  </a:txBody>
                  <a:tcPr/>
                </a:tc>
                <a:tc>
                  <a:txBody>
                    <a:bodyPr/>
                    <a:lstStyle/>
                    <a:p>
                      <a:r>
                        <a:rPr lang="en-US" sz="2400" dirty="0" smtClean="0"/>
                        <a:t>&amp;</a:t>
                      </a:r>
                      <a:r>
                        <a:rPr lang="en-US" sz="2400" dirty="0" err="1" smtClean="0"/>
                        <a:t>lt</a:t>
                      </a:r>
                      <a:r>
                        <a:rPr lang="en-US" sz="2400" dirty="0" smtClean="0"/>
                        <a:t>;</a:t>
                      </a:r>
                      <a:endParaRPr lang="en-US" sz="2400" dirty="0"/>
                    </a:p>
                  </a:txBody>
                  <a:tcPr/>
                </a:tc>
              </a:tr>
              <a:tr h="457200">
                <a:tc>
                  <a:txBody>
                    <a:bodyPr/>
                    <a:lstStyle/>
                    <a:p>
                      <a:r>
                        <a:rPr lang="en-US" sz="2400" dirty="0" smtClean="0"/>
                        <a:t>&gt;</a:t>
                      </a:r>
                      <a:endParaRPr lang="en-US" sz="2400" dirty="0"/>
                    </a:p>
                  </a:txBody>
                  <a:tcPr/>
                </a:tc>
                <a:tc>
                  <a:txBody>
                    <a:bodyPr/>
                    <a:lstStyle/>
                    <a:p>
                      <a:r>
                        <a:rPr lang="en-US" sz="2400" dirty="0" smtClean="0"/>
                        <a:t>&amp;</a:t>
                      </a:r>
                      <a:r>
                        <a:rPr lang="en-US" sz="2400" dirty="0" err="1" smtClean="0"/>
                        <a:t>gt</a:t>
                      </a:r>
                      <a:r>
                        <a:rPr lang="en-US" sz="2400" dirty="0" smtClean="0"/>
                        <a:t>;</a:t>
                      </a:r>
                      <a:endParaRPr lang="en-US" sz="2400" dirty="0" smtClean="0"/>
                    </a:p>
                  </a:txBody>
                  <a:tcPr/>
                </a:tc>
              </a:tr>
              <a:tr h="457200">
                <a:tc>
                  <a:txBody>
                    <a:bodyPr/>
                    <a:lstStyle/>
                    <a:p>
                      <a:r>
                        <a:rPr lang="en-US" sz="2400" dirty="0" smtClean="0"/>
                        <a:t>©</a:t>
                      </a:r>
                      <a:endParaRPr lang="en-US" sz="2400" dirty="0"/>
                    </a:p>
                  </a:txBody>
                  <a:tcPr/>
                </a:tc>
                <a:tc>
                  <a:txBody>
                    <a:bodyPr/>
                    <a:lstStyle/>
                    <a:p>
                      <a:r>
                        <a:rPr lang="en-US" sz="2400" dirty="0" smtClean="0"/>
                        <a:t>&amp;copy;</a:t>
                      </a:r>
                      <a:endParaRPr lang="en-US" sz="2400" dirty="0"/>
                    </a:p>
                  </a:txBody>
                  <a:tcPr/>
                </a:tc>
              </a:tr>
              <a:tr h="457200">
                <a:tc>
                  <a:txBody>
                    <a:bodyPr/>
                    <a:lstStyle/>
                    <a:p>
                      <a:r>
                        <a:rPr lang="en-US" sz="2400" dirty="0" smtClean="0"/>
                        <a:t>blank</a:t>
                      </a:r>
                      <a:r>
                        <a:rPr lang="en-US" sz="2400" baseline="0" dirty="0" smtClean="0"/>
                        <a:t> space</a:t>
                      </a:r>
                      <a:endParaRPr lang="en-US" sz="2400" dirty="0"/>
                    </a:p>
                  </a:txBody>
                  <a:tcPr/>
                </a:tc>
                <a:tc>
                  <a:txBody>
                    <a:bodyPr/>
                    <a:lstStyle/>
                    <a:p>
                      <a:r>
                        <a:rPr lang="en-US" sz="2400" dirty="0" smtClean="0"/>
                        <a:t>&amp;</a:t>
                      </a:r>
                      <a:r>
                        <a:rPr lang="en-US" sz="2400" dirty="0" err="1" smtClean="0"/>
                        <a:t>nbsp</a:t>
                      </a:r>
                      <a:r>
                        <a:rPr lang="en-US" sz="2400" dirty="0" smtClean="0"/>
                        <a:t>;</a:t>
                      </a:r>
                      <a:endParaRPr lang="en-US" sz="2400" dirty="0"/>
                    </a:p>
                  </a:txBody>
                  <a:tcPr/>
                </a:tc>
              </a:tr>
              <a:tr h="457200">
                <a:tc>
                  <a:txBody>
                    <a:bodyPr/>
                    <a:lstStyle/>
                    <a:p>
                      <a:r>
                        <a:rPr lang="en-US" sz="2400" dirty="0" smtClean="0"/>
                        <a:t>¢</a:t>
                      </a:r>
                      <a:endParaRPr lang="en-US" sz="2400" dirty="0"/>
                    </a:p>
                  </a:txBody>
                  <a:tcPr/>
                </a:tc>
                <a:tc>
                  <a:txBody>
                    <a:bodyPr/>
                    <a:lstStyle/>
                    <a:p>
                      <a:r>
                        <a:rPr lang="en-US" sz="2400" dirty="0" smtClean="0"/>
                        <a:t>&amp;cent;</a:t>
                      </a:r>
                      <a:endParaRPr lang="en-US" sz="2400" dirty="0"/>
                    </a:p>
                  </a:txBody>
                  <a:tcPr/>
                </a:tc>
              </a:tr>
              <a:tr h="457200">
                <a:tc>
                  <a:txBody>
                    <a:bodyPr/>
                    <a:lstStyle/>
                    <a:p>
                      <a:r>
                        <a:rPr lang="en-US" sz="2400" dirty="0" smtClean="0"/>
                        <a:t>&amp;</a:t>
                      </a:r>
                      <a:endParaRPr lang="en-US" sz="2400" dirty="0"/>
                    </a:p>
                  </a:txBody>
                  <a:tcPr/>
                </a:tc>
                <a:tc>
                  <a:txBody>
                    <a:bodyPr/>
                    <a:lstStyle/>
                    <a:p>
                      <a:r>
                        <a:rPr lang="en-US" sz="2400" dirty="0" smtClean="0"/>
                        <a:t>&amp;amp;</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Semantic HTML5 Tags</a:t>
            </a:r>
            <a:endParaRPr lang="en-US" dirty="0"/>
          </a:p>
        </p:txBody>
      </p:sp>
      <p:sp>
        <p:nvSpPr>
          <p:cNvPr id="3" name="Subtitle 2"/>
          <p:cNvSpPr>
            <a:spLocks noGrp="1"/>
          </p:cNvSpPr>
          <p:nvPr>
            <p:ph type="subTitle" idx="1"/>
          </p:nvPr>
        </p:nvSpPr>
        <p:spPr/>
        <p:txBody>
          <a:bodyPr/>
          <a:lstStyle/>
          <a:p>
            <a:r>
              <a:rPr lang="en-US" dirty="0" smtClean="0"/>
              <a:t>Making the most of the </a:t>
            </a:r>
            <a:r>
              <a:rPr lang="en-US" smtClean="0"/>
              <a:t>new tags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124"/>
            <a:ext cx="9144000" cy="701843"/>
          </a:xfrm>
        </p:spPr>
        <p:txBody>
          <a:bodyPr/>
          <a:lstStyle/>
          <a:p>
            <a:r>
              <a:rPr lang="en-US" dirty="0" smtClean="0"/>
              <a:t>How to Design</a:t>
            </a:r>
            <a:endParaRPr lang="en-US" dirty="0"/>
          </a:p>
        </p:txBody>
      </p:sp>
      <p:sp>
        <p:nvSpPr>
          <p:cNvPr id="3" name="Content Placeholder 2"/>
          <p:cNvSpPr>
            <a:spLocks noGrp="1"/>
          </p:cNvSpPr>
          <p:nvPr>
            <p:ph idx="1"/>
          </p:nvPr>
        </p:nvSpPr>
        <p:spPr>
          <a:xfrm>
            <a:off x="284168" y="2319756"/>
            <a:ext cx="8193599" cy="3470468"/>
          </a:xfrm>
        </p:spPr>
        <p:txBody>
          <a:bodyPr>
            <a:noAutofit/>
          </a:bodyPr>
          <a:lstStyle/>
          <a:p>
            <a:pPr marL="457200" indent="-457200">
              <a:buFont typeface="Arial" panose="020B0604020202020204"/>
              <a:buChar char="•"/>
            </a:pPr>
            <a:r>
              <a:rPr lang="en-US" dirty="0" smtClean="0"/>
              <a:t>The most important step in web design is the </a:t>
            </a:r>
            <a:r>
              <a:rPr lang="en-US" b="1" i="1" dirty="0" smtClean="0"/>
              <a:t>design</a:t>
            </a:r>
            <a:r>
              <a:rPr lang="en-US" dirty="0" smtClean="0"/>
              <a:t>. </a:t>
            </a:r>
            <a:endParaRPr lang="en-US" dirty="0" smtClean="0"/>
          </a:p>
          <a:p>
            <a:pPr marL="457200" indent="-457200">
              <a:buFont typeface="Arial" panose="020B0604020202020204"/>
              <a:buChar char="•"/>
            </a:pPr>
            <a:endParaRPr lang="en-US" dirty="0" smtClean="0"/>
          </a:p>
          <a:p>
            <a:pPr marL="457200" indent="-457200">
              <a:buFont typeface="Arial" panose="020B0604020202020204"/>
              <a:buChar char="•"/>
            </a:pPr>
            <a:r>
              <a:rPr lang="en-US" dirty="0" smtClean="0"/>
              <a:t>You need a clear picture of what you want to create, before you can begin coding.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75" y="357325"/>
            <a:ext cx="9144000" cy="701843"/>
          </a:xfrm>
        </p:spPr>
        <p:txBody>
          <a:bodyPr/>
          <a:lstStyle/>
          <a:p>
            <a:r>
              <a:rPr lang="en-US" dirty="0"/>
              <a:t>How to Design</a:t>
            </a:r>
            <a:endParaRPr lang="en-US" dirty="0"/>
          </a:p>
        </p:txBody>
      </p:sp>
      <p:sp>
        <p:nvSpPr>
          <p:cNvPr id="3" name="Content Placeholder 2"/>
          <p:cNvSpPr>
            <a:spLocks noGrp="1"/>
          </p:cNvSpPr>
          <p:nvPr>
            <p:ph idx="1"/>
          </p:nvPr>
        </p:nvSpPr>
        <p:spPr/>
        <p:txBody>
          <a:bodyPr/>
          <a:lstStyle/>
          <a:p>
            <a:r>
              <a:rPr lang="en-IN" altLang="en-US"/>
              <a:t>Try out these tags</a:t>
            </a:r>
            <a:endParaRPr lang="en-IN" altLang="en-US"/>
          </a:p>
        </p:txBody>
      </p:sp>
      <p:grpSp>
        <p:nvGrpSpPr>
          <p:cNvPr id="4" name="Group 3"/>
          <p:cNvGrpSpPr/>
          <p:nvPr/>
        </p:nvGrpSpPr>
        <p:grpSpPr>
          <a:xfrm>
            <a:off x="843646" y="2254818"/>
            <a:ext cx="7502626" cy="3374477"/>
            <a:chOff x="957667" y="1462505"/>
            <a:chExt cx="7502626" cy="3374477"/>
          </a:xfrm>
        </p:grpSpPr>
        <p:sp>
          <p:nvSpPr>
            <p:cNvPr id="5" name="Rectangle 4"/>
            <p:cNvSpPr/>
            <p:nvPr/>
          </p:nvSpPr>
          <p:spPr>
            <a:xfrm>
              <a:off x="984123" y="1462505"/>
              <a:ext cx="7476170" cy="711067"/>
            </a:xfrm>
            <a:prstGeom prst="rect">
              <a:avLst/>
            </a:prstGeom>
            <a:solidFill>
              <a:schemeClr val="bg1"/>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panose="02020603050405020304"/>
                </a:rPr>
                <a:t>&lt;header&gt;</a:t>
              </a:r>
              <a:endParaRPr lang="en-US" sz="2000" b="1" dirty="0">
                <a:solidFill>
                  <a:srgbClr val="000000"/>
                </a:solidFill>
                <a:latin typeface="Times New Roman" panose="02020603050405020304"/>
              </a:endParaRPr>
            </a:p>
          </p:txBody>
        </p:sp>
        <p:sp>
          <p:nvSpPr>
            <p:cNvPr id="6" name="Rectangle 5"/>
            <p:cNvSpPr/>
            <p:nvPr/>
          </p:nvSpPr>
          <p:spPr>
            <a:xfrm>
              <a:off x="984123" y="4125915"/>
              <a:ext cx="7476170" cy="711067"/>
            </a:xfrm>
            <a:prstGeom prst="rect">
              <a:avLst/>
            </a:prstGeom>
            <a:solidFill>
              <a:schemeClr val="bg1"/>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panose="02020603050405020304"/>
                </a:rPr>
                <a:t>&lt;footer&gt;</a:t>
              </a:r>
              <a:endParaRPr lang="en-US" sz="2000" b="1" dirty="0">
                <a:solidFill>
                  <a:srgbClr val="000000"/>
                </a:solidFill>
                <a:latin typeface="Times New Roman" panose="02020603050405020304"/>
              </a:endParaRPr>
            </a:p>
          </p:txBody>
        </p:sp>
        <p:sp>
          <p:nvSpPr>
            <p:cNvPr id="7" name="Rectangle 6"/>
            <p:cNvSpPr/>
            <p:nvPr/>
          </p:nvSpPr>
          <p:spPr>
            <a:xfrm>
              <a:off x="957667" y="2287611"/>
              <a:ext cx="4721046" cy="1597330"/>
            </a:xfrm>
            <a:prstGeom prst="rect">
              <a:avLst/>
            </a:prstGeom>
            <a:solidFill>
              <a:schemeClr val="bg1"/>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panose="02020603050405020304"/>
                </a:rPr>
                <a:t>&lt;section&gt;</a:t>
              </a:r>
              <a:endParaRPr lang="en-US" sz="2000" b="1" dirty="0">
                <a:solidFill>
                  <a:srgbClr val="000000"/>
                </a:solidFill>
                <a:latin typeface="Times New Roman" panose="02020603050405020304"/>
              </a:endParaRPr>
            </a:p>
          </p:txBody>
        </p:sp>
        <p:sp>
          <p:nvSpPr>
            <p:cNvPr id="8" name="Rectangle 7"/>
            <p:cNvSpPr/>
            <p:nvPr/>
          </p:nvSpPr>
          <p:spPr>
            <a:xfrm>
              <a:off x="5893340" y="2328642"/>
              <a:ext cx="2566953" cy="1556299"/>
            </a:xfrm>
            <a:prstGeom prst="rect">
              <a:avLst/>
            </a:prstGeom>
            <a:solidFill>
              <a:schemeClr val="bg1"/>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panose="02020603050405020304"/>
                </a:rPr>
                <a:t>&lt;aside&gt;</a:t>
              </a:r>
              <a:endParaRPr lang="en-US" sz="2000" b="1" dirty="0">
                <a:solidFill>
                  <a:srgbClr val="000000"/>
                </a:solidFill>
                <a:latin typeface="Times New Roman" panose="02020603050405020304"/>
              </a:endParaRPr>
            </a:p>
          </p:txBody>
        </p:sp>
        <p:sp>
          <p:nvSpPr>
            <p:cNvPr id="9" name="Rectangle 8"/>
            <p:cNvSpPr/>
            <p:nvPr/>
          </p:nvSpPr>
          <p:spPr>
            <a:xfrm>
              <a:off x="1359720" y="3293839"/>
              <a:ext cx="4022764" cy="469573"/>
            </a:xfrm>
            <a:prstGeom prst="rect">
              <a:avLst/>
            </a:prstGeom>
            <a:solidFill>
              <a:schemeClr val="bg1"/>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panose="02020603050405020304"/>
                </a:rPr>
                <a:t>&lt;article&gt;</a:t>
              </a:r>
              <a:endParaRPr lang="en-US" sz="2000" b="1" dirty="0">
                <a:solidFill>
                  <a:srgbClr val="000000"/>
                </a:solidFill>
                <a:latin typeface="Times New Roman" panose="020206030504050203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 y="342090"/>
            <a:ext cx="9144000" cy="701843"/>
          </a:xfrm>
        </p:spPr>
        <p:txBody>
          <a:bodyPr/>
          <a:lstStyle/>
          <a:p>
            <a:r>
              <a:rPr lang="en-US" dirty="0" smtClean="0"/>
              <a:t>Using Semantic Tags</a:t>
            </a:r>
            <a:endParaRPr lang="en-US" dirty="0"/>
          </a:p>
        </p:txBody>
      </p:sp>
      <p:sp>
        <p:nvSpPr>
          <p:cNvPr id="3" name="Content Placeholder 2"/>
          <p:cNvSpPr>
            <a:spLocks noGrp="1"/>
          </p:cNvSpPr>
          <p:nvPr>
            <p:ph idx="1"/>
          </p:nvPr>
        </p:nvSpPr>
        <p:spPr>
          <a:xfrm>
            <a:off x="457200" y="2310666"/>
            <a:ext cx="8229600" cy="3810743"/>
          </a:xfrm>
        </p:spPr>
        <p:txBody>
          <a:bodyPr>
            <a:normAutofit fontScale="55000" lnSpcReduction="20000"/>
          </a:bodyPr>
          <a:lstStyle/>
          <a:p>
            <a:pPr marL="457200" indent="-457200">
              <a:buFont typeface="Arial" panose="020B0604020202020204"/>
              <a:buChar char="•"/>
            </a:pPr>
            <a:r>
              <a:rPr lang="en-US" sz="4200" dirty="0" smtClean="0"/>
              <a:t>In the beginning (insert dramatic music of your choice…) there was div</a:t>
            </a:r>
            <a:endParaRPr lang="en-US" sz="4200" dirty="0" smtClean="0"/>
          </a:p>
          <a:p>
            <a:endParaRPr lang="en-US" sz="4200" dirty="0" smtClean="0"/>
          </a:p>
          <a:p>
            <a:pPr marL="457200" indent="-457200">
              <a:buFont typeface="Arial" panose="020B0604020202020204"/>
              <a:buChar char="•"/>
            </a:pPr>
            <a:r>
              <a:rPr lang="en-US" sz="4200" dirty="0" smtClean="0"/>
              <a:t>&lt;div&gt; was a way to group related content together </a:t>
            </a:r>
            <a:endParaRPr lang="en-US" sz="4200" dirty="0" smtClean="0"/>
          </a:p>
          <a:p>
            <a:endParaRPr lang="en-US" sz="4200" dirty="0" smtClean="0"/>
          </a:p>
          <a:p>
            <a:pPr marL="457200" indent="-457200">
              <a:buFont typeface="Arial" panose="020B0604020202020204"/>
              <a:buChar char="•"/>
            </a:pPr>
            <a:r>
              <a:rPr lang="en-US" sz="4200" dirty="0" smtClean="0"/>
              <a:t> </a:t>
            </a:r>
            <a:r>
              <a:rPr lang="en-US" sz="4200" dirty="0" err="1" smtClean="0"/>
              <a:t>Divs</a:t>
            </a:r>
            <a:r>
              <a:rPr lang="en-US" sz="4200" dirty="0" smtClean="0"/>
              <a:t> almost always had special classes/ids associated with them</a:t>
            </a:r>
            <a:endParaRPr lang="en-US" sz="4200" dirty="0" smtClean="0"/>
          </a:p>
          <a:p>
            <a:pPr algn="ctr"/>
            <a:r>
              <a:rPr lang="en-US" sz="4200" dirty="0" smtClean="0"/>
              <a:t>&lt;div class = “header”&gt;…&lt;/div&gt;</a:t>
            </a:r>
            <a:endParaRPr lang="en-US" sz="4200" dirty="0" smtClean="0"/>
          </a:p>
          <a:p>
            <a:pPr algn="ctr"/>
            <a:r>
              <a:rPr lang="en-US" sz="4200" dirty="0" smtClean="0"/>
              <a:t>&lt;</a:t>
            </a:r>
            <a:r>
              <a:rPr lang="en-US" sz="4200" dirty="0"/>
              <a:t>div class = </a:t>
            </a:r>
            <a:r>
              <a:rPr lang="en-US" sz="4200" dirty="0" smtClean="0"/>
              <a:t>“section”</a:t>
            </a:r>
            <a:r>
              <a:rPr lang="en-US" sz="4200" dirty="0"/>
              <a:t>&gt;…&lt;/div&gt;</a:t>
            </a:r>
            <a:endParaRPr lang="en-US" sz="4200" dirty="0"/>
          </a:p>
          <a:p>
            <a:pPr algn="ctr"/>
            <a:r>
              <a:rPr lang="en-US" sz="4200" dirty="0"/>
              <a:t>&lt;div class = </a:t>
            </a:r>
            <a:r>
              <a:rPr lang="en-US" sz="4200" dirty="0" smtClean="0"/>
              <a:t>“footer”</a:t>
            </a:r>
            <a:r>
              <a:rPr lang="en-US" sz="4200" dirty="0"/>
              <a:t>&gt;…&lt;/div&gt;</a:t>
            </a:r>
            <a:endParaRPr lang="en-US" sz="4200"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2090"/>
            <a:ext cx="9144000" cy="701843"/>
          </a:xfrm>
        </p:spPr>
        <p:txBody>
          <a:bodyPr/>
          <a:lstStyle/>
          <a:p>
            <a:r>
              <a:rPr lang="en-US" dirty="0" smtClean="0"/>
              <a:t>&lt;header&gt;</a:t>
            </a:r>
            <a:endParaRPr lang="en-US" dirty="0"/>
          </a:p>
        </p:txBody>
      </p:sp>
      <p:sp>
        <p:nvSpPr>
          <p:cNvPr id="3" name="Content Placeholder 2"/>
          <p:cNvSpPr>
            <a:spLocks noGrp="1"/>
          </p:cNvSpPr>
          <p:nvPr>
            <p:ph idx="1"/>
          </p:nvPr>
        </p:nvSpPr>
        <p:spPr>
          <a:xfrm>
            <a:off x="457200" y="2240888"/>
            <a:ext cx="8229600" cy="3210985"/>
          </a:xfrm>
        </p:spPr>
        <p:txBody>
          <a:bodyPr>
            <a:normAutofit fontScale="85000"/>
          </a:bodyPr>
          <a:lstStyle/>
          <a:p>
            <a:pPr marL="457200" indent="-457200">
              <a:buFont typeface="Arial" panose="020B0604020202020204"/>
              <a:buChar char="•"/>
            </a:pPr>
            <a:r>
              <a:rPr lang="en-US" dirty="0" smtClean="0"/>
              <a:t>A group of introductory or navigational aids: title, navigation links, etc.</a:t>
            </a:r>
            <a:endParaRPr lang="en-US" dirty="0" smtClean="0"/>
          </a:p>
          <a:p>
            <a:pPr marL="457200" indent="-457200">
              <a:buFont typeface="Arial" panose="020B0604020202020204"/>
              <a:buChar char="•"/>
            </a:pPr>
            <a:endParaRPr lang="en-US" dirty="0" smtClean="0"/>
          </a:p>
          <a:p>
            <a:pPr marL="457200" indent="-457200">
              <a:buFont typeface="Arial" panose="020B0604020202020204"/>
              <a:buChar char="•"/>
            </a:pPr>
            <a:endParaRPr lang="en-US" dirty="0" smtClean="0"/>
          </a:p>
          <a:p>
            <a:pPr marL="457200" indent="-457200">
              <a:buFont typeface="Arial" panose="020B0604020202020204"/>
              <a:buChar char="•"/>
            </a:pPr>
            <a:endParaRPr lang="en-US" dirty="0"/>
          </a:p>
          <a:p>
            <a:pPr marL="457200" indent="-457200">
              <a:buFont typeface="Arial" panose="020B0604020202020204"/>
              <a:buChar char="•"/>
            </a:pPr>
            <a:endParaRPr lang="en-US" dirty="0"/>
          </a:p>
          <a:p>
            <a:pPr marL="457200" indent="-457200">
              <a:buFont typeface="Arial" panose="020B0604020202020204"/>
              <a:buChar char="•"/>
            </a:pPr>
            <a:r>
              <a:rPr lang="en-US" dirty="0" smtClean="0"/>
              <a:t>Not to be confused with &lt;head&gt; or the different headings.</a:t>
            </a:r>
            <a:endParaRPr lang="en-US" dirty="0" smtClean="0"/>
          </a:p>
          <a:p>
            <a:pPr marL="457200" indent="-457200">
              <a:buFont typeface="Arial" panose="020B0604020202020204"/>
              <a:buChar char="•"/>
            </a:pPr>
            <a:endParaRPr lang="en-US" dirty="0"/>
          </a:p>
        </p:txBody>
      </p:sp>
      <p:pic>
        <p:nvPicPr>
          <p:cNvPr id="4" name="Picture 3" descr="Screen Shot 2015-06-26 at 11.43.16 A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1009" y="3179750"/>
            <a:ext cx="6870700" cy="13811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 y="160480"/>
            <a:ext cx="9144000" cy="701843"/>
          </a:xfrm>
        </p:spPr>
        <p:txBody>
          <a:bodyPr/>
          <a:lstStyle/>
          <a:p>
            <a:r>
              <a:rPr lang="en-US" dirty="0" smtClean="0"/>
              <a:t>&lt;</a:t>
            </a:r>
            <a:r>
              <a:rPr lang="en-US" dirty="0" err="1" smtClean="0"/>
              <a:t>nav</a:t>
            </a:r>
            <a:r>
              <a:rPr lang="en-US" dirty="0" smtClean="0"/>
              <a:t>&gt;</a:t>
            </a:r>
            <a:endParaRPr lang="en-US" dirty="0"/>
          </a:p>
        </p:txBody>
      </p:sp>
      <p:sp>
        <p:nvSpPr>
          <p:cNvPr id="3" name="Content Placeholder 2"/>
          <p:cNvSpPr>
            <a:spLocks noGrp="1"/>
          </p:cNvSpPr>
          <p:nvPr>
            <p:ph idx="1"/>
          </p:nvPr>
        </p:nvSpPr>
        <p:spPr>
          <a:xfrm>
            <a:off x="457200" y="2240888"/>
            <a:ext cx="8229600" cy="3210985"/>
          </a:xfrm>
        </p:spPr>
        <p:txBody>
          <a:bodyPr>
            <a:normAutofit fontScale="87500" lnSpcReduction="20000"/>
          </a:bodyPr>
          <a:lstStyle/>
          <a:p>
            <a:pPr marL="457200" indent="-457200">
              <a:buFont typeface="Arial" panose="020B0604020202020204"/>
              <a:buChar char="•"/>
            </a:pPr>
            <a:r>
              <a:rPr lang="en-US" dirty="0" smtClean="0"/>
              <a:t>A section of the page that links to other pages or to parts within the page.</a:t>
            </a:r>
            <a:endParaRPr lang="en-US" dirty="0" smtClean="0"/>
          </a:p>
          <a:p>
            <a:pPr marL="457200" indent="-457200">
              <a:buFont typeface="Arial" panose="020B0604020202020204"/>
              <a:buChar char="•"/>
            </a:pPr>
            <a:endParaRPr lang="en-US" dirty="0"/>
          </a:p>
          <a:p>
            <a:pPr marL="457200" indent="-457200">
              <a:buFont typeface="Arial" panose="020B0604020202020204"/>
              <a:buChar char="•"/>
            </a:pPr>
            <a:endParaRPr lang="en-US" dirty="0" smtClean="0"/>
          </a:p>
          <a:p>
            <a:pPr marL="457200" indent="-457200">
              <a:buFont typeface="Arial" panose="020B0604020202020204"/>
              <a:buChar char="•"/>
            </a:pPr>
            <a:endParaRPr lang="en-US" dirty="0" smtClean="0"/>
          </a:p>
          <a:p>
            <a:pPr marL="457200" indent="-457200">
              <a:buFont typeface="Arial" panose="020B0604020202020204"/>
              <a:buChar char="•"/>
            </a:pPr>
            <a:endParaRPr lang="en-US" dirty="0"/>
          </a:p>
          <a:p>
            <a:pPr marL="457200" indent="-457200">
              <a:buFont typeface="Arial" panose="020B0604020202020204"/>
              <a:buChar char="•"/>
            </a:pPr>
            <a:endParaRPr lang="en-US" dirty="0" smtClean="0"/>
          </a:p>
          <a:p>
            <a:pPr marL="457200" indent="-457200">
              <a:buFont typeface="Arial" panose="020B0604020202020204"/>
              <a:buChar char="•"/>
            </a:pPr>
            <a:r>
              <a:rPr lang="en-US" dirty="0" smtClean="0"/>
              <a:t>Often found in the &lt;header&gt; tag</a:t>
            </a:r>
            <a:endParaRPr lang="en-US" dirty="0"/>
          </a:p>
        </p:txBody>
      </p:sp>
      <p:pic>
        <p:nvPicPr>
          <p:cNvPr id="4" name="Picture 3" descr="Screen Shot 2015-06-26 at 11.43.39 A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5926" y="3101643"/>
            <a:ext cx="7583872" cy="159406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 y="266525"/>
            <a:ext cx="9098537" cy="701843"/>
          </a:xfrm>
        </p:spPr>
        <p:txBody>
          <a:bodyPr/>
          <a:lstStyle/>
          <a:p>
            <a:r>
              <a:rPr lang="en-US" dirty="0" smtClean="0"/>
              <a:t>&lt;footer&gt;</a:t>
            </a:r>
            <a:endParaRPr lang="en-US" dirty="0"/>
          </a:p>
        </p:txBody>
      </p:sp>
      <p:sp>
        <p:nvSpPr>
          <p:cNvPr id="3" name="Content Placeholder 2"/>
          <p:cNvSpPr>
            <a:spLocks noGrp="1"/>
          </p:cNvSpPr>
          <p:nvPr>
            <p:ph idx="1"/>
          </p:nvPr>
        </p:nvSpPr>
        <p:spPr>
          <a:xfrm>
            <a:off x="457200" y="2166879"/>
            <a:ext cx="8229600" cy="3284993"/>
          </a:xfrm>
        </p:spPr>
        <p:txBody>
          <a:bodyPr>
            <a:normAutofit fontScale="95000"/>
          </a:bodyPr>
          <a:lstStyle/>
          <a:p>
            <a:pPr marL="457200" indent="-457200">
              <a:buFont typeface="Arial" panose="020B0604020202020204"/>
              <a:buChar char="•"/>
            </a:pPr>
            <a:r>
              <a:rPr lang="en-US" dirty="0" smtClean="0"/>
              <a:t>A section that contains info such as copyright data, related documents, and links to social media</a:t>
            </a:r>
            <a:endParaRPr lang="en-US" dirty="0" smtClean="0"/>
          </a:p>
          <a:p>
            <a:pPr marL="457200" indent="-457200">
              <a:buFont typeface="Arial" panose="020B0604020202020204"/>
              <a:buChar char="•"/>
            </a:pPr>
            <a:endParaRPr lang="en-US" dirty="0"/>
          </a:p>
          <a:p>
            <a:pPr marL="457200" indent="-457200">
              <a:buFont typeface="Arial" panose="020B0604020202020204"/>
              <a:buChar char="•"/>
            </a:pPr>
            <a:endParaRPr lang="en-US" dirty="0" smtClean="0"/>
          </a:p>
          <a:p>
            <a:endParaRPr lang="en-US" dirty="0" smtClean="0"/>
          </a:p>
          <a:p>
            <a:pPr marL="457200" indent="-457200">
              <a:buFont typeface="Arial" panose="020B0604020202020204"/>
              <a:buChar char="•"/>
            </a:pPr>
            <a:r>
              <a:rPr lang="en-US" dirty="0" smtClean="0"/>
              <a:t>Typically at the bottom of the page, but not required.</a:t>
            </a:r>
            <a:endParaRPr lang="en-US" dirty="0"/>
          </a:p>
        </p:txBody>
      </p:sp>
      <p:pic>
        <p:nvPicPr>
          <p:cNvPr id="4" name="Picture 3" descr="Screen Shot 2015-06-26 at 11.44.59 A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6989" y="3281280"/>
            <a:ext cx="7840331" cy="99559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 y="387810"/>
            <a:ext cx="9144000" cy="701843"/>
          </a:xfrm>
        </p:spPr>
        <p:txBody>
          <a:bodyPr/>
          <a:lstStyle/>
          <a:p>
            <a:r>
              <a:rPr lang="en-US" dirty="0" smtClean="0"/>
              <a:t>&lt;figure&gt;</a:t>
            </a:r>
            <a:endParaRPr lang="en-US" dirty="0"/>
          </a:p>
        </p:txBody>
      </p:sp>
      <p:sp>
        <p:nvSpPr>
          <p:cNvPr id="3" name="Content Placeholder 2"/>
          <p:cNvSpPr>
            <a:spLocks noGrp="1"/>
          </p:cNvSpPr>
          <p:nvPr>
            <p:ph idx="1"/>
          </p:nvPr>
        </p:nvSpPr>
        <p:spPr>
          <a:xfrm>
            <a:off x="457200" y="2240883"/>
            <a:ext cx="8229600" cy="3210990"/>
          </a:xfrm>
        </p:spPr>
        <p:txBody>
          <a:bodyPr/>
          <a:lstStyle/>
          <a:p>
            <a:pPr marL="457200" indent="-457200">
              <a:buFont typeface="Arial" panose="020B0604020202020204"/>
              <a:buChar char="•"/>
            </a:pPr>
            <a:r>
              <a:rPr lang="en-US" dirty="0" smtClean="0"/>
              <a:t>More semantics than &lt;</a:t>
            </a:r>
            <a:r>
              <a:rPr lang="en-US" dirty="0" err="1" smtClean="0"/>
              <a:t>img</a:t>
            </a:r>
            <a:r>
              <a:rPr lang="en-US" dirty="0" smtClean="0"/>
              <a:t>&gt;.  Can include:</a:t>
            </a:r>
            <a:endParaRPr lang="en-US" dirty="0" smtClean="0"/>
          </a:p>
          <a:p>
            <a:pPr marL="1200150" lvl="1" indent="-457200">
              <a:buFont typeface="Arial" panose="020B0604020202020204"/>
              <a:buChar char="•"/>
            </a:pPr>
            <a:r>
              <a:rPr lang="en-US" sz="2400" dirty="0" smtClean="0"/>
              <a:t>caption</a:t>
            </a:r>
            <a:endParaRPr lang="en-US" sz="2400" dirty="0" smtClean="0"/>
          </a:p>
          <a:p>
            <a:pPr marL="1200150" lvl="1" indent="-457200">
              <a:buFont typeface="Arial" panose="020B0604020202020204"/>
              <a:buChar char="•"/>
            </a:pPr>
            <a:r>
              <a:rPr lang="en-US" sz="2400" dirty="0" smtClean="0"/>
              <a:t>multiple multi-media resources</a:t>
            </a:r>
            <a:endParaRPr lang="en-US" sz="2400" dirty="0"/>
          </a:p>
        </p:txBody>
      </p:sp>
      <p:pic>
        <p:nvPicPr>
          <p:cNvPr id="4" name="Picture 3" descr="Screen Shot 2015-06-26 at 11.51.17 A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9467" y="3725000"/>
            <a:ext cx="7864756" cy="121096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065383" y="2684968"/>
            <a:ext cx="6436244" cy="2702991"/>
          </a:xfrm>
        </p:spPr>
        <p:txBody>
          <a:bodyPr>
            <a:normAutofit fontScale="90000" lnSpcReduction="10000"/>
          </a:bodyPr>
          <a:lstStyle/>
          <a:p>
            <a:pPr marL="457200" indent="-457200">
              <a:buFont typeface="Arial" panose="020B0604020202020204"/>
              <a:buChar char="•"/>
            </a:pPr>
            <a:r>
              <a:rPr lang="en-US" sz="3600" dirty="0" err="1" smtClean="0"/>
              <a:t>TextEdit</a:t>
            </a:r>
            <a:endParaRPr lang="en-US" sz="3600" dirty="0" err="1" smtClean="0"/>
          </a:p>
          <a:p>
            <a:pPr marL="457200" indent="-457200">
              <a:buFont typeface="Arial" panose="020B0604020202020204"/>
              <a:buChar char="•"/>
            </a:pPr>
            <a:r>
              <a:rPr lang="en-IN" altLang="en-US" sz="3600" dirty="0" smtClean="0"/>
              <a:t>Brackets</a:t>
            </a:r>
            <a:endParaRPr lang="en-IN" altLang="en-US" sz="3600" dirty="0" smtClean="0"/>
          </a:p>
          <a:p>
            <a:pPr marL="457200" indent="-457200">
              <a:buFont typeface="Arial" panose="020B0604020202020204"/>
              <a:buChar char="•"/>
            </a:pPr>
            <a:r>
              <a:rPr lang="en-IN" altLang="en-US" sz="3600" dirty="0" smtClean="0"/>
              <a:t>Visual Studio Code</a:t>
            </a:r>
            <a:endParaRPr lang="en-US" sz="3600" dirty="0" smtClean="0"/>
          </a:p>
          <a:p>
            <a:pPr marL="457200" indent="-457200">
              <a:buFont typeface="Arial" panose="020B0604020202020204"/>
              <a:buChar char="•"/>
            </a:pPr>
            <a:r>
              <a:rPr lang="en-US" sz="3600" dirty="0" smtClean="0"/>
              <a:t>Notepad</a:t>
            </a:r>
            <a:endParaRPr lang="en-US" sz="3600" dirty="0" smtClean="0"/>
          </a:p>
          <a:p>
            <a:pPr marL="457200" indent="-457200">
              <a:buFont typeface="Arial" panose="020B0604020202020204"/>
              <a:buChar char="•"/>
            </a:pPr>
            <a:r>
              <a:rPr lang="en-IN" altLang="en-US" sz="3600" dirty="0" smtClean="0"/>
              <a:t>Sublime</a:t>
            </a:r>
            <a:endParaRPr lang="en-US" sz="3600" dirty="0" smtClean="0"/>
          </a:p>
          <a:p>
            <a:pPr marL="457200" indent="-457200">
              <a:buFont typeface="Arial" panose="020B0604020202020204"/>
              <a:buChar char="•"/>
            </a:pPr>
            <a:endParaRPr lang="en-US"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55005"/>
            <a:ext cx="8432800" cy="701843"/>
          </a:xfrm>
        </p:spPr>
        <p:txBody>
          <a:bodyPr/>
          <a:lstStyle/>
          <a:p>
            <a:r>
              <a:rPr lang="en-US" dirty="0" smtClean="0"/>
              <a:t>Other New Tags </a:t>
            </a:r>
            <a:r>
              <a:rPr lang="en-IN" altLang="en-US" dirty="0" smtClean="0"/>
              <a:t>(its good to know them)</a:t>
            </a:r>
            <a:endParaRPr lang="en-IN" altLang="en-US" dirty="0" smtClean="0"/>
          </a:p>
        </p:txBody>
      </p:sp>
      <p:sp>
        <p:nvSpPr>
          <p:cNvPr id="3" name="Content Placeholder 2"/>
          <p:cNvSpPr>
            <a:spLocks noGrp="1"/>
          </p:cNvSpPr>
          <p:nvPr>
            <p:ph idx="1"/>
          </p:nvPr>
        </p:nvSpPr>
        <p:spPr>
          <a:xfrm>
            <a:off x="254000" y="1860550"/>
            <a:ext cx="8432800" cy="4740910"/>
          </a:xfrm>
        </p:spPr>
        <p:txBody>
          <a:bodyPr/>
          <a:lstStyle/>
          <a:p>
            <a:pPr marL="457200" indent="-457200">
              <a:buFont typeface="Arial" panose="020B0604020202020204"/>
              <a:buChar char="•"/>
            </a:pPr>
            <a:r>
              <a:rPr lang="en-US" sz="2800" dirty="0" smtClean="0"/>
              <a:t>Structural Elements</a:t>
            </a:r>
            <a:endParaRPr lang="en-US" sz="2800" dirty="0" smtClean="0"/>
          </a:p>
          <a:p>
            <a:pPr marL="1200150" lvl="1" indent="-457200">
              <a:buFont typeface="Arial" panose="020B0604020202020204"/>
              <a:buChar char="•"/>
            </a:pPr>
            <a:r>
              <a:rPr lang="en-US" sz="2800" dirty="0" smtClean="0"/>
              <a:t>article, aside, main, </a:t>
            </a:r>
            <a:r>
              <a:rPr lang="en-US" sz="2800" dirty="0" err="1" smtClean="0"/>
              <a:t>menuitem</a:t>
            </a:r>
            <a:r>
              <a:rPr lang="en-US" sz="2800" dirty="0" smtClean="0"/>
              <a:t>, summary, section</a:t>
            </a:r>
            <a:endParaRPr lang="en-US" sz="2800" dirty="0" smtClean="0"/>
          </a:p>
          <a:p>
            <a:pPr marL="457200" indent="-457200">
              <a:buFont typeface="Arial" panose="020B0604020202020204"/>
              <a:buChar char="•"/>
            </a:pPr>
            <a:r>
              <a:rPr lang="en-US" sz="2800" dirty="0" smtClean="0"/>
              <a:t>Form Elements</a:t>
            </a:r>
            <a:endParaRPr lang="en-US" sz="2800" dirty="0" smtClean="0"/>
          </a:p>
          <a:p>
            <a:pPr marL="1200150" lvl="1" indent="-457200">
              <a:buFont typeface="Arial" panose="020B0604020202020204"/>
              <a:buChar char="•"/>
            </a:pPr>
            <a:r>
              <a:rPr lang="en-US" sz="2800" dirty="0" err="1" smtClean="0"/>
              <a:t>datalist</a:t>
            </a:r>
            <a:r>
              <a:rPr lang="en-US" sz="2800" dirty="0" smtClean="0"/>
              <a:t>, </a:t>
            </a:r>
            <a:r>
              <a:rPr lang="en-US" sz="2800" dirty="0" err="1" smtClean="0"/>
              <a:t>keygen</a:t>
            </a:r>
            <a:r>
              <a:rPr lang="en-US" sz="2800" dirty="0" smtClean="0"/>
              <a:t>, output</a:t>
            </a:r>
            <a:endParaRPr lang="en-US" sz="2800" dirty="0" smtClean="0"/>
          </a:p>
          <a:p>
            <a:pPr marL="457200" indent="-457200">
              <a:buFont typeface="Arial" panose="020B0604020202020204"/>
              <a:buChar char="•"/>
            </a:pPr>
            <a:r>
              <a:rPr lang="en-US" sz="2800" dirty="0" smtClean="0"/>
              <a:t>Input Types</a:t>
            </a:r>
            <a:endParaRPr lang="en-US" sz="2800" dirty="0" smtClean="0"/>
          </a:p>
          <a:p>
            <a:pPr marL="1200150" lvl="1" indent="-457200">
              <a:buFont typeface="Arial" panose="020B0604020202020204"/>
              <a:buChar char="•"/>
            </a:pPr>
            <a:r>
              <a:rPr lang="en-US" sz="2800" dirty="0" smtClean="0"/>
              <a:t>color, date, email, list</a:t>
            </a:r>
            <a:endParaRPr lang="en-US" sz="2800" dirty="0" smtClean="0"/>
          </a:p>
          <a:p>
            <a:pPr marL="457200" indent="-457200">
              <a:buFont typeface="Arial" panose="020B0604020202020204"/>
              <a:buChar char="•"/>
            </a:pPr>
            <a:r>
              <a:rPr lang="en-US" sz="2800" dirty="0" smtClean="0"/>
              <a:t>Graphics Elements</a:t>
            </a:r>
            <a:endParaRPr lang="en-US" sz="2800" dirty="0" smtClean="0"/>
          </a:p>
          <a:p>
            <a:pPr marL="1200150" lvl="1" indent="-457200">
              <a:buFont typeface="Arial" panose="020B0604020202020204"/>
              <a:buChar char="•"/>
            </a:pPr>
            <a:r>
              <a:rPr lang="en-US" sz="2800" dirty="0" smtClean="0"/>
              <a:t>canvas, </a:t>
            </a:r>
            <a:r>
              <a:rPr lang="en-US" sz="2800" dirty="0" err="1" smtClean="0"/>
              <a:t>svg</a:t>
            </a:r>
            <a:endParaRPr lang="en-US" sz="2800" dirty="0" smtClean="0"/>
          </a:p>
          <a:p>
            <a:pPr marL="457200" indent="-457200">
              <a:buFont typeface="Arial" panose="020B0604020202020204"/>
              <a:buChar char="•"/>
            </a:pPr>
            <a:r>
              <a:rPr lang="en-US" sz="2800" dirty="0" smtClean="0"/>
              <a:t>Media Elements</a:t>
            </a:r>
            <a:endParaRPr lang="en-US" sz="2800" dirty="0" smtClean="0"/>
          </a:p>
          <a:p>
            <a:pPr marL="1200150" lvl="1" indent="-457200">
              <a:buFont typeface="Arial" panose="020B0604020202020204"/>
              <a:buChar char="•"/>
            </a:pPr>
            <a:r>
              <a:rPr lang="en-US" sz="2800" dirty="0" smtClean="0"/>
              <a:t>audio, embed, source, track, video</a:t>
            </a:r>
            <a:endParaRPr lang="en-US" sz="28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r>
              <a:rPr lang="en-US" dirty="0" smtClean="0"/>
              <a:t>Best practices for adding images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 its more than the tag</a:t>
            </a:r>
            <a:endParaRPr lang="en-US" dirty="0"/>
          </a:p>
        </p:txBody>
      </p:sp>
      <p:sp>
        <p:nvSpPr>
          <p:cNvPr id="3" name="Content Placeholder 2"/>
          <p:cNvSpPr>
            <a:spLocks noGrp="1"/>
          </p:cNvSpPr>
          <p:nvPr>
            <p:ph idx="1"/>
          </p:nvPr>
        </p:nvSpPr>
        <p:spPr>
          <a:xfrm>
            <a:off x="457200" y="2240885"/>
            <a:ext cx="8229600" cy="3589186"/>
          </a:xfrm>
        </p:spPr>
        <p:txBody>
          <a:bodyPr>
            <a:normAutofit/>
          </a:bodyPr>
          <a:lstStyle/>
          <a:p>
            <a:pPr marL="457200" indent="-457200">
              <a:buFont typeface="Arial" panose="020B0604020202020204"/>
              <a:buChar char="•"/>
            </a:pPr>
            <a:r>
              <a:rPr lang="en-US" sz="2800" dirty="0" smtClean="0"/>
              <a:t>Many file types are widely supported</a:t>
            </a:r>
            <a:endParaRPr lang="en-US" sz="2800" dirty="0" smtClean="0"/>
          </a:p>
          <a:p>
            <a:pPr marL="1200150" lvl="1" indent="-457200">
              <a:buFont typeface="Arial" panose="020B0604020202020204"/>
              <a:buChar char="•"/>
            </a:pPr>
            <a:r>
              <a:rPr lang="en-US" sz="2400" dirty="0" smtClean="0"/>
              <a:t>JPEG (.jpg and .jpeg), GIF, and PNG</a:t>
            </a:r>
            <a:endParaRPr lang="en-US" sz="2400" dirty="0" smtClean="0"/>
          </a:p>
          <a:p>
            <a:pPr marL="1200150" lvl="1" indent="-457200">
              <a:buFont typeface="Arial" panose="020B0604020202020204"/>
              <a:buChar char="•"/>
            </a:pPr>
            <a:r>
              <a:rPr lang="en-US" sz="2400" dirty="0" smtClean="0"/>
              <a:t>SVG and BMP are additional options</a:t>
            </a:r>
            <a:endParaRPr lang="en-US" sz="2400" dirty="0" smtClean="0"/>
          </a:p>
          <a:p>
            <a:pPr marL="1200150" lvl="1" indent="-457200">
              <a:buFont typeface="Arial" panose="020B0604020202020204"/>
              <a:buChar char="•"/>
            </a:pPr>
            <a:r>
              <a:rPr lang="en-US" sz="2400" dirty="0" smtClean="0"/>
              <a:t>File extensions must be included</a:t>
            </a:r>
            <a:endParaRPr lang="en-US" sz="2400" dirty="0" smtClean="0"/>
          </a:p>
          <a:p>
            <a:pPr marL="457200" indent="-457200">
              <a:buFont typeface="Arial" panose="020B0604020202020204"/>
              <a:buChar char="•"/>
            </a:pPr>
            <a:r>
              <a:rPr lang="en-US" sz="2800" dirty="0" smtClean="0"/>
              <a:t>Every image must be downloaded, so size can be a factor</a:t>
            </a:r>
            <a:endParaRPr lang="en-US" sz="2800" dirty="0" smtClean="0"/>
          </a:p>
          <a:p>
            <a:pPr marL="457200" indent="-457200">
              <a:buFont typeface="Arial" panose="020B0604020202020204"/>
              <a:buChar char="•"/>
            </a:pPr>
            <a:r>
              <a:rPr lang="en-US" sz="2800" dirty="0" smtClean="0"/>
              <a:t>Every image requires an HTTP Request</a:t>
            </a:r>
            <a:endParaRPr lang="en-US" sz="28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Image size</a:t>
            </a:r>
            <a:endParaRPr lang="en-US" dirty="0"/>
          </a:p>
        </p:txBody>
      </p:sp>
      <p:sp>
        <p:nvSpPr>
          <p:cNvPr id="4" name="Rectangle 3"/>
          <p:cNvSpPr/>
          <p:nvPr/>
        </p:nvSpPr>
        <p:spPr>
          <a:xfrm>
            <a:off x="355359" y="2748881"/>
            <a:ext cx="8432800" cy="2844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5-07-07 at 7.28.27 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359" y="3035674"/>
            <a:ext cx="8396941" cy="2191307"/>
          </a:xfrm>
          <a:prstGeom prst="rect">
            <a:avLst/>
          </a:prstGeom>
        </p:spPr>
      </p:pic>
      <p:sp>
        <p:nvSpPr>
          <p:cNvPr id="3" name="Content Placeholder 2"/>
          <p:cNvSpPr/>
          <p:nvPr>
            <p:ph idx="1"/>
          </p:nvPr>
        </p:nvSpPr>
        <p:spPr/>
        <p:txBody>
          <a:bodyPr/>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Width in Pixels</a:t>
            </a:r>
            <a:endParaRPr lang="en-US" dirty="0"/>
          </a:p>
        </p:txBody>
      </p:sp>
      <p:sp>
        <p:nvSpPr>
          <p:cNvPr id="4" name="Rectangle 3"/>
          <p:cNvSpPr/>
          <p:nvPr/>
        </p:nvSpPr>
        <p:spPr>
          <a:xfrm>
            <a:off x="355359" y="2748881"/>
            <a:ext cx="8432800" cy="2844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359" y="2919132"/>
            <a:ext cx="8432800" cy="2356809"/>
          </a:xfrm>
          <a:prstGeom prst="rect">
            <a:avLst/>
          </a:prstGeom>
        </p:spPr>
      </p:pic>
      <p:sp>
        <p:nvSpPr>
          <p:cNvPr id="3" name="Content Placeholder 2"/>
          <p:cNvSpPr/>
          <p:nvPr>
            <p:ph idx="1"/>
          </p:nvPr>
        </p:nvSpPr>
        <p:spPr/>
        <p:txBody>
          <a:bodyPr/>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Width and Height</a:t>
            </a:r>
            <a:endParaRPr lang="en-US" dirty="0"/>
          </a:p>
        </p:txBody>
      </p:sp>
      <p:sp>
        <p:nvSpPr>
          <p:cNvPr id="4" name="Rectangle 3"/>
          <p:cNvSpPr/>
          <p:nvPr/>
        </p:nvSpPr>
        <p:spPr>
          <a:xfrm>
            <a:off x="337473" y="2545603"/>
            <a:ext cx="8432800" cy="3048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0673" y="2748882"/>
            <a:ext cx="7905049" cy="2478100"/>
          </a:xfrm>
          <a:prstGeom prst="rect">
            <a:avLst/>
          </a:prstGeom>
        </p:spPr>
      </p:pic>
      <p:sp>
        <p:nvSpPr>
          <p:cNvPr id="3" name="Content Placeholder 2"/>
          <p:cNvSpPr/>
          <p:nvPr>
            <p:ph idx="1"/>
          </p:nvPr>
        </p:nvSpPr>
        <p:spPr/>
        <p:txBody>
          <a:bodyPr/>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Percentages</a:t>
            </a:r>
            <a:endParaRPr lang="en-US" dirty="0"/>
          </a:p>
        </p:txBody>
      </p:sp>
      <p:sp>
        <p:nvSpPr>
          <p:cNvPr id="4" name="Rectangle 3"/>
          <p:cNvSpPr/>
          <p:nvPr/>
        </p:nvSpPr>
        <p:spPr>
          <a:xfrm>
            <a:off x="337472" y="2704410"/>
            <a:ext cx="8432800" cy="27043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331" y="2871644"/>
            <a:ext cx="8396941" cy="214968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Favicons</a:t>
            </a:r>
            <a:endParaRPr lang="en-US" dirty="0"/>
          </a:p>
        </p:txBody>
      </p:sp>
      <p:sp>
        <p:nvSpPr>
          <p:cNvPr id="3" name="Content Placeholder 2"/>
          <p:cNvSpPr>
            <a:spLocks noGrp="1"/>
          </p:cNvSpPr>
          <p:nvPr>
            <p:ph idx="1"/>
          </p:nvPr>
        </p:nvSpPr>
        <p:spPr>
          <a:xfrm>
            <a:off x="457200" y="2259194"/>
            <a:ext cx="8229600" cy="2702991"/>
          </a:xfrm>
        </p:spPr>
        <p:txBody>
          <a:bodyPr/>
          <a:lstStyle/>
          <a:p>
            <a:pPr marL="457200" indent="-457200">
              <a:buFont typeface="Arial" panose="020B0604020202020204"/>
              <a:buChar char="•"/>
            </a:pPr>
            <a:r>
              <a:rPr lang="en-US" dirty="0" smtClean="0"/>
              <a:t>You can put image/logo/icon next to the title of your page (in the tab)</a:t>
            </a:r>
            <a:endParaRPr lang="en-US" dirty="0" smtClean="0"/>
          </a:p>
          <a:p>
            <a:pPr marL="457200" indent="-457200">
              <a:buFont typeface="Arial" panose="020B0604020202020204"/>
              <a:buChar char="•"/>
            </a:pPr>
            <a:r>
              <a:rPr lang="en-IN" altLang="en-US" dirty="0" smtClean="0"/>
              <a:t>Th following CDN m</a:t>
            </a:r>
            <a:r>
              <a:rPr lang="en-US" dirty="0" smtClean="0"/>
              <a:t>ust go in &lt;head&gt; section</a:t>
            </a:r>
            <a:endParaRPr lang="en-US" dirty="0" smtClean="0"/>
          </a:p>
          <a:p>
            <a:pPr lvl="1"/>
            <a:r>
              <a:rPr lang="en-US" dirty="0"/>
              <a:t>&lt;script src="https://kit.fontawesome.com/ffe01cd2d4.js" crossorigin="anonymous"&gt;&lt;/script&gt;</a:t>
            </a:r>
            <a:endParaRPr lang="en-US" dirty="0"/>
          </a:p>
          <a:p>
            <a:pPr marL="457200" lvl="1" indent="0">
              <a:buFont typeface="Arial" panose="020B0604020202020204"/>
              <a:buNone/>
            </a:pPr>
            <a:r>
              <a:rPr lang="en-IN" altLang="en-US" b="1" dirty="0"/>
              <a:t>OR</a:t>
            </a:r>
            <a:endParaRPr lang="en-IN" altLang="en-US" b="1" dirty="0"/>
          </a:p>
          <a:p>
            <a:pPr marL="914400" lvl="1" indent="-457200"/>
            <a:r>
              <a:rPr lang="en-IN" altLang="en-US" dirty="0"/>
              <a:t>&lt;link rel="stylesheet" href="https://cdnjs.cloudflare.com/ajax/libs/font-awesome/4.7.0/css/font-awesome.min.css"&gt;</a:t>
            </a:r>
            <a:endParaRPr lang="en-I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More on Font Awesome</a:t>
            </a:r>
            <a:endParaRPr lang="en-IN" altLang="en-US"/>
          </a:p>
        </p:txBody>
      </p:sp>
      <p:sp>
        <p:nvSpPr>
          <p:cNvPr id="3" name="Content Placeholder 2"/>
          <p:cNvSpPr>
            <a:spLocks noGrp="1"/>
          </p:cNvSpPr>
          <p:nvPr>
            <p:ph sz="quarter" idx="1"/>
          </p:nvPr>
        </p:nvSpPr>
        <p:spPr/>
        <p:txBody>
          <a:bodyPr/>
          <a:p>
            <a:r>
              <a:rPr lang="en-IN" altLang="en-US"/>
              <a:t>Some browsers or platforms may have issues...</a:t>
            </a:r>
            <a:endParaRPr lang="en-IN" altLang="en-US"/>
          </a:p>
          <a:p>
            <a:r>
              <a:rPr lang="en-IN" altLang="en-US"/>
              <a:t>So don't worry about it</a:t>
            </a:r>
            <a:endParaRPr lang="en-IN" altLang="en-US"/>
          </a:p>
          <a:p>
            <a:r>
              <a:rPr lang="en-IN" altLang="en-US"/>
              <a:t>A link to a CDN (Content Delivery Network) file won't work if you're developing offline. </a:t>
            </a:r>
            <a:endParaRPr lang="en-IN" altLang="en-US"/>
          </a:p>
          <a:p>
            <a:r>
              <a:rPr lang="en-IN" altLang="en-US"/>
              <a:t>W3schools also explains font awesome very well.</a:t>
            </a:r>
            <a:endParaRPr lang="en-IN" altLang="en-US"/>
          </a:p>
          <a:p>
            <a:r>
              <a:rPr lang="en-IN" altLang="en-US"/>
              <a:t>https://www.w3schools.com/icons/fontawesome_icons_intro.asp</a:t>
            </a:r>
            <a:endParaRPr lang="en-IN" alt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Favicons</a:t>
            </a:r>
            <a:endParaRPr lang="en-IN" altLang="en-US"/>
          </a:p>
        </p:txBody>
      </p:sp>
      <p:sp>
        <p:nvSpPr>
          <p:cNvPr id="3" name="Content Placeholder 2"/>
          <p:cNvSpPr>
            <a:spLocks noGrp="1"/>
          </p:cNvSpPr>
          <p:nvPr>
            <p:ph sz="quarter" idx="1"/>
          </p:nvPr>
        </p:nvSpPr>
        <p:spPr/>
        <p:txBody>
          <a:bodyPr/>
          <a:p>
            <a:r>
              <a:rPr lang="en-US"/>
              <a:t>&lt;i class="fas fa-thumbs-up fa-5x"&gt;&lt;/i&gt;</a:t>
            </a:r>
            <a:endParaRPr lang="en-US"/>
          </a:p>
          <a:p>
            <a:r>
              <a:rPr lang="en-US"/>
              <a:t>&lt;i class="fas </a:t>
            </a:r>
            <a:r>
              <a:rPr lang="en-IN" altLang="en-US"/>
              <a:t>fa-angry</a:t>
            </a:r>
            <a:r>
              <a:rPr lang="en-US"/>
              <a:t>"&gt;&lt;/i&gt;</a:t>
            </a:r>
            <a:endParaRPr lang="en-US"/>
          </a:p>
          <a:p>
            <a:r>
              <a:rPr lang="en-IN" altLang="en-US"/>
              <a:t>i stands for icon</a:t>
            </a:r>
            <a:endParaRPr lang="en-IN" altLang="en-US"/>
          </a:p>
          <a:p>
            <a:r>
              <a:rPr lang="en-US">
                <a:sym typeface="+mn-ea"/>
              </a:rPr>
              <a:t>&lt;i class="fas </a:t>
            </a:r>
            <a:r>
              <a:rPr lang="en-IN" altLang="en-US">
                <a:sym typeface="+mn-ea"/>
              </a:rPr>
              <a:t>fa-angry fa-xs</a:t>
            </a:r>
            <a:r>
              <a:rPr lang="en-US">
                <a:sym typeface="+mn-ea"/>
              </a:rPr>
              <a:t>"&gt;&lt;/i&gt;</a:t>
            </a:r>
            <a:endParaRPr lang="en-US"/>
          </a:p>
          <a:p>
            <a:r>
              <a:rPr lang="en-US">
                <a:sym typeface="+mn-ea"/>
              </a:rPr>
              <a:t>&lt;i class="fas </a:t>
            </a:r>
            <a:r>
              <a:rPr lang="en-IN" altLang="en-US">
                <a:sym typeface="+mn-ea"/>
              </a:rPr>
              <a:t>fa-angry fa-md</a:t>
            </a:r>
            <a:r>
              <a:rPr lang="en-US">
                <a:sym typeface="+mn-ea"/>
              </a:rPr>
              <a:t>"&gt;&lt;/i&gt;</a:t>
            </a:r>
            <a:endParaRPr lang="en-US"/>
          </a:p>
          <a:p>
            <a:r>
              <a:rPr lang="en-US">
                <a:sym typeface="+mn-ea"/>
              </a:rPr>
              <a:t>&lt;i class="fas </a:t>
            </a:r>
            <a:r>
              <a:rPr lang="en-IN" altLang="en-US">
                <a:sym typeface="+mn-ea"/>
              </a:rPr>
              <a:t>fa-angry fa-lg</a:t>
            </a:r>
            <a:r>
              <a:rPr lang="en-US">
                <a:sym typeface="+mn-ea"/>
              </a:rPr>
              <a:t>"&gt;&lt;/i&gt;</a:t>
            </a:r>
            <a:endParaRPr lang="en-US"/>
          </a:p>
          <a:p>
            <a:r>
              <a:rPr lang="en-US">
                <a:sym typeface="+mn-ea"/>
              </a:rPr>
              <a:t>&lt;i class="fas </a:t>
            </a:r>
            <a:r>
              <a:rPr lang="en-IN" altLang="en-US">
                <a:sym typeface="+mn-ea"/>
              </a:rPr>
              <a:t>fa-angry fa-2x</a:t>
            </a:r>
            <a:r>
              <a:rPr lang="en-US">
                <a:sym typeface="+mn-ea"/>
              </a:rPr>
              <a:t>"&gt;&lt;/i&gt;</a:t>
            </a:r>
            <a:endParaRPr lang="en-US"/>
          </a:p>
          <a:p>
            <a:r>
              <a:rPr lang="en-US">
                <a:sym typeface="+mn-ea"/>
              </a:rPr>
              <a:t>&lt;i class="fas </a:t>
            </a:r>
            <a:r>
              <a:rPr lang="en-IN" altLang="en-US">
                <a:sym typeface="+mn-ea"/>
              </a:rPr>
              <a:t>fa-angry fa-5x</a:t>
            </a:r>
            <a:r>
              <a:rPr lang="en-US">
                <a:sym typeface="+mn-ea"/>
              </a:rPr>
              <a:t>"&gt;&lt;/i&gt;</a:t>
            </a:r>
            <a:endParaRPr lang="en-US">
              <a:sym typeface="+mn-ea"/>
            </a:endParaRPr>
          </a:p>
          <a:p>
            <a:r>
              <a:rPr lang="en-US">
                <a:sym typeface="+mn-ea"/>
              </a:rPr>
              <a:t>&lt;i class="fas </a:t>
            </a:r>
            <a:r>
              <a:rPr lang="en-IN" altLang="en-US">
                <a:sym typeface="+mn-ea"/>
              </a:rPr>
              <a:t>fa-address-card</a:t>
            </a:r>
            <a:r>
              <a:rPr lang="en-US">
                <a:sym typeface="+mn-ea"/>
              </a:rPr>
              <a:t>"&gt;&lt;/i&gt;</a:t>
            </a:r>
            <a:endParaRPr lang="en-US">
              <a:sym typeface="+mn-ea"/>
            </a:endParaRPr>
          </a:p>
          <a:p>
            <a:r>
              <a:rPr lang="en-IN" altLang="en-US"/>
              <a:t>disadvantage: not accessible by default</a:t>
            </a:r>
            <a:endParaRPr lang="en-IN" alt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Methods</a:t>
            </a:r>
            <a:endParaRPr lang="en-IN" dirty="0"/>
          </a:p>
        </p:txBody>
      </p:sp>
      <p:sp>
        <p:nvSpPr>
          <p:cNvPr id="3" name="Content Placeholder 2"/>
          <p:cNvSpPr>
            <a:spLocks noGrp="1"/>
          </p:cNvSpPr>
          <p:nvPr>
            <p:ph sz="quarter" idx="1"/>
          </p:nvPr>
        </p:nvSpPr>
        <p:spPr/>
        <p:txBody>
          <a:bodyPr/>
          <a:lstStyle/>
          <a:p>
            <a:pPr fontAlgn="t"/>
            <a:r>
              <a:rPr lang="en-IN" b="1" dirty="0" smtClean="0"/>
              <a:t>GET: r</a:t>
            </a:r>
            <a:r>
              <a:rPr lang="en-IN" dirty="0" smtClean="0"/>
              <a:t>etrieve information from the given server using a given URI. Requests using GET should only retrieve data and should have no other effect on the data.</a:t>
            </a:r>
            <a:endParaRPr lang="en-IN" dirty="0" smtClean="0"/>
          </a:p>
          <a:p>
            <a:pPr fontAlgn="t"/>
            <a:r>
              <a:rPr lang="en-IN" b="1" dirty="0" smtClean="0"/>
              <a:t>HEAD: </a:t>
            </a:r>
            <a:r>
              <a:rPr lang="en-IN" dirty="0" smtClean="0"/>
              <a:t>Same as GET, but transfers the status line and header section only.</a:t>
            </a:r>
            <a:endParaRPr lang="en-IN" dirty="0" smtClean="0"/>
          </a:p>
          <a:p>
            <a:pPr fontAlgn="t"/>
            <a:r>
              <a:rPr lang="en-IN" b="1" dirty="0" smtClean="0"/>
              <a:t>POST: </a:t>
            </a:r>
            <a:r>
              <a:rPr lang="en-IN" dirty="0" smtClean="0"/>
              <a:t>This request is used to send data to the server, for example, customer information, file upload, etc. using HTML forms.</a:t>
            </a:r>
            <a:endParaRPr lang="en-IN" dirty="0" smtClean="0"/>
          </a:p>
          <a:p>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0A2139E2-1186-4419-ACB2-2B2AE0080376}"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IN" altLang="en-US"/>
              <a:t>YOu check how to add </a:t>
            </a:r>
            <a:endParaRPr lang="en-IN" altLang="en-US"/>
          </a:p>
          <a:p>
            <a:r>
              <a:rPr lang="en-IN" altLang="en-US"/>
              <a:t>twitter</a:t>
            </a:r>
            <a:endParaRPr lang="en-IN" altLang="en-US"/>
          </a:p>
          <a:p>
            <a:r>
              <a:rPr lang="en-IN" altLang="en-US"/>
              <a:t>facebook</a:t>
            </a:r>
            <a:endParaRPr lang="en-IN" altLang="en-US"/>
          </a:p>
          <a:p>
            <a:r>
              <a:rPr lang="en-IN" altLang="en-US"/>
              <a:t>pinterest</a:t>
            </a:r>
            <a:endParaRPr lang="en-IN" alt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WOW!! That's a lot you learnt for today</a:t>
            </a:r>
            <a:endParaRPr lang="en-IN" altLang="en-US"/>
          </a:p>
        </p:txBody>
      </p:sp>
      <p:sp>
        <p:nvSpPr>
          <p:cNvPr id="3" name="Content Placeholder 2"/>
          <p:cNvSpPr>
            <a:spLocks noGrp="1"/>
          </p:cNvSpPr>
          <p:nvPr>
            <p:ph sz="quarter" idx="1"/>
          </p:nvPr>
        </p:nvSpPr>
        <p:spPr/>
        <p:txBody>
          <a:bodyPr/>
          <a:p>
            <a:r>
              <a:rPr lang="en-IN" altLang="en-US"/>
              <a:t>Images</a:t>
            </a:r>
            <a:endParaRPr lang="en-IN" altLang="en-US"/>
          </a:p>
          <a:p>
            <a:r>
              <a:rPr lang="en-IN" altLang="en-US"/>
              <a:t>Links</a:t>
            </a:r>
            <a:endParaRPr lang="en-IN" altLang="en-US"/>
          </a:p>
          <a:p>
            <a:r>
              <a:rPr lang="en-IN" altLang="en-US"/>
              <a:t>Html Lang</a:t>
            </a:r>
            <a:endParaRPr lang="en-IN" altLang="en-US"/>
          </a:p>
          <a:p>
            <a:r>
              <a:rPr lang="en-IN" altLang="en-US"/>
              <a:t>DOM</a:t>
            </a:r>
            <a:endParaRPr lang="en-IN" altLang="en-US"/>
          </a:p>
          <a:p>
            <a:r>
              <a:rPr lang="en-IN" altLang="en-US"/>
              <a:t>Various attributes to elements</a:t>
            </a:r>
            <a:endParaRPr lang="en-IN" altLang="en-US"/>
          </a:p>
          <a:p>
            <a:r>
              <a:rPr lang="en-IN" altLang="en-US"/>
              <a:t>Font Awesome</a:t>
            </a:r>
            <a:endParaRPr lang="en-IN" altLang="en-US"/>
          </a:p>
          <a:p>
            <a:r>
              <a:rPr lang="en-IN" altLang="en-US"/>
              <a:t>Lists</a:t>
            </a:r>
            <a:endParaRPr lang="en-IN" altLang="en-US"/>
          </a:p>
          <a:p>
            <a:r>
              <a:rPr lang="en-IN" altLang="en-US"/>
              <a:t>HR</a:t>
            </a:r>
            <a:endParaRPr lang="en-IN" altLang="en-US"/>
          </a:p>
          <a:p>
            <a:r>
              <a:rPr lang="en-IN" altLang="en-US"/>
              <a:t>Oh!!we'e reached a point where listing tags we learnt is going to be tiring..... CONGRATULATIONS!</a:t>
            </a:r>
            <a:endParaRPr lang="en-IN" altLang="en-US"/>
          </a:p>
          <a:p>
            <a:endParaRPr lang="en-IN" alt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IN" altLang="en-US"/>
              <a:t>Practise </a:t>
            </a:r>
            <a:endParaRPr lang="en-IN" altLang="en-US"/>
          </a:p>
          <a:p>
            <a:r>
              <a:rPr lang="en-IN" altLang="en-US"/>
              <a:t>Practise</a:t>
            </a:r>
            <a:endParaRPr lang="en-IN" altLang="en-US"/>
          </a:p>
          <a:p>
            <a:r>
              <a:rPr lang="en-IN" altLang="en-US"/>
              <a:t>Practise</a:t>
            </a:r>
            <a:endParaRPr lang="en-IN" altLang="en-US"/>
          </a:p>
          <a:p>
            <a:endParaRPr lang="en-IN" altLang="en-US"/>
          </a:p>
          <a:p>
            <a:r>
              <a:rPr lang="en-IN" altLang="en-US"/>
              <a:t>HTML has got a lot of options to explore!!!!</a:t>
            </a:r>
            <a:endParaRPr lang="en-IN" altLang="en-US"/>
          </a:p>
          <a:p>
            <a:endParaRPr lang="en-IN" alt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Methods (contd.)</a:t>
            </a:r>
            <a:endParaRPr lang="en-IN" dirty="0"/>
          </a:p>
        </p:txBody>
      </p:sp>
      <p:sp>
        <p:nvSpPr>
          <p:cNvPr id="3" name="Content Placeholder 2"/>
          <p:cNvSpPr>
            <a:spLocks noGrp="1"/>
          </p:cNvSpPr>
          <p:nvPr>
            <p:ph sz="quarter" idx="1"/>
          </p:nvPr>
        </p:nvSpPr>
        <p:spPr/>
        <p:txBody>
          <a:bodyPr/>
          <a:lstStyle/>
          <a:p>
            <a:pPr fontAlgn="t"/>
            <a:r>
              <a:rPr lang="en-IN" b="1" dirty="0" smtClean="0"/>
              <a:t>PUT: </a:t>
            </a:r>
            <a:r>
              <a:rPr lang="en-IN" dirty="0" smtClean="0"/>
              <a:t>replaces all current representations of the target resource with the uploaded content.</a:t>
            </a:r>
            <a:endParaRPr lang="en-IN" dirty="0" smtClean="0"/>
          </a:p>
          <a:p>
            <a:pPr fontAlgn="t"/>
            <a:r>
              <a:rPr lang="en-IN" b="1" dirty="0" smtClean="0"/>
              <a:t>DELETE: </a:t>
            </a:r>
            <a:r>
              <a:rPr lang="en-IN" dirty="0" smtClean="0"/>
              <a:t>removes all current representations of the target resource given by a URI.</a:t>
            </a:r>
            <a:endParaRPr lang="en-IN" dirty="0" smtClean="0"/>
          </a:p>
          <a:p>
            <a:pPr fontAlgn="t"/>
            <a:r>
              <a:rPr lang="en-IN" b="1" dirty="0" smtClean="0"/>
              <a:t>CONNECT: </a:t>
            </a:r>
            <a:r>
              <a:rPr lang="en-IN" dirty="0" smtClean="0"/>
              <a:t>Establishes a tunnel to the server identified by a given URI.</a:t>
            </a:r>
            <a:endParaRPr lang="en-IN" dirty="0" smtClean="0"/>
          </a:p>
          <a:p>
            <a:pPr fontAlgn="t"/>
            <a:r>
              <a:rPr lang="en-IN" b="1" dirty="0" smtClean="0"/>
              <a:t>OPTIONS: </a:t>
            </a:r>
            <a:r>
              <a:rPr lang="en-IN" dirty="0" smtClean="0"/>
              <a:t>Describes the communication options for the target resource.</a:t>
            </a:r>
            <a:endParaRPr lang="en-IN" dirty="0" smtClean="0"/>
          </a:p>
          <a:p>
            <a:pPr fontAlgn="t"/>
            <a:r>
              <a:rPr lang="en-IN" b="1" dirty="0" smtClean="0"/>
              <a:t>TRACE: </a:t>
            </a:r>
            <a:r>
              <a:rPr lang="en-IN" dirty="0" smtClean="0"/>
              <a:t>Performs a message loop-back test along the path to the target resource.</a:t>
            </a:r>
            <a:endParaRPr lang="en-IN" dirty="0" smtClean="0"/>
          </a:p>
          <a:p>
            <a:endParaRPr lang="en-IN" dirty="0"/>
          </a:p>
        </p:txBody>
      </p:sp>
      <p:sp>
        <p:nvSpPr>
          <p:cNvPr id="5" name="Slide Number Placeholder 4"/>
          <p:cNvSpPr>
            <a:spLocks noGrp="1"/>
          </p:cNvSpPr>
          <p:nvPr>
            <p:ph type="sldNum" sz="quarter" idx="12"/>
          </p:nvPr>
        </p:nvSpPr>
        <p:spPr/>
        <p:txBody>
          <a:bodyPr>
            <a:normAutofit fontScale="85000" lnSpcReduction="20000"/>
          </a:bodyPr>
          <a:lstStyle/>
          <a:p>
            <a:fld id="{0A2139E2-1186-4419-ACB2-2B2AE0080376}"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HTTP</a:t>
            </a:r>
            <a:endParaRPr lang="en-IN" altLang="en-US"/>
          </a:p>
        </p:txBody>
      </p:sp>
      <p:sp>
        <p:nvSpPr>
          <p:cNvPr id="3" name="Content Placeholder 2"/>
          <p:cNvSpPr>
            <a:spLocks noGrp="1"/>
          </p:cNvSpPr>
          <p:nvPr>
            <p:ph sz="quarter" idx="1"/>
          </p:nvPr>
        </p:nvSpPr>
        <p:spPr/>
        <p:txBody>
          <a:bodyPr/>
          <a:p>
            <a:r>
              <a:rPr lang="en-US"/>
              <a:t>Hypertext Transfer Protocol (HTTP) is an application-layer protocol for transmitting hypermedia documents, such as HTML.</a:t>
            </a:r>
            <a:endParaRPr lang="en-US"/>
          </a:p>
          <a:p>
            <a:r>
              <a:rPr lang="en-US"/>
              <a:t>It was designed for communication between web browsers and web servers, but it can also be used for other purposes</a:t>
            </a:r>
            <a:endParaRPr lang="en-US"/>
          </a:p>
        </p:txBody>
      </p:sp>
      <p:sp>
        <p:nvSpPr>
          <p:cNvPr id="4" name="Footer Placeholder 3"/>
          <p:cNvSpPr>
            <a:spLocks noGrp="1"/>
          </p:cNvSpPr>
          <p:nvPr>
            <p:ph type="ftr" sz="quarter" idx="11"/>
          </p:nvPr>
        </p:nvSpPr>
        <p:spPr/>
        <p:txBody>
          <a:bodyPr/>
          <a:p>
            <a:r>
              <a:rPr lang="en-US" smtClean="0"/>
              <a:t>CS380</a:t>
            </a:r>
            <a:endParaRPr lang="en-US"/>
          </a:p>
        </p:txBody>
      </p:sp>
      <p:sp>
        <p:nvSpPr>
          <p:cNvPr id="5" name="Slide Number Placeholder 4"/>
          <p:cNvSpPr>
            <a:spLocks noGrp="1"/>
          </p:cNvSpPr>
          <p:nvPr>
            <p:ph type="sldNum" sz="quarter" idx="12"/>
          </p:nvPr>
        </p:nvSpPr>
        <p:spPr/>
        <p:txBody>
          <a:bodyPr/>
          <a:p>
            <a:fld id="{0A2139E2-1186-4419-ACB2-2B2AE0080376}"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Autofit/>
          </a:bodyPr>
          <a:lstStyle/>
          <a:p>
            <a:pPr marL="109855" indent="0" algn="ctr" rtl="0">
              <a:buNone/>
            </a:pPr>
            <a:r>
              <a:rPr lang="en-US" sz="8800" b="1" dirty="0" smtClean="0">
                <a:solidFill>
                  <a:schemeClr val="accent2">
                    <a:lumMod val="75000"/>
                  </a:schemeClr>
                </a:solidFill>
              </a:rPr>
              <a:t>HTTPS</a:t>
            </a:r>
            <a:endParaRPr lang="en-US" sz="8800" b="1" dirty="0" smtClean="0">
              <a:solidFill>
                <a:schemeClr val="accent2">
                  <a:lumMod val="75000"/>
                </a:schemeClr>
              </a:solidFill>
            </a:endParaRPr>
          </a:p>
          <a:p>
            <a:pPr marL="109855" indent="0" algn="ctr" rtl="0">
              <a:buNone/>
            </a:pPr>
            <a:r>
              <a:rPr lang="en-US" sz="8800" b="1" dirty="0">
                <a:solidFill>
                  <a:schemeClr val="accent2">
                    <a:lumMod val="75000"/>
                  </a:schemeClr>
                </a:solidFill>
              </a:rPr>
              <a:t>=</a:t>
            </a:r>
            <a:endParaRPr lang="en-US" sz="8800" b="1" dirty="0" smtClean="0">
              <a:solidFill>
                <a:schemeClr val="accent2">
                  <a:lumMod val="75000"/>
                </a:schemeClr>
              </a:solidFill>
            </a:endParaRPr>
          </a:p>
          <a:p>
            <a:pPr marL="109855" indent="0" algn="ctr" rtl="0">
              <a:buNone/>
            </a:pPr>
            <a:r>
              <a:rPr lang="en-US" sz="5400" dirty="0" smtClean="0"/>
              <a:t>HTTP +  SSL</a:t>
            </a:r>
            <a:endParaRPr lang="ar-SA" sz="5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a:bodyPr>
          <a:lstStyle/>
          <a:p>
            <a:pPr algn="l" rtl="0">
              <a:lnSpc>
                <a:spcPct val="150000"/>
              </a:lnSpc>
              <a:spcBef>
                <a:spcPts val="0"/>
              </a:spcBef>
              <a:defRPr/>
            </a:pPr>
            <a:r>
              <a:rPr lang="en-US" sz="1800" dirty="0" smtClean="0"/>
              <a:t>(HTTPS) </a:t>
            </a:r>
            <a:r>
              <a:rPr lang="en-US" sz="1800" dirty="0" smtClean="0">
                <a:latin typeface="Verdana" panose="020B0604030504040204" pitchFamily="34" charset="0"/>
                <a:ea typeface="Verdana" panose="020B0604030504040204" pitchFamily="34" charset="0"/>
                <a:cs typeface="Verdana" panose="020B0604030504040204" pitchFamily="34" charset="0"/>
              </a:rPr>
              <a:t>Hypertext </a:t>
            </a:r>
            <a:r>
              <a:rPr lang="en-US" sz="1800" dirty="0">
                <a:latin typeface="Verdana" panose="020B0604030504040204" pitchFamily="34" charset="0"/>
                <a:ea typeface="Verdana" panose="020B0604030504040204" pitchFamily="34" charset="0"/>
                <a:cs typeface="Verdana" panose="020B0604030504040204" pitchFamily="34" charset="0"/>
              </a:rPr>
              <a:t>Transfer Protocol over Secure Socket </a:t>
            </a:r>
            <a:r>
              <a:rPr lang="en-US" sz="1800" dirty="0" smtClean="0">
                <a:latin typeface="Verdana" panose="020B0604030504040204" pitchFamily="34" charset="0"/>
                <a:ea typeface="Verdana" panose="020B0604030504040204" pitchFamily="34" charset="0"/>
                <a:cs typeface="Verdana" panose="020B0604030504040204" pitchFamily="34" charset="0"/>
              </a:rPr>
              <a:t>Layer (SSL).</a:t>
            </a:r>
            <a:endParaRPr lang="en-US" sz="2000" dirty="0">
              <a:latin typeface="Verdana" panose="020B0604030504040204" pitchFamily="34" charset="0"/>
              <a:ea typeface="Verdana" panose="020B0604030504040204" pitchFamily="34" charset="0"/>
              <a:cs typeface="Verdana" panose="020B0604030504040204" pitchFamily="34" charset="0"/>
            </a:endParaRPr>
          </a:p>
          <a:p>
            <a:pPr algn="l" rtl="0">
              <a:lnSpc>
                <a:spcPct val="150000"/>
              </a:lnSpc>
              <a:spcBef>
                <a:spcPts val="0"/>
              </a:spcBef>
              <a:defRPr/>
            </a:pPr>
            <a:r>
              <a:rPr lang="en-US" sz="2000" dirty="0">
                <a:latin typeface="Verdana" panose="020B0604030504040204" pitchFamily="34" charset="0"/>
                <a:ea typeface="Verdana" panose="020B0604030504040204" pitchFamily="34" charset="0"/>
                <a:cs typeface="Verdana" panose="020B0604030504040204" pitchFamily="34" charset="0"/>
              </a:rPr>
              <a:t>First implementation of HTTP over SSL was issued in 1995 by </a:t>
            </a:r>
            <a:r>
              <a:rPr lang="en-US" sz="2000" dirty="0" smtClean="0">
                <a:latin typeface="Verdana" panose="020B0604030504040204" pitchFamily="34" charset="0"/>
                <a:ea typeface="Verdana" panose="020B0604030504040204" pitchFamily="34" charset="0"/>
                <a:cs typeface="Verdana" panose="020B0604030504040204" pitchFamily="34" charset="0"/>
              </a:rPr>
              <a:t>Netscape.</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109855" indent="0" algn="l" rtl="0">
              <a:lnSpc>
                <a:spcPct val="150000"/>
              </a:lnSpc>
              <a:spcBef>
                <a:spcPts val="0"/>
              </a:spcBef>
              <a:buNone/>
              <a:defRPr/>
            </a:pPr>
            <a:endParaRPr lang="en-US" sz="2000" dirty="0">
              <a:latin typeface="Verdana" panose="020B0604030504040204" pitchFamily="34" charset="0"/>
              <a:ea typeface="Verdana" panose="020B0604030504040204" pitchFamily="34" charset="0"/>
              <a:cs typeface="Verdana" panose="020B0604030504040204" pitchFamily="34" charset="0"/>
            </a:endParaRPr>
          </a:p>
          <a:p>
            <a:pPr algn="l" rtl="0">
              <a:lnSpc>
                <a:spcPct val="150000"/>
              </a:lnSpc>
              <a:spcBef>
                <a:spcPts val="0"/>
              </a:spcBef>
            </a:pPr>
            <a:endParaRPr lang="ar-SA" sz="2000" dirty="0">
              <a:latin typeface="Verdana" panose="020B0604030504040204" pitchFamily="34" charset="0"/>
              <a:ea typeface="Verdana" panose="020B0604030504040204" pitchFamily="34" charset="0"/>
            </a:endParaRPr>
          </a:p>
        </p:txBody>
      </p:sp>
      <p:sp>
        <p:nvSpPr>
          <p:cNvPr id="3" name="عنوان 2"/>
          <p:cNvSpPr>
            <a:spLocks noGrp="1"/>
          </p:cNvSpPr>
          <p:nvPr>
            <p:ph type="title"/>
          </p:nvPr>
        </p:nvSpPr>
        <p:spPr/>
        <p:txBody>
          <a:bodyPr/>
          <a:lstStyle/>
          <a:p>
            <a:r>
              <a:rPr lang="en-US" dirty="0" smtClean="0"/>
              <a:t>HTTPS</a:t>
            </a:r>
            <a:endParaRPr lang="ar-SA"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3356992"/>
            <a:ext cx="65817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12" y="1293490"/>
            <a:ext cx="8785263" cy="436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7810</Words>
  <Application>WPS Presentation</Application>
  <PresentationFormat>On-screen Show (4:3)</PresentationFormat>
  <Paragraphs>491</Paragraphs>
  <Slides>52</Slides>
  <Notes>15</Notes>
  <HiddenSlides>9</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52</vt:i4>
      </vt:variant>
    </vt:vector>
  </HeadingPairs>
  <TitlesOfParts>
    <vt:vector size="75" baseType="lpstr">
      <vt:lpstr>Arial</vt:lpstr>
      <vt:lpstr>SimSun</vt:lpstr>
      <vt:lpstr>Wingdings</vt:lpstr>
      <vt:lpstr>Tw Cen MT</vt:lpstr>
      <vt:lpstr>Wingdings 2</vt:lpstr>
      <vt:lpstr>Wingdings</vt:lpstr>
      <vt:lpstr>Arial</vt:lpstr>
      <vt:lpstr>Gill Sans SemiBold</vt:lpstr>
      <vt:lpstr>Georgia</vt:lpstr>
      <vt:lpstr>Segoe Print</vt:lpstr>
      <vt:lpstr>Microsoft YaHei</vt:lpstr>
      <vt:lpstr>Arial Unicode MS</vt:lpstr>
      <vt:lpstr>Calibri</vt:lpstr>
      <vt:lpstr>Times New Roman</vt:lpstr>
      <vt:lpstr>MS PGothic</vt:lpstr>
      <vt:lpstr>ＭＳ Ｐ明朝</vt:lpstr>
      <vt:lpstr>Gill Sans</vt:lpstr>
      <vt:lpstr>PT Sans Narrow</vt:lpstr>
      <vt:lpstr>Lucida Grande</vt:lpstr>
      <vt:lpstr>Gill Sans MT</vt:lpstr>
      <vt:lpstr>Verdana</vt:lpstr>
      <vt:lpstr>Times New Roman</vt:lpstr>
      <vt:lpstr>Theme2</vt:lpstr>
      <vt:lpstr> Advanced Web Programming </vt:lpstr>
      <vt:lpstr>Browsers</vt:lpstr>
      <vt:lpstr>Using an Editor</vt:lpstr>
      <vt:lpstr>Examples</vt:lpstr>
      <vt:lpstr>HTML Methods</vt:lpstr>
      <vt:lpstr>HTML Methods (contd.)</vt:lpstr>
      <vt:lpstr>HTTP</vt:lpstr>
      <vt:lpstr>PowerPoint 演示文稿</vt:lpstr>
      <vt:lpstr>HTTPS</vt:lpstr>
      <vt:lpstr>Architecture of the Web</vt:lpstr>
      <vt:lpstr>Document Object Model (DOM)</vt:lpstr>
      <vt:lpstr>The Document Object Model (DOM)</vt:lpstr>
      <vt:lpstr>PowerPoint 演示文稿</vt:lpstr>
      <vt:lpstr>Three parts of a well-formed document</vt:lpstr>
      <vt:lpstr>Doctype</vt:lpstr>
      <vt:lpstr>Head</vt:lpstr>
      <vt:lpstr>Body</vt:lpstr>
      <vt:lpstr>Example</vt:lpstr>
      <vt:lpstr>Validate the Code</vt:lpstr>
      <vt:lpstr>HTML5 Tags and Syntax</vt:lpstr>
      <vt:lpstr>HTML tags Im going to disappoint you a little bit</vt:lpstr>
      <vt:lpstr>Finally, some tags…</vt:lpstr>
      <vt:lpstr>Display</vt:lpstr>
      <vt:lpstr>Common Tags</vt:lpstr>
      <vt:lpstr>More tags</vt:lpstr>
      <vt:lpstr>Attributes</vt:lpstr>
      <vt:lpstr>Images</vt:lpstr>
      <vt:lpstr>Images</vt:lpstr>
      <vt:lpstr>More Attributes</vt:lpstr>
      <vt:lpstr>Special Entities</vt:lpstr>
      <vt:lpstr>Special Entities</vt:lpstr>
      <vt:lpstr>Semantic HTML5 Tags</vt:lpstr>
      <vt:lpstr>How to Design</vt:lpstr>
      <vt:lpstr>How to Design</vt:lpstr>
      <vt:lpstr>Using Semantic Tags</vt:lpstr>
      <vt:lpstr>&lt;header&gt;</vt:lpstr>
      <vt:lpstr>&lt;nav&gt;</vt:lpstr>
      <vt:lpstr>&lt;footer&gt;</vt:lpstr>
      <vt:lpstr>&lt;figure&gt;</vt:lpstr>
      <vt:lpstr>Other New Tags</vt:lpstr>
      <vt:lpstr>Images</vt:lpstr>
      <vt:lpstr>Images – its more than the tag</vt:lpstr>
      <vt:lpstr>Default Image size</vt:lpstr>
      <vt:lpstr>Using Width in Pixels</vt:lpstr>
      <vt:lpstr>Using Width and Height</vt:lpstr>
      <vt:lpstr>Using Percentages</vt:lpstr>
      <vt:lpstr>Favicons</vt:lpstr>
      <vt:lpstr>PowerPoint 演示文稿</vt:lpstr>
      <vt:lpstr>Favicons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Elizabeth George</cp:lastModifiedBy>
  <cp:revision>187</cp:revision>
  <dcterms:created xsi:type="dcterms:W3CDTF">2011-07-13T20:09:00Z</dcterms:created>
  <dcterms:modified xsi:type="dcterms:W3CDTF">2020-05-19T06:40:23Z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